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3" Type="http://schemas.openxmlformats.org/officeDocument/2006/relationships/font" Target="fonts/Roboto-regular.fntdata"/><Relationship Id="rId8" Type="http://schemas.openxmlformats.org/officeDocument/2006/relationships/slide" Target="slides/slide4.xml"/><Relationship Id="rId18" Type="http://schemas.openxmlformats.org/officeDocument/2006/relationships/customXml" Target="../customXml/item2.xml"/><Relationship Id="rId3" Type="http://schemas.openxmlformats.org/officeDocument/2006/relationships/slideMaster" Target="slideMasters/slideMaster1.xml"/><Relationship Id="rId12" Type="http://schemas.openxmlformats.org/officeDocument/2006/relationships/slide" Target="slides/slide8.xml"/><Relationship Id="rId7" Type="http://schemas.openxmlformats.org/officeDocument/2006/relationships/slide" Target="slides/slide3.xml"/><Relationship Id="rId17" Type="http://schemas.openxmlformats.org/officeDocument/2006/relationships/customXml" Target="../customXml/item1.xml"/><Relationship Id="rId2" Type="http://schemas.openxmlformats.org/officeDocument/2006/relationships/presProps" Target="presProps.xml"/><Relationship Id="rId16" Type="http://schemas.openxmlformats.org/officeDocument/2006/relationships/font" Target="fonts/Roboto-boldItalic.fntdata"/><Relationship Id="rId11" Type="http://schemas.openxmlformats.org/officeDocument/2006/relationships/slide" Target="slides/slide7.xml"/><Relationship Id="rId1" Type="http://schemas.openxmlformats.org/officeDocument/2006/relationships/theme" Target="theme/theme2.xml"/><Relationship Id="rId6" Type="http://schemas.openxmlformats.org/officeDocument/2006/relationships/slide" Target="slides/slide2.xml"/><Relationship Id="rId15" Type="http://schemas.openxmlformats.org/officeDocument/2006/relationships/font" Target="fonts/Roboto-italic.fntdata"/><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c04718c6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c04718c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affinis.de/fachartikel/projektmanagement/ereignisgesteuerte-prozesskette-epk/" TargetMode="External"/><Relationship Id="rId4" Type="http://schemas.openxmlformats.org/officeDocument/2006/relationships/hyperlink" Target="https://de.wikipedia.org/wiki/Ereignisgesteuerte_Prozesskett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3"/>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 name="Google Shape;86;p13"/>
          <p:cNvSpPr/>
          <p:nvPr/>
        </p:nvSpPr>
        <p:spPr>
          <a:xfrm>
            <a:off x="1121664" y="0"/>
            <a:ext cx="9948672"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7" name="Google Shape;87;p13"/>
          <p:cNvSpPr txBox="1"/>
          <p:nvPr>
            <p:ph type="ctrTitle"/>
          </p:nvPr>
        </p:nvSpPr>
        <p:spPr>
          <a:xfrm>
            <a:off x="1524003" y="1999615"/>
            <a:ext cx="9144000" cy="27640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100"/>
              <a:buFont typeface="Arial"/>
              <a:buNone/>
            </a:pPr>
            <a:r>
              <a:rPr b="0" i="0" lang="en-US" sz="6100">
                <a:latin typeface="Arial"/>
                <a:ea typeface="Arial"/>
                <a:cs typeface="Arial"/>
                <a:sym typeface="Arial"/>
              </a:rPr>
              <a:t>Ereignisgesteuerte Prozesskette</a:t>
            </a:r>
            <a:br>
              <a:rPr b="0" i="0" lang="en-US" sz="6100">
                <a:latin typeface="Arial"/>
                <a:ea typeface="Arial"/>
                <a:cs typeface="Arial"/>
                <a:sym typeface="Arial"/>
              </a:rPr>
            </a:br>
            <a:endParaRPr sz="6100"/>
          </a:p>
        </p:txBody>
      </p:sp>
      <p:sp>
        <p:nvSpPr>
          <p:cNvPr id="88" name="Google Shape;88;p13"/>
          <p:cNvSpPr txBox="1"/>
          <p:nvPr>
            <p:ph idx="1" type="subTitle"/>
          </p:nvPr>
        </p:nvSpPr>
        <p:spPr>
          <a:xfrm>
            <a:off x="1966912" y="5645150"/>
            <a:ext cx="8258176" cy="63182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b="1" i="0" lang="en-US" sz="2800">
                <a:latin typeface="Arial"/>
                <a:ea typeface="Arial"/>
                <a:cs typeface="Arial"/>
                <a:sym typeface="Arial"/>
              </a:rPr>
              <a:t>EPK</a:t>
            </a:r>
            <a:endParaRPr sz="2800"/>
          </a:p>
        </p:txBody>
      </p:sp>
      <p:sp>
        <p:nvSpPr>
          <p:cNvPr id="89" name="Google Shape;89;p13"/>
          <p:cNvSpPr/>
          <p:nvPr/>
        </p:nvSpPr>
        <p:spPr>
          <a:xfrm>
            <a:off x="3718560" y="5524786"/>
            <a:ext cx="4754880" cy="27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14"/>
          <p:cNvSpPr txBox="1"/>
          <p:nvPr>
            <p:ph type="title"/>
          </p:nvPr>
        </p:nvSpPr>
        <p:spPr>
          <a:xfrm>
            <a:off x="5615690" y="635383"/>
            <a:ext cx="5366040" cy="23448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600"/>
              <a:buFont typeface="Arial"/>
              <a:buNone/>
            </a:pPr>
            <a:r>
              <a:rPr b="0" i="0" lang="en-US" sz="5600">
                <a:latin typeface="Arial"/>
                <a:ea typeface="Arial"/>
                <a:cs typeface="Arial"/>
                <a:sym typeface="Arial"/>
              </a:rPr>
              <a:t>Grundlagen</a:t>
            </a:r>
            <a:br>
              <a:rPr b="0" i="0" lang="en-US" sz="5600">
                <a:latin typeface="Arial"/>
                <a:ea typeface="Arial"/>
                <a:cs typeface="Arial"/>
                <a:sym typeface="Arial"/>
              </a:rPr>
            </a:br>
            <a:endParaRPr sz="5600"/>
          </a:p>
        </p:txBody>
      </p:sp>
      <p:cxnSp>
        <p:nvCxnSpPr>
          <p:cNvPr id="96" name="Google Shape;96;p14"/>
          <p:cNvCxnSpPr/>
          <p:nvPr/>
        </p:nvCxnSpPr>
        <p:spPr>
          <a:xfrm>
            <a:off x="623622" y="3610394"/>
            <a:ext cx="0" cy="3238728"/>
          </a:xfrm>
          <a:prstGeom prst="straightConnector1">
            <a:avLst/>
          </a:prstGeom>
          <a:noFill/>
          <a:ln cap="sq" cmpd="sng" w="25400">
            <a:solidFill>
              <a:schemeClr val="accent1"/>
            </a:solidFill>
            <a:prstDash val="solid"/>
            <a:bevel/>
            <a:headEnd len="sm" w="sm" type="none"/>
            <a:tailEnd len="sm" w="sm" type="none"/>
          </a:ln>
        </p:spPr>
      </p:cxnSp>
      <p:pic>
        <p:nvPicPr>
          <p:cNvPr descr="A diagram of a diagram&#10;&#10;Description automatically generated" id="97" name="Google Shape;97;p14"/>
          <p:cNvPicPr preferRelativeResize="0"/>
          <p:nvPr/>
        </p:nvPicPr>
        <p:blipFill rotWithShape="1">
          <a:blip r:embed="rId3">
            <a:alphaModFix/>
          </a:blip>
          <a:srcRect b="0" l="0" r="0" t="0"/>
          <a:stretch/>
        </p:blipFill>
        <p:spPr>
          <a:xfrm>
            <a:off x="1060850" y="635383"/>
            <a:ext cx="1805736" cy="5430786"/>
          </a:xfrm>
          <a:prstGeom prst="rect">
            <a:avLst/>
          </a:prstGeom>
          <a:noFill/>
          <a:ln>
            <a:noFill/>
          </a:ln>
        </p:spPr>
      </p:pic>
      <p:sp>
        <p:nvSpPr>
          <p:cNvPr id="98" name="Google Shape;98;p14"/>
          <p:cNvSpPr/>
          <p:nvPr/>
        </p:nvSpPr>
        <p:spPr>
          <a:xfrm>
            <a:off x="4359640" y="1554355"/>
            <a:ext cx="171514" cy="171514"/>
          </a:xfrm>
          <a:custGeom>
            <a:rect b="b" l="l" r="r" t="t"/>
            <a:pathLst>
              <a:path extrusionOk="0" h="171514" w="171514">
                <a:moveTo>
                  <a:pt x="159873" y="74116"/>
                </a:moveTo>
                <a:lnTo>
                  <a:pt x="97398" y="74116"/>
                </a:lnTo>
                <a:lnTo>
                  <a:pt x="97398" y="11641"/>
                </a:lnTo>
                <a:cubicBezTo>
                  <a:pt x="97398" y="5212"/>
                  <a:pt x="92186" y="0"/>
                  <a:pt x="85757" y="0"/>
                </a:cubicBezTo>
                <a:cubicBezTo>
                  <a:pt x="79328" y="0"/>
                  <a:pt x="74116" y="5212"/>
                  <a:pt x="74116" y="11641"/>
                </a:cubicBezTo>
                <a:lnTo>
                  <a:pt x="74116" y="74116"/>
                </a:lnTo>
                <a:lnTo>
                  <a:pt x="11641" y="74116"/>
                </a:lnTo>
                <a:cubicBezTo>
                  <a:pt x="5212" y="74116"/>
                  <a:pt x="0" y="79328"/>
                  <a:pt x="0" y="85757"/>
                </a:cubicBezTo>
                <a:cubicBezTo>
                  <a:pt x="0" y="92186"/>
                  <a:pt x="5212" y="97398"/>
                  <a:pt x="11641" y="97398"/>
                </a:cubicBezTo>
                <a:lnTo>
                  <a:pt x="74116" y="97398"/>
                </a:lnTo>
                <a:lnTo>
                  <a:pt x="74116" y="159873"/>
                </a:lnTo>
                <a:cubicBezTo>
                  <a:pt x="74116" y="166302"/>
                  <a:pt x="79328" y="171514"/>
                  <a:pt x="85757" y="171514"/>
                </a:cubicBezTo>
                <a:cubicBezTo>
                  <a:pt x="92186" y="171514"/>
                  <a:pt x="97398" y="166302"/>
                  <a:pt x="97398" y="159873"/>
                </a:cubicBezTo>
                <a:lnTo>
                  <a:pt x="97398" y="97398"/>
                </a:lnTo>
                <a:lnTo>
                  <a:pt x="159873" y="97398"/>
                </a:lnTo>
                <a:cubicBezTo>
                  <a:pt x="166302" y="97398"/>
                  <a:pt x="171514" y="92186"/>
                  <a:pt x="171514" y="85757"/>
                </a:cubicBezTo>
                <a:cubicBezTo>
                  <a:pt x="171514" y="79328"/>
                  <a:pt x="166302" y="74116"/>
                  <a:pt x="159873"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4"/>
          <p:cNvSpPr/>
          <p:nvPr/>
        </p:nvSpPr>
        <p:spPr>
          <a:xfrm>
            <a:off x="4802221" y="1837208"/>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14"/>
          <p:cNvSpPr/>
          <p:nvPr/>
        </p:nvSpPr>
        <p:spPr>
          <a:xfrm>
            <a:off x="4202095" y="2208380"/>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4"/>
          <p:cNvSpPr txBox="1"/>
          <p:nvPr>
            <p:ph idx="1" type="body"/>
          </p:nvPr>
        </p:nvSpPr>
        <p:spPr>
          <a:xfrm>
            <a:off x="5615700" y="2980227"/>
            <a:ext cx="5366100" cy="32580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900"/>
              <a:buChar char="•"/>
            </a:pPr>
            <a:r>
              <a:rPr lang="en-US" sz="1900">
                <a:solidFill>
                  <a:schemeClr val="dk1"/>
                </a:solidFill>
              </a:rPr>
              <a:t>Die Ereignisgesteuerte Prozesskette (EPK) ist eine grafische Modellierungssprache zur Darstellung von Geschäftsprozessen einer Organisation bei der Geschäftsprozessmodellierung / Darstellung der Prozessorganisation (Abläufe und Arbeitsschritte) bei der Unternehmensabbildung.</a:t>
            </a:r>
            <a:endParaRPr/>
          </a:p>
          <a:p>
            <a:pPr indent="-228600" lvl="0" marL="228600" rtl="0" algn="l">
              <a:lnSpc>
                <a:spcPct val="90000"/>
              </a:lnSpc>
              <a:spcBef>
                <a:spcPts val="1000"/>
              </a:spcBef>
              <a:spcAft>
                <a:spcPts val="0"/>
              </a:spcAft>
              <a:buClr>
                <a:schemeClr val="dk1"/>
              </a:buClr>
              <a:buSzPts val="1900"/>
              <a:buChar char="•"/>
            </a:pPr>
            <a:r>
              <a:rPr lang="en-US" sz="1900">
                <a:solidFill>
                  <a:schemeClr val="dk1"/>
                </a:solidFill>
              </a:rPr>
              <a:t>Es folgt grafischen Syntaxregeln. Dadurch werden Vorgänge systematisiert und parallelisiert werden.</a:t>
            </a:r>
            <a:endParaRPr sz="1900">
              <a:solidFill>
                <a:schemeClr val="dk1"/>
              </a:solidFill>
            </a:endParaRPr>
          </a:p>
        </p:txBody>
      </p:sp>
      <p:sp>
        <p:nvSpPr>
          <p:cNvPr id="102" name="Google Shape;102;p14"/>
          <p:cNvSpPr txBox="1"/>
          <p:nvPr/>
        </p:nvSpPr>
        <p:spPr>
          <a:xfrm>
            <a:off x="800575" y="5936900"/>
            <a:ext cx="2022900" cy="220200"/>
          </a:xfrm>
          <a:prstGeom prst="rect">
            <a:avLst/>
          </a:prstGeom>
          <a:noFill/>
          <a:ln>
            <a:noFill/>
          </a:ln>
        </p:spPr>
        <p:txBody>
          <a:bodyPr anchorCtr="0" anchor="t" bIns="91425" lIns="91425" spcFirstLastPara="1" rIns="91425" wrap="square" tIns="91425">
            <a:noAutofit/>
          </a:bodyPr>
          <a:lstStyle/>
          <a:p>
            <a:pPr indent="50800" lvl="0" marL="0" rtl="0" algn="l">
              <a:lnSpc>
                <a:spcPct val="90000"/>
              </a:lnSpc>
              <a:spcBef>
                <a:spcPts val="0"/>
              </a:spcBef>
              <a:spcAft>
                <a:spcPts val="0"/>
              </a:spcAft>
              <a:buClr>
                <a:schemeClr val="dk1"/>
              </a:buClr>
              <a:buSzPts val="1200"/>
              <a:buChar char="•"/>
            </a:pPr>
            <a:r>
              <a:rPr lang="en-US" sz="1200">
                <a:solidFill>
                  <a:schemeClr val="dk1"/>
                </a:solidFill>
                <a:latin typeface="Calibri"/>
                <a:ea typeface="Calibri"/>
                <a:cs typeface="Calibri"/>
                <a:sym typeface="Calibri"/>
              </a:rPr>
              <a:t>Bildquelle:https://de.wikipedia.org/wiki/Ereignisgesteuerte_Prozesskette</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15"/>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15"/>
          <p:cNvSpPr txBox="1"/>
          <p:nvPr>
            <p:ph type="title"/>
          </p:nvPr>
        </p:nvSpPr>
        <p:spPr>
          <a:xfrm>
            <a:off x="589560" y="856180"/>
            <a:ext cx="4560584" cy="11280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700"/>
              <a:buFont typeface="Calibri"/>
              <a:buNone/>
            </a:pPr>
            <a:r>
              <a:rPr lang="en-US" sz="3700"/>
              <a:t>Symbole und Syntaxregeln</a:t>
            </a:r>
            <a:endParaRPr/>
          </a:p>
        </p:txBody>
      </p:sp>
      <p:grpSp>
        <p:nvGrpSpPr>
          <p:cNvPr id="109" name="Google Shape;109;p15"/>
          <p:cNvGrpSpPr/>
          <p:nvPr/>
        </p:nvGrpSpPr>
        <p:grpSpPr>
          <a:xfrm>
            <a:off x="0" y="1083484"/>
            <a:ext cx="355196" cy="673460"/>
            <a:chOff x="0" y="823811"/>
            <a:chExt cx="355196" cy="673460"/>
          </a:xfrm>
        </p:grpSpPr>
        <p:sp>
          <p:nvSpPr>
            <p:cNvPr id="110" name="Google Shape;110;p15"/>
            <p:cNvSpPr/>
            <p:nvPr/>
          </p:nvSpPr>
          <p:spPr>
            <a:xfrm>
              <a:off x="0" y="823811"/>
              <a:ext cx="87363"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15"/>
            <p:cNvSpPr/>
            <p:nvPr/>
          </p:nvSpPr>
          <p:spPr>
            <a:xfrm>
              <a:off x="159341" y="823811"/>
              <a:ext cx="195855" cy="6734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2" name="Google Shape;112;p15"/>
          <p:cNvSpPr/>
          <p:nvPr/>
        </p:nvSpPr>
        <p:spPr>
          <a:xfrm flipH="1">
            <a:off x="665085" y="2090569"/>
            <a:ext cx="4297680"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15"/>
          <p:cNvSpPr txBox="1"/>
          <p:nvPr/>
        </p:nvSpPr>
        <p:spPr>
          <a:xfrm>
            <a:off x="590725" y="4124795"/>
            <a:ext cx="4559400" cy="2185200"/>
          </a:xfrm>
          <a:prstGeom prst="rect">
            <a:avLst/>
          </a:prstGeom>
          <a:noFill/>
          <a:ln>
            <a:noFill/>
          </a:ln>
        </p:spPr>
        <p:txBody>
          <a:bodyPr anchorCtr="0" anchor="ctr" bIns="45700" lIns="91425" spcFirstLastPara="1" rIns="91425" wrap="square" tIns="45700">
            <a:normAutofit/>
          </a:bodyPr>
          <a:lstStyle/>
          <a:p>
            <a:pPr indent="50800" lvl="0" marL="0" marR="0" rtl="0" algn="l">
              <a:lnSpc>
                <a:spcPct val="90000"/>
              </a:lnSpc>
              <a:spcBef>
                <a:spcPts val="0"/>
              </a:spcBef>
              <a:spcAft>
                <a:spcPts val="0"/>
              </a:spcAft>
              <a:buClr>
                <a:schemeClr val="dk1"/>
              </a:buClr>
              <a:buSzPts val="1200"/>
              <a:buFont typeface="Arial"/>
              <a:buChar char="•"/>
            </a:pPr>
            <a:r>
              <a:rPr lang="en-US" sz="1200">
                <a:solidFill>
                  <a:schemeClr val="dk1"/>
                </a:solidFill>
                <a:latin typeface="Calibri"/>
                <a:ea typeface="Calibri"/>
                <a:cs typeface="Calibri"/>
                <a:sym typeface="Calibri"/>
              </a:rPr>
              <a:t>Bildquelle: https://www.affinis.de/fachartikel/projektmanagement/ereignisgesteuerte-prozesskette-epk/</a:t>
            </a:r>
            <a:endParaRPr sz="600"/>
          </a:p>
        </p:txBody>
      </p:sp>
      <p:sp>
        <p:nvSpPr>
          <p:cNvPr id="114" name="Google Shape;114;p15"/>
          <p:cNvSpPr/>
          <p:nvPr/>
        </p:nvSpPr>
        <p:spPr>
          <a:xfrm flipH="1">
            <a:off x="10697670" y="0"/>
            <a:ext cx="149433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15"/>
          <p:cNvSpPr/>
          <p:nvPr/>
        </p:nvSpPr>
        <p:spPr>
          <a:xfrm>
            <a:off x="5685810" y="513853"/>
            <a:ext cx="6009366" cy="5834577"/>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screenshot of a document&#10;&#10;Description automatically generated" id="116" name="Google Shape;116;p15"/>
          <p:cNvPicPr preferRelativeResize="0"/>
          <p:nvPr>
            <p:ph idx="1" type="body"/>
          </p:nvPr>
        </p:nvPicPr>
        <p:blipFill rotWithShape="1">
          <a:blip r:embed="rId3">
            <a:alphaModFix/>
          </a:blip>
          <a:srcRect b="-2" l="1999" r="-1" t="0"/>
          <a:stretch/>
        </p:blipFill>
        <p:spPr>
          <a:xfrm>
            <a:off x="5507080" y="429425"/>
            <a:ext cx="6188100" cy="5998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Regeln der Ereignisgesteuerten Prozesskette</a:t>
            </a:r>
            <a:endParaRPr/>
          </a:p>
        </p:txBody>
      </p:sp>
      <p:sp>
        <p:nvSpPr>
          <p:cNvPr id="122" name="Google Shape;12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155257" lvl="0" marL="228600" rtl="0" algn="l">
              <a:lnSpc>
                <a:spcPct val="90000"/>
              </a:lnSpc>
              <a:spcBef>
                <a:spcPts val="0"/>
              </a:spcBef>
              <a:spcAft>
                <a:spcPts val="0"/>
              </a:spcAft>
              <a:buSzPct val="100000"/>
              <a:buChar char="•"/>
            </a:pPr>
            <a:r>
              <a:rPr b="0" i="0" lang="en-US" sz="2350">
                <a:latin typeface="Arial"/>
                <a:ea typeface="Arial"/>
                <a:cs typeface="Arial"/>
                <a:sym typeface="Arial"/>
              </a:rPr>
              <a:t>Eine EPK darf entweder mit einem Ereignis oder einem Prozesswegweiser beginnen, aber niemals mit einer Funktion. Eine EPK endet entweder mit einem Prozesswegweiser oder einem Ergebnis (End-ereignis), aber nicht mit einer Funktion.</a:t>
            </a:r>
            <a:endParaRPr sz="2350"/>
          </a:p>
          <a:p>
            <a:pPr indent="-155257" lvl="0" marL="228600" rtl="0" algn="l">
              <a:lnSpc>
                <a:spcPct val="90000"/>
              </a:lnSpc>
              <a:spcBef>
                <a:spcPts val="1000"/>
              </a:spcBef>
              <a:spcAft>
                <a:spcPts val="0"/>
              </a:spcAft>
              <a:buSzPct val="100000"/>
              <a:buChar char="•"/>
            </a:pPr>
            <a:r>
              <a:rPr b="0" i="0" lang="en-US" sz="2350">
                <a:latin typeface="Arial"/>
                <a:ea typeface="Arial"/>
                <a:cs typeface="Arial"/>
                <a:sym typeface="Arial"/>
              </a:rPr>
              <a:t>Eine Funktion kann nicht direkt mit einer anderen Funktion verbunden werden.</a:t>
            </a:r>
            <a:endParaRPr b="0" i="0" sz="2350">
              <a:latin typeface="Arial"/>
              <a:ea typeface="Arial"/>
              <a:cs typeface="Arial"/>
              <a:sym typeface="Arial"/>
            </a:endParaRPr>
          </a:p>
          <a:p>
            <a:pPr indent="-155257" lvl="0" marL="228600" rtl="0" algn="l">
              <a:lnSpc>
                <a:spcPct val="90000"/>
              </a:lnSpc>
              <a:spcBef>
                <a:spcPts val="1000"/>
              </a:spcBef>
              <a:spcAft>
                <a:spcPts val="0"/>
              </a:spcAft>
              <a:buSzPct val="100000"/>
              <a:buFont typeface="Arial"/>
              <a:buChar char="•"/>
            </a:pPr>
            <a:r>
              <a:rPr lang="en-US" sz="2350">
                <a:latin typeface="Arial"/>
                <a:ea typeface="Arial"/>
                <a:cs typeface="Arial"/>
                <a:sym typeface="Arial"/>
              </a:rPr>
              <a:t>Ein Ereignis kann nicht direkt einem anderen Ereignis folgen bzw. bevorstehen.</a:t>
            </a:r>
            <a:endParaRPr sz="2350">
              <a:latin typeface="Arial"/>
              <a:ea typeface="Arial"/>
              <a:cs typeface="Arial"/>
              <a:sym typeface="Arial"/>
            </a:endParaRPr>
          </a:p>
          <a:p>
            <a:pPr indent="-155257" lvl="0" marL="228600" rtl="0" algn="l">
              <a:lnSpc>
                <a:spcPct val="90000"/>
              </a:lnSpc>
              <a:spcBef>
                <a:spcPts val="1000"/>
              </a:spcBef>
              <a:spcAft>
                <a:spcPts val="0"/>
              </a:spcAft>
              <a:buSzPct val="100000"/>
              <a:buFont typeface="Arial"/>
              <a:buChar char="•"/>
            </a:pPr>
            <a:r>
              <a:rPr lang="en-US" sz="2350">
                <a:highlight>
                  <a:srgbClr val="FFFFFF"/>
                </a:highlight>
                <a:latin typeface="Roboto"/>
                <a:ea typeface="Roboto"/>
                <a:cs typeface="Roboto"/>
                <a:sym typeface="Roboto"/>
              </a:rPr>
              <a:t>Eine Funktion kann nicht direkt mit einer anderen Funktion verbunden werden. Die Verbindung einer Funktion zu einem Prozesswegweiser ist ebenfalls ungültig.</a:t>
            </a:r>
            <a:endParaRPr sz="2350">
              <a:highlight>
                <a:srgbClr val="FFFFFF"/>
              </a:highlight>
              <a:latin typeface="Roboto"/>
              <a:ea typeface="Roboto"/>
              <a:cs typeface="Roboto"/>
              <a:sym typeface="Roboto"/>
            </a:endParaRPr>
          </a:p>
          <a:p>
            <a:pPr indent="-155257" lvl="0" marL="228600" rtl="0" algn="l">
              <a:lnSpc>
                <a:spcPct val="90000"/>
              </a:lnSpc>
              <a:spcBef>
                <a:spcPts val="1000"/>
              </a:spcBef>
              <a:spcAft>
                <a:spcPts val="0"/>
              </a:spcAft>
              <a:buSzPct val="100000"/>
              <a:buFont typeface="Roboto"/>
              <a:buChar char="•"/>
            </a:pPr>
            <a:r>
              <a:rPr lang="en-US" sz="2350">
                <a:highlight>
                  <a:srgbClr val="FFFFFF"/>
                </a:highlight>
                <a:latin typeface="Roboto"/>
                <a:ea typeface="Roboto"/>
                <a:cs typeface="Roboto"/>
                <a:sym typeface="Roboto"/>
              </a:rPr>
              <a:t>Ein Prozesswegweiser kann nicht direkt mit einer Funktion verbunden werden, d.h. ein Prozessweg­weiser folgt oder steht vor einem Ereignis und kann nur eine Ausgangs- und nur eine Eingangslinie haben.</a:t>
            </a:r>
            <a:endParaRPr sz="2350">
              <a:highlight>
                <a:srgbClr val="FFFFFF"/>
              </a:highlight>
              <a:latin typeface="Roboto"/>
              <a:ea typeface="Roboto"/>
              <a:cs typeface="Roboto"/>
              <a:sym typeface="Roboto"/>
            </a:endParaRPr>
          </a:p>
          <a:p>
            <a:pPr indent="-155257" lvl="0" marL="228600" rtl="0" algn="l">
              <a:lnSpc>
                <a:spcPct val="90000"/>
              </a:lnSpc>
              <a:spcBef>
                <a:spcPts val="1000"/>
              </a:spcBef>
              <a:spcAft>
                <a:spcPts val="0"/>
              </a:spcAft>
              <a:buSzPct val="100000"/>
              <a:buFont typeface="Roboto"/>
              <a:buChar char="•"/>
            </a:pPr>
            <a:r>
              <a:rPr lang="en-US" sz="2350">
                <a:highlight>
                  <a:srgbClr val="FFFFFF"/>
                </a:highlight>
                <a:latin typeface="Roboto"/>
                <a:ea typeface="Roboto"/>
                <a:cs typeface="Roboto"/>
                <a:sym typeface="Roboto"/>
              </a:rPr>
              <a:t>Die UND-Verknüpfung zeigt an, dass alle Ereignisse erfüllt sein müssen, damit eine Funktion ausgeführt werden kann, bzw. dass alle Funktionen abgeschlossen sein müssen, bevor ein Ergebnis, oder auch mehrere Ereignisse, eintritt, bzw. eintreten.</a:t>
            </a:r>
            <a:endParaRPr sz="2350">
              <a:highlight>
                <a:srgbClr val="FFFFFF"/>
              </a:highlight>
              <a:latin typeface="Roboto"/>
              <a:ea typeface="Roboto"/>
              <a:cs typeface="Roboto"/>
              <a:sym typeface="Roboto"/>
            </a:endParaRPr>
          </a:p>
          <a:p>
            <a:pPr indent="-155257" lvl="0" marL="228600" rtl="0" algn="l">
              <a:lnSpc>
                <a:spcPct val="90000"/>
              </a:lnSpc>
              <a:spcBef>
                <a:spcPts val="1000"/>
              </a:spcBef>
              <a:spcAft>
                <a:spcPts val="0"/>
              </a:spcAft>
              <a:buSzPct val="100000"/>
              <a:buFont typeface="Roboto"/>
              <a:buChar char="•"/>
            </a:pPr>
            <a:r>
              <a:rPr lang="en-US" sz="2350">
                <a:highlight>
                  <a:srgbClr val="FFFFFF"/>
                </a:highlight>
                <a:latin typeface="Roboto"/>
                <a:ea typeface="Roboto"/>
                <a:cs typeface="Roboto"/>
                <a:sym typeface="Roboto"/>
              </a:rPr>
              <a:t>Die ODER-Verknüpfung gibt an, dass mindestens ein Ereignis eingetreten sein muss, damit eine Funktion angestoßen wird bzw. das Ausführen einer Funktion zu mindestens einem Ereignis führt.</a:t>
            </a:r>
            <a:endParaRPr sz="2350">
              <a:highlight>
                <a:srgbClr val="FFFFFF"/>
              </a:highlight>
              <a:latin typeface="Roboto"/>
              <a:ea typeface="Roboto"/>
              <a:cs typeface="Roboto"/>
              <a:sym typeface="Roboto"/>
            </a:endParaRPr>
          </a:p>
          <a:p>
            <a:pPr indent="-155257" lvl="0" marL="228600" rtl="0" algn="l">
              <a:lnSpc>
                <a:spcPct val="90000"/>
              </a:lnSpc>
              <a:spcBef>
                <a:spcPts val="1000"/>
              </a:spcBef>
              <a:spcAft>
                <a:spcPts val="0"/>
              </a:spcAft>
              <a:buSzPct val="100000"/>
              <a:buFont typeface="Roboto"/>
              <a:buChar char="•"/>
            </a:pPr>
            <a:r>
              <a:rPr lang="en-US" sz="2350">
                <a:highlight>
                  <a:srgbClr val="FFFFFF"/>
                </a:highlight>
                <a:latin typeface="Roboto"/>
                <a:ea typeface="Roboto"/>
                <a:cs typeface="Roboto"/>
                <a:sym typeface="Roboto"/>
              </a:rPr>
              <a:t>Die XOR-Verknüpfung ist eine Ausschluss-Verknüpfung, d.h. aus mehreren Ereignissen, die eine Funktion anstoßen können, muss genau eins und nur eins von mehreren eintreten, damit eine Funktion ausgeführt wird. </a:t>
            </a:r>
            <a:endParaRPr sz="2350">
              <a:highlight>
                <a:srgbClr val="FFFFFF"/>
              </a:highlight>
              <a:latin typeface="Roboto"/>
              <a:ea typeface="Roboto"/>
              <a:cs typeface="Roboto"/>
              <a:sym typeface="Roboto"/>
            </a:endParaRPr>
          </a:p>
          <a:p>
            <a:pPr indent="0" lvl="0" marL="228600" rtl="0" algn="l">
              <a:lnSpc>
                <a:spcPct val="90000"/>
              </a:lnSpc>
              <a:spcBef>
                <a:spcPts val="1000"/>
              </a:spcBef>
              <a:spcAft>
                <a:spcPts val="0"/>
              </a:spcAft>
              <a:buNone/>
            </a:pPr>
            <a:r>
              <a:t/>
            </a:r>
            <a:endParaRPr>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7"/>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17"/>
          <p:cNvSpPr txBox="1"/>
          <p:nvPr>
            <p:ph type="title"/>
          </p:nvPr>
        </p:nvSpPr>
        <p:spPr>
          <a:xfrm>
            <a:off x="808638" y="386930"/>
            <a:ext cx="9236700" cy="118895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800"/>
              <a:buFont typeface="Calibri"/>
              <a:buNone/>
            </a:pPr>
            <a:r>
              <a:rPr lang="en-US" sz="3800">
                <a:solidFill>
                  <a:schemeClr val="dk1"/>
                </a:solidFill>
                <a:latin typeface="Calibri"/>
                <a:ea typeface="Calibri"/>
                <a:cs typeface="Calibri"/>
                <a:sym typeface="Calibri"/>
              </a:rPr>
              <a:t>Vorteile der Ereignisgesteuerten Prozesskette</a:t>
            </a:r>
            <a:endParaRPr/>
          </a:p>
        </p:txBody>
      </p:sp>
      <p:grpSp>
        <p:nvGrpSpPr>
          <p:cNvPr id="129" name="Google Shape;129;p17"/>
          <p:cNvGrpSpPr/>
          <p:nvPr/>
        </p:nvGrpSpPr>
        <p:grpSpPr>
          <a:xfrm>
            <a:off x="-2" y="1998368"/>
            <a:ext cx="11695083" cy="782176"/>
            <a:chOff x="-2" y="1998368"/>
            <a:chExt cx="11695083" cy="782176"/>
          </a:xfrm>
        </p:grpSpPr>
        <p:sp>
          <p:nvSpPr>
            <p:cNvPr id="130" name="Google Shape;130;p17"/>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17"/>
            <p:cNvSpPr/>
            <p:nvPr/>
          </p:nvSpPr>
          <p:spPr>
            <a:xfrm rot="10800000">
              <a:off x="-2" y="1998845"/>
              <a:ext cx="11454595"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2" name="Google Shape;132;p17"/>
          <p:cNvSpPr/>
          <p:nvPr/>
        </p:nvSpPr>
        <p:spPr>
          <a:xfrm>
            <a:off x="0" y="2203079"/>
            <a:ext cx="11383362" cy="4147845"/>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17"/>
          <p:cNvSpPr txBox="1"/>
          <p:nvPr>
            <p:ph idx="1" type="body"/>
          </p:nvPr>
        </p:nvSpPr>
        <p:spPr>
          <a:xfrm>
            <a:off x="793660" y="2599509"/>
            <a:ext cx="10143668" cy="3435531"/>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0" i="0" lang="en-US" sz="2400"/>
              <a:t>Ereignisgesteuerte Prozessketten bieten durch die freie Platzierung der Elemente auf der Zeichenfläche Vorteile bei der Darstellung von alternativen oder parallelen Abläufen und bei Rückschleifen sowie bei der Ausnutzung der vorhandenen Zeichenfläche.</a:t>
            </a:r>
            <a:endParaRPr/>
          </a:p>
          <a:p>
            <a:pPr indent="-228600" lvl="0" marL="228600" rtl="0" algn="l">
              <a:lnSpc>
                <a:spcPct val="90000"/>
              </a:lnSpc>
              <a:spcBef>
                <a:spcPts val="1000"/>
              </a:spcBef>
              <a:spcAft>
                <a:spcPts val="0"/>
              </a:spcAft>
              <a:buClr>
                <a:schemeClr val="dk1"/>
              </a:buClr>
              <a:buSzPts val="2400"/>
              <a:buChar char="•"/>
            </a:pPr>
            <a:r>
              <a:rPr b="0" i="0" lang="en-US" sz="2400"/>
              <a:t>Beschreibung standardisierter Abläufe möglich</a:t>
            </a:r>
            <a:endParaRPr/>
          </a:p>
          <a:p>
            <a:pPr indent="-228600" lvl="0" marL="228600" rtl="0" algn="l">
              <a:lnSpc>
                <a:spcPct val="90000"/>
              </a:lnSpc>
              <a:spcBef>
                <a:spcPts val="1000"/>
              </a:spcBef>
              <a:spcAft>
                <a:spcPts val="0"/>
              </a:spcAft>
              <a:buClr>
                <a:schemeClr val="dk1"/>
              </a:buClr>
              <a:buSzPts val="2400"/>
              <a:buChar char="•"/>
            </a:pPr>
            <a:r>
              <a:rPr b="0" i="0" lang="en-US" sz="2400"/>
              <a:t>Sehr umfangreiche Tool-Unterstützung</a:t>
            </a:r>
            <a:endParaRPr/>
          </a:p>
          <a:p>
            <a:pPr indent="-228600" lvl="0" marL="228600" rtl="0" algn="l">
              <a:lnSpc>
                <a:spcPct val="90000"/>
              </a:lnSpc>
              <a:spcBef>
                <a:spcPts val="1000"/>
              </a:spcBef>
              <a:spcAft>
                <a:spcPts val="0"/>
              </a:spcAft>
              <a:buClr>
                <a:schemeClr val="dk1"/>
              </a:buClr>
              <a:buSzPts val="2400"/>
              <a:buChar char="•"/>
            </a:pPr>
            <a:r>
              <a:rPr b="0" i="0" lang="en-US" sz="2400"/>
              <a:t>Große Nähe zu Standard-Softwaresystemen</a:t>
            </a:r>
            <a:endParaRPr/>
          </a:p>
          <a:p>
            <a:pPr indent="152400" lvl="0" marL="0" rtl="0" algn="l">
              <a:lnSpc>
                <a:spcPct val="90000"/>
              </a:lnSpc>
              <a:spcBef>
                <a:spcPts val="1000"/>
              </a:spcBef>
              <a:spcAft>
                <a:spcPts val="0"/>
              </a:spcAft>
              <a:buClr>
                <a:schemeClr val="dk1"/>
              </a:buClr>
              <a:buSzPts val="2400"/>
              <a:buNone/>
            </a:pPr>
            <a:r>
              <a:t/>
            </a:r>
            <a:endParaRPr b="1" i="0" sz="2400"/>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Nachteile</a:t>
            </a:r>
            <a:endParaRPr/>
          </a:p>
        </p:txBody>
      </p:sp>
      <p:sp>
        <p:nvSpPr>
          <p:cNvPr id="139" name="Google Shape;13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12566" lvl="0" marL="228600" rtl="0" algn="l">
              <a:lnSpc>
                <a:spcPct val="90000"/>
              </a:lnSpc>
              <a:spcBef>
                <a:spcPts val="0"/>
              </a:spcBef>
              <a:spcAft>
                <a:spcPts val="0"/>
              </a:spcAft>
              <a:buClr>
                <a:schemeClr val="dk1"/>
              </a:buClr>
              <a:buSzPct val="100000"/>
              <a:buChar char="•"/>
            </a:pPr>
            <a:r>
              <a:rPr lang="en-US" sz="2750"/>
              <a:t>Bei der Erkennung von Organisationsbrüchen (Wechsel der Organisationseinheit), Systembrüchen (Wechsel des Anwendungssystems) oder Datenbrüchen (Wechsel des Datenträgers oder Datenformats) sind Ereignisgesteuerte Prozessketten gegenüber Vorgangskettendiagrammen im Nachteil, weil Vorgangskettendiagramme eine spaltenweise Sortierung der Elemente nach Typen bieten.</a:t>
            </a:r>
            <a:endParaRPr sz="2750"/>
          </a:p>
          <a:p>
            <a:pPr indent="-212566" lvl="0" marL="228600" rtl="0" algn="l">
              <a:lnSpc>
                <a:spcPct val="90000"/>
              </a:lnSpc>
              <a:spcBef>
                <a:spcPts val="1000"/>
              </a:spcBef>
              <a:spcAft>
                <a:spcPts val="0"/>
              </a:spcAft>
              <a:buClr>
                <a:schemeClr val="dk1"/>
              </a:buClr>
              <a:buSzPct val="100000"/>
              <a:buChar char="•"/>
            </a:pPr>
            <a:r>
              <a:rPr lang="en-US" sz="2750"/>
              <a:t>Probleme bei der Abbildung kreativer und komplexer Tätigkeiten</a:t>
            </a:r>
            <a:endParaRPr sz="2750"/>
          </a:p>
          <a:p>
            <a:pPr indent="-212566" lvl="0" marL="228600" rtl="0" algn="l">
              <a:lnSpc>
                <a:spcPct val="90000"/>
              </a:lnSpc>
              <a:spcBef>
                <a:spcPts val="1000"/>
              </a:spcBef>
              <a:spcAft>
                <a:spcPts val="0"/>
              </a:spcAft>
              <a:buClr>
                <a:schemeClr val="dk1"/>
              </a:buClr>
              <a:buSzPct val="100000"/>
              <a:buChar char="•"/>
            </a:pPr>
            <a:r>
              <a:rPr lang="en-US" sz="2750"/>
              <a:t>Probleme bei der Modellierung von Überwachungs- und Kontrolltätigkeiten</a:t>
            </a:r>
            <a:endParaRPr sz="2750"/>
          </a:p>
          <a:p>
            <a:pPr indent="-212566" lvl="0" marL="228600" rtl="0" algn="l">
              <a:lnSpc>
                <a:spcPct val="90000"/>
              </a:lnSpc>
              <a:spcBef>
                <a:spcPts val="1000"/>
              </a:spcBef>
              <a:spcAft>
                <a:spcPts val="0"/>
              </a:spcAft>
              <a:buClr>
                <a:schemeClr val="dk1"/>
              </a:buClr>
              <a:buSzPct val="100000"/>
              <a:buChar char="•"/>
            </a:pPr>
            <a:r>
              <a:rPr lang="en-US" sz="2750"/>
              <a:t>Erfassung rein formaler Strukturen und Abläufe</a:t>
            </a:r>
            <a:endParaRPr sz="2750"/>
          </a:p>
          <a:p>
            <a:pPr indent="-262731" lvl="0" marL="228600" rtl="0" algn="l">
              <a:lnSpc>
                <a:spcPct val="175000"/>
              </a:lnSpc>
              <a:spcBef>
                <a:spcPts val="0"/>
              </a:spcBef>
              <a:spcAft>
                <a:spcPts val="0"/>
              </a:spcAft>
              <a:buSzPct val="100000"/>
              <a:buFont typeface="Calibri"/>
              <a:buChar char="•"/>
            </a:pPr>
            <a:r>
              <a:rPr lang="en-US" sz="2750">
                <a:highlight>
                  <a:srgbClr val="FFFFFF"/>
                </a:highlight>
              </a:rPr>
              <a:t>Das Modell ist aufgrund der fehlenden Standar­disierung wenig außerhalb Deutschlands verbreitet.</a:t>
            </a:r>
            <a:endParaRPr sz="2750">
              <a:highlight>
                <a:srgbClr val="FFFFFF"/>
              </a:highlight>
            </a:endParaRPr>
          </a:p>
          <a:p>
            <a:pPr indent="0" lvl="0" marL="228600" rtl="0" algn="l">
              <a:lnSpc>
                <a:spcPct val="90000"/>
              </a:lnSpc>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a:solidFill>
                  <a:srgbClr val="000000"/>
                </a:solidFill>
                <a:latin typeface="Arial"/>
                <a:ea typeface="Arial"/>
                <a:cs typeface="Arial"/>
                <a:sym typeface="Arial"/>
              </a:rPr>
              <a:t>Einsatzgebiete</a:t>
            </a:r>
            <a:br>
              <a:rPr b="0" i="0" lang="en-US">
                <a:solidFill>
                  <a:srgbClr val="000000"/>
                </a:solidFill>
                <a:latin typeface="Arial"/>
                <a:ea typeface="Arial"/>
                <a:cs typeface="Arial"/>
                <a:sym typeface="Arial"/>
              </a:rPr>
            </a:br>
            <a:endParaRPr/>
          </a:p>
        </p:txBody>
      </p:sp>
      <p:sp>
        <p:nvSpPr>
          <p:cNvPr id="145" name="Google Shape;14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a:t>EPKs können für verschiedene Aufgaben eingesetzt werden:</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Evaluation und Implementierung von Standardsoftware</a:t>
            </a:r>
            <a:endParaRPr/>
          </a:p>
          <a:p>
            <a:pPr indent="-228600" lvl="0" marL="228600" rtl="0" algn="l">
              <a:lnSpc>
                <a:spcPct val="90000"/>
              </a:lnSpc>
              <a:spcBef>
                <a:spcPts val="1000"/>
              </a:spcBef>
              <a:spcAft>
                <a:spcPts val="0"/>
              </a:spcAft>
              <a:buClr>
                <a:schemeClr val="dk1"/>
              </a:buClr>
              <a:buSzPct val="100000"/>
              <a:buChar char="•"/>
            </a:pPr>
            <a:r>
              <a:rPr lang="en-US"/>
              <a:t>Darstellung von Abläufen bei Eigenentwicklungen</a:t>
            </a:r>
            <a:endParaRPr/>
          </a:p>
          <a:p>
            <a:pPr indent="-228600" lvl="0" marL="228600" rtl="0" algn="l">
              <a:lnSpc>
                <a:spcPct val="90000"/>
              </a:lnSpc>
              <a:spcBef>
                <a:spcPts val="1000"/>
              </a:spcBef>
              <a:spcAft>
                <a:spcPts val="0"/>
              </a:spcAft>
              <a:buClr>
                <a:schemeClr val="dk1"/>
              </a:buClr>
              <a:buSzPct val="100000"/>
              <a:buChar char="•"/>
            </a:pPr>
            <a:r>
              <a:rPr lang="en-US"/>
              <a:t>Veranschaulichung von Abläufen bei Anwenderschulungen</a:t>
            </a:r>
            <a:endParaRPr/>
          </a:p>
          <a:p>
            <a:pPr indent="-228600" lvl="0" marL="228600" rtl="0" algn="l">
              <a:lnSpc>
                <a:spcPct val="90000"/>
              </a:lnSpc>
              <a:spcBef>
                <a:spcPts val="1000"/>
              </a:spcBef>
              <a:spcAft>
                <a:spcPts val="0"/>
              </a:spcAft>
              <a:buClr>
                <a:schemeClr val="dk1"/>
              </a:buClr>
              <a:buSzPct val="100000"/>
              <a:buChar char="•"/>
            </a:pPr>
            <a:r>
              <a:rPr lang="en-US"/>
              <a:t>Geschäftsprozessmodellierung (Standard in kleinen und mittleren Unternehmen)</a:t>
            </a:r>
            <a:endParaRPr/>
          </a:p>
          <a:p>
            <a:pPr indent="-228600" lvl="0" marL="228600" rtl="0" algn="l">
              <a:lnSpc>
                <a:spcPct val="90000"/>
              </a:lnSpc>
              <a:spcBef>
                <a:spcPts val="1000"/>
              </a:spcBef>
              <a:spcAft>
                <a:spcPts val="0"/>
              </a:spcAft>
              <a:buClr>
                <a:schemeClr val="dk1"/>
              </a:buClr>
              <a:buSzPct val="100000"/>
              <a:buChar char="•"/>
            </a:pPr>
            <a:r>
              <a:rPr lang="en-US"/>
              <a:t>Prozesskostenrechnung</a:t>
            </a:r>
            <a:endParaRPr/>
          </a:p>
          <a:p>
            <a:pPr indent="-228600" lvl="0" marL="228600" rtl="0" algn="l">
              <a:lnSpc>
                <a:spcPct val="90000"/>
              </a:lnSpc>
              <a:spcBef>
                <a:spcPts val="1000"/>
              </a:spcBef>
              <a:spcAft>
                <a:spcPts val="0"/>
              </a:spcAft>
              <a:buClr>
                <a:schemeClr val="dk1"/>
              </a:buClr>
              <a:buSzPct val="100000"/>
              <a:buChar char="•"/>
            </a:pPr>
            <a:r>
              <a:rPr lang="en-US"/>
              <a:t>Simulation von Workflows</a:t>
            </a:r>
            <a:endParaRPr/>
          </a:p>
          <a:p>
            <a:pPr indent="-228600" lvl="0" marL="228600" rtl="0" algn="l">
              <a:lnSpc>
                <a:spcPct val="90000"/>
              </a:lnSpc>
              <a:spcBef>
                <a:spcPts val="1000"/>
              </a:spcBef>
              <a:spcAft>
                <a:spcPts val="0"/>
              </a:spcAft>
              <a:buClr>
                <a:schemeClr val="dk1"/>
              </a:buClr>
              <a:buSzPct val="100000"/>
              <a:buChar char="•"/>
            </a:pPr>
            <a:r>
              <a:rPr lang="en-US"/>
              <a:t>Prozessdokumentation nach ISO 900x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Quelle</a:t>
            </a:r>
            <a:endParaRPr/>
          </a:p>
        </p:txBody>
      </p:sp>
      <p:sp>
        <p:nvSpPr>
          <p:cNvPr id="151" name="Google Shape;151;p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solidFill>
                  <a:schemeClr val="hlink"/>
                </a:solidFill>
                <a:hlinkClick r:id="rId3"/>
              </a:rPr>
              <a:t>https://www.affinis.de/fachartikel/projektmanagement/ereignisgesteuerte-prozesskette-epk/</a:t>
            </a:r>
            <a:endParaRPr/>
          </a:p>
          <a:p>
            <a:pPr indent="0" lvl="0" marL="0" rtl="0" algn="l">
              <a:spcBef>
                <a:spcPts val="1000"/>
              </a:spcBef>
              <a:spcAft>
                <a:spcPts val="0"/>
              </a:spcAft>
              <a:buNone/>
            </a:pPr>
            <a:r>
              <a:rPr lang="en-US" u="sng">
                <a:solidFill>
                  <a:schemeClr val="hlink"/>
                </a:solidFill>
                <a:hlinkClick r:id="rId4"/>
              </a:rPr>
              <a:t>https://de.wikipedia.org/wiki/Ereignisgesteuerte_Prozesskette</a:t>
            </a:r>
            <a:endParaRPr/>
          </a:p>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033DEB03B7FC84295A6343ED3D94313" ma:contentTypeVersion="9" ma:contentTypeDescription="Ein neues Dokument erstellen." ma:contentTypeScope="" ma:versionID="fa3e7d4619a7e5ad784e785908ca983b">
  <xsd:schema xmlns:xsd="http://www.w3.org/2001/XMLSchema" xmlns:xs="http://www.w3.org/2001/XMLSchema" xmlns:p="http://schemas.microsoft.com/office/2006/metadata/properties" xmlns:ns2="6f9fc43e-dc08-416c-ba7b-56d0a0e21260" xmlns:ns3="4deee408-f0b9-4f21-9bc6-00d984c1b104" targetNamespace="http://schemas.microsoft.com/office/2006/metadata/properties" ma:root="true" ma:fieldsID="2e01f698d2b3d3231f77de536a40d631" ns2:_="" ns3:_="">
    <xsd:import namespace="6f9fc43e-dc08-416c-ba7b-56d0a0e21260"/>
    <xsd:import namespace="4deee408-f0b9-4f21-9bc6-00d984c1b10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9fc43e-dc08-416c-ba7b-56d0a0e212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Bildmarkierungen" ma:readOnly="false" ma:fieldId="{5cf76f15-5ced-4ddc-b409-7134ff3c332f}" ma:taxonomyMulti="true" ma:sspId="8af48a06-ed4b-42ab-a976-5013053131ad"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eee408-f0b9-4f21-9bc6-00d984c1b104"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159e7dc6-22b7-40c7-854a-af9ce0ecfd32}" ma:internalName="TaxCatchAll" ma:showField="CatchAllData" ma:web="4deee408-f0b9-4f21-9bc6-00d984c1b10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3792D5-036A-468F-BEA0-B303A7A9E17A}"/>
</file>

<file path=customXml/itemProps2.xml><?xml version="1.0" encoding="utf-8"?>
<ds:datastoreItem xmlns:ds="http://schemas.openxmlformats.org/officeDocument/2006/customXml" ds:itemID="{3376D140-08BE-4315-B9F1-D630C36AC86B}"/>
</file>