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8" Type="http://schemas.openxmlformats.org/officeDocument/2006/relationships/slide" Target="slides/slide4.xml"/><Relationship Id="rId21" Type="http://schemas.openxmlformats.org/officeDocument/2006/relationships/slide" Target="slides/slide1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7" Type="http://schemas.openxmlformats.org/officeDocument/2006/relationships/slide" Target="slides/slide3.xml"/><Relationship Id="rId20" Type="http://schemas.openxmlformats.org/officeDocument/2006/relationships/slide" Target="slides/slide16.xml"/><Relationship Id="rId2"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1" Type="http://schemas.openxmlformats.org/officeDocument/2006/relationships/theme" Target="theme/theme1.xml"/><Relationship Id="rId6" Type="http://schemas.openxmlformats.org/officeDocument/2006/relationships/slide" Target="slides/slide2.xml"/><Relationship Id="rId15" Type="http://schemas.openxmlformats.org/officeDocument/2006/relationships/slide" Target="slides/slide11.xml"/><Relationship Id="rId5" Type="http://schemas.openxmlformats.org/officeDocument/2006/relationships/slide" Target="slides/slide1.xml"/><Relationship Id="rId23" Type="http://schemas.openxmlformats.org/officeDocument/2006/relationships/customXml" Target="../customXml/item2.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1f6fca945_14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solidFill>
                  <a:srgbClr val="374151"/>
                </a:solidFill>
                <a:highlight>
                  <a:srgbClr val="F7F7F8"/>
                </a:highlight>
                <a:latin typeface="Roboto"/>
                <a:ea typeface="Roboto"/>
                <a:cs typeface="Roboto"/>
                <a:sym typeface="Roboto"/>
              </a:rPr>
              <a:t>Schnittstellen und Abhängigkeiten sind entscheidende Elemente in einem Lastenheft. Schnittstellen sind die Punkte, an denen Ihr Projekt mit anderen Systemen oder Stakeholdern interagiert. Abhängigkeiten sind die Beziehungen zwischen Aufgaben oder Komponenten innerhalb Ihres Projekts. Klare Definition und Dokumentation dieser Schnittstellen und Abhängigkeiten sind entscheidend, um Verzögerungen und Konflikte zu vermeiden und die reibungslose Projektdurchführung sicherzustellen.</a:t>
            </a:r>
            <a:endParaRPr sz="1200">
              <a:solidFill>
                <a:srgbClr val="374151"/>
              </a:solidFill>
              <a:highlight>
                <a:srgbClr val="F7F7F8"/>
              </a:highlight>
              <a:latin typeface="Roboto"/>
              <a:ea typeface="Roboto"/>
              <a:cs typeface="Roboto"/>
              <a:sym typeface="Roboto"/>
            </a:endParaRPr>
          </a:p>
        </p:txBody>
      </p:sp>
      <p:sp>
        <p:nvSpPr>
          <p:cNvPr id="190" name="Google Shape;190;g281f6fca945_14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1f6fca945_14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81f6fca945_14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1f6fca945_14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solidFill>
                  <a:srgbClr val="374151"/>
                </a:solidFill>
                <a:highlight>
                  <a:srgbClr val="F7F7F8"/>
                </a:highlight>
                <a:latin typeface="Roboto"/>
                <a:ea typeface="Roboto"/>
                <a:cs typeface="Roboto"/>
                <a:sym typeface="Roboto"/>
              </a:rPr>
              <a:t>Die Terminplanung definiert die Meilensteine, Fristen, Projektphasen und die geschätzte Dauer des Projekts. Sie berücksichtigt auch eventuelle zeitliche Einschränkungen, die beachtet</a:t>
            </a:r>
            <a:r>
              <a:rPr lang="de-DE" sz="1200">
                <a:solidFill>
                  <a:srgbClr val="374151"/>
                </a:solidFill>
                <a:highlight>
                  <a:srgbClr val="F7F7F8"/>
                </a:highlight>
                <a:latin typeface="Roboto"/>
                <a:ea typeface="Roboto"/>
                <a:cs typeface="Roboto"/>
                <a:sym typeface="Roboto"/>
              </a:rPr>
              <a:t> </a:t>
            </a:r>
            <a:r>
              <a:rPr lang="de-DE" sz="1200">
                <a:solidFill>
                  <a:srgbClr val="374151"/>
                </a:solidFill>
                <a:highlight>
                  <a:srgbClr val="F7F7F8"/>
                </a:highlight>
                <a:latin typeface="Roboto"/>
                <a:ea typeface="Roboto"/>
                <a:cs typeface="Roboto"/>
                <a:sym typeface="Roboto"/>
              </a:rPr>
              <a:t>werden müssen.</a:t>
            </a:r>
            <a:endParaRPr sz="1200">
              <a:solidFill>
                <a:srgbClr val="374151"/>
              </a:solidFill>
              <a:highlight>
                <a:srgbClr val="F7F7F8"/>
              </a:highlight>
              <a:latin typeface="Roboto"/>
              <a:ea typeface="Roboto"/>
              <a:cs typeface="Roboto"/>
              <a:sym typeface="Roboto"/>
            </a:endParaRPr>
          </a:p>
        </p:txBody>
      </p:sp>
      <p:sp>
        <p:nvSpPr>
          <p:cNvPr id="215" name="Google Shape;215;g281f6fca945_14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81f6fca945_14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81f6fca945_14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1f6fca945_14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de-DE" sz="1200">
                <a:solidFill>
                  <a:srgbClr val="374151"/>
                </a:solidFill>
                <a:highlight>
                  <a:srgbClr val="F7F7F8"/>
                </a:highlight>
                <a:latin typeface="Roboto"/>
                <a:ea typeface="Roboto"/>
                <a:cs typeface="Roboto"/>
                <a:sym typeface="Roboto"/>
              </a:rPr>
              <a:t>Die Abnahmekriterien definieren, wann das Projekt als erfolgreich abgeschlossen gilt und welche Bedingungen erfüllt sein müssen, damit der Kunde das Projekt abnimmt.</a:t>
            </a:r>
            <a:endParaRPr sz="1200">
              <a:solidFill>
                <a:srgbClr val="374151"/>
              </a:solidFill>
              <a:highlight>
                <a:srgbClr val="F7F7F8"/>
              </a:highlight>
              <a:latin typeface="Roboto"/>
              <a:ea typeface="Roboto"/>
              <a:cs typeface="Roboto"/>
              <a:sym typeface="Roboto"/>
            </a:endParaRPr>
          </a:p>
          <a:p>
            <a:pPr indent="0" lvl="0" marL="0" rtl="0" algn="l">
              <a:lnSpc>
                <a:spcPct val="175000"/>
              </a:lnSpc>
              <a:spcBef>
                <a:spcPts val="0"/>
              </a:spcBef>
              <a:spcAft>
                <a:spcPts val="0"/>
              </a:spcAft>
              <a:buNone/>
            </a:pPr>
            <a:r>
              <a:rPr lang="de-DE" sz="1200">
                <a:solidFill>
                  <a:srgbClr val="374151"/>
                </a:solidFill>
                <a:highlight>
                  <a:srgbClr val="F7F7F8"/>
                </a:highlight>
                <a:latin typeface="Roboto"/>
                <a:ea typeface="Roboto"/>
                <a:cs typeface="Roboto"/>
                <a:sym typeface="Roboto"/>
              </a:rPr>
              <a:t>Die Qualitätsanforderungen legen fest, welche Standards und Normen eingehalten werden müssen, und beschreiben die Qualitätskontrollverfahren, um sicherzustellen, dass die Qualität während des Projekts gewährleistet ist.</a:t>
            </a:r>
            <a:endParaRPr sz="1200">
              <a:solidFill>
                <a:srgbClr val="374151"/>
              </a:solidFill>
              <a:highlight>
                <a:srgbClr val="F7F7F8"/>
              </a:highlight>
              <a:latin typeface="Roboto"/>
              <a:ea typeface="Roboto"/>
              <a:cs typeface="Roboto"/>
              <a:sym typeface="Roboto"/>
            </a:endParaRPr>
          </a:p>
        </p:txBody>
      </p:sp>
      <p:sp>
        <p:nvSpPr>
          <p:cNvPr id="241" name="Google Shape;241;g281f6fca945_14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1f6fca945_1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81f6fca945_14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1f6fca945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solidFill>
                  <a:srgbClr val="374151"/>
                </a:solidFill>
                <a:highlight>
                  <a:srgbClr val="F7F7F8"/>
                </a:highlight>
                <a:latin typeface="Roboto"/>
                <a:ea typeface="Roboto"/>
                <a:cs typeface="Roboto"/>
                <a:sym typeface="Roboto"/>
              </a:rPr>
              <a:t>Die Projektzusammenfassung gibt einen schnellen Überblick über das Projekt, wer daran beteiligt ist und die geplanten Start- und Endtermine.</a:t>
            </a:r>
            <a:endParaRPr/>
          </a:p>
        </p:txBody>
      </p:sp>
      <p:sp>
        <p:nvSpPr>
          <p:cNvPr id="121" name="Google Shape;121;g281f6fca945_1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1f6fca945_1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81f6fca945_14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1f6fca945_1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solidFill>
                  <a:srgbClr val="374151"/>
                </a:solidFill>
                <a:highlight>
                  <a:srgbClr val="F7F7F8"/>
                </a:highlight>
                <a:latin typeface="Roboto"/>
                <a:ea typeface="Roboto"/>
                <a:cs typeface="Roboto"/>
                <a:sym typeface="Roboto"/>
              </a:rPr>
              <a:t>Im Abschnitt zur Zielsetzung und Zweck des Lastenhefts wird festgehalten, warum das Projekt initiiert wurde, welche Ziele es erreichen soll und welche Problemstellung damit gelöst wird.</a:t>
            </a:r>
            <a:endParaRPr/>
          </a:p>
        </p:txBody>
      </p:sp>
      <p:sp>
        <p:nvSpPr>
          <p:cNvPr id="143" name="Google Shape;143;g281f6fca945_14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1f6fca945_1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81f6fca945_14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1f6fca945_14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DE" sz="1200">
                <a:solidFill>
                  <a:srgbClr val="374151"/>
                </a:solidFill>
                <a:highlight>
                  <a:srgbClr val="F7F7F8"/>
                </a:highlight>
                <a:latin typeface="Roboto"/>
                <a:ea typeface="Roboto"/>
                <a:cs typeface="Roboto"/>
                <a:sym typeface="Roboto"/>
              </a:rPr>
              <a:t>Die Anforderungen an das Produkt oder Projekt sind entscheidend. Hierbei unterscheidet man technische Anforderungen, die die technischen Eigenschaften definieren, funktionale Anforderungen, die die gewünschten Funktionen beschreiben, Leistungsanforderungen, Designanforderungen und Sicherheitsanforderungen.</a:t>
            </a:r>
            <a:endParaRPr sz="1200">
              <a:solidFill>
                <a:srgbClr val="374151"/>
              </a:solidFill>
              <a:highlight>
                <a:srgbClr val="F7F7F8"/>
              </a:highlight>
              <a:latin typeface="Roboto"/>
              <a:ea typeface="Roboto"/>
              <a:cs typeface="Roboto"/>
              <a:sym typeface="Roboto"/>
            </a:endParaRPr>
          </a:p>
        </p:txBody>
      </p:sp>
      <p:sp>
        <p:nvSpPr>
          <p:cNvPr id="166" name="Google Shape;166;g281f6fca945_14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1f6fca945_14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81f6fca945_14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adito.de/knowhow/blog/lastenheft" TargetMode="External"/><Relationship Id="rId4" Type="http://schemas.openxmlformats.org/officeDocument/2006/relationships/hyperlink" Target="https://t3n.de/news/pflichtenheft-lastenheft-unterschied-523402/" TargetMode="External"/><Relationship Id="rId5" Type="http://schemas.openxmlformats.org/officeDocument/2006/relationships/hyperlink" Target="https://www.allmetron.de/mechatroni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3"/>
          <p:cNvSpPr/>
          <p:nvPr/>
        </p:nvSpPr>
        <p:spPr>
          <a:xfrm flipH="1">
            <a:off x="-1" y="0"/>
            <a:ext cx="12191999" cy="6858000"/>
          </a:xfrm>
          <a:prstGeom prst="rect">
            <a:avLst/>
          </a:prstGeom>
          <a:gradFill>
            <a:gsLst>
              <a:gs pos="0">
                <a:srgbClr val="1F3864"/>
              </a:gs>
              <a:gs pos="100000">
                <a:srgbClr val="000000"/>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rot="10800000">
            <a:off x="0" y="-4"/>
            <a:ext cx="12192000" cy="6402581"/>
          </a:xfrm>
          <a:prstGeom prst="rect">
            <a:avLst/>
          </a:prstGeom>
          <a:gradFill>
            <a:gsLst>
              <a:gs pos="0">
                <a:srgbClr val="2F5496">
                  <a:alpha val="58823"/>
                </a:srgbClr>
              </a:gs>
              <a:gs pos="1000">
                <a:srgbClr val="2F5496">
                  <a:alpha val="58823"/>
                </a:srgbClr>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flipH="1" rot="5400000">
            <a:off x="2663054" y="-2653923"/>
            <a:ext cx="6858001" cy="12165846"/>
          </a:xfrm>
          <a:prstGeom prst="rect">
            <a:avLst/>
          </a:prstGeom>
          <a:gradFill>
            <a:gsLst>
              <a:gs pos="0">
                <a:srgbClr val="1F3864">
                  <a:alpha val="0"/>
                </a:srgbClr>
              </a:gs>
              <a:gs pos="13000">
                <a:srgbClr val="1F3864">
                  <a:alpha val="0"/>
                </a:srgbClr>
              </a:gs>
              <a:gs pos="99000">
                <a:srgbClr val="000000">
                  <a:alpha val="27843"/>
                </a:srgbClr>
              </a:gs>
              <a:gs pos="100000">
                <a:srgbClr val="000000">
                  <a:alpha val="27843"/>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3"/>
          <p:cNvSpPr/>
          <p:nvPr/>
        </p:nvSpPr>
        <p:spPr>
          <a:xfrm flipH="1">
            <a:off x="6094763" y="0"/>
            <a:ext cx="6096001" cy="6858000"/>
          </a:xfrm>
          <a:prstGeom prst="rect">
            <a:avLst/>
          </a:prstGeom>
          <a:gradFill>
            <a:gsLst>
              <a:gs pos="0">
                <a:srgbClr val="1F3864">
                  <a:alpha val="0"/>
                </a:srgbClr>
              </a:gs>
              <a:gs pos="13000">
                <a:srgbClr val="1F3864">
                  <a:alpha val="0"/>
                </a:srgbClr>
              </a:gs>
              <a:gs pos="99000">
                <a:srgbClr val="2F5496">
                  <a:alpha val="49803"/>
                </a:srgbClr>
              </a:gs>
              <a:gs pos="100000">
                <a:srgbClr val="2F5496">
                  <a:alpha val="49803"/>
                </a:srgbClr>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3"/>
          <p:cNvSpPr/>
          <p:nvPr/>
        </p:nvSpPr>
        <p:spPr>
          <a:xfrm flipH="1">
            <a:off x="-4" y="-3"/>
            <a:ext cx="12182871" cy="6871922"/>
          </a:xfrm>
          <a:prstGeom prst="rect">
            <a:avLst/>
          </a:prstGeom>
          <a:gradFill>
            <a:gsLst>
              <a:gs pos="0">
                <a:srgbClr val="000000">
                  <a:alpha val="34901"/>
                </a:srgbClr>
              </a:gs>
              <a:gs pos="13000">
                <a:srgbClr val="000000">
                  <a:alpha val="34901"/>
                </a:srgbClr>
              </a:gs>
              <a:gs pos="99000">
                <a:srgbClr val="2F5496">
                  <a:alpha val="0"/>
                </a:srgbClr>
              </a:gs>
              <a:gs pos="100000">
                <a:srgbClr val="2F5496">
                  <a:alpha val="0"/>
                </a:srgbClr>
              </a:gs>
            </a:gsLst>
            <a:lin ang="4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3"/>
          <p:cNvSpPr/>
          <p:nvPr/>
        </p:nvSpPr>
        <p:spPr>
          <a:xfrm>
            <a:off x="987713" y="4049"/>
            <a:ext cx="10216576" cy="4729040"/>
          </a:xfrm>
          <a:custGeom>
            <a:rect b="b" l="l" r="r" t="t"/>
            <a:pathLst>
              <a:path extrusionOk="0" h="4729040" w="10216576">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0">
                <a:srgbClr val="1F3864">
                  <a:alpha val="3921"/>
                </a:srgbClr>
              </a:gs>
              <a:gs pos="7000">
                <a:srgbClr val="1F3864">
                  <a:alpha val="3921"/>
                </a:srgbClr>
              </a:gs>
              <a:gs pos="99000">
                <a:srgbClr val="4472C4">
                  <a:alpha val="23921"/>
                </a:srgbClr>
              </a:gs>
              <a:gs pos="100000">
                <a:srgbClr val="4472C4">
                  <a:alpha val="23921"/>
                </a:srgbClr>
              </a:gs>
            </a:gsLst>
            <a:lin ang="10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3"/>
          <p:cNvSpPr txBox="1"/>
          <p:nvPr>
            <p:ph type="ctrTitle"/>
          </p:nvPr>
        </p:nvSpPr>
        <p:spPr>
          <a:xfrm>
            <a:off x="2026693" y="1030406"/>
            <a:ext cx="8147713" cy="30812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lang="de-DE" sz="4800">
                <a:solidFill>
                  <a:srgbClr val="FFFFFF"/>
                </a:solidFill>
              </a:rPr>
              <a:t>Lastenheft</a:t>
            </a:r>
            <a:endParaRPr sz="4800">
              <a:solidFill>
                <a:srgbClr val="FFFFFF"/>
              </a:solidFill>
            </a:endParaRPr>
          </a:p>
        </p:txBody>
      </p:sp>
      <p:sp>
        <p:nvSpPr>
          <p:cNvPr id="92" name="Google Shape;92;p13"/>
          <p:cNvSpPr txBox="1"/>
          <p:nvPr>
            <p:ph idx="1" type="subTitle"/>
          </p:nvPr>
        </p:nvSpPr>
        <p:spPr>
          <a:xfrm>
            <a:off x="1559943" y="5171093"/>
            <a:ext cx="9078628" cy="8606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438150" lvl="0" marL="3657600" rtl="0" algn="l">
              <a:lnSpc>
                <a:spcPct val="90000"/>
              </a:lnSpc>
              <a:spcBef>
                <a:spcPts val="0"/>
              </a:spcBef>
              <a:spcAft>
                <a:spcPts val="0"/>
              </a:spcAft>
              <a:buClr>
                <a:schemeClr val="dk1"/>
              </a:buClr>
              <a:buSzPts val="3300"/>
              <a:buFont typeface="Calibri"/>
              <a:buChar char="●"/>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180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Welche anderen Systeme oder Prozesse sind beteiligt ?</a:t>
            </a:r>
            <a:endParaRPr sz="3300">
              <a:solidFill>
                <a:schemeClr val="dk1"/>
              </a:solidFill>
              <a:latin typeface="Calibri"/>
              <a:ea typeface="Calibri"/>
              <a:cs typeface="Calibri"/>
              <a:sym typeface="Calibri"/>
            </a:endParaRPr>
          </a:p>
          <a:p>
            <a:pPr indent="0" lvl="0" marL="180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180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Welche Abhängigkeiten bestehen ?</a:t>
            </a:r>
            <a:endParaRPr sz="3300">
              <a:solidFill>
                <a:schemeClr val="dk1"/>
              </a:solidFill>
              <a:latin typeface="Calibri"/>
              <a:ea typeface="Calibri"/>
              <a:cs typeface="Calibri"/>
              <a:sym typeface="Calibri"/>
            </a:endParaRPr>
          </a:p>
          <a:p>
            <a:pPr indent="0" lvl="0" marL="180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193" name="Google Shape;193;p22"/>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p22"/>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5" name="Google Shape;195;p22"/>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6" name="Google Shape;196;p22"/>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Schnittstellen und Abhängigkeiten</a:t>
            </a:r>
            <a:endParaRPr sz="3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3"/>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p23"/>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p23"/>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p23"/>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5" name="Google Shape;205;p23"/>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23"/>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7" name="Google Shape;207;p23"/>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208" name="Google Shape;208;p23"/>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00000" rtl="0" algn="l">
              <a:lnSpc>
                <a:spcPct val="90000"/>
              </a:lnSpc>
              <a:spcBef>
                <a:spcPts val="0"/>
              </a:spcBef>
              <a:spcAft>
                <a:spcPts val="0"/>
              </a:spcAft>
              <a:buNone/>
            </a:pPr>
            <a:r>
              <a:rPr lang="de-DE" sz="2500">
                <a:solidFill>
                  <a:schemeClr val="lt1"/>
                </a:solidFill>
                <a:latin typeface="Calibri"/>
                <a:ea typeface="Calibri"/>
                <a:cs typeface="Calibri"/>
                <a:sym typeface="Calibri"/>
              </a:rPr>
              <a:t>Projekteinführung</a:t>
            </a:r>
            <a:endParaRPr sz="2400">
              <a:latin typeface="Calibri"/>
              <a:ea typeface="Calibri"/>
              <a:cs typeface="Calibri"/>
              <a:sym typeface="Calibri"/>
            </a:endParaRPr>
          </a:p>
        </p:txBody>
      </p:sp>
      <p:sp>
        <p:nvSpPr>
          <p:cNvPr id="209" name="Google Shape;209;p23"/>
          <p:cNvSpPr/>
          <p:nvPr/>
        </p:nvSpPr>
        <p:spPr>
          <a:xfrm>
            <a:off x="4905050" y="1606391"/>
            <a:ext cx="6585000" cy="757200"/>
          </a:xfrm>
          <a:prstGeom prst="flowChartAlternateProcess">
            <a:avLst/>
          </a:prstGeom>
          <a:solidFill>
            <a:srgbClr val="47C0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587600" rtl="0" algn="l">
              <a:lnSpc>
                <a:spcPct val="90000"/>
              </a:lnSpc>
              <a:spcBef>
                <a:spcPts val="0"/>
              </a:spcBef>
              <a:spcAft>
                <a:spcPts val="0"/>
              </a:spcAft>
              <a:buNone/>
            </a:pPr>
            <a:r>
              <a:rPr lang="de-DE" sz="2500">
                <a:solidFill>
                  <a:schemeClr val="lt1"/>
                </a:solidFill>
                <a:latin typeface="Calibri"/>
                <a:ea typeface="Calibri"/>
                <a:cs typeface="Calibri"/>
                <a:sym typeface="Calibri"/>
              </a:rPr>
              <a:t>Zielsetzung und Zweck</a:t>
            </a:r>
            <a:endParaRPr sz="2400">
              <a:latin typeface="Calibri"/>
              <a:ea typeface="Calibri"/>
              <a:cs typeface="Calibri"/>
              <a:sym typeface="Calibri"/>
            </a:endParaRPr>
          </a:p>
        </p:txBody>
      </p:sp>
      <p:sp>
        <p:nvSpPr>
          <p:cNvPr id="210" name="Google Shape;210;p23"/>
          <p:cNvSpPr/>
          <p:nvPr/>
        </p:nvSpPr>
        <p:spPr>
          <a:xfrm>
            <a:off x="4905050" y="2429715"/>
            <a:ext cx="6585000" cy="757200"/>
          </a:xfrm>
          <a:prstGeom prst="flowChartAlternateProcess">
            <a:avLst/>
          </a:prstGeom>
          <a:solidFill>
            <a:srgbClr val="43C7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90000"/>
              </a:lnSpc>
              <a:spcBef>
                <a:spcPts val="0"/>
              </a:spcBef>
              <a:spcAft>
                <a:spcPts val="0"/>
              </a:spcAft>
              <a:buNone/>
            </a:pPr>
            <a:r>
              <a:rPr lang="de-DE" sz="2500">
                <a:solidFill>
                  <a:schemeClr val="lt1"/>
                </a:solidFill>
                <a:latin typeface="Calibri"/>
                <a:ea typeface="Calibri"/>
                <a:cs typeface="Calibri"/>
                <a:sym typeface="Calibri"/>
              </a:rPr>
              <a:t>Anforderungen an das Produkt/Projekt</a:t>
            </a:r>
            <a:endParaRPr sz="2400">
              <a:latin typeface="Calibri"/>
              <a:ea typeface="Calibri"/>
              <a:cs typeface="Calibri"/>
              <a:sym typeface="Calibri"/>
            </a:endParaRPr>
          </a:p>
        </p:txBody>
      </p:sp>
      <p:sp>
        <p:nvSpPr>
          <p:cNvPr id="211" name="Google Shape;211;p23"/>
          <p:cNvSpPr/>
          <p:nvPr/>
        </p:nvSpPr>
        <p:spPr>
          <a:xfrm>
            <a:off x="4905050" y="3271932"/>
            <a:ext cx="6585000" cy="757200"/>
          </a:xfrm>
          <a:prstGeom prst="flowChartAlternateProcess">
            <a:avLst/>
          </a:prstGeom>
          <a:solidFill>
            <a:srgbClr val="3DBF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lnSpc>
                <a:spcPct val="90000"/>
              </a:lnSpc>
              <a:spcBef>
                <a:spcPts val="0"/>
              </a:spcBef>
              <a:spcAft>
                <a:spcPts val="0"/>
              </a:spcAft>
              <a:buNone/>
            </a:pPr>
            <a:r>
              <a:rPr lang="de-DE" sz="2500">
                <a:solidFill>
                  <a:schemeClr val="lt1"/>
                </a:solidFill>
                <a:latin typeface="Calibri"/>
                <a:ea typeface="Calibri"/>
                <a:cs typeface="Calibri"/>
                <a:sym typeface="Calibri"/>
              </a:rPr>
              <a:t>Schnittstellen und Abhängigkeiten</a:t>
            </a:r>
            <a:endParaRPr sz="2500">
              <a:latin typeface="Calibri"/>
              <a:ea typeface="Calibri"/>
              <a:cs typeface="Calibri"/>
              <a:sym typeface="Calibri"/>
            </a:endParaRPr>
          </a:p>
        </p:txBody>
      </p:sp>
      <p:sp>
        <p:nvSpPr>
          <p:cNvPr id="212" name="Google Shape;212;p23"/>
          <p:cNvSpPr/>
          <p:nvPr/>
        </p:nvSpPr>
        <p:spPr>
          <a:xfrm>
            <a:off x="4905050" y="4114148"/>
            <a:ext cx="6585000" cy="757200"/>
          </a:xfrm>
          <a:prstGeom prst="flowChartAlternateProcess">
            <a:avLst/>
          </a:prstGeom>
          <a:solidFill>
            <a:srgbClr val="3DB6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1371600" rtl="0" algn="l">
              <a:lnSpc>
                <a:spcPct val="90000"/>
              </a:lnSpc>
              <a:spcBef>
                <a:spcPts val="0"/>
              </a:spcBef>
              <a:spcAft>
                <a:spcPts val="0"/>
              </a:spcAft>
              <a:buNone/>
            </a:pPr>
            <a:r>
              <a:rPr lang="de-DE" sz="2500">
                <a:solidFill>
                  <a:schemeClr val="lt1"/>
                </a:solidFill>
                <a:latin typeface="Calibri"/>
                <a:ea typeface="Calibri"/>
                <a:cs typeface="Calibri"/>
                <a:sym typeface="Calibri"/>
              </a:rPr>
              <a:t>Terminplanung</a:t>
            </a:r>
            <a:endParaRPr sz="2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438150" lvl="0" marL="3657600" rtl="0" algn="l">
              <a:lnSpc>
                <a:spcPct val="90000"/>
              </a:lnSpc>
              <a:spcBef>
                <a:spcPts val="0"/>
              </a:spcBef>
              <a:spcAft>
                <a:spcPts val="0"/>
              </a:spcAft>
              <a:buClr>
                <a:schemeClr val="dk1"/>
              </a:buClr>
              <a:buSzPts val="3300"/>
              <a:buFont typeface="Calibri"/>
              <a:buChar char="●"/>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Meilensteine und Fristen</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Projektphasen und Dauer</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Zeitliche Einschränkungen</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218" name="Google Shape;218;p24"/>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p24"/>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0" name="Google Shape;220;p24"/>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p24"/>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Terminplanung</a:t>
            </a:r>
            <a:endParaRPr sz="3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sp>
        <p:nvSpPr>
          <p:cNvPr id="226" name="Google Shape;226;p25"/>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7" name="Google Shape;227;p25"/>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p25"/>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9" name="Google Shape;229;p25"/>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25"/>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1" name="Google Shape;231;p25"/>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2" name="Google Shape;232;p25"/>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233" name="Google Shape;233;p25"/>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00000" rtl="0" algn="l">
              <a:lnSpc>
                <a:spcPct val="90000"/>
              </a:lnSpc>
              <a:spcBef>
                <a:spcPts val="0"/>
              </a:spcBef>
              <a:spcAft>
                <a:spcPts val="0"/>
              </a:spcAft>
              <a:buNone/>
            </a:pPr>
            <a:r>
              <a:rPr lang="de-DE" sz="2500">
                <a:solidFill>
                  <a:schemeClr val="lt1"/>
                </a:solidFill>
                <a:latin typeface="Calibri"/>
                <a:ea typeface="Calibri"/>
                <a:cs typeface="Calibri"/>
                <a:sym typeface="Calibri"/>
              </a:rPr>
              <a:t>Projekteinführung</a:t>
            </a:r>
            <a:endParaRPr sz="2400">
              <a:latin typeface="Calibri"/>
              <a:ea typeface="Calibri"/>
              <a:cs typeface="Calibri"/>
              <a:sym typeface="Calibri"/>
            </a:endParaRPr>
          </a:p>
        </p:txBody>
      </p:sp>
      <p:sp>
        <p:nvSpPr>
          <p:cNvPr id="234" name="Google Shape;234;p25"/>
          <p:cNvSpPr/>
          <p:nvPr/>
        </p:nvSpPr>
        <p:spPr>
          <a:xfrm>
            <a:off x="4905050" y="1606391"/>
            <a:ext cx="6585000" cy="757200"/>
          </a:xfrm>
          <a:prstGeom prst="flowChartAlternateProcess">
            <a:avLst/>
          </a:prstGeom>
          <a:solidFill>
            <a:srgbClr val="47C0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587600" rtl="0" algn="l">
              <a:lnSpc>
                <a:spcPct val="90000"/>
              </a:lnSpc>
              <a:spcBef>
                <a:spcPts val="0"/>
              </a:spcBef>
              <a:spcAft>
                <a:spcPts val="0"/>
              </a:spcAft>
              <a:buNone/>
            </a:pPr>
            <a:r>
              <a:rPr lang="de-DE" sz="2500">
                <a:solidFill>
                  <a:schemeClr val="lt1"/>
                </a:solidFill>
                <a:latin typeface="Calibri"/>
                <a:ea typeface="Calibri"/>
                <a:cs typeface="Calibri"/>
                <a:sym typeface="Calibri"/>
              </a:rPr>
              <a:t>Zielsetzung und Zweck</a:t>
            </a:r>
            <a:endParaRPr sz="2400">
              <a:latin typeface="Calibri"/>
              <a:ea typeface="Calibri"/>
              <a:cs typeface="Calibri"/>
              <a:sym typeface="Calibri"/>
            </a:endParaRPr>
          </a:p>
        </p:txBody>
      </p:sp>
      <p:sp>
        <p:nvSpPr>
          <p:cNvPr id="235" name="Google Shape;235;p25"/>
          <p:cNvSpPr/>
          <p:nvPr/>
        </p:nvSpPr>
        <p:spPr>
          <a:xfrm>
            <a:off x="4905050" y="2429715"/>
            <a:ext cx="6585000" cy="757200"/>
          </a:xfrm>
          <a:prstGeom prst="flowChartAlternateProcess">
            <a:avLst/>
          </a:prstGeom>
          <a:solidFill>
            <a:srgbClr val="43C7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90000"/>
              </a:lnSpc>
              <a:spcBef>
                <a:spcPts val="0"/>
              </a:spcBef>
              <a:spcAft>
                <a:spcPts val="0"/>
              </a:spcAft>
              <a:buNone/>
            </a:pPr>
            <a:r>
              <a:rPr lang="de-DE" sz="2500">
                <a:solidFill>
                  <a:schemeClr val="lt1"/>
                </a:solidFill>
                <a:latin typeface="Calibri"/>
                <a:ea typeface="Calibri"/>
                <a:cs typeface="Calibri"/>
                <a:sym typeface="Calibri"/>
              </a:rPr>
              <a:t>Anforderungen an das Produkt/Projekt</a:t>
            </a:r>
            <a:endParaRPr sz="2400">
              <a:latin typeface="Calibri"/>
              <a:ea typeface="Calibri"/>
              <a:cs typeface="Calibri"/>
              <a:sym typeface="Calibri"/>
            </a:endParaRPr>
          </a:p>
        </p:txBody>
      </p:sp>
      <p:sp>
        <p:nvSpPr>
          <p:cNvPr id="236" name="Google Shape;236;p25"/>
          <p:cNvSpPr/>
          <p:nvPr/>
        </p:nvSpPr>
        <p:spPr>
          <a:xfrm>
            <a:off x="4905050" y="4946918"/>
            <a:ext cx="6585000" cy="757200"/>
          </a:xfrm>
          <a:prstGeom prst="flowChartAlternateProcess">
            <a:avLst/>
          </a:prstGeom>
          <a:solidFill>
            <a:srgbClr val="66A73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432800" rtl="0" algn="l">
              <a:lnSpc>
                <a:spcPct val="90000"/>
              </a:lnSpc>
              <a:spcBef>
                <a:spcPts val="0"/>
              </a:spcBef>
              <a:spcAft>
                <a:spcPts val="0"/>
              </a:spcAft>
              <a:buNone/>
            </a:pPr>
            <a:r>
              <a:rPr lang="de-DE" sz="2500">
                <a:solidFill>
                  <a:schemeClr val="lt1"/>
                </a:solidFill>
                <a:latin typeface="Calibri"/>
                <a:ea typeface="Calibri"/>
                <a:cs typeface="Calibri"/>
                <a:sym typeface="Calibri"/>
              </a:rPr>
              <a:t>Abnahmekriterien und Qualitätsanforderungen</a:t>
            </a:r>
            <a:endParaRPr sz="2500">
              <a:latin typeface="Calibri"/>
              <a:ea typeface="Calibri"/>
              <a:cs typeface="Calibri"/>
              <a:sym typeface="Calibri"/>
            </a:endParaRPr>
          </a:p>
        </p:txBody>
      </p:sp>
      <p:sp>
        <p:nvSpPr>
          <p:cNvPr id="237" name="Google Shape;237;p25"/>
          <p:cNvSpPr/>
          <p:nvPr/>
        </p:nvSpPr>
        <p:spPr>
          <a:xfrm>
            <a:off x="4905050" y="3271932"/>
            <a:ext cx="6585000" cy="757200"/>
          </a:xfrm>
          <a:prstGeom prst="flowChartAlternateProcess">
            <a:avLst/>
          </a:prstGeom>
          <a:solidFill>
            <a:srgbClr val="3DBF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lnSpc>
                <a:spcPct val="90000"/>
              </a:lnSpc>
              <a:spcBef>
                <a:spcPts val="0"/>
              </a:spcBef>
              <a:spcAft>
                <a:spcPts val="0"/>
              </a:spcAft>
              <a:buNone/>
            </a:pPr>
            <a:r>
              <a:rPr lang="de-DE" sz="2500">
                <a:solidFill>
                  <a:schemeClr val="lt1"/>
                </a:solidFill>
                <a:latin typeface="Calibri"/>
                <a:ea typeface="Calibri"/>
                <a:cs typeface="Calibri"/>
                <a:sym typeface="Calibri"/>
              </a:rPr>
              <a:t>Schnittstellen und Abhängigkeiten</a:t>
            </a:r>
            <a:endParaRPr sz="2500">
              <a:latin typeface="Calibri"/>
              <a:ea typeface="Calibri"/>
              <a:cs typeface="Calibri"/>
              <a:sym typeface="Calibri"/>
            </a:endParaRPr>
          </a:p>
        </p:txBody>
      </p:sp>
      <p:sp>
        <p:nvSpPr>
          <p:cNvPr id="238" name="Google Shape;238;p25"/>
          <p:cNvSpPr/>
          <p:nvPr/>
        </p:nvSpPr>
        <p:spPr>
          <a:xfrm>
            <a:off x="4905050" y="4114148"/>
            <a:ext cx="6585000" cy="757200"/>
          </a:xfrm>
          <a:prstGeom prst="flowChartAlternateProcess">
            <a:avLst/>
          </a:prstGeom>
          <a:solidFill>
            <a:srgbClr val="3DB63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1371600" rtl="0" algn="l">
              <a:lnSpc>
                <a:spcPct val="90000"/>
              </a:lnSpc>
              <a:spcBef>
                <a:spcPts val="0"/>
              </a:spcBef>
              <a:spcAft>
                <a:spcPts val="0"/>
              </a:spcAft>
              <a:buNone/>
            </a:pPr>
            <a:r>
              <a:rPr lang="de-DE" sz="2500">
                <a:solidFill>
                  <a:schemeClr val="lt1"/>
                </a:solidFill>
                <a:latin typeface="Calibri"/>
                <a:ea typeface="Calibri"/>
                <a:cs typeface="Calibri"/>
                <a:sym typeface="Calibri"/>
              </a:rPr>
              <a:t>Terminplanung</a:t>
            </a:r>
            <a:endParaRPr sz="2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p2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448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Wann gilt das Projekt als erfolgreich abgeschlossen?</a:t>
            </a:r>
            <a:endParaRPr sz="3300">
              <a:solidFill>
                <a:schemeClr val="dk1"/>
              </a:solidFill>
              <a:latin typeface="Calibri"/>
              <a:ea typeface="Calibri"/>
              <a:cs typeface="Calibri"/>
              <a:sym typeface="Calibri"/>
            </a:endParaRPr>
          </a:p>
          <a:p>
            <a:pPr indent="0" lvl="0" marL="2448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448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Kriterien zur Abnahme durch den Kunden</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448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Standards und Normen, die erfüllt werden müssen</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448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Qualitätskontrollverfahren</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244" name="Google Shape;244;p26"/>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26"/>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26"/>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p26"/>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Abnahmekriterien und Qualitätsanforderungen</a:t>
            </a:r>
            <a:endParaRPr sz="3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3" name="Google Shape;253;p27"/>
          <p:cNvSpPr/>
          <p:nvPr/>
        </p:nvSpPr>
        <p:spPr>
          <a:xfrm flipH="1" rot="10800000">
            <a:off x="2" y="0"/>
            <a:ext cx="12191998" cy="1575955"/>
          </a:xfrm>
          <a:prstGeom prst="rect">
            <a:avLst/>
          </a:prstGeom>
          <a:gradFill>
            <a:gsLst>
              <a:gs pos="0">
                <a:srgbClr val="000000">
                  <a:alpha val="95686"/>
                </a:srgbClr>
              </a:gs>
              <a:gs pos="100000">
                <a:srgbClr val="2F5496"/>
              </a:gs>
            </a:gsLst>
            <a:lin ang="6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27"/>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27"/>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27"/>
          <p:cNvSpPr txBox="1"/>
          <p:nvPr>
            <p:ph type="title"/>
          </p:nvPr>
        </p:nvSpPr>
        <p:spPr>
          <a:xfrm>
            <a:off x="699713" y="248038"/>
            <a:ext cx="7063721" cy="115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alibri"/>
              <a:buNone/>
            </a:pPr>
            <a:r>
              <a:rPr lang="de-DE" sz="3700">
                <a:solidFill>
                  <a:srgbClr val="FFFFFF"/>
                </a:solidFill>
                <a:latin typeface="Calibri"/>
                <a:ea typeface="Calibri"/>
                <a:cs typeface="Calibri"/>
                <a:sym typeface="Calibri"/>
              </a:rPr>
              <a:t>Was ist der Unterschied zwischen Lasten- und Pflichtenheft?</a:t>
            </a:r>
            <a:endParaRPr/>
          </a:p>
        </p:txBody>
      </p:sp>
      <p:pic>
        <p:nvPicPr>
          <p:cNvPr id="257" name="Google Shape;257;p27"/>
          <p:cNvPicPr preferRelativeResize="0"/>
          <p:nvPr>
            <p:ph idx="1" type="body"/>
          </p:nvPr>
        </p:nvPicPr>
        <p:blipFill rotWithShape="1">
          <a:blip r:embed="rId3">
            <a:alphaModFix/>
          </a:blip>
          <a:srcRect b="0" l="0" r="0" t="0"/>
          <a:stretch/>
        </p:blipFill>
        <p:spPr>
          <a:xfrm>
            <a:off x="432225" y="2224211"/>
            <a:ext cx="11327549" cy="3936323"/>
          </a:xfrm>
          <a:prstGeom prst="rect">
            <a:avLst/>
          </a:prstGeom>
          <a:noFill/>
          <a:ln>
            <a:noFill/>
          </a:ln>
        </p:spPr>
      </p:pic>
      <p:pic>
        <p:nvPicPr>
          <p:cNvPr id="258" name="Google Shape;258;p27"/>
          <p:cNvPicPr preferRelativeResize="0"/>
          <p:nvPr/>
        </p:nvPicPr>
        <p:blipFill>
          <a:blip r:embed="rId4">
            <a:alphaModFix/>
          </a:blip>
          <a:stretch>
            <a:fillRect/>
          </a:stretch>
        </p:blipFill>
        <p:spPr>
          <a:xfrm>
            <a:off x="8128850" y="0"/>
            <a:ext cx="2099074" cy="157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p28"/>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5" name="Google Shape;265;p28"/>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p28"/>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7" name="Google Shape;267;p28"/>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de-DE" sz="4000">
                <a:solidFill>
                  <a:srgbClr val="FFFFFF"/>
                </a:solidFill>
              </a:rPr>
              <a:t>Vorteile eines Lastenhefts</a:t>
            </a:r>
            <a:endParaRPr sz="4000">
              <a:solidFill>
                <a:srgbClr val="FFFFFF"/>
              </a:solidFill>
            </a:endParaRPr>
          </a:p>
        </p:txBody>
      </p:sp>
      <p:grpSp>
        <p:nvGrpSpPr>
          <p:cNvPr id="268" name="Google Shape;268;p28"/>
          <p:cNvGrpSpPr/>
          <p:nvPr/>
        </p:nvGrpSpPr>
        <p:grpSpPr>
          <a:xfrm>
            <a:off x="616529" y="2323250"/>
            <a:ext cx="4097280" cy="4425960"/>
            <a:chOff x="3496905" y="1013"/>
            <a:chExt cx="3934018" cy="3687378"/>
          </a:xfrm>
        </p:grpSpPr>
        <p:sp>
          <p:nvSpPr>
            <p:cNvPr id="269" name="Google Shape;269;p28"/>
            <p:cNvSpPr/>
            <p:nvPr/>
          </p:nvSpPr>
          <p:spPr>
            <a:xfrm>
              <a:off x="3496905" y="1013"/>
              <a:ext cx="3934018" cy="58998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525705" y="29813"/>
              <a:ext cx="3876300" cy="53250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Beschreibung und Sammlung aller Ansprüche an das System</a:t>
              </a:r>
              <a:endParaRPr b="0" i="0" sz="1600" u="none" cap="none" strike="noStrike">
                <a:solidFill>
                  <a:schemeClr val="lt1"/>
                </a:solidFill>
                <a:latin typeface="Calibri"/>
                <a:ea typeface="Calibri"/>
                <a:cs typeface="Calibri"/>
                <a:sym typeface="Calibri"/>
              </a:endParaRPr>
            </a:p>
          </p:txBody>
        </p:sp>
        <p:sp>
          <p:nvSpPr>
            <p:cNvPr id="271" name="Google Shape;271;p28"/>
            <p:cNvSpPr/>
            <p:nvPr/>
          </p:nvSpPr>
          <p:spPr>
            <a:xfrm>
              <a:off x="3496905" y="620492"/>
              <a:ext cx="3934018" cy="589980"/>
            </a:xfrm>
            <a:prstGeom prst="roundRect">
              <a:avLst>
                <a:gd fmla="val 16667"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3525705" y="649292"/>
              <a:ext cx="3876418" cy="53238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Eindeutigere Kommunikation durch verständliche Beschreibungen</a:t>
              </a:r>
              <a:endParaRPr b="0" i="0" sz="1600" u="none" cap="none" strike="noStrike">
                <a:solidFill>
                  <a:schemeClr val="lt1"/>
                </a:solidFill>
                <a:latin typeface="Calibri"/>
                <a:ea typeface="Calibri"/>
                <a:cs typeface="Calibri"/>
                <a:sym typeface="Calibri"/>
              </a:endParaRPr>
            </a:p>
          </p:txBody>
        </p:sp>
        <p:sp>
          <p:nvSpPr>
            <p:cNvPr id="273" name="Google Shape;273;p28"/>
            <p:cNvSpPr/>
            <p:nvPr/>
          </p:nvSpPr>
          <p:spPr>
            <a:xfrm>
              <a:off x="3496905" y="1239972"/>
              <a:ext cx="3934018" cy="589980"/>
            </a:xfrm>
            <a:prstGeom prst="roundRect">
              <a:avLst>
                <a:gd fmla="val 16667"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
            <p:cNvSpPr txBox="1"/>
            <p:nvPr/>
          </p:nvSpPr>
          <p:spPr>
            <a:xfrm>
              <a:off x="3525705" y="1268772"/>
              <a:ext cx="3876418" cy="53238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Festlegung wichtiger Rahmenbedingungen für die Entwicklung</a:t>
              </a:r>
              <a:endParaRPr b="0" i="0" sz="1600" u="none" cap="none" strike="noStrike">
                <a:solidFill>
                  <a:schemeClr val="lt1"/>
                </a:solidFill>
                <a:latin typeface="Calibri"/>
                <a:ea typeface="Calibri"/>
                <a:cs typeface="Calibri"/>
                <a:sym typeface="Calibri"/>
              </a:endParaRPr>
            </a:p>
          </p:txBody>
        </p:sp>
        <p:sp>
          <p:nvSpPr>
            <p:cNvPr id="275" name="Google Shape;275;p28"/>
            <p:cNvSpPr/>
            <p:nvPr/>
          </p:nvSpPr>
          <p:spPr>
            <a:xfrm>
              <a:off x="3496905" y="1859452"/>
              <a:ext cx="3934018" cy="58998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8"/>
            <p:cNvSpPr txBox="1"/>
            <p:nvPr/>
          </p:nvSpPr>
          <p:spPr>
            <a:xfrm>
              <a:off x="3525705" y="1888252"/>
              <a:ext cx="3876418" cy="53238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Erstellung eines klaren Zielbildes</a:t>
              </a:r>
              <a:endParaRPr b="0" i="0" sz="1600" u="none" cap="none" strike="noStrike">
                <a:solidFill>
                  <a:schemeClr val="lt1"/>
                </a:solidFill>
                <a:latin typeface="Calibri"/>
                <a:ea typeface="Calibri"/>
                <a:cs typeface="Calibri"/>
                <a:sym typeface="Calibri"/>
              </a:endParaRPr>
            </a:p>
          </p:txBody>
        </p:sp>
        <p:sp>
          <p:nvSpPr>
            <p:cNvPr id="277" name="Google Shape;277;p28"/>
            <p:cNvSpPr/>
            <p:nvPr/>
          </p:nvSpPr>
          <p:spPr>
            <a:xfrm>
              <a:off x="3496905" y="2478931"/>
              <a:ext cx="3934018" cy="589980"/>
            </a:xfrm>
            <a:prstGeom prst="roundRect">
              <a:avLst>
                <a:gd fmla="val 16667" name="adj"/>
              </a:avLst>
            </a:prstGeom>
            <a:solidFill>
              <a:schemeClr val="accent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8"/>
            <p:cNvSpPr txBox="1"/>
            <p:nvPr/>
          </p:nvSpPr>
          <p:spPr>
            <a:xfrm>
              <a:off x="3525705" y="2507731"/>
              <a:ext cx="3876300" cy="53250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Schaffen von (vertraglichen) Verbindlichkeiten</a:t>
              </a:r>
              <a:endParaRPr b="0" i="0" sz="1600" u="none" cap="none" strike="noStrike">
                <a:solidFill>
                  <a:schemeClr val="lt1"/>
                </a:solidFill>
                <a:latin typeface="Calibri"/>
                <a:ea typeface="Calibri"/>
                <a:cs typeface="Calibri"/>
                <a:sym typeface="Calibri"/>
              </a:endParaRPr>
            </a:p>
          </p:txBody>
        </p:sp>
        <p:sp>
          <p:nvSpPr>
            <p:cNvPr id="279" name="Google Shape;279;p28"/>
            <p:cNvSpPr/>
            <p:nvPr/>
          </p:nvSpPr>
          <p:spPr>
            <a:xfrm>
              <a:off x="3496905" y="3098411"/>
              <a:ext cx="3934018" cy="589980"/>
            </a:xfrm>
            <a:prstGeom prst="roundRect">
              <a:avLst>
                <a:gd fmla="val 16667"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nvSpPr>
          <p:spPr>
            <a:xfrm>
              <a:off x="3525705" y="3127211"/>
              <a:ext cx="3876418" cy="532380"/>
            </a:xfrm>
            <a:prstGeom prst="rect">
              <a:avLst/>
            </a:prstGeom>
            <a:noFill/>
            <a:ln>
              <a:noFill/>
            </a:ln>
          </p:spPr>
          <p:txBody>
            <a:bodyPr anchorCtr="0" anchor="ctr" bIns="30475" lIns="60950" spcFirstLastPara="1" rIns="60950" wrap="square" tIns="30475">
              <a:noAutofit/>
            </a:bodyPr>
            <a:lstStyle/>
            <a:p>
              <a:pPr indent="0" lvl="0" marL="0" marR="0" rtl="0" algn="ctr">
                <a:lnSpc>
                  <a:spcPct val="90000"/>
                </a:lnSpc>
                <a:spcBef>
                  <a:spcPts val="0"/>
                </a:spcBef>
                <a:spcAft>
                  <a:spcPts val="0"/>
                </a:spcAft>
                <a:buClr>
                  <a:schemeClr val="lt1"/>
                </a:buClr>
                <a:buSzPts val="1600"/>
                <a:buFont typeface="Calibri"/>
                <a:buNone/>
              </a:pPr>
              <a:r>
                <a:rPr b="0" i="0" lang="de-DE" sz="1600" u="none" cap="none" strike="noStrike">
                  <a:solidFill>
                    <a:schemeClr val="lt1"/>
                  </a:solidFill>
                  <a:latin typeface="Calibri"/>
                  <a:ea typeface="Calibri"/>
                  <a:cs typeface="Calibri"/>
                  <a:sym typeface="Calibri"/>
                </a:rPr>
                <a:t>Vermeidung von Nachbesserungen während des Projekts</a:t>
              </a:r>
              <a:endParaRPr b="0" i="0" sz="1600" u="none" cap="none" strike="noStrike">
                <a:solidFill>
                  <a:schemeClr val="lt1"/>
                </a:solidFill>
                <a:latin typeface="Calibri"/>
                <a:ea typeface="Calibri"/>
                <a:cs typeface="Calibri"/>
                <a:sym typeface="Calibri"/>
              </a:endParaRPr>
            </a:p>
          </p:txBody>
        </p:sp>
      </p:grpSp>
      <p:pic>
        <p:nvPicPr>
          <p:cNvPr id="281" name="Google Shape;281;p28"/>
          <p:cNvPicPr preferRelativeResize="0"/>
          <p:nvPr/>
        </p:nvPicPr>
        <p:blipFill>
          <a:blip r:embed="rId3">
            <a:alphaModFix/>
          </a:blip>
          <a:stretch>
            <a:fillRect/>
          </a:stretch>
        </p:blipFill>
        <p:spPr>
          <a:xfrm>
            <a:off x="5834313" y="2323238"/>
            <a:ext cx="5381625" cy="2600325"/>
          </a:xfrm>
          <a:prstGeom prst="rect">
            <a:avLst/>
          </a:prstGeom>
          <a:noFill/>
          <a:ln>
            <a:noFill/>
          </a:ln>
        </p:spPr>
      </p:pic>
      <p:sp>
        <p:nvSpPr>
          <p:cNvPr id="282" name="Google Shape;282;p28"/>
          <p:cNvSpPr txBox="1"/>
          <p:nvPr/>
        </p:nvSpPr>
        <p:spPr>
          <a:xfrm>
            <a:off x="5834250" y="5086525"/>
            <a:ext cx="53817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DE">
                <a:latin typeface="Calibri"/>
                <a:ea typeface="Calibri"/>
                <a:cs typeface="Calibri"/>
                <a:sym typeface="Calibri"/>
              </a:rPr>
              <a:t>Das Lastenheft dient als Grundlage für das Pflichtenheft in dem die Aufgabe vom Auftragnehmer detaillierter betätigt werden und auch konzeptionelle Lösungen aufzeigt werden.</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de-DE"/>
              <a:t>Quellen</a:t>
            </a:r>
            <a:endParaRPr/>
          </a:p>
        </p:txBody>
      </p:sp>
      <p:sp>
        <p:nvSpPr>
          <p:cNvPr id="288" name="Google Shape;288;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de-DE" u="sng">
                <a:solidFill>
                  <a:schemeClr val="hlink"/>
                </a:solidFill>
                <a:hlinkClick r:id="rId3"/>
              </a:rPr>
              <a:t>https://www.adito.de/knowhow/blog/lastenheft</a:t>
            </a:r>
            <a:endParaRPr/>
          </a:p>
          <a:p>
            <a:pPr indent="-165100" lvl="0" marL="228600" rtl="0" algn="l">
              <a:lnSpc>
                <a:spcPct val="90000"/>
              </a:lnSpc>
              <a:spcBef>
                <a:spcPts val="0"/>
              </a:spcBef>
              <a:spcAft>
                <a:spcPts val="0"/>
              </a:spcAft>
              <a:buSzPts val="1800"/>
              <a:buChar char="•"/>
            </a:pPr>
            <a:r>
              <a:rPr lang="de-DE" u="sng">
                <a:solidFill>
                  <a:schemeClr val="hlink"/>
                </a:solidFill>
                <a:hlinkClick r:id="rId4"/>
              </a:rPr>
              <a:t>https://t3n.de/news/pflichtenheft-lastenheft-unterschied-523402/</a:t>
            </a:r>
            <a:endParaRPr/>
          </a:p>
          <a:p>
            <a:pPr indent="-165100" lvl="0" marL="228600" rtl="0" algn="l">
              <a:lnSpc>
                <a:spcPct val="90000"/>
              </a:lnSpc>
              <a:spcBef>
                <a:spcPts val="0"/>
              </a:spcBef>
              <a:spcAft>
                <a:spcPts val="0"/>
              </a:spcAft>
              <a:buSzPts val="1800"/>
              <a:buChar char="•"/>
            </a:pPr>
            <a:r>
              <a:rPr lang="de-DE" u="sng">
                <a:solidFill>
                  <a:schemeClr val="hlink"/>
                </a:solidFill>
                <a:hlinkClick r:id="rId5"/>
              </a:rPr>
              <a:t>https://www.allmetron.de/mechatronik</a:t>
            </a:r>
            <a:endParaRPr/>
          </a:p>
          <a:p>
            <a:pPr indent="-165100" lvl="0" marL="228600" rtl="0" algn="l">
              <a:lnSpc>
                <a:spcPct val="90000"/>
              </a:lnSpc>
              <a:spcBef>
                <a:spcPts val="0"/>
              </a:spcBef>
              <a:spcAft>
                <a:spcPts val="0"/>
              </a:spcAft>
              <a:buSzPts val="18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4"/>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4"/>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4"/>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4"/>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000"/>
              <a:buFont typeface="Calibri"/>
              <a:buNone/>
            </a:pPr>
            <a:r>
              <a:rPr lang="de-DE" sz="4000">
                <a:solidFill>
                  <a:srgbClr val="FFFFFF"/>
                </a:solidFill>
              </a:rPr>
              <a:t>Was ist ein Lastenheft?</a:t>
            </a:r>
            <a:endParaRPr sz="4000">
              <a:solidFill>
                <a:srgbClr val="FFFFFF"/>
              </a:solidFill>
            </a:endParaRPr>
          </a:p>
        </p:txBody>
      </p:sp>
      <p:sp>
        <p:nvSpPr>
          <p:cNvPr id="105" name="Google Shape;105;p14"/>
          <p:cNvSpPr txBox="1"/>
          <p:nvPr>
            <p:ph idx="1" type="body"/>
          </p:nvPr>
        </p:nvSpPr>
        <p:spPr>
          <a:xfrm>
            <a:off x="4810250" y="649477"/>
            <a:ext cx="6555300" cy="34314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0" i="0" lang="de-DE" sz="2000">
                <a:latin typeface="Open Sans"/>
                <a:ea typeface="Open Sans"/>
                <a:cs typeface="Open Sans"/>
                <a:sym typeface="Open Sans"/>
              </a:rPr>
              <a:t>Das Lastenheft, oft auch Anforderungskatalog genannt, sammelt alle Anforderungen eines Auftraggebers an die Lieferung und Leistung eines Auftragnehmers und präzisiert den Projektauftrag.</a:t>
            </a:r>
            <a:endParaRPr sz="2000"/>
          </a:p>
        </p:txBody>
      </p:sp>
      <p:sp>
        <p:nvSpPr>
          <p:cNvPr id="106" name="Google Shape;106;p14"/>
          <p:cNvSpPr txBox="1"/>
          <p:nvPr>
            <p:ph idx="1" type="body"/>
          </p:nvPr>
        </p:nvSpPr>
        <p:spPr>
          <a:xfrm>
            <a:off x="4810250" y="2587227"/>
            <a:ext cx="6555300" cy="343140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de-DE" sz="2000">
                <a:latin typeface="Open Sans"/>
                <a:ea typeface="Open Sans"/>
                <a:cs typeface="Open Sans"/>
                <a:sym typeface="Open Sans"/>
              </a:rPr>
              <a:t>Es dient nicht nur zur Beschreibung aller Anforderungen und Wünsche an ein technisches Produkt,  sondern auch zur Auswahl eines geeigneten Auftragnehmers.</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5"/>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5"/>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Google Shape;113;p15"/>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5"/>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5"/>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5"/>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118" name="Google Shape;118;p15"/>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914400" rtl="0" algn="l">
              <a:lnSpc>
                <a:spcPct val="90000"/>
              </a:lnSpc>
              <a:spcBef>
                <a:spcPts val="0"/>
              </a:spcBef>
              <a:spcAft>
                <a:spcPts val="0"/>
              </a:spcAft>
              <a:buNone/>
            </a:pPr>
            <a:r>
              <a:rPr lang="de-DE" sz="2500">
                <a:solidFill>
                  <a:schemeClr val="lt1"/>
                </a:solidFill>
                <a:latin typeface="Calibri"/>
                <a:ea typeface="Calibri"/>
                <a:cs typeface="Calibri"/>
                <a:sym typeface="Calibri"/>
              </a:rPr>
              <a:t>Projektzusammenfassung</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438150" lvl="0" marL="3657600" rtl="0" algn="l">
              <a:lnSpc>
                <a:spcPct val="90000"/>
              </a:lnSpc>
              <a:spcBef>
                <a:spcPts val="0"/>
              </a:spcBef>
              <a:spcAft>
                <a:spcPts val="0"/>
              </a:spcAft>
              <a:buClr>
                <a:schemeClr val="dk1"/>
              </a:buClr>
              <a:buSzPts val="3300"/>
              <a:buFont typeface="Calibri"/>
              <a:buChar char="●"/>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438150" lvl="0" marL="36576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Kurze Übersicht über das Projekt</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438150" lvl="0" marL="36576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Wer sind die Beteiligten</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438150" lvl="0" marL="36576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Projektstart- und Enddatum</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124" name="Google Shape;124;p16"/>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6"/>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6"/>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16"/>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Projektzusammenfassung</a:t>
            </a:r>
            <a:endParaRPr sz="3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7"/>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17"/>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Google Shape;134;p17"/>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Google Shape;135;p17"/>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7"/>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7"/>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7"/>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139" name="Google Shape;139;p17"/>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00000" rtl="0" algn="l">
              <a:lnSpc>
                <a:spcPct val="90000"/>
              </a:lnSpc>
              <a:spcBef>
                <a:spcPts val="0"/>
              </a:spcBef>
              <a:spcAft>
                <a:spcPts val="0"/>
              </a:spcAft>
              <a:buNone/>
            </a:pPr>
            <a:r>
              <a:rPr lang="de-DE" sz="2500">
                <a:solidFill>
                  <a:schemeClr val="lt1"/>
                </a:solidFill>
                <a:latin typeface="Calibri"/>
                <a:ea typeface="Calibri"/>
                <a:cs typeface="Calibri"/>
                <a:sym typeface="Calibri"/>
              </a:rPr>
              <a:t>Projekteinführung</a:t>
            </a:r>
            <a:endParaRPr sz="2400">
              <a:latin typeface="Calibri"/>
              <a:ea typeface="Calibri"/>
              <a:cs typeface="Calibri"/>
              <a:sym typeface="Calibri"/>
            </a:endParaRPr>
          </a:p>
        </p:txBody>
      </p:sp>
      <p:sp>
        <p:nvSpPr>
          <p:cNvPr id="140" name="Google Shape;140;p17"/>
          <p:cNvSpPr/>
          <p:nvPr/>
        </p:nvSpPr>
        <p:spPr>
          <a:xfrm>
            <a:off x="4905050" y="1606391"/>
            <a:ext cx="6585000" cy="757200"/>
          </a:xfrm>
          <a:prstGeom prst="flowChartAlternateProcess">
            <a:avLst/>
          </a:prstGeom>
          <a:solidFill>
            <a:srgbClr val="47C0CE"/>
          </a:solidFill>
          <a:ln cap="flat" cmpd="sng" w="9525">
            <a:solidFill>
              <a:schemeClr val="dk2"/>
            </a:solidFill>
            <a:prstDash val="solid"/>
            <a:round/>
            <a:headEnd len="sm" w="sm" type="none"/>
            <a:tailEnd len="sm" w="sm" type="none"/>
          </a:ln>
        </p:spPr>
        <p:txBody>
          <a:bodyPr anchorCtr="0" anchor="ctr" bIns="91425" lIns="91425" spcFirstLastPara="1" rIns="91425" wrap="square" tIns="198000">
            <a:noAutofit/>
          </a:bodyPr>
          <a:lstStyle/>
          <a:p>
            <a:pPr indent="-457200" lvl="0" marL="2044800" rtl="0" algn="l">
              <a:lnSpc>
                <a:spcPct val="90000"/>
              </a:lnSpc>
              <a:spcBef>
                <a:spcPts val="0"/>
              </a:spcBef>
              <a:spcAft>
                <a:spcPts val="0"/>
              </a:spcAft>
              <a:buNone/>
            </a:pPr>
            <a:r>
              <a:rPr lang="de-DE" sz="2500">
                <a:solidFill>
                  <a:schemeClr val="lt1"/>
                </a:solidFill>
                <a:latin typeface="Calibri"/>
                <a:ea typeface="Calibri"/>
                <a:cs typeface="Calibri"/>
                <a:sym typeface="Calibri"/>
              </a:rPr>
              <a:t>Zielsetzung und Zweck</a:t>
            </a:r>
            <a:endParaRPr sz="2500">
              <a:solidFill>
                <a:schemeClr val="lt1"/>
              </a:solidFill>
              <a:latin typeface="Calibri"/>
              <a:ea typeface="Calibri"/>
              <a:cs typeface="Calibri"/>
              <a:sym typeface="Calibri"/>
            </a:endParaRPr>
          </a:p>
          <a:p>
            <a:pPr indent="0" lvl="0" marL="0" rtl="0" algn="l">
              <a:lnSpc>
                <a:spcPct val="90000"/>
              </a:lnSpc>
              <a:spcBef>
                <a:spcPts val="0"/>
              </a:spcBef>
              <a:spcAft>
                <a:spcPts val="0"/>
              </a:spcAft>
              <a:buNone/>
            </a:pPr>
            <a:r>
              <a:t/>
            </a:r>
            <a:endParaRPr sz="15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438150" lvl="0" marL="3657600" rtl="0" algn="l">
              <a:lnSpc>
                <a:spcPct val="90000"/>
              </a:lnSpc>
              <a:spcBef>
                <a:spcPts val="0"/>
              </a:spcBef>
              <a:spcAft>
                <a:spcPts val="0"/>
              </a:spcAft>
              <a:buClr>
                <a:schemeClr val="dk1"/>
              </a:buClr>
              <a:buSzPts val="3300"/>
              <a:buFont typeface="Calibri"/>
              <a:buChar char="●"/>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Warum wird das Projekt durchgeführt ?</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Was soll am Ende erreicht werden ?</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Welche Problemstellung wird gelöst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146" name="Google Shape;146;p18"/>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18"/>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8" name="Google Shape;148;p18"/>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p18"/>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Zielsetzung und Zweck</a:t>
            </a:r>
            <a:endParaRPr sz="3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9"/>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19"/>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19"/>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7" name="Google Shape;157;p19"/>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9"/>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9"/>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19"/>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161" name="Google Shape;161;p19"/>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00000" rtl="0" algn="l">
              <a:lnSpc>
                <a:spcPct val="90000"/>
              </a:lnSpc>
              <a:spcBef>
                <a:spcPts val="0"/>
              </a:spcBef>
              <a:spcAft>
                <a:spcPts val="0"/>
              </a:spcAft>
              <a:buNone/>
            </a:pPr>
            <a:r>
              <a:rPr lang="de-DE" sz="2500">
                <a:solidFill>
                  <a:schemeClr val="lt1"/>
                </a:solidFill>
                <a:latin typeface="Calibri"/>
                <a:ea typeface="Calibri"/>
                <a:cs typeface="Calibri"/>
                <a:sym typeface="Calibri"/>
              </a:rPr>
              <a:t>Projekteinführung</a:t>
            </a:r>
            <a:endParaRPr sz="2400">
              <a:latin typeface="Calibri"/>
              <a:ea typeface="Calibri"/>
              <a:cs typeface="Calibri"/>
              <a:sym typeface="Calibri"/>
            </a:endParaRPr>
          </a:p>
        </p:txBody>
      </p:sp>
      <p:sp>
        <p:nvSpPr>
          <p:cNvPr id="162" name="Google Shape;162;p19"/>
          <p:cNvSpPr/>
          <p:nvPr/>
        </p:nvSpPr>
        <p:spPr>
          <a:xfrm>
            <a:off x="4905050" y="1606391"/>
            <a:ext cx="6585000" cy="757200"/>
          </a:xfrm>
          <a:prstGeom prst="flowChartAlternateProcess">
            <a:avLst/>
          </a:prstGeom>
          <a:solidFill>
            <a:srgbClr val="47C0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587600" rtl="0" algn="l">
              <a:lnSpc>
                <a:spcPct val="90000"/>
              </a:lnSpc>
              <a:spcBef>
                <a:spcPts val="0"/>
              </a:spcBef>
              <a:spcAft>
                <a:spcPts val="0"/>
              </a:spcAft>
              <a:buNone/>
            </a:pPr>
            <a:r>
              <a:rPr lang="de-DE" sz="2500">
                <a:solidFill>
                  <a:schemeClr val="lt1"/>
                </a:solidFill>
                <a:latin typeface="Calibri"/>
                <a:ea typeface="Calibri"/>
                <a:cs typeface="Calibri"/>
                <a:sym typeface="Calibri"/>
              </a:rPr>
              <a:t>Zielsetzung und Zweck</a:t>
            </a:r>
            <a:endParaRPr sz="2400">
              <a:latin typeface="Calibri"/>
              <a:ea typeface="Calibri"/>
              <a:cs typeface="Calibri"/>
              <a:sym typeface="Calibri"/>
            </a:endParaRPr>
          </a:p>
        </p:txBody>
      </p:sp>
      <p:sp>
        <p:nvSpPr>
          <p:cNvPr id="163" name="Google Shape;163;p19"/>
          <p:cNvSpPr/>
          <p:nvPr/>
        </p:nvSpPr>
        <p:spPr>
          <a:xfrm>
            <a:off x="4905050" y="2429715"/>
            <a:ext cx="6585000" cy="757200"/>
          </a:xfrm>
          <a:prstGeom prst="flowChartAlternateProcess">
            <a:avLst/>
          </a:prstGeom>
          <a:solidFill>
            <a:srgbClr val="43C7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90000"/>
              </a:lnSpc>
              <a:spcBef>
                <a:spcPts val="0"/>
              </a:spcBef>
              <a:spcAft>
                <a:spcPts val="0"/>
              </a:spcAft>
              <a:buNone/>
            </a:pPr>
            <a:r>
              <a:rPr lang="de-DE" sz="2500">
                <a:solidFill>
                  <a:schemeClr val="lt1"/>
                </a:solidFill>
                <a:latin typeface="Calibri"/>
                <a:ea typeface="Calibri"/>
                <a:cs typeface="Calibri"/>
                <a:sym typeface="Calibri"/>
              </a:rPr>
              <a:t>Anforderungen an das Produkt/Projekt</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438150" lvl="0" marL="3657600" rtl="0" algn="l">
              <a:lnSpc>
                <a:spcPct val="90000"/>
              </a:lnSpc>
              <a:spcBef>
                <a:spcPts val="0"/>
              </a:spcBef>
              <a:spcAft>
                <a:spcPts val="0"/>
              </a:spcAft>
              <a:buClr>
                <a:schemeClr val="dk1"/>
              </a:buClr>
              <a:buSzPts val="3300"/>
              <a:buFont typeface="Calibri"/>
              <a:buChar char="●"/>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Technische Anforderungen</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Funktionale Anforderungen</a:t>
            </a:r>
            <a:endParaRPr sz="3300">
              <a:solidFill>
                <a:schemeClr val="dk1"/>
              </a:solidFill>
              <a:latin typeface="Calibri"/>
              <a:ea typeface="Calibri"/>
              <a:cs typeface="Calibri"/>
              <a:sym typeface="Calibri"/>
            </a:endParaRPr>
          </a:p>
          <a:p>
            <a:pPr indent="0" lvl="0" marL="28800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Leistungsanforderungen</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Designanforderungen</a:t>
            </a:r>
            <a:endParaRPr sz="3300">
              <a:solidFill>
                <a:schemeClr val="dk1"/>
              </a:solidFill>
              <a:latin typeface="Calibri"/>
              <a:ea typeface="Calibri"/>
              <a:cs typeface="Calibri"/>
              <a:sym typeface="Calibri"/>
            </a:endParaRPr>
          </a:p>
          <a:p>
            <a:pPr indent="0" lvl="0" marL="365760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a:p>
            <a:pPr indent="-209550" lvl="0" marL="2880000" rtl="0" algn="l">
              <a:lnSpc>
                <a:spcPct val="90000"/>
              </a:lnSpc>
              <a:spcBef>
                <a:spcPts val="0"/>
              </a:spcBef>
              <a:spcAft>
                <a:spcPts val="0"/>
              </a:spcAft>
              <a:buClr>
                <a:schemeClr val="dk1"/>
              </a:buClr>
              <a:buSzPts val="3300"/>
              <a:buFont typeface="Calibri"/>
              <a:buChar char="●"/>
            </a:pPr>
            <a:r>
              <a:rPr lang="de-DE" sz="3300">
                <a:solidFill>
                  <a:schemeClr val="dk1"/>
                </a:solidFill>
                <a:latin typeface="Calibri"/>
                <a:ea typeface="Calibri"/>
                <a:cs typeface="Calibri"/>
                <a:sym typeface="Calibri"/>
              </a:rPr>
              <a:t>Sicherheitsanforderungen</a:t>
            </a:r>
            <a:endParaRPr sz="3300">
              <a:solidFill>
                <a:schemeClr val="dk1"/>
              </a:solidFill>
              <a:latin typeface="Calibri"/>
              <a:ea typeface="Calibri"/>
              <a:cs typeface="Calibri"/>
              <a:sym typeface="Calibri"/>
            </a:endParaRPr>
          </a:p>
          <a:p>
            <a:pPr indent="0" lvl="0" marL="0" rtl="0" algn="l">
              <a:lnSpc>
                <a:spcPct val="90000"/>
              </a:lnSpc>
              <a:spcBef>
                <a:spcPts val="0"/>
              </a:spcBef>
              <a:spcAft>
                <a:spcPts val="0"/>
              </a:spcAft>
              <a:buNone/>
            </a:pPr>
            <a:r>
              <a:t/>
            </a:r>
            <a:endParaRPr sz="3300">
              <a:solidFill>
                <a:schemeClr val="dk1"/>
              </a:solidFill>
              <a:latin typeface="Calibri"/>
              <a:ea typeface="Calibri"/>
              <a:cs typeface="Calibri"/>
              <a:sym typeface="Calibri"/>
            </a:endParaRPr>
          </a:p>
        </p:txBody>
      </p:sp>
      <p:sp>
        <p:nvSpPr>
          <p:cNvPr id="169" name="Google Shape;169;p20"/>
          <p:cNvSpPr/>
          <p:nvPr/>
        </p:nvSpPr>
        <p:spPr>
          <a:xfrm flipH="1" rot="10800000">
            <a:off x="2" y="55"/>
            <a:ext cx="12192000" cy="1575900"/>
          </a:xfrm>
          <a:prstGeom prst="rect">
            <a:avLst/>
          </a:prstGeom>
          <a:gradFill>
            <a:gsLst>
              <a:gs pos="0">
                <a:srgbClr val="000000">
                  <a:alpha val="95686"/>
                </a:srgbClr>
              </a:gs>
              <a:gs pos="100000">
                <a:srgbClr val="2F5496"/>
              </a:gs>
            </a:gsLst>
            <a:lin ang="59999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20"/>
          <p:cNvSpPr/>
          <p:nvPr/>
        </p:nvSpPr>
        <p:spPr>
          <a:xfrm>
            <a:off x="0" y="0"/>
            <a:ext cx="8128800" cy="1575600"/>
          </a:xfrm>
          <a:prstGeom prst="rect">
            <a:avLst/>
          </a:prstGeom>
          <a:gradFill>
            <a:gsLst>
              <a:gs pos="0">
                <a:srgbClr val="4472C4">
                  <a:alpha val="40784"/>
                </a:srgbClr>
              </a:gs>
              <a:gs pos="74000">
                <a:srgbClr val="8DA9DB">
                  <a:alpha val="0"/>
                </a:srgbClr>
              </a:gs>
              <a:gs pos="100000">
                <a:srgbClr val="8DA9DB">
                  <a:alpha val="0"/>
                </a:srgbClr>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20"/>
          <p:cNvSpPr/>
          <p:nvPr/>
        </p:nvSpPr>
        <p:spPr>
          <a:xfrm flipH="1">
            <a:off x="-1" y="-1"/>
            <a:ext cx="12192000" cy="1574400"/>
          </a:xfrm>
          <a:prstGeom prst="rect">
            <a:avLst/>
          </a:prstGeom>
          <a:gradFill>
            <a:gsLst>
              <a:gs pos="0">
                <a:srgbClr val="000000">
                  <a:alpha val="62745"/>
                </a:srgbClr>
              </a:gs>
              <a:gs pos="78000">
                <a:srgbClr val="4472C4">
                  <a:alpha val="14901"/>
                </a:srgbClr>
              </a:gs>
              <a:gs pos="100000">
                <a:srgbClr val="4472C4">
                  <a:alpha val="14901"/>
                </a:srgbClr>
              </a:gs>
            </a:gsLst>
            <a:lin ang="1560015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20"/>
          <p:cNvSpPr txBox="1"/>
          <p:nvPr>
            <p:ph type="title"/>
          </p:nvPr>
        </p:nvSpPr>
        <p:spPr>
          <a:xfrm>
            <a:off x="699713" y="248038"/>
            <a:ext cx="7063800" cy="1159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500"/>
              <a:buFont typeface="Calibri"/>
              <a:buNone/>
            </a:pPr>
            <a:r>
              <a:rPr lang="de-DE" sz="3700">
                <a:solidFill>
                  <a:schemeClr val="lt1"/>
                </a:solidFill>
              </a:rPr>
              <a:t>Anforderungen an das Produkt/Projekt</a:t>
            </a:r>
            <a:endParaRPr sz="3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21"/>
          <p:cNvSpPr/>
          <p:nvPr/>
        </p:nvSpPr>
        <p:spPr>
          <a:xfrm>
            <a:off x="0" y="1015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21"/>
          <p:cNvSpPr/>
          <p:nvPr/>
        </p:nvSpPr>
        <p:spPr>
          <a:xfrm flipH="1" rot="5400000">
            <a:off x="-1410016" y="1410150"/>
            <a:ext cx="6858000" cy="4037700"/>
          </a:xfrm>
          <a:prstGeom prst="rect">
            <a:avLst/>
          </a:prstGeom>
          <a:gradFill>
            <a:gsLst>
              <a:gs pos="0">
                <a:srgbClr val="000000"/>
              </a:gs>
              <a:gs pos="8000">
                <a:srgbClr val="000000"/>
              </a:gs>
              <a:gs pos="100000">
                <a:srgbClr val="2F5496"/>
              </a:gs>
            </a:gsLst>
            <a:lin ang="3000122"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21"/>
          <p:cNvSpPr/>
          <p:nvPr/>
        </p:nvSpPr>
        <p:spPr>
          <a:xfrm flipH="1" rot="5400000">
            <a:off x="-1410016" y="1420288"/>
            <a:ext cx="6858000" cy="4037700"/>
          </a:xfrm>
          <a:prstGeom prst="rect">
            <a:avLst/>
          </a:prstGeom>
          <a:gradFill>
            <a:gsLst>
              <a:gs pos="0">
                <a:srgbClr val="000000">
                  <a:alpha val="0"/>
                </a:srgbClr>
              </a:gs>
              <a:gs pos="99000">
                <a:srgbClr val="4472C4">
                  <a:alpha val="45882"/>
                </a:srgbClr>
              </a:gs>
              <a:gs pos="100000">
                <a:srgbClr val="4472C4">
                  <a:alpha val="45882"/>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21"/>
          <p:cNvSpPr/>
          <p:nvPr/>
        </p:nvSpPr>
        <p:spPr>
          <a:xfrm flipH="1" rot="5400000">
            <a:off x="767983" y="3588145"/>
            <a:ext cx="2502000" cy="4037700"/>
          </a:xfrm>
          <a:prstGeom prst="rect">
            <a:avLst/>
          </a:prstGeom>
          <a:gradFill>
            <a:gsLst>
              <a:gs pos="0">
                <a:srgbClr val="4472C4">
                  <a:alpha val="28627"/>
                </a:srgbClr>
              </a:gs>
              <a:gs pos="2000">
                <a:srgbClr val="4472C4">
                  <a:alpha val="28627"/>
                </a:srgbClr>
              </a:gs>
              <a:gs pos="100000">
                <a:srgbClr val="000000">
                  <a:alpha val="29803"/>
                </a:srgbClr>
              </a:gs>
            </a:gsLst>
            <a:lin ang="7799903"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21"/>
          <p:cNvSpPr/>
          <p:nvPr/>
        </p:nvSpPr>
        <p:spPr>
          <a:xfrm rot="-967356">
            <a:off x="-500907" y="968177"/>
            <a:ext cx="3897638" cy="4176045"/>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2" name="Google Shape;182;p21"/>
          <p:cNvSpPr/>
          <p:nvPr/>
        </p:nvSpPr>
        <p:spPr>
          <a:xfrm flipH="1" rot="5400000">
            <a:off x="-1410026" y="1420298"/>
            <a:ext cx="6858000" cy="4037700"/>
          </a:xfrm>
          <a:prstGeom prst="rect">
            <a:avLst/>
          </a:prstGeom>
          <a:gradFill>
            <a:gsLst>
              <a:gs pos="0">
                <a:srgbClr val="000000">
                  <a:alpha val="0"/>
                </a:srgbClr>
              </a:gs>
              <a:gs pos="99000">
                <a:srgbClr val="8DA9DB">
                  <a:alpha val="10980"/>
                </a:srgbClr>
              </a:gs>
              <a:gs pos="100000">
                <a:srgbClr val="8DA9DB">
                  <a:alpha val="10980"/>
                </a:srgbClr>
              </a:gs>
            </a:gsLst>
            <a:lin ang="7200017"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1"/>
          <p:cNvSpPr txBox="1"/>
          <p:nvPr>
            <p:ph type="title"/>
          </p:nvPr>
        </p:nvSpPr>
        <p:spPr>
          <a:xfrm>
            <a:off x="586478" y="1683756"/>
            <a:ext cx="3115200" cy="23964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Was beinhaltet </a:t>
            </a:r>
            <a:endParaRPr b="0" i="0" sz="4000">
              <a:solidFill>
                <a:srgbClr val="FFFFFF"/>
              </a:solidFill>
              <a:latin typeface="Zilla Slab"/>
              <a:ea typeface="Zilla Slab"/>
              <a:cs typeface="Zilla Slab"/>
              <a:sym typeface="Zilla Slab"/>
            </a:endParaRPr>
          </a:p>
          <a:p>
            <a:pPr indent="0" lvl="0" marL="0" rtl="0" algn="r">
              <a:lnSpc>
                <a:spcPct val="90000"/>
              </a:lnSpc>
              <a:spcBef>
                <a:spcPts val="0"/>
              </a:spcBef>
              <a:spcAft>
                <a:spcPts val="0"/>
              </a:spcAft>
              <a:buClr>
                <a:srgbClr val="FFFFFF"/>
              </a:buClr>
              <a:buSzPts val="3600"/>
              <a:buFont typeface="Zilla Slab"/>
              <a:buNone/>
            </a:pPr>
            <a:r>
              <a:rPr b="0" i="0" lang="de-DE" sz="4000">
                <a:solidFill>
                  <a:srgbClr val="FFFFFF"/>
                </a:solidFill>
                <a:latin typeface="Zilla Slab"/>
                <a:ea typeface="Zilla Slab"/>
                <a:cs typeface="Zilla Slab"/>
                <a:sym typeface="Zilla Slab"/>
              </a:rPr>
              <a:t>ein Lastenheft?</a:t>
            </a:r>
            <a:br>
              <a:rPr b="0" i="0" lang="de-DE" sz="4000">
                <a:solidFill>
                  <a:srgbClr val="FFFFFF"/>
                </a:solidFill>
                <a:latin typeface="Zilla Slab"/>
                <a:ea typeface="Zilla Slab"/>
                <a:cs typeface="Zilla Slab"/>
                <a:sym typeface="Zilla Slab"/>
              </a:rPr>
            </a:br>
            <a:endParaRPr sz="4000">
              <a:solidFill>
                <a:srgbClr val="FFFFFF"/>
              </a:solidFill>
            </a:endParaRPr>
          </a:p>
        </p:txBody>
      </p:sp>
      <p:sp>
        <p:nvSpPr>
          <p:cNvPr id="184" name="Google Shape;184;p21"/>
          <p:cNvSpPr/>
          <p:nvPr/>
        </p:nvSpPr>
        <p:spPr>
          <a:xfrm>
            <a:off x="4905050" y="773621"/>
            <a:ext cx="6585000" cy="757200"/>
          </a:xfrm>
          <a:prstGeom prst="flowChartAlternateProcess">
            <a:avLst/>
          </a:prstGeom>
          <a:solidFill>
            <a:srgbClr val="4D96D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800000" rtl="0" algn="l">
              <a:lnSpc>
                <a:spcPct val="90000"/>
              </a:lnSpc>
              <a:spcBef>
                <a:spcPts val="0"/>
              </a:spcBef>
              <a:spcAft>
                <a:spcPts val="0"/>
              </a:spcAft>
              <a:buNone/>
            </a:pPr>
            <a:r>
              <a:rPr lang="de-DE" sz="2500">
                <a:solidFill>
                  <a:schemeClr val="lt1"/>
                </a:solidFill>
                <a:latin typeface="Calibri"/>
                <a:ea typeface="Calibri"/>
                <a:cs typeface="Calibri"/>
                <a:sym typeface="Calibri"/>
              </a:rPr>
              <a:t>Projekteinführung</a:t>
            </a:r>
            <a:endParaRPr sz="2400">
              <a:latin typeface="Calibri"/>
              <a:ea typeface="Calibri"/>
              <a:cs typeface="Calibri"/>
              <a:sym typeface="Calibri"/>
            </a:endParaRPr>
          </a:p>
        </p:txBody>
      </p:sp>
      <p:sp>
        <p:nvSpPr>
          <p:cNvPr id="185" name="Google Shape;185;p21"/>
          <p:cNvSpPr/>
          <p:nvPr/>
        </p:nvSpPr>
        <p:spPr>
          <a:xfrm>
            <a:off x="4905050" y="1606391"/>
            <a:ext cx="6585000" cy="757200"/>
          </a:xfrm>
          <a:prstGeom prst="flowChartAlternateProcess">
            <a:avLst/>
          </a:prstGeom>
          <a:solidFill>
            <a:srgbClr val="47C0C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1587600" rtl="0" algn="l">
              <a:lnSpc>
                <a:spcPct val="90000"/>
              </a:lnSpc>
              <a:spcBef>
                <a:spcPts val="0"/>
              </a:spcBef>
              <a:spcAft>
                <a:spcPts val="0"/>
              </a:spcAft>
              <a:buNone/>
            </a:pPr>
            <a:r>
              <a:rPr lang="de-DE" sz="2500">
                <a:solidFill>
                  <a:schemeClr val="lt1"/>
                </a:solidFill>
                <a:latin typeface="Calibri"/>
                <a:ea typeface="Calibri"/>
                <a:cs typeface="Calibri"/>
                <a:sym typeface="Calibri"/>
              </a:rPr>
              <a:t>Zielsetzung und Zweck</a:t>
            </a:r>
            <a:endParaRPr sz="2400">
              <a:latin typeface="Calibri"/>
              <a:ea typeface="Calibri"/>
              <a:cs typeface="Calibri"/>
              <a:sym typeface="Calibri"/>
            </a:endParaRPr>
          </a:p>
        </p:txBody>
      </p:sp>
      <p:sp>
        <p:nvSpPr>
          <p:cNvPr id="186" name="Google Shape;186;p21"/>
          <p:cNvSpPr/>
          <p:nvPr/>
        </p:nvSpPr>
        <p:spPr>
          <a:xfrm>
            <a:off x="4905050" y="2429715"/>
            <a:ext cx="6585000" cy="757200"/>
          </a:xfrm>
          <a:prstGeom prst="flowChartAlternateProcess">
            <a:avLst/>
          </a:prstGeom>
          <a:solidFill>
            <a:srgbClr val="43C7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l">
              <a:lnSpc>
                <a:spcPct val="90000"/>
              </a:lnSpc>
              <a:spcBef>
                <a:spcPts val="0"/>
              </a:spcBef>
              <a:spcAft>
                <a:spcPts val="0"/>
              </a:spcAft>
              <a:buNone/>
            </a:pPr>
            <a:r>
              <a:rPr lang="de-DE" sz="2500">
                <a:solidFill>
                  <a:schemeClr val="lt1"/>
                </a:solidFill>
                <a:latin typeface="Calibri"/>
                <a:ea typeface="Calibri"/>
                <a:cs typeface="Calibri"/>
                <a:sym typeface="Calibri"/>
              </a:rPr>
              <a:t>Anforderungen an das Produkt/Projekt</a:t>
            </a:r>
            <a:endParaRPr sz="2400">
              <a:latin typeface="Calibri"/>
              <a:ea typeface="Calibri"/>
              <a:cs typeface="Calibri"/>
              <a:sym typeface="Calibri"/>
            </a:endParaRPr>
          </a:p>
        </p:txBody>
      </p:sp>
      <p:sp>
        <p:nvSpPr>
          <p:cNvPr id="187" name="Google Shape;187;p21"/>
          <p:cNvSpPr/>
          <p:nvPr/>
        </p:nvSpPr>
        <p:spPr>
          <a:xfrm>
            <a:off x="4905050" y="3271932"/>
            <a:ext cx="6585000" cy="757200"/>
          </a:xfrm>
          <a:prstGeom prst="flowChartAlternateProcess">
            <a:avLst/>
          </a:prstGeom>
          <a:solidFill>
            <a:srgbClr val="3DBF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457200" rtl="0" algn="l">
              <a:lnSpc>
                <a:spcPct val="90000"/>
              </a:lnSpc>
              <a:spcBef>
                <a:spcPts val="0"/>
              </a:spcBef>
              <a:spcAft>
                <a:spcPts val="0"/>
              </a:spcAft>
              <a:buNone/>
            </a:pPr>
            <a:r>
              <a:rPr lang="de-DE" sz="2500">
                <a:solidFill>
                  <a:schemeClr val="lt1"/>
                </a:solidFill>
                <a:latin typeface="Calibri"/>
                <a:ea typeface="Calibri"/>
                <a:cs typeface="Calibri"/>
                <a:sym typeface="Calibri"/>
              </a:rPr>
              <a:t>Schnittstellen und Abhängigkeiten</a:t>
            </a:r>
            <a:endParaRPr sz="25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033DEB03B7FC84295A6343ED3D94313" ma:contentTypeVersion="9" ma:contentTypeDescription="Ein neues Dokument erstellen." ma:contentTypeScope="" ma:versionID="fa3e7d4619a7e5ad784e785908ca983b">
  <xsd:schema xmlns:xsd="http://www.w3.org/2001/XMLSchema" xmlns:xs="http://www.w3.org/2001/XMLSchema" xmlns:p="http://schemas.microsoft.com/office/2006/metadata/properties" xmlns:ns2="6f9fc43e-dc08-416c-ba7b-56d0a0e21260" xmlns:ns3="4deee408-f0b9-4f21-9bc6-00d984c1b104" targetNamespace="http://schemas.microsoft.com/office/2006/metadata/properties" ma:root="true" ma:fieldsID="2e01f698d2b3d3231f77de536a40d631" ns2:_="" ns3:_="">
    <xsd:import namespace="6f9fc43e-dc08-416c-ba7b-56d0a0e21260"/>
    <xsd:import namespace="4deee408-f0b9-4f21-9bc6-00d984c1b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9fc43e-dc08-416c-ba7b-56d0a0e212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ildmarkierungen" ma:readOnly="false" ma:fieldId="{5cf76f15-5ced-4ddc-b409-7134ff3c332f}" ma:taxonomyMulti="true" ma:sspId="8af48a06-ed4b-42ab-a976-5013053131ad"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ee408-f0b9-4f21-9bc6-00d984c1b10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59e7dc6-22b7-40c7-854a-af9ce0ecfd32}" ma:internalName="TaxCatchAll" ma:showField="CatchAllData" ma:web="4deee408-f0b9-4f21-9bc6-00d984c1b1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0FDA89-ACF7-4CAB-9450-56DCBF653FDF}"/>
</file>

<file path=customXml/itemProps2.xml><?xml version="1.0" encoding="utf-8"?>
<ds:datastoreItem xmlns:ds="http://schemas.openxmlformats.org/officeDocument/2006/customXml" ds:itemID="{EDACDF8D-30CF-48FA-9542-E40527A38422}"/>
</file>