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9" r:id="rId5"/>
    <p:sldId id="257" r:id="rId6"/>
    <p:sldId id="292" r:id="rId7"/>
    <p:sldId id="293" r:id="rId8"/>
    <p:sldId id="294" r:id="rId9"/>
    <p:sldId id="295" r:id="rId10"/>
    <p:sldId id="296" r:id="rId11"/>
    <p:sldId id="297" r:id="rId12"/>
    <p:sldId id="258" r:id="rId1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6D9"/>
    <a:srgbClr val="D60093"/>
    <a:srgbClr val="FF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E05D-1DE2-48F1-8A31-B935F1A1BDB4}" type="datetimeFigureOut">
              <a:rPr lang="es-CO" smtClean="0"/>
              <a:t>28/04/2022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3C61-181A-47B9-89A7-FB8270ED54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7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14"/>
          <a:stretch/>
        </p:blipFill>
        <p:spPr>
          <a:xfrm>
            <a:off x="15480" y="12240"/>
            <a:ext cx="12166560" cy="6856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/>
          <p:cNvPicPr/>
          <p:nvPr/>
        </p:nvPicPr>
        <p:blipFill>
          <a:blip r:embed="rId14"/>
          <a:stretch/>
        </p:blipFill>
        <p:spPr>
          <a:xfrm>
            <a:off x="8280" y="-9000"/>
            <a:ext cx="12209040" cy="68738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77"/>
          <p:cNvPicPr/>
          <p:nvPr/>
        </p:nvPicPr>
        <p:blipFill>
          <a:blip r:embed="rId14"/>
          <a:stretch/>
        </p:blipFill>
        <p:spPr>
          <a:xfrm>
            <a:off x="6840" y="27720"/>
            <a:ext cx="12183480" cy="68569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5949585" y="2331720"/>
            <a:ext cx="3731654" cy="230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lang="es" sz="4400" b="1" strike="noStrike" spc="-1">
                <a:solidFill>
                  <a:srgbClr val="FF00BE"/>
                </a:solidFill>
                <a:latin typeface="Trenda-Black"/>
                <a:ea typeface="Arial"/>
              </a:rPr>
              <a:t>CICLO </a:t>
            </a:r>
            <a:r>
              <a:rPr lang="es" sz="4400" b="1" spc="-1">
                <a:solidFill>
                  <a:srgbClr val="FF00BE"/>
                </a:solidFill>
                <a:latin typeface="Trenda-Black"/>
                <a:ea typeface="Arial"/>
              </a:rPr>
              <a:t>I</a:t>
            </a:r>
            <a:r>
              <a:rPr lang="es" sz="4400" b="1" strike="noStrike" spc="-1" smtClean="0">
                <a:solidFill>
                  <a:srgbClr val="FF00BE"/>
                </a:solidFill>
                <a:latin typeface="Trenda-Black"/>
                <a:ea typeface="Arial"/>
              </a:rPr>
              <a:t>:</a:t>
            </a:r>
            <a:endParaRPr lang="es" sz="4400" b="1" strike="noStrike" spc="-1" dirty="0" smtClean="0">
              <a:solidFill>
                <a:srgbClr val="FF00BE"/>
              </a:solidFill>
              <a:latin typeface="Trenda-Black"/>
              <a:ea typeface="Arial"/>
            </a:endParaRPr>
          </a:p>
          <a:p>
            <a:pPr>
              <a:lnSpc>
                <a:spcPct val="85000"/>
              </a:lnSpc>
              <a:tabLst>
                <a:tab pos="0" algn="l"/>
              </a:tabLst>
            </a:pPr>
            <a:r>
              <a:rPr dirty="0"/>
              <a:t/>
            </a:r>
            <a:br>
              <a:rPr dirty="0"/>
            </a:br>
            <a:r>
              <a:rPr lang="es" sz="3200" b="1" strike="noStrike" spc="-1" dirty="0">
                <a:solidFill>
                  <a:srgbClr val="2836D9"/>
                </a:solidFill>
                <a:latin typeface="Miriam Libre"/>
                <a:ea typeface="Arial"/>
              </a:rPr>
              <a:t>Fundamentos </a:t>
            </a:r>
            <a:r>
              <a:rPr dirty="0"/>
              <a:t/>
            </a:r>
            <a:br>
              <a:rPr dirty="0"/>
            </a:br>
            <a:r>
              <a:rPr lang="es" sz="3200" b="1" strike="noStrike" spc="-1" dirty="0">
                <a:solidFill>
                  <a:srgbClr val="2836D9"/>
                </a:solidFill>
                <a:latin typeface="Miriam Libre"/>
                <a:ea typeface="Arial"/>
              </a:rPr>
              <a:t>de </a:t>
            </a:r>
            <a:r>
              <a:rPr lang="es" sz="3200" b="1" strike="noStrike" spc="-1" dirty="0" smtClean="0">
                <a:solidFill>
                  <a:srgbClr val="2836D9"/>
                </a:solidFill>
                <a:latin typeface="Miriam Libre"/>
                <a:ea typeface="Arial"/>
              </a:rPr>
              <a:t>Programación </a:t>
            </a:r>
            <a:r>
              <a:rPr dirty="0"/>
              <a:t/>
            </a:r>
            <a:br>
              <a:rPr dirty="0"/>
            </a:br>
            <a:r>
              <a:rPr lang="es" sz="3200" b="1" strike="noStrike" spc="-1" dirty="0">
                <a:solidFill>
                  <a:srgbClr val="2836D9"/>
                </a:solidFill>
                <a:latin typeface="Miriam Libre"/>
                <a:ea typeface="Arial"/>
              </a:rPr>
              <a:t>en Python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119" name="Imagen 118"/>
          <p:cNvPicPr/>
          <p:nvPr/>
        </p:nvPicPr>
        <p:blipFill rotWithShape="1">
          <a:blip r:embed="rId2"/>
          <a:srcRect l="66706"/>
          <a:stretch/>
        </p:blipFill>
        <p:spPr>
          <a:xfrm>
            <a:off x="9845039" y="2331720"/>
            <a:ext cx="1769489" cy="203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651851" y="1059255"/>
            <a:ext cx="10492966" cy="36485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es-CO" sz="4400" b="1" spc="-1" dirty="0">
                <a:solidFill>
                  <a:srgbClr val="2836D9"/>
                </a:solidFill>
                <a:latin typeface="Miriam Libre"/>
                <a:ea typeface="Arial"/>
              </a:rPr>
              <a:t>Sesión </a:t>
            </a:r>
            <a:r>
              <a:rPr lang="es-CO" sz="4400" b="1" spc="-1" dirty="0" smtClean="0">
                <a:solidFill>
                  <a:srgbClr val="2836D9"/>
                </a:solidFill>
                <a:latin typeface="Miriam Libre"/>
                <a:ea typeface="Arial"/>
              </a:rPr>
              <a:t>4:</a:t>
            </a:r>
            <a:endParaRPr lang="es-CO" sz="4400" b="1" spc="-1" dirty="0" smtClean="0">
              <a:solidFill>
                <a:srgbClr val="2836D9"/>
              </a:solidFill>
              <a:latin typeface="Miriam Libre"/>
              <a:ea typeface="Arial"/>
            </a:endParaRPr>
          </a:p>
          <a:p>
            <a:pPr algn="ctr">
              <a:lnSpc>
                <a:spcPct val="85000"/>
              </a:lnSpc>
              <a:tabLst>
                <a:tab pos="0" algn="l"/>
              </a:tabLst>
            </a:pPr>
            <a:endParaRPr lang="es" sz="4400" b="1" strike="noStrike" spc="-1" dirty="0" smtClean="0">
              <a:solidFill>
                <a:srgbClr val="FF00BE"/>
              </a:solidFill>
              <a:latin typeface="Trenda-Black"/>
              <a:ea typeface="Arial"/>
            </a:endParaRPr>
          </a:p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es-CO" sz="6000" b="1" spc="-1" dirty="0" smtClean="0">
                <a:solidFill>
                  <a:srgbClr val="FF00BE"/>
                </a:solidFill>
                <a:latin typeface="Trenda-Black"/>
                <a:ea typeface="Arial"/>
              </a:rPr>
              <a:t>COMPONENTE PRÁCTICO </a:t>
            </a:r>
          </a:p>
          <a:p>
            <a:pPr algn="ctr">
              <a:lnSpc>
                <a:spcPct val="85000"/>
              </a:lnSpc>
              <a:tabLst>
                <a:tab pos="0" algn="l"/>
              </a:tabLst>
            </a:pPr>
            <a:endParaRPr lang="es-CO" sz="6000" b="1" spc="-1" dirty="0" smtClean="0">
              <a:solidFill>
                <a:srgbClr val="FF00BE"/>
              </a:solidFill>
              <a:latin typeface="Trenda-Black"/>
              <a:ea typeface="Arial"/>
            </a:endParaRPr>
          </a:p>
          <a:p>
            <a:pPr algn="ctr">
              <a:lnSpc>
                <a:spcPct val="85000"/>
              </a:lnSpc>
              <a:tabLst>
                <a:tab pos="0" algn="l"/>
              </a:tabLst>
            </a:pPr>
            <a:r>
              <a:rPr lang="es-ES" sz="2800" b="1" spc="-1" dirty="0">
                <a:solidFill>
                  <a:srgbClr val="2836D9"/>
                </a:solidFill>
                <a:latin typeface="Miriam Libre"/>
                <a:ea typeface="Arial"/>
              </a:rPr>
              <a:t>Instalación de Visual Studio </a:t>
            </a:r>
            <a:r>
              <a:rPr lang="es-ES" sz="2800" b="1" spc="-1" dirty="0" err="1">
                <a:solidFill>
                  <a:srgbClr val="2836D9"/>
                </a:solidFill>
                <a:latin typeface="Miriam Libre"/>
                <a:ea typeface="Arial"/>
              </a:rPr>
              <a:t>Code</a:t>
            </a:r>
            <a:endParaRPr lang="es-ES" sz="2800" b="1" spc="-1" dirty="0">
              <a:solidFill>
                <a:srgbClr val="2836D9"/>
              </a:solidFill>
              <a:latin typeface="Miriam Libre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7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70" y="961568"/>
            <a:ext cx="6170019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spc="-1" dirty="0">
                <a:solidFill>
                  <a:srgbClr val="FF00BE"/>
                </a:solidFill>
                <a:latin typeface="Trenda-Bold"/>
              </a:rPr>
              <a:t>Descarga Visual Studio </a:t>
            </a:r>
            <a:r>
              <a:rPr lang="es-CO" sz="3600" spc="-1" dirty="0" smtClean="0">
                <a:solidFill>
                  <a:srgbClr val="FF00BE"/>
                </a:solidFill>
                <a:latin typeface="Trenda-Bold"/>
              </a:rPr>
              <a:t>Code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sp>
        <p:nvSpPr>
          <p:cNvPr id="5" name="Google Shape;93;p2"/>
          <p:cNvSpPr txBox="1">
            <a:spLocks/>
          </p:cNvSpPr>
          <p:nvPr/>
        </p:nvSpPr>
        <p:spPr>
          <a:xfrm>
            <a:off x="838200" y="1825625"/>
            <a:ext cx="10515600" cy="314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s-ES" spc="-1" dirty="0">
                <a:solidFill>
                  <a:srgbClr val="2836D9"/>
                </a:solidFill>
                <a:latin typeface="Miriam Libre"/>
              </a:rPr>
              <a:t>Selecciona la versión para tu dispositivo y acorde con tu Plataforma Operativa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s-E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s-ES" spc="-1" dirty="0">
                <a:solidFill>
                  <a:srgbClr val="2836D9"/>
                </a:solidFill>
                <a:latin typeface="Miriam Libre"/>
              </a:rPr>
              <a:t>Visita el siguiente enlace: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s-ES" dirty="0" smtClean="0"/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s-ES" u="sng" dirty="0" smtClean="0">
                <a:solidFill>
                  <a:schemeClr val="hlink"/>
                </a:solidFill>
                <a:hlinkClick r:id="rId2"/>
              </a:rPr>
              <a:t>https://code.visualstudio.com/download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70" y="961568"/>
            <a:ext cx="10470416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>
                <a:solidFill>
                  <a:srgbClr val="FF00BE"/>
                </a:solidFill>
                <a:latin typeface="Trenda-Bold"/>
              </a:rPr>
              <a:t>Confirma/habilita la instalación de la extensión de </a:t>
            </a:r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Python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pic>
        <p:nvPicPr>
          <p:cNvPr id="6" name="Google Shape;10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982" y="2262426"/>
            <a:ext cx="6654876" cy="4308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1;p3"/>
          <p:cNvSpPr txBox="1"/>
          <p:nvPr/>
        </p:nvSpPr>
        <p:spPr>
          <a:xfrm flipH="1">
            <a:off x="7765828" y="2262426"/>
            <a:ext cx="3958409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spc="-1" dirty="0">
                <a:solidFill>
                  <a:srgbClr val="2836D9"/>
                </a:solidFill>
                <a:latin typeface="Miriam Libre"/>
                <a:sym typeface="Calibri"/>
              </a:rPr>
              <a:t>Una vez descargado e instalado Visual Studio </a:t>
            </a:r>
            <a:r>
              <a:rPr lang="es-CO" sz="2000" spc="-1" dirty="0" smtClean="0">
                <a:solidFill>
                  <a:srgbClr val="2836D9"/>
                </a:solidFill>
                <a:latin typeface="Miriam Libre"/>
                <a:sym typeface="Calibri"/>
              </a:rPr>
              <a:t>Code, busca </a:t>
            </a:r>
            <a:r>
              <a:rPr lang="es-CO" sz="2000" spc="-1" dirty="0">
                <a:solidFill>
                  <a:srgbClr val="2836D9"/>
                </a:solidFill>
                <a:latin typeface="Miriam Libre"/>
                <a:sym typeface="Calibri"/>
              </a:rPr>
              <a:t>en extensiones la extensión de Python y dale clic en instalar</a:t>
            </a:r>
            <a:endParaRPr sz="2000" spc="-1" dirty="0">
              <a:solidFill>
                <a:srgbClr val="2836D9"/>
              </a:solidFill>
              <a:latin typeface="Miriam Libre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8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70" y="961568"/>
            <a:ext cx="10470416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Descarga e instala el lenguaje e programación Python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sp>
        <p:nvSpPr>
          <p:cNvPr id="5" name="Google Shape;108;p4"/>
          <p:cNvSpPr txBox="1">
            <a:spLocks/>
          </p:cNvSpPr>
          <p:nvPr/>
        </p:nvSpPr>
        <p:spPr>
          <a:xfrm>
            <a:off x="466169" y="2296405"/>
            <a:ext cx="1129428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41934">
              <a:spcBef>
                <a:spcPts val="0"/>
              </a:spcBef>
              <a:buClr>
                <a:srgbClr val="2836D9"/>
              </a:buClr>
              <a:buSzPts val="2800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Windows :</a:t>
            </a:r>
          </a:p>
          <a:p>
            <a:pPr marL="457200" indent="0">
              <a:buFont typeface="Arial" panose="020B0604020202020204" pitchFamily="34" charset="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  <a:hlinkClick r:id="rId2"/>
              </a:rPr>
              <a:t>https://www.python.org/downloads/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</a:t>
            </a:r>
          </a:p>
          <a:p>
            <a:pPr indent="-241934">
              <a:buClr>
                <a:srgbClr val="2836D9"/>
              </a:buClr>
              <a:buSzPts val="2800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Mac OS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Usa el comando “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brew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install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python3” en el terminal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prompt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.  </a:t>
            </a:r>
          </a:p>
          <a:p>
            <a:pPr indent="0">
              <a:buFont typeface="Arial" panose="020B0604020202020204" pitchFamily="34" charset="0"/>
              <a:buNone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Verifica la instalación, abriendo la consola de comandos o terminal e ingresa el siguiente comando. Al ejecutarlo, debe retornar la versión de Python instalada 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   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py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-3 --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version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(en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Windows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)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    python3 --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version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(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Linux / </a:t>
            </a:r>
            <a:r>
              <a:rPr lang="es-ES" sz="2000" spc="-1" dirty="0" err="1" smtClean="0">
                <a:solidFill>
                  <a:srgbClr val="2836D9"/>
                </a:solidFill>
                <a:latin typeface="Miriam Libre"/>
              </a:rPr>
              <a:t>MacOS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)</a:t>
            </a:r>
            <a:endParaRPr lang="es-ES" sz="2000" spc="-1" dirty="0">
              <a:solidFill>
                <a:srgbClr val="2836D9"/>
              </a:solidFill>
              <a:latin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903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70" y="961568"/>
            <a:ext cx="10470416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>
                <a:solidFill>
                  <a:srgbClr val="FF00BE"/>
                </a:solidFill>
                <a:latin typeface="Trenda-Bold"/>
              </a:rPr>
              <a:t>Inicia un proyecto </a:t>
            </a:r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(</a:t>
            </a:r>
            <a:r>
              <a:rPr lang="es-ES" sz="3600" spc="-1" dirty="0" err="1" smtClean="0">
                <a:solidFill>
                  <a:srgbClr val="FF00BE"/>
                </a:solidFill>
                <a:latin typeface="Trenda-Bold"/>
              </a:rPr>
              <a:t>Workspace</a:t>
            </a:r>
            <a:r>
              <a:rPr lang="es-ES" sz="3600" spc="-1" dirty="0">
                <a:solidFill>
                  <a:srgbClr val="FF00BE"/>
                </a:solidFill>
                <a:latin typeface="Trenda-Bold"/>
              </a:rPr>
              <a:t>) 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sp>
        <p:nvSpPr>
          <p:cNvPr id="5" name="Google Shape;108;p4"/>
          <p:cNvSpPr txBox="1">
            <a:spLocks/>
          </p:cNvSpPr>
          <p:nvPr/>
        </p:nvSpPr>
        <p:spPr>
          <a:xfrm>
            <a:off x="466170" y="1979534"/>
            <a:ext cx="1129428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41934">
              <a:spcBef>
                <a:spcPts val="0"/>
              </a:spcBef>
              <a:buClr>
                <a:srgbClr val="2836D9"/>
              </a:buClr>
              <a:buSzPts val="2800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En la consola de comandos crea una carpeta proyecto y luego abre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Visual Studio </a:t>
            </a:r>
            <a:r>
              <a:rPr lang="es-ES" sz="2000" spc="-1" dirty="0" err="1" smtClean="0">
                <a:solidFill>
                  <a:srgbClr val="2836D9"/>
                </a:solidFill>
                <a:latin typeface="Miriam Libre"/>
              </a:rPr>
              <a:t>Code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 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en esa carpeta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. Utiliza la siguiente secuencia de comando</a:t>
            </a: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indent="-241934">
              <a:spcBef>
                <a:spcPts val="0"/>
              </a:spcBef>
              <a:buClr>
                <a:srgbClr val="2836D9"/>
              </a:buClr>
              <a:buSzPts val="2800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0" indent="0">
              <a:spcBef>
                <a:spcPts val="0"/>
              </a:spcBef>
              <a:buClr>
                <a:srgbClr val="2836D9"/>
              </a:buClr>
              <a:buSzPts val="280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	</a:t>
            </a:r>
            <a:r>
              <a:rPr lang="es-ES" sz="2000" spc="-1" dirty="0" err="1" smtClean="0">
                <a:latin typeface="Miriam Libre"/>
              </a:rPr>
              <a:t>prompt</a:t>
            </a:r>
            <a:r>
              <a:rPr lang="es-ES" sz="2000" spc="-1" dirty="0" smtClean="0">
                <a:latin typeface="Miriam Libre"/>
              </a:rPr>
              <a:t>$&gt; </a:t>
            </a:r>
            <a:r>
              <a:rPr lang="es-ES" sz="2000" spc="-1" dirty="0" err="1" smtClean="0">
                <a:latin typeface="Miriam Libre"/>
              </a:rPr>
              <a:t>mkdir</a:t>
            </a:r>
            <a:r>
              <a:rPr lang="es-ES" sz="2000" spc="-1" dirty="0" smtClean="0">
                <a:latin typeface="Miriam Libre"/>
              </a:rPr>
              <a:t> </a:t>
            </a:r>
            <a:r>
              <a:rPr lang="es-ES" sz="2000" spc="-1" dirty="0">
                <a:latin typeface="Miriam Libre"/>
              </a:rPr>
              <a:t>proyecto</a:t>
            </a:r>
          </a:p>
          <a:p>
            <a:pPr marL="0" indent="0">
              <a:spcBef>
                <a:spcPts val="0"/>
              </a:spcBef>
              <a:buClr>
                <a:srgbClr val="2836D9"/>
              </a:buClr>
              <a:buSzPts val="2800"/>
              <a:buNone/>
            </a:pPr>
            <a:r>
              <a:rPr lang="es-ES" sz="2000" spc="-1" dirty="0" smtClean="0">
                <a:latin typeface="Miriam Libre"/>
              </a:rPr>
              <a:t>	</a:t>
            </a:r>
            <a:r>
              <a:rPr lang="es-ES" sz="2000" spc="-1" dirty="0" err="1" smtClean="0">
                <a:latin typeface="Miriam Libre"/>
              </a:rPr>
              <a:t>prompt</a:t>
            </a:r>
            <a:r>
              <a:rPr lang="es-ES" sz="2000" spc="-1" dirty="0" smtClean="0">
                <a:latin typeface="Miriam Libre"/>
              </a:rPr>
              <a:t>$&gt; cd </a:t>
            </a:r>
            <a:r>
              <a:rPr lang="es-ES" sz="2000" spc="-1" dirty="0">
                <a:latin typeface="Miriam Libre"/>
              </a:rPr>
              <a:t>proyecto</a:t>
            </a:r>
          </a:p>
          <a:p>
            <a:pPr marL="0" indent="0">
              <a:spcBef>
                <a:spcPts val="0"/>
              </a:spcBef>
              <a:buClr>
                <a:srgbClr val="2836D9"/>
              </a:buClr>
              <a:buSzPts val="2800"/>
              <a:buNone/>
            </a:pPr>
            <a:r>
              <a:rPr lang="es-ES" sz="2000" spc="-1" dirty="0" smtClean="0">
                <a:latin typeface="Miriam Libre"/>
              </a:rPr>
              <a:t>	</a:t>
            </a:r>
            <a:r>
              <a:rPr lang="es-ES" sz="2000" spc="-1" dirty="0" err="1" smtClean="0">
                <a:latin typeface="Miriam Libre"/>
              </a:rPr>
              <a:t>prompt</a:t>
            </a:r>
            <a:r>
              <a:rPr lang="es-ES" sz="2000" spc="-1" dirty="0">
                <a:latin typeface="Miriam Libre"/>
              </a:rPr>
              <a:t>$&gt; </a:t>
            </a:r>
            <a:r>
              <a:rPr lang="es-ES" sz="2000" spc="-1" dirty="0" err="1" smtClean="0">
                <a:latin typeface="Miriam Libre"/>
              </a:rPr>
              <a:t>code</a:t>
            </a:r>
            <a:r>
              <a:rPr lang="es-ES" sz="2000" spc="-1" dirty="0" smtClean="0">
                <a:latin typeface="Miriam Libre"/>
              </a:rPr>
              <a:t> </a:t>
            </a:r>
            <a:r>
              <a:rPr lang="es-ES" sz="2000" spc="-1" dirty="0">
                <a:latin typeface="Miriam Libre"/>
              </a:rPr>
              <a:t>.</a:t>
            </a:r>
          </a:p>
          <a:p>
            <a:pPr indent="-241934">
              <a:spcBef>
                <a:spcPts val="0"/>
              </a:spcBef>
              <a:buClr>
                <a:srgbClr val="2836D9"/>
              </a:buClr>
              <a:buSzPts val="2800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indent="-241934">
              <a:spcBef>
                <a:spcPts val="0"/>
              </a:spcBef>
              <a:buClr>
                <a:srgbClr val="2836D9"/>
              </a:buClr>
              <a:buSzPts val="2800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Abre la paleta de comando (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Command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Palette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). Ingresa el siguiente comando y selecciona el intérprete de Python previamente instalado.</a:t>
            </a:r>
          </a:p>
          <a:p>
            <a:pPr marL="0" indent="0">
              <a:spcBef>
                <a:spcPts val="0"/>
              </a:spcBef>
              <a:buClr>
                <a:srgbClr val="2836D9"/>
              </a:buClr>
              <a:buSzPts val="280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	</a:t>
            </a:r>
            <a:endParaRPr lang="es-ES" sz="2000" spc="-1" dirty="0" smtClean="0">
              <a:solidFill>
                <a:srgbClr val="2836D9"/>
              </a:solidFill>
              <a:latin typeface="Miriam Libre"/>
            </a:endParaRPr>
          </a:p>
          <a:p>
            <a:pPr marL="0" indent="0">
              <a:spcBef>
                <a:spcPts val="0"/>
              </a:spcBef>
              <a:buClr>
                <a:srgbClr val="2836D9"/>
              </a:buClr>
              <a:buSzPts val="2800"/>
              <a:buNone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	</a:t>
            </a:r>
            <a:r>
              <a:rPr lang="es-ES" sz="2000" spc="-1" dirty="0" smtClean="0">
                <a:latin typeface="Miriam Libre"/>
              </a:rPr>
              <a:t>Python</a:t>
            </a:r>
            <a:r>
              <a:rPr lang="es-ES" sz="2000" spc="-1" dirty="0">
                <a:latin typeface="Miriam Libre"/>
              </a:rPr>
              <a:t>: </a:t>
            </a:r>
            <a:r>
              <a:rPr lang="es-ES" sz="2000" spc="-1" dirty="0" err="1">
                <a:latin typeface="Miriam Libre"/>
              </a:rPr>
              <a:t>Select</a:t>
            </a:r>
            <a:r>
              <a:rPr lang="es-ES" sz="2000" spc="-1" dirty="0">
                <a:latin typeface="Miriam Libre"/>
              </a:rPr>
              <a:t> </a:t>
            </a:r>
            <a:r>
              <a:rPr lang="es-ES" sz="2000" spc="-1" dirty="0" err="1">
                <a:latin typeface="Miriam Libre"/>
              </a:rPr>
              <a:t>Interpreter</a:t>
            </a:r>
            <a:endParaRPr lang="es-ES" sz="2000" spc="-1" dirty="0">
              <a:latin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617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70" y="961568"/>
            <a:ext cx="10470416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>
                <a:solidFill>
                  <a:srgbClr val="FF00BE"/>
                </a:solidFill>
                <a:latin typeface="Trenda-Bold"/>
              </a:rPr>
              <a:t>Inicia </a:t>
            </a:r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Python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pic>
        <p:nvPicPr>
          <p:cNvPr id="7" name="Google Shape;1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694" y="1609568"/>
            <a:ext cx="733425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3;p6"/>
          <p:cNvSpPr txBox="1">
            <a:spLocks/>
          </p:cNvSpPr>
          <p:nvPr/>
        </p:nvSpPr>
        <p:spPr>
          <a:xfrm>
            <a:off x="8047468" y="1609568"/>
            <a:ext cx="3861587" cy="233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Crea un nuevo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proyecto llámalo semana2.</a:t>
            </a: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endParaRPr lang="es-ES" sz="2000" spc="-1" dirty="0" smtClean="0">
              <a:solidFill>
                <a:srgbClr val="2836D9"/>
              </a:solidFill>
              <a:latin typeface="Miriam Libre"/>
            </a:endParaRP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Crea 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un nuevo archivo prueba.py dentro del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proyecto SEMANA2 previamente  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creado.</a:t>
            </a:r>
            <a:endParaRPr lang="es-ES" sz="2000" spc="-1" dirty="0">
              <a:solidFill>
                <a:srgbClr val="2836D9"/>
              </a:solidFill>
              <a:latin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2179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69" y="961568"/>
            <a:ext cx="10959303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En el editor de VS </a:t>
            </a:r>
            <a:r>
              <a:rPr lang="es-ES" sz="3600" spc="-1" dirty="0" err="1" smtClean="0">
                <a:solidFill>
                  <a:srgbClr val="FF00BE"/>
                </a:solidFill>
                <a:latin typeface="Trenda-Bold"/>
              </a:rPr>
              <a:t>Code</a:t>
            </a:r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: Ingresa sentencias Python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sp>
        <p:nvSpPr>
          <p:cNvPr id="8" name="Google Shape;123;p6"/>
          <p:cNvSpPr txBox="1">
            <a:spLocks/>
          </p:cNvSpPr>
          <p:nvPr/>
        </p:nvSpPr>
        <p:spPr>
          <a:xfrm>
            <a:off x="8047468" y="1727263"/>
            <a:ext cx="3861587" cy="309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Dentro del archivo creado, crea una variable mensaje y luego imprime la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variable.</a:t>
            </a: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Para probar el Código, presiona el triángulo en la esquina derecha o selecciona la opción run y ejecuta sin depuración (Run </a:t>
            </a:r>
            <a:r>
              <a:rPr lang="es-ES" sz="2000" spc="-1" dirty="0" err="1" smtClean="0">
                <a:solidFill>
                  <a:srgbClr val="2836D9"/>
                </a:solidFill>
                <a:latin typeface="Miriam Libre"/>
              </a:rPr>
              <a:t>without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 </a:t>
            </a:r>
            <a:r>
              <a:rPr lang="es-ES" sz="2000" spc="-1" dirty="0" err="1" smtClean="0">
                <a:solidFill>
                  <a:srgbClr val="2836D9"/>
                </a:solidFill>
                <a:latin typeface="Miriam Libre"/>
              </a:rPr>
              <a:t>debugging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).</a:t>
            </a:r>
            <a:endParaRPr lang="es-ES" sz="2000" spc="-1" dirty="0">
              <a:solidFill>
                <a:srgbClr val="2836D9"/>
              </a:solidFill>
              <a:latin typeface="Miriam Libre"/>
            </a:endParaRPr>
          </a:p>
        </p:txBody>
      </p:sp>
      <p:pic>
        <p:nvPicPr>
          <p:cNvPr id="5" name="Google Shape;1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366" y="1727263"/>
            <a:ext cx="7581299" cy="494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5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="" xmlns:a16="http://schemas.microsoft.com/office/drawing/2014/main" id="{29C53E25-085B-415D-BC38-D035B34ACD96}"/>
              </a:ext>
            </a:extLst>
          </p:cNvPr>
          <p:cNvSpPr txBox="1"/>
          <p:nvPr/>
        </p:nvSpPr>
        <p:spPr>
          <a:xfrm>
            <a:off x="466169" y="961568"/>
            <a:ext cx="10959303" cy="6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spc="-1" dirty="0" smtClean="0">
                <a:solidFill>
                  <a:srgbClr val="FF00BE"/>
                </a:solidFill>
                <a:latin typeface="Trenda-Bold"/>
              </a:rPr>
              <a:t>Depuración de errores en la codificación </a:t>
            </a:r>
            <a:endParaRPr lang="es-CO" sz="3600" b="0" strike="noStrike" spc="-1" dirty="0">
              <a:solidFill>
                <a:srgbClr val="FF00BE"/>
              </a:solidFill>
              <a:latin typeface="Trenda-Bold"/>
            </a:endParaRPr>
          </a:p>
        </p:txBody>
      </p:sp>
      <p:sp>
        <p:nvSpPr>
          <p:cNvPr id="8" name="Google Shape;123;p6"/>
          <p:cNvSpPr txBox="1">
            <a:spLocks/>
          </p:cNvSpPr>
          <p:nvPr/>
        </p:nvSpPr>
        <p:spPr>
          <a:xfrm>
            <a:off x="7740713" y="1734368"/>
            <a:ext cx="4123075" cy="309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Para depurar un archivo primero selecciona la línea de Código a depurar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.</a:t>
            </a: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Presiona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&lt;F5&gt; 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o selecciona la opción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Run 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y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Start</a:t>
            </a: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 </a:t>
            </a:r>
            <a:r>
              <a:rPr lang="es-ES" sz="2000" spc="-1" dirty="0" err="1">
                <a:solidFill>
                  <a:srgbClr val="2836D9"/>
                </a:solidFill>
                <a:latin typeface="Miriam Libre"/>
              </a:rPr>
              <a:t>Debugging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.</a:t>
            </a: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endParaRPr lang="es-ES" sz="2000" spc="-1" dirty="0">
              <a:solidFill>
                <a:srgbClr val="2836D9"/>
              </a:solidFill>
              <a:latin typeface="Miriam Libre"/>
            </a:endParaRPr>
          </a:p>
          <a:p>
            <a:pPr marL="457200" indent="-457200" algn="just">
              <a:spcBef>
                <a:spcPts val="0"/>
              </a:spcBef>
              <a:buClr>
                <a:srgbClr val="2836D9"/>
              </a:buClr>
              <a:buSzPct val="100000"/>
              <a:buFont typeface="+mj-lt"/>
              <a:buAutoNum type="arabicPeriod"/>
            </a:pPr>
            <a:r>
              <a:rPr lang="es-ES" sz="2000" spc="-1" dirty="0">
                <a:solidFill>
                  <a:srgbClr val="2836D9"/>
                </a:solidFill>
                <a:latin typeface="Miriam Libre"/>
              </a:rPr>
              <a:t>Selecciona Python </a:t>
            </a:r>
            <a:r>
              <a:rPr lang="es-ES" sz="2000" spc="-1" dirty="0" smtClean="0">
                <a:solidFill>
                  <a:srgbClr val="2836D9"/>
                </a:solidFill>
                <a:latin typeface="Miriam Libre"/>
              </a:rPr>
              <a:t>File</a:t>
            </a:r>
            <a:endParaRPr lang="es-ES" sz="2000" spc="-1" dirty="0">
              <a:solidFill>
                <a:srgbClr val="2836D9"/>
              </a:solidFill>
              <a:latin typeface="Miriam Libre"/>
            </a:endParaRPr>
          </a:p>
        </p:txBody>
      </p:sp>
      <p:pic>
        <p:nvPicPr>
          <p:cNvPr id="6" name="Google Shape;1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168" y="1727263"/>
            <a:ext cx="7057261" cy="4664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7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280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Calibri</vt:lpstr>
      <vt:lpstr>DejaVu Sans</vt:lpstr>
      <vt:lpstr>Miriam Libre</vt:lpstr>
      <vt:lpstr>Symbol</vt:lpstr>
      <vt:lpstr>Trenda-Black</vt:lpstr>
      <vt:lpstr>Trenda-Bold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Michael Muvdi Costa</dc:creator>
  <dc:description/>
  <cp:lastModifiedBy>Way Barrios</cp:lastModifiedBy>
  <cp:revision>123</cp:revision>
  <dcterms:created xsi:type="dcterms:W3CDTF">2021-04-14T18:40:28Z</dcterms:created>
  <dcterms:modified xsi:type="dcterms:W3CDTF">2022-04-28T22:18:00Z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19</vt:i4>
  </property>
</Properties>
</file>