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hle" initials="SM" lastIdx="1" clrIdx="0">
    <p:extLst>
      <p:ext uri="{19B8F6BF-5375-455C-9EA6-DF929625EA0E}">
        <p15:presenceInfo xmlns:p15="http://schemas.microsoft.com/office/powerpoint/2012/main" userId="a5c9cdf4c06db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p:scale>
          <a:sx n="50" d="100"/>
          <a:sy n="50"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3T22:56:44.549" idx="1">
    <p:pos x="6372" y="12825"/>
    <p:text>sounds like a question they might ask</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2/4/18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‹Nr.›</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null)"/><Relationship Id="rId1" Type="http://schemas.openxmlformats.org/officeDocument/2006/relationships/slideLayout" Target="../slideLayouts/slideLayout12.xml"/><Relationship Id="rId6" Type="http://schemas.openxmlformats.org/officeDocument/2006/relationships/image" Target="../media/image5.jpg"/><Relationship Id="rId11" Type="http://schemas.openxmlformats.org/officeDocument/2006/relationships/comments" Target="../comments/comment1.xml"/><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49847" y="420730"/>
            <a:ext cx="27951883"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err="1">
                <a:solidFill>
                  <a:srgbClr val="0170AD"/>
                </a:solidFill>
                <a:latin typeface="Lato Light"/>
                <a:cs typeface="Lato Light"/>
              </a:rPr>
              <a:t>Arda</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Özdere</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Sahin</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Haydar</a:t>
            </a:r>
            <a:r>
              <a:rPr lang="en-US" sz="2800" b="1" dirty="0">
                <a:solidFill>
                  <a:srgbClr val="0170AD"/>
                </a:solidFill>
                <a:latin typeface="Lato Light"/>
                <a:cs typeface="Lato Light"/>
              </a:rPr>
              <a:t>     Sebastian Muhle</a:t>
            </a:r>
          </a:p>
        </p:txBody>
      </p:sp>
      <p:sp>
        <p:nvSpPr>
          <p:cNvPr id="10" name="Rectangle 11">
            <a:extLst>
              <a:ext uri="{FF2B5EF4-FFF2-40B4-BE49-F238E27FC236}">
                <a16:creationId xmlns:a16="http://schemas.microsoft.com/office/drawing/2014/main"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2" y="897556"/>
            <a:ext cx="3075781" cy="1621020"/>
          </a:xfrm>
          <a:prstGeom prst="rect">
            <a:avLst/>
          </a:prstGeom>
        </p:spPr>
      </p:pic>
      <p:sp>
        <p:nvSpPr>
          <p:cNvPr id="14" name="Rectangle 11">
            <a:extLst>
              <a:ext uri="{FF2B5EF4-FFF2-40B4-BE49-F238E27FC236}">
                <a16:creationId xmlns:a16="http://schemas.microsoft.com/office/drawing/2014/main"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id="{EB0E2462-ABD5-874A-A109-24FE85DDAE13}"/>
              </a:ext>
            </a:extLst>
          </p:cNvPr>
          <p:cNvSpPr/>
          <p:nvPr/>
        </p:nvSpPr>
        <p:spPr>
          <a:xfrm>
            <a:off x="919343" y="10980905"/>
            <a:ext cx="19765633"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id="{680317AF-DA48-FA43-98F8-57C8AB19B6D7}"/>
              </a:ext>
            </a:extLst>
          </p:cNvPr>
          <p:cNvSpPr/>
          <p:nvPr/>
        </p:nvSpPr>
        <p:spPr>
          <a:xfrm>
            <a:off x="2170507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id="{E0078958-4A97-0C40-9233-EB4C3A568278}"/>
              </a:ext>
            </a:extLst>
          </p:cNvPr>
          <p:cNvSpPr/>
          <p:nvPr/>
        </p:nvSpPr>
        <p:spPr>
          <a:xfrm>
            <a:off x="32260416"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id="{AC43EF38-6279-D54E-BDC6-7D0DB4CF6D81}"/>
              </a:ext>
            </a:extLst>
          </p:cNvPr>
          <p:cNvSpPr/>
          <p:nvPr/>
        </p:nvSpPr>
        <p:spPr>
          <a:xfrm>
            <a:off x="919343" y="5456784"/>
            <a:ext cx="9901057" cy="47131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id="{89D05E88-365F-BB42-BEFA-DBC27AFDC25C}"/>
              </a:ext>
            </a:extLst>
          </p:cNvPr>
          <p:cNvSpPr/>
          <p:nvPr/>
        </p:nvSpPr>
        <p:spPr>
          <a:xfrm>
            <a:off x="11624730" y="5456784"/>
            <a:ext cx="9901058" cy="4989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dirty="0">
                <a:solidFill>
                  <a:srgbClr val="0170AD"/>
                </a:solidFill>
                <a:latin typeface="Lato Light"/>
                <a:ea typeface="Lato Light"/>
                <a:cs typeface="Lato Light"/>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~235k images 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Multi-label classification problem with 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2.225k reviews 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
        <p:nvSpPr>
          <p:cNvPr id="45" name="Shape 188">
            <a:extLst>
              <a:ext uri="{FF2B5EF4-FFF2-40B4-BE49-F238E27FC236}">
                <a16:creationId xmlns:a16="http://schemas.microsoft.com/office/drawing/2014/main" id="{2B66D671-13B7-7243-AE53-A86986A52895}"/>
              </a:ext>
            </a:extLst>
          </p:cNvPr>
          <p:cNvSpPr/>
          <p:nvPr/>
        </p:nvSpPr>
        <p:spPr>
          <a:xfrm>
            <a:off x="2116322" y="13525896"/>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CNN - Photo Classification</a:t>
            </a:r>
          </a:p>
        </p:txBody>
      </p:sp>
      <p:sp>
        <p:nvSpPr>
          <p:cNvPr id="46" name="Shape 188">
            <a:extLst>
              <a:ext uri="{FF2B5EF4-FFF2-40B4-BE49-F238E27FC236}">
                <a16:creationId xmlns:a16="http://schemas.microsoft.com/office/drawing/2014/main" id="{03672BFA-9B86-1443-A9BD-B48A64905BA0}"/>
              </a:ext>
            </a:extLst>
          </p:cNvPr>
          <p:cNvSpPr/>
          <p:nvPr/>
        </p:nvSpPr>
        <p:spPr>
          <a:xfrm>
            <a:off x="12159988" y="13525896"/>
            <a:ext cx="7555368"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RNN – Fake Review Generation</a:t>
            </a:r>
          </a:p>
        </p:txBody>
      </p:sp>
      <p:sp>
        <p:nvSpPr>
          <p:cNvPr id="47" name="Shape 188">
            <a:extLst>
              <a:ext uri="{FF2B5EF4-FFF2-40B4-BE49-F238E27FC236}">
                <a16:creationId xmlns:a16="http://schemas.microsoft.com/office/drawing/2014/main" id="{E9E581CD-DA3C-044C-8747-3E226A2EDC0B}"/>
              </a:ext>
            </a:extLst>
          </p:cNvPr>
          <p:cNvSpPr/>
          <p:nvPr/>
        </p:nvSpPr>
        <p:spPr>
          <a:xfrm>
            <a:off x="919343" y="14468921"/>
            <a:ext cx="9204371" cy="29162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mapped the restaurants and their attributes to the induvial image to label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subset of 40k training images, </a:t>
            </a:r>
            <a:r>
              <a:rPr lang="en-US" sz="2400" b="1" dirty="0" err="1">
                <a:solidFill>
                  <a:srgbClr val="0170AD"/>
                </a:solidFill>
                <a:latin typeface="Lato Light"/>
                <a:ea typeface="Lato Light"/>
                <a:cs typeface="Lato Light"/>
              </a:rPr>
              <a:t>xxk</a:t>
            </a:r>
            <a:r>
              <a:rPr lang="en-US" sz="2400" b="1" dirty="0">
                <a:solidFill>
                  <a:srgbClr val="0170AD"/>
                </a:solidFill>
                <a:latin typeface="Lato Light"/>
                <a:ea typeface="Lato Light"/>
                <a:cs typeface="Lato Light"/>
              </a:rPr>
              <a:t> validation images, </a:t>
            </a:r>
            <a:r>
              <a:rPr lang="en-US" sz="2400" b="1" dirty="0" err="1">
                <a:solidFill>
                  <a:srgbClr val="0170AD"/>
                </a:solidFill>
                <a:latin typeface="Lato Light"/>
                <a:ea typeface="Lato Light"/>
                <a:cs typeface="Lato Light"/>
              </a:rPr>
              <a:t>xxk</a:t>
            </a:r>
            <a:r>
              <a:rPr lang="en-US" sz="2400" b="1" dirty="0">
                <a:solidFill>
                  <a:srgbClr val="0170AD"/>
                </a:solidFill>
                <a:latin typeface="Lato Light"/>
                <a:ea typeface="Lato Light"/>
                <a:cs typeface="Lato Light"/>
              </a:rPr>
              <a:t> test images -&gt; saved in an HDF5 file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relied on Image Augmentation (Rotating, Zooming, horizontal flipping) and applied the mean to the data.</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wrote a multi-label generator to use the data in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a:t>
            </a:r>
          </a:p>
        </p:txBody>
      </p:sp>
      <p:sp>
        <p:nvSpPr>
          <p:cNvPr id="48" name="Shape 188">
            <a:extLst>
              <a:ext uri="{FF2B5EF4-FFF2-40B4-BE49-F238E27FC236}">
                <a16:creationId xmlns:a16="http://schemas.microsoft.com/office/drawing/2014/main" id="{491EB432-A5E3-F146-A049-69AB4D3465EB}"/>
              </a:ext>
            </a:extLst>
          </p:cNvPr>
          <p:cNvSpPr/>
          <p:nvPr/>
        </p:nvSpPr>
        <p:spPr>
          <a:xfrm>
            <a:off x="11480605" y="14527718"/>
            <a:ext cx="9204371" cy="63571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After importing the dataset, we created a set of all of the distinct characters in the text and then create a map of each character to a unique integer.</a:t>
            </a:r>
            <a:r>
              <a:rPr lang="en-US" sz="2400" dirty="0">
                <a:solidFill>
                  <a:srgbClr val="0170AD"/>
                </a:solidFill>
                <a:latin typeface="Lato Light"/>
                <a:ea typeface="Lato Light"/>
                <a:cs typeface="Lato Light"/>
              </a:rPr>
              <a:t> </a:t>
            </a:r>
            <a:r>
              <a:rPr lang="en-US" sz="2400" b="1" dirty="0">
                <a:solidFill>
                  <a:srgbClr val="0170AD"/>
                </a:solidFill>
                <a:latin typeface="Lato Light"/>
                <a:ea typeface="Lato Light"/>
                <a:cs typeface="Lato Light"/>
              </a:rPr>
              <a:t>We did this to train the model on integers.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define the training data, we split the text into subsequences of 100 characters.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created these sequences by sliding along the whole text one character at a time, allowing each character a chance to be learned from the 100 characters that preceded it (except the first 100 characters). While doing this, we convert the characters to integers using our lookup table we prepared earlier.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transformed the input sequences into the form of [samples, time steps, features] so that they can fit into an LSTM.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normalized the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converted the output patterns into a one hot encoded vector. That is, that the network can predict the probability of the different character in our lookup table.</a:t>
            </a:r>
          </a:p>
        </p:txBody>
      </p:sp>
      <p:sp>
        <p:nvSpPr>
          <p:cNvPr id="50" name="Shape 188">
            <a:extLst>
              <a:ext uri="{FF2B5EF4-FFF2-40B4-BE49-F238E27FC236}">
                <a16:creationId xmlns:a16="http://schemas.microsoft.com/office/drawing/2014/main" id="{BA477D95-0956-BF47-9070-91C2FBC84006}"/>
              </a:ext>
            </a:extLst>
          </p:cNvPr>
          <p:cNvSpPr/>
          <p:nvPr/>
        </p:nvSpPr>
        <p:spPr>
          <a:xfrm>
            <a:off x="919343" y="17803102"/>
            <a:ext cx="9204371" cy="33534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code we used transfer learning on a VGG16 architecture with </a:t>
            </a:r>
            <a:r>
              <a:rPr lang="en-US" sz="2400" b="1" dirty="0" err="1">
                <a:solidFill>
                  <a:srgbClr val="0170AD"/>
                </a:solidFill>
                <a:latin typeface="Lato Light"/>
                <a:ea typeface="Lato Light"/>
                <a:cs typeface="Lato Light"/>
              </a:rPr>
              <a:t>pretrained</a:t>
            </a:r>
            <a:r>
              <a:rPr lang="en-US" sz="2400" b="1" dirty="0">
                <a:solidFill>
                  <a:srgbClr val="0170AD"/>
                </a:solidFill>
                <a:latin typeface="Lato Light"/>
                <a:ea typeface="Lato Light"/>
                <a:cs typeface="Lato Light"/>
              </a:rPr>
              <a:t> image net weights.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the Inception v3 and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we also used </a:t>
            </a:r>
            <a:r>
              <a:rPr lang="en-US" sz="2400" b="1" dirty="0" err="1">
                <a:solidFill>
                  <a:srgbClr val="0170AD"/>
                </a:solidFill>
                <a:latin typeface="Lato Light"/>
                <a:ea typeface="Lato Light"/>
                <a:cs typeface="Lato Light"/>
              </a:rPr>
              <a:t>pretrained</a:t>
            </a:r>
            <a:r>
              <a:rPr lang="en-US" sz="2400" b="1" dirty="0">
                <a:solidFill>
                  <a:srgbClr val="0170AD"/>
                </a:solidFill>
                <a:latin typeface="Lato Light"/>
                <a:ea typeface="Lato Light"/>
                <a:cs typeface="Lato Light"/>
              </a:rPr>
              <a:t> model from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 with image net weights.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all models, we replaced the top with a global average pooling layer, followed by a fully connected layer (size of 1024 and a </a:t>
            </a:r>
            <a:r>
              <a:rPr lang="en-US" sz="2400" b="1" dirty="0" err="1">
                <a:solidFill>
                  <a:srgbClr val="0170AD"/>
                </a:solidFill>
                <a:latin typeface="Lato Light"/>
                <a:ea typeface="Lato Light"/>
                <a:cs typeface="Lato Light"/>
              </a:rPr>
              <a:t>relu</a:t>
            </a:r>
            <a:r>
              <a:rPr lang="en-US" sz="2400" b="1" dirty="0">
                <a:solidFill>
                  <a:srgbClr val="0170AD"/>
                </a:solidFill>
                <a:latin typeface="Lato Light"/>
                <a:ea typeface="Lato Light"/>
                <a:cs typeface="Lato Light"/>
              </a:rPr>
              <a:t> action function) and a prediction layer (size of 9 and a sigmoid activation function for multi-label classification).</a:t>
            </a:r>
          </a:p>
        </p:txBody>
      </p:sp>
      <p:sp>
        <p:nvSpPr>
          <p:cNvPr id="51" name="Shape 188">
            <a:extLst>
              <a:ext uri="{FF2B5EF4-FFF2-40B4-BE49-F238E27FC236}">
                <a16:creationId xmlns:a16="http://schemas.microsoft.com/office/drawing/2014/main" id="{44E098BF-EAFD-2147-9E33-14CEFA65FC86}"/>
              </a:ext>
            </a:extLst>
          </p:cNvPr>
          <p:cNvSpPr/>
          <p:nvPr/>
        </p:nvSpPr>
        <p:spPr>
          <a:xfrm>
            <a:off x="919342" y="21510288"/>
            <a:ext cx="9204371" cy="380415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Adam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multi-label classification, we used a binary-cross entropy loss and an F-score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grid search and tried different learning rates and number of freezed layers.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
        <p:nvSpPr>
          <p:cNvPr id="34" name="Shape 188">
            <a:extLst>
              <a:ext uri="{FF2B5EF4-FFF2-40B4-BE49-F238E27FC236}">
                <a16:creationId xmlns:a16="http://schemas.microsoft.com/office/drawing/2014/main" id="{53005AED-E506-4C46-8ECE-031E75F77FB1}"/>
              </a:ext>
            </a:extLst>
          </p:cNvPr>
          <p:cNvSpPr/>
          <p:nvPr/>
        </p:nvSpPr>
        <p:spPr>
          <a:xfrm>
            <a:off x="11480601" y="25933168"/>
            <a:ext cx="9204371" cy="401521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Text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generate a fake review we first check which predicted labels from the CNN are above a certain threshold.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every label above it, we feed a prepared seed sequence into the model as an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model then updates the seed sequence to add the generated character on the end and trim off the first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In the end, we concatenate the different generated sequences to one restaurant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Notice that you have to convert the seed sequence into integers and the output into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p:sp>
        <p:nvSpPr>
          <p:cNvPr id="39" name="Shape 188">
            <a:extLst>
              <a:ext uri="{FF2B5EF4-FFF2-40B4-BE49-F238E27FC236}">
                <a16:creationId xmlns:a16="http://schemas.microsoft.com/office/drawing/2014/main" id="{7D94EF4D-1967-F64C-ADA0-BB2C71B5E243}"/>
              </a:ext>
            </a:extLst>
          </p:cNvPr>
          <p:cNvSpPr/>
          <p:nvPr/>
        </p:nvSpPr>
        <p:spPr>
          <a:xfrm>
            <a:off x="11480602" y="20921805"/>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our RNN we used LSTMs with 256 memory units.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Every LSTM layer is followed by a dropout layer.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prediction layer uses </a:t>
            </a:r>
            <a:r>
              <a:rPr lang="en-US" sz="2400" b="1" dirty="0" err="1">
                <a:solidFill>
                  <a:srgbClr val="0170AD"/>
                </a:solidFill>
                <a:latin typeface="Lato Light"/>
                <a:ea typeface="Lato Light"/>
                <a:cs typeface="Lato Light"/>
              </a:rPr>
              <a:t>softmax</a:t>
            </a:r>
            <a:r>
              <a:rPr lang="en-US" sz="2400" b="1" dirty="0">
                <a:solidFill>
                  <a:srgbClr val="0170AD"/>
                </a:solidFill>
                <a:latin typeface="Lato Light"/>
                <a:ea typeface="Lato Light"/>
                <a:cs typeface="Lato Light"/>
              </a:rPr>
              <a:t> function.</a:t>
            </a:r>
          </a:p>
        </p:txBody>
      </p:sp>
      <p:sp>
        <p:nvSpPr>
          <p:cNvPr id="40" name="Shape 188">
            <a:extLst>
              <a:ext uri="{FF2B5EF4-FFF2-40B4-BE49-F238E27FC236}">
                <a16:creationId xmlns:a16="http://schemas.microsoft.com/office/drawing/2014/main" id="{60B2218C-2F1F-E540-8C8F-A0713AF24158}"/>
              </a:ext>
            </a:extLst>
          </p:cNvPr>
          <p:cNvSpPr/>
          <p:nvPr/>
        </p:nvSpPr>
        <p:spPr>
          <a:xfrm>
            <a:off x="11480602" y="22707599"/>
            <a:ext cx="9204371" cy="3017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grid search. We tried various numbers of LSTM and dropout layer pairs from 2 - 6, different dropout rates and learning rates.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Adam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categorical cross entropy loss.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only xx% of the training set</a:t>
            </a:r>
          </a:p>
        </p:txBody>
      </p:sp>
      <p:pic>
        <p:nvPicPr>
          <p:cNvPr id="6" name="Grafik 5">
            <a:extLst>
              <a:ext uri="{FF2B5EF4-FFF2-40B4-BE49-F238E27FC236}">
                <a16:creationId xmlns:a16="http://schemas.microsoft.com/office/drawing/2014/main" id="{809724DC-F5BF-BE4B-9B5D-4CF1E601A8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12753" y="26711000"/>
            <a:ext cx="2540000" cy="2540000"/>
          </a:xfrm>
          <a:prstGeom prst="rect">
            <a:avLst/>
          </a:prstGeom>
        </p:spPr>
      </p:pic>
      <p:sp>
        <p:nvSpPr>
          <p:cNvPr id="41" name="Shape 188">
            <a:extLst>
              <a:ext uri="{FF2B5EF4-FFF2-40B4-BE49-F238E27FC236}">
                <a16:creationId xmlns:a16="http://schemas.microsoft.com/office/drawing/2014/main" id="{0AC7E769-5067-514F-9DDE-5769FC222785}"/>
              </a:ext>
            </a:extLst>
          </p:cNvPr>
          <p:cNvSpPr/>
          <p:nvPr/>
        </p:nvSpPr>
        <p:spPr>
          <a:xfrm>
            <a:off x="38304864" y="29404031"/>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Our GitHub Repository</a:t>
            </a:r>
          </a:p>
        </p:txBody>
      </p:sp>
      <p:sp>
        <p:nvSpPr>
          <p:cNvPr id="42" name="Shape 188">
            <a:extLst>
              <a:ext uri="{FF2B5EF4-FFF2-40B4-BE49-F238E27FC236}">
                <a16:creationId xmlns:a16="http://schemas.microsoft.com/office/drawing/2014/main" id="{29A27DEB-B8E9-744B-A1EA-7458FB93FC93}"/>
              </a:ext>
            </a:extLst>
          </p:cNvPr>
          <p:cNvSpPr/>
          <p:nvPr/>
        </p:nvSpPr>
        <p:spPr>
          <a:xfrm>
            <a:off x="32260415" y="15562685"/>
            <a:ext cx="9901058" cy="734941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VGG16 is indeed great for prototyping and it was easier to achieve good results with it than with the Inception v3 architecture or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bottlenecks can really speed up training. However, memory issues can occur and you have to fix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Batch size is important for training speed. We found out that a batch size of 16 works best for us when training an Inception v3 model on K80.</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Ideas for improvement: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class weights to improve the balance of the photo dataset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Filter out the few reviews which were written in other languages to further improve the RNN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better seed sequences for the RNN to write more convincing fake reviews. One idea would be to have not one but a few different seed sequences for every predicted label and then randomly choose one. Also, you could shuffle the order of the predictions for the labels, so that label one isn’t always at first.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a:t>
            </a:r>
            <a:r>
              <a:rPr lang="en-US" sz="2400" b="1" dirty="0" err="1">
                <a:solidFill>
                  <a:srgbClr val="0170AD"/>
                </a:solidFill>
                <a:latin typeface="Lato Light"/>
                <a:ea typeface="Lato Light"/>
                <a:cs typeface="Lato Light"/>
              </a:rPr>
              <a:t>Gan</a:t>
            </a:r>
            <a:endParaRPr lang="en-US" sz="2400" b="1" dirty="0">
              <a:solidFill>
                <a:srgbClr val="0170AD"/>
              </a:solidFill>
              <a:latin typeface="Lato Light"/>
              <a:ea typeface="Lato Light"/>
              <a:cs typeface="Lato Light"/>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Ideas from the interview</a:t>
            </a:r>
          </a:p>
        </p:txBody>
      </p:sp>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1303</Words>
  <Application>Microsoft Macintosh PowerPoint</Application>
  <PresentationFormat>Benutzerdefiniert</PresentationFormat>
  <Paragraphs>77</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Helvetica Neue Light</vt:lpstr>
      <vt:lpstr>Lato Light</vt:lpstr>
      <vt:lpstr>Office</vt:lpstr>
      <vt:lpstr>PowerPoint-Präsentation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Sebastian Muhle</cp:lastModifiedBy>
  <cp:revision>81</cp:revision>
  <dcterms:created xsi:type="dcterms:W3CDTF">2018-02-02T19:51:25Z</dcterms:created>
  <dcterms:modified xsi:type="dcterms:W3CDTF">2018-02-04T11:36:08Z</dcterms:modified>
</cp:coreProperties>
</file>