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null)"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Muhle" initials="SM"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674"/>
  </p:normalViewPr>
  <p:slideViewPr>
    <p:cSldViewPr snapToGrid="0" snapToObjects="1">
      <p:cViewPr>
        <p:scale>
          <a:sx n="62" d="100"/>
          <a:sy n="62" d="100"/>
        </p:scale>
        <p:origin x="-5824" y="-4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3T22:56:44.549" idx="1">
    <p:pos x="6372" y="12825"/>
    <p:text>sounds like a question they might ask</p:text>
    <p:extLst>
      <p:ext uri="{C676402C-5697-4E1C-873F-D02D1690AC5C}">
        <p15:threadingInfo xmlns:p15="http://schemas.microsoft.com/office/powerpoint/2012/main" timeZoneBias="-60"/>
      </p:ext>
    </p:extLst>
  </p:cm>
  <p:cm authorId="1" dt="2018-02-04T15:18:38.246" idx="2">
    <p:pos x="4933" y="13041"/>
    <p:text>Haydar can you please add under architecture how you have done the classification on the business level??
</p:text>
    <p:extLst>
      <p:ext uri="{C676402C-5697-4E1C-873F-D02D1690AC5C}">
        <p15:threadingInfo xmlns:p15="http://schemas.microsoft.com/office/powerpoint/2012/main" timeZoneBias="-60"/>
      </p:ext>
    </p:extLst>
  </p:cm>
  <p:cm authorId="1" dt="2018-02-04T15:19:03.693" idx="3">
    <p:pos x="25935" y="12111"/>
    <p:text>Futher ideas to improve the RNN?</p:text>
    <p:extLst>
      <p:ext uri="{C676402C-5697-4E1C-873F-D02D1690AC5C}">
        <p15:threadingInfo xmlns:p15="http://schemas.microsoft.com/office/powerpoint/2012/main" timeZoneBias="-60"/>
      </p:ext>
    </p:extLst>
  </p:cm>
  <p:cm authorId="1" dt="2018-02-04T15:19:27.907" idx="4">
    <p:pos x="26599" y="9807"/>
    <p:text>Other learnings?</p:text>
    <p:extLst>
      <p:ext uri="{C676402C-5697-4E1C-873F-D02D1690AC5C}">
        <p15:threadingInfo xmlns:p15="http://schemas.microsoft.com/office/powerpoint/2012/main" timeZoneBias="-60"/>
      </p:ext>
    </p:extLst>
  </p:cm>
  <p:cm authorId="1" dt="2018-02-04T15:22:10.211" idx="5">
    <p:pos x="15463" y="14430"/>
    <p:text>Haydar could you please add here two example predictions for pictures from the training set?</p:text>
    <p:extLst>
      <p:ext uri="{C676402C-5697-4E1C-873F-D02D1690AC5C}">
        <p15:threadingInfo xmlns:p15="http://schemas.microsoft.com/office/powerpoint/2012/main" timeZoneBias="-60"/>
      </p:ext>
    </p:extLst>
  </p:cm>
  <p:cm authorId="1" dt="2018-02-04T15:23:05.751" idx="6">
    <p:pos x="19953" y="12111"/>
    <p:text>To be changed depending on the results</p:text>
    <p:extLst>
      <p:ext uri="{C676402C-5697-4E1C-873F-D02D1690AC5C}">
        <p15:threadingInfo xmlns:p15="http://schemas.microsoft.com/office/powerpoint/2012/main" timeZoneBias="-60"/>
      </p:ext>
    </p:extLst>
  </p:cm>
  <p:cm authorId="1" dt="2018-02-04T15:29:45.021" idx="7">
    <p:pos x="26599" y="14636"/>
    <p:text>Haydar should we leave this sentence in the poster?</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208372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120091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6173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907029" y="6045737"/>
            <a:ext cx="8135984" cy="20753583"/>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13290709" y="6045746"/>
            <a:ext cx="1647012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30008536" y="6091053"/>
            <a:ext cx="813598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1329071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2162485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30008536"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6879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2749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080005E-6FBA-574A-8FE4-9107E485CAF7}"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18589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080005E-6FBA-574A-8FE4-9107E485CAF7}"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28431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080005E-6FBA-574A-8FE4-9107E485CAF7}" type="datetimeFigureOut">
              <a:rPr lang="en-US" smtClean="0"/>
              <a:t>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21983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080005E-6FBA-574A-8FE4-9107E485CAF7}" type="datetimeFigureOut">
              <a:rPr lang="en-US" smtClean="0"/>
              <a:t>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28081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0005E-6FBA-574A-8FE4-9107E485CAF7}" type="datetimeFigureOut">
              <a:rPr lang="en-US" smtClean="0"/>
              <a:t>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12061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12988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10083692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080005E-6FBA-574A-8FE4-9107E485CAF7}" type="datetimeFigureOut">
              <a:rPr lang="en-US" smtClean="0"/>
              <a:t>2/5/18</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B3AF7B0-A4D4-1F41-A937-6DE6C06B179B}" type="slidenum">
              <a:rPr lang="en-US" smtClean="0"/>
              <a:t>‹#›</a:t>
            </a:fld>
            <a:endParaRPr lang="en-US"/>
          </a:p>
        </p:txBody>
      </p:sp>
    </p:spTree>
    <p:extLst>
      <p:ext uri="{BB962C8B-B14F-4D97-AF65-F5344CB8AC3E}">
        <p14:creationId xmlns:p14="http://schemas.microsoft.com/office/powerpoint/2010/main" val="3454282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0.jpg"/><Relationship Id="rId13" Type="http://schemas.openxmlformats.org/officeDocument/2006/relationships/image" Target="../media/image11.jpg"/><Relationship Id="rId14" Type="http://schemas.openxmlformats.org/officeDocument/2006/relationships/comments" Target="../comments/comment1.xml"/><Relationship Id="rId1" Type="http://schemas.openxmlformats.org/officeDocument/2006/relationships/slideLayout" Target="../slideLayouts/slideLayout12.xml"/><Relationship Id="rId2" Type="http://schemas.openxmlformats.org/officeDocument/2006/relationships/image" Target="../media/image1.(nul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7.jpg"/><Relationship Id="rId9" Type="http://schemas.openxmlformats.org/officeDocument/2006/relationships/image" Target="../media/image8.jpg"/><Relationship Id="rId10"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216148" y="420730"/>
            <a:ext cx="30619281" cy="2395015"/>
          </a:xfrm>
          <a:prstGeom prst="rect">
            <a:avLst/>
          </a:prstGeom>
          <a:noFill/>
        </p:spPr>
        <p:txBody>
          <a:bodyPr wrap="none" rtlCol="0">
            <a:spAutoFit/>
          </a:bodyPr>
          <a:lstStyle/>
          <a:p>
            <a:pPr algn="ctr">
              <a:lnSpc>
                <a:spcPct val="90000"/>
              </a:lnSpc>
            </a:pPr>
            <a:r>
              <a:rPr lang="en-US" sz="5400" b="1" dirty="0">
                <a:latin typeface="Lato Light"/>
                <a:cs typeface="Lato Light"/>
              </a:rPr>
              <a:t>Team 55</a:t>
            </a:r>
          </a:p>
          <a:p>
            <a:pPr algn="ctr">
              <a:lnSpc>
                <a:spcPct val="90000"/>
              </a:lnSpc>
            </a:pPr>
            <a:r>
              <a:rPr lang="en-US" sz="8426" b="1" dirty="0">
                <a:solidFill>
                  <a:srgbClr val="0170AD"/>
                </a:solidFill>
                <a:latin typeface="Lato Light"/>
                <a:cs typeface="Lato Light"/>
              </a:rPr>
              <a:t>Predict attribute labels for restaurants to write fake reviews</a:t>
            </a:r>
          </a:p>
          <a:p>
            <a:pPr algn="ctr">
              <a:lnSpc>
                <a:spcPct val="90000"/>
              </a:lnSpc>
            </a:pPr>
            <a:r>
              <a:rPr lang="en-US" sz="2800" b="1" dirty="0">
                <a:solidFill>
                  <a:srgbClr val="0170AD"/>
                </a:solidFill>
                <a:latin typeface="Lato Light"/>
                <a:cs typeface="Lato Light"/>
              </a:rPr>
              <a:t>Arda Özdere     </a:t>
            </a:r>
            <a:r>
              <a:rPr lang="en-US" sz="2800" b="1" dirty="0" err="1">
                <a:solidFill>
                  <a:srgbClr val="0170AD"/>
                </a:solidFill>
                <a:latin typeface="Lato Light"/>
                <a:cs typeface="Lato Light"/>
              </a:rPr>
              <a:t>Haydar</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Şahin</a:t>
            </a:r>
            <a:r>
              <a:rPr lang="en-US" sz="2800" b="1" dirty="0">
                <a:solidFill>
                  <a:srgbClr val="0170AD"/>
                </a:solidFill>
                <a:latin typeface="Lato Light"/>
                <a:cs typeface="Lato Light"/>
              </a:rPr>
              <a:t>     Sebastian Muhle</a:t>
            </a:r>
          </a:p>
        </p:txBody>
      </p:sp>
      <p:sp>
        <p:nvSpPr>
          <p:cNvPr id="10" name="Rectangle 11">
            <a:extLst>
              <a:ext uri="{FF2B5EF4-FFF2-40B4-BE49-F238E27FC236}">
                <a16:creationId xmlns:a16="http://schemas.microsoft.com/office/drawing/2014/main" xmlns="" id="{0431C963-9173-404D-B59D-5057E6AB0E81}"/>
              </a:ext>
            </a:extLst>
          </p:cNvPr>
          <p:cNvSpPr/>
          <p:nvPr/>
        </p:nvSpPr>
        <p:spPr>
          <a:xfrm>
            <a:off x="919343"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Introduction</a:t>
            </a:r>
          </a:p>
        </p:txBody>
      </p:sp>
      <p:pic>
        <p:nvPicPr>
          <p:cNvPr id="9" name="Grafik 8">
            <a:extLst>
              <a:ext uri="{FF2B5EF4-FFF2-40B4-BE49-F238E27FC236}">
                <a16:creationId xmlns:a16="http://schemas.microsoft.com/office/drawing/2014/main" xmlns="" id="{D79127DC-152A-4642-92EC-9900EEDF9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42" y="897556"/>
            <a:ext cx="3075781" cy="1621020"/>
          </a:xfrm>
          <a:prstGeom prst="rect">
            <a:avLst/>
          </a:prstGeom>
        </p:spPr>
      </p:pic>
      <p:sp>
        <p:nvSpPr>
          <p:cNvPr id="14" name="Rectangle 11">
            <a:extLst>
              <a:ext uri="{FF2B5EF4-FFF2-40B4-BE49-F238E27FC236}">
                <a16:creationId xmlns:a16="http://schemas.microsoft.com/office/drawing/2014/main" xmlns="" id="{E0823B2F-1851-1B47-9D9F-1AB036AEF07D}"/>
              </a:ext>
            </a:extLst>
          </p:cNvPr>
          <p:cNvSpPr/>
          <p:nvPr/>
        </p:nvSpPr>
        <p:spPr>
          <a:xfrm>
            <a:off x="11624730"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Related Work</a:t>
            </a:r>
          </a:p>
        </p:txBody>
      </p:sp>
      <p:sp>
        <p:nvSpPr>
          <p:cNvPr id="15" name="Rectangle 11">
            <a:extLst>
              <a:ext uri="{FF2B5EF4-FFF2-40B4-BE49-F238E27FC236}">
                <a16:creationId xmlns:a16="http://schemas.microsoft.com/office/drawing/2014/main" xmlns="" id="{A1447456-217B-154B-A431-AE64D02CBF20}"/>
              </a:ext>
            </a:extLst>
          </p:cNvPr>
          <p:cNvSpPr/>
          <p:nvPr/>
        </p:nvSpPr>
        <p:spPr>
          <a:xfrm>
            <a:off x="22353352" y="3130997"/>
            <a:ext cx="12061455"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Datasets</a:t>
            </a:r>
          </a:p>
        </p:txBody>
      </p:sp>
      <p:sp>
        <p:nvSpPr>
          <p:cNvPr id="16" name="Rectangle 11">
            <a:extLst>
              <a:ext uri="{FF2B5EF4-FFF2-40B4-BE49-F238E27FC236}">
                <a16:creationId xmlns:a16="http://schemas.microsoft.com/office/drawing/2014/main" xmlns="" id="{EB0E2462-ABD5-874A-A109-24FE85DDAE13}"/>
              </a:ext>
            </a:extLst>
          </p:cNvPr>
          <p:cNvSpPr/>
          <p:nvPr/>
        </p:nvSpPr>
        <p:spPr>
          <a:xfrm>
            <a:off x="919343" y="10980905"/>
            <a:ext cx="19765633"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Methodology</a:t>
            </a:r>
          </a:p>
        </p:txBody>
      </p:sp>
      <p:sp>
        <p:nvSpPr>
          <p:cNvPr id="17" name="Rectangle 11">
            <a:extLst>
              <a:ext uri="{FF2B5EF4-FFF2-40B4-BE49-F238E27FC236}">
                <a16:creationId xmlns:a16="http://schemas.microsoft.com/office/drawing/2014/main" xmlns="" id="{680317AF-DA48-FA43-98F8-57C8AB19B6D7}"/>
              </a:ext>
            </a:extLst>
          </p:cNvPr>
          <p:cNvSpPr/>
          <p:nvPr/>
        </p:nvSpPr>
        <p:spPr>
          <a:xfrm>
            <a:off x="21705079"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Outcome</a:t>
            </a:r>
          </a:p>
        </p:txBody>
      </p:sp>
      <p:sp>
        <p:nvSpPr>
          <p:cNvPr id="18" name="Rectangle 11">
            <a:extLst>
              <a:ext uri="{FF2B5EF4-FFF2-40B4-BE49-F238E27FC236}">
                <a16:creationId xmlns:a16="http://schemas.microsoft.com/office/drawing/2014/main" xmlns="" id="{E0078958-4A97-0C40-9233-EB4C3A568278}"/>
              </a:ext>
            </a:extLst>
          </p:cNvPr>
          <p:cNvSpPr/>
          <p:nvPr/>
        </p:nvSpPr>
        <p:spPr>
          <a:xfrm>
            <a:off x="32260416"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Learnings</a:t>
            </a:r>
          </a:p>
        </p:txBody>
      </p:sp>
      <p:sp>
        <p:nvSpPr>
          <p:cNvPr id="20" name="Shape 188">
            <a:extLst>
              <a:ext uri="{FF2B5EF4-FFF2-40B4-BE49-F238E27FC236}">
                <a16:creationId xmlns:a16="http://schemas.microsoft.com/office/drawing/2014/main" xmlns="" id="{AC43EF38-6279-D54E-BDC6-7D0DB4CF6D81}"/>
              </a:ext>
            </a:extLst>
          </p:cNvPr>
          <p:cNvSpPr/>
          <p:nvPr/>
        </p:nvSpPr>
        <p:spPr>
          <a:xfrm>
            <a:off x="919343" y="5456784"/>
            <a:ext cx="9901057" cy="47131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We want to compare the performance of the Inception v3 architecture to the performance of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As Francois </a:t>
            </a:r>
            <a:r>
              <a:rPr lang="en-US" sz="2400" b="1" dirty="0" err="1">
                <a:solidFill>
                  <a:srgbClr val="0170AD"/>
                </a:solidFill>
                <a:latin typeface="Lato Light"/>
                <a:ea typeface="Lato Light"/>
                <a:cs typeface="Lato Light"/>
              </a:rPr>
              <a:t>Chollet</a:t>
            </a:r>
            <a:r>
              <a:rPr lang="en-US" sz="2400" b="1" dirty="0">
                <a:solidFill>
                  <a:srgbClr val="0170AD"/>
                </a:solidFill>
                <a:latin typeface="Lato Light"/>
                <a:ea typeface="Lato Light"/>
                <a:cs typeface="Lato Light"/>
              </a:rPr>
              <a:t> showed in his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paper, while only marginally better on ImageNet,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was 4.3% better on Google’s internal dataset JFT. He suggests that ”This may be due to the fact that Inception V3 was developed with a focus on ImageNet and may thus be by design over-fit to this specific task.” In our project, we want to use 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to compare both architectures and see how big the performance gap is on this task. Additionally, we want to use the generated multiple labels to write fake restaurant reviews using an RNN trained on a dataset of Yelp reviews.</a:t>
            </a:r>
          </a:p>
        </p:txBody>
      </p:sp>
      <p:sp>
        <p:nvSpPr>
          <p:cNvPr id="21" name="Shape 188">
            <a:extLst>
              <a:ext uri="{FF2B5EF4-FFF2-40B4-BE49-F238E27FC236}">
                <a16:creationId xmlns:a16="http://schemas.microsoft.com/office/drawing/2014/main" xmlns="" id="{89D05E88-365F-BB42-BEFA-DBC27AFDC25C}"/>
              </a:ext>
            </a:extLst>
          </p:cNvPr>
          <p:cNvSpPr/>
          <p:nvPr/>
        </p:nvSpPr>
        <p:spPr>
          <a:xfrm>
            <a:off x="11624730" y="5456784"/>
            <a:ext cx="9901058" cy="49896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was a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Competition so there already exist benchmarks. Since the challenge was finished in April 2016, the participants only used </a:t>
            </a:r>
            <a:r>
              <a:rPr lang="en-US" sz="2400" b="1" dirty="0" err="1">
                <a:solidFill>
                  <a:srgbClr val="0170AD"/>
                </a:solidFill>
                <a:latin typeface="Lato Light"/>
                <a:ea typeface="Lato Light"/>
                <a:cs typeface="Lato Light"/>
              </a:rPr>
              <a:t>ResNet</a:t>
            </a:r>
            <a:r>
              <a:rPr lang="en-US" sz="2400" b="1" dirty="0">
                <a:solidFill>
                  <a:srgbClr val="0170AD"/>
                </a:solidFill>
                <a:latin typeface="Lato Light"/>
                <a:ea typeface="Lato Light"/>
                <a:cs typeface="Lato Light"/>
              </a:rPr>
              <a:t> and Inception v3 architectures. We didn’t find any later examples on the internet of people using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on this task. </a:t>
            </a:r>
          </a:p>
          <a:p>
            <a:pPr lvl="0" algn="just">
              <a:lnSpc>
                <a:spcPct val="100000"/>
              </a:lnSpc>
              <a:defRPr sz="1800">
                <a:solidFill>
                  <a:srgbClr val="000000"/>
                </a:solidFill>
              </a:defRPr>
            </a:pPr>
            <a:r>
              <a:rPr lang="en-US" sz="2400" b="1" dirty="0">
                <a:solidFill>
                  <a:srgbClr val="0170AD"/>
                </a:solidFill>
                <a:latin typeface="Lato Light"/>
                <a:ea typeface="Lato Light"/>
                <a:cs typeface="Lato Light"/>
              </a:rPr>
              <a:t>Researchers from the University of Chicago have already written a paper on how to write very convincing fake reviews for restaurants using RNNs. In their method, they used specific metadata about the restaurant like the name of their dishes to produce the fake reviews. With our approach, we want to use the generated multiple labels from our CNN to write these reviews. In this way, we hope we can use image data about the restaurant to make the fake reviews even more convincing.</a:t>
            </a:r>
          </a:p>
        </p:txBody>
      </p:sp>
      <p:sp>
        <p:nvSpPr>
          <p:cNvPr id="19" name="Shape 188">
            <a:extLst>
              <a:ext uri="{FF2B5EF4-FFF2-40B4-BE49-F238E27FC236}">
                <a16:creationId xmlns:a16="http://schemas.microsoft.com/office/drawing/2014/main" xmlns="" id="{8E0224FA-7916-2C4C-9512-133BC4A692B1}"/>
              </a:ext>
            </a:extLst>
          </p:cNvPr>
          <p:cNvSpPr/>
          <p:nvPr/>
        </p:nvSpPr>
        <p:spPr>
          <a:xfrm>
            <a:off x="22353352" y="5456784"/>
            <a:ext cx="9901058" cy="44621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Yelp Restaurant Photos: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~235k images </a:t>
            </a:r>
            <a:r>
              <a:rPr lang="en-US" sz="2400" b="1" dirty="0">
                <a:solidFill>
                  <a:srgbClr val="0170AD"/>
                </a:solidFill>
                <a:latin typeface="Lato Light"/>
                <a:ea typeface="Lato Light"/>
                <a:cs typeface="Lato Light"/>
              </a:rPr>
              <a:t>of 2000 different restaurants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Average pics per restaurant  ~ 117,5; Range from 1 to 300</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classification </a:t>
            </a:r>
            <a:r>
              <a:rPr lang="en-US" sz="2400" b="1" dirty="0">
                <a:solidFill>
                  <a:srgbClr val="0170AD"/>
                </a:solidFill>
                <a:latin typeface="Lato Light"/>
                <a:ea typeface="Lato Light"/>
                <a:cs typeface="Lato Light"/>
              </a:rPr>
              <a:t>problem with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9 different labels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0: good for lunch; 1: good for dinner; 2: takes reservations; 3: outdoor seating; 4: is expensive; 5: has alcohol; 6: has table service; 7: ambience is classy; 8: good for kids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Yelp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2.225k reviews </a:t>
            </a:r>
            <a:r>
              <a:rPr lang="en-US" sz="2400" b="1" dirty="0">
                <a:solidFill>
                  <a:srgbClr val="0170AD"/>
                </a:solidFill>
                <a:latin typeface="Lato Light"/>
                <a:ea typeface="Lato Light"/>
                <a:cs typeface="Lato Light"/>
              </a:rPr>
              <a:t>for 77.5k businesses written by 500k different users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Several different languages</a:t>
            </a:r>
          </a:p>
          <a:p>
            <a:pPr lvl="0" algn="just">
              <a:lnSpc>
                <a:spcPct val="100000"/>
              </a:lnSpc>
              <a:spcBef>
                <a:spcPts val="0"/>
              </a:spcBef>
              <a:defRPr sz="1800">
                <a:solidFill>
                  <a:srgbClr val="000000"/>
                </a:solidFill>
              </a:defRPr>
            </a:pPr>
            <a:endParaRPr lang="en-US" sz="2400" b="1" dirty="0">
              <a:solidFill>
                <a:srgbClr val="0170AD"/>
              </a:solidFill>
              <a:latin typeface="Lato Light"/>
              <a:ea typeface="Lato Light"/>
              <a:cs typeface="Lato Light"/>
            </a:endParaRPr>
          </a:p>
        </p:txBody>
      </p:sp>
      <p:pic>
        <p:nvPicPr>
          <p:cNvPr id="7" name="Grafik 6">
            <a:extLst>
              <a:ext uri="{FF2B5EF4-FFF2-40B4-BE49-F238E27FC236}">
                <a16:creationId xmlns:a16="http://schemas.microsoft.com/office/drawing/2014/main" xmlns="" id="{FA491ECD-CAA5-414B-9469-EBBD02424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2753" y="2738686"/>
            <a:ext cx="3175000" cy="2374900"/>
          </a:xfrm>
          <a:prstGeom prst="rect">
            <a:avLst/>
          </a:prstGeom>
        </p:spPr>
      </p:pic>
      <p:pic>
        <p:nvPicPr>
          <p:cNvPr id="11" name="Grafik 10">
            <a:extLst>
              <a:ext uri="{FF2B5EF4-FFF2-40B4-BE49-F238E27FC236}">
                <a16:creationId xmlns:a16="http://schemas.microsoft.com/office/drawing/2014/main" xmlns="" id="{34728E59-1FB1-9045-8256-441CCD51C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6280" y="5848267"/>
            <a:ext cx="3175000" cy="2286000"/>
          </a:xfrm>
          <a:prstGeom prst="rect">
            <a:avLst/>
          </a:prstGeom>
        </p:spPr>
      </p:pic>
      <p:pic>
        <p:nvPicPr>
          <p:cNvPr id="23" name="Grafik 22">
            <a:extLst>
              <a:ext uri="{FF2B5EF4-FFF2-40B4-BE49-F238E27FC236}">
                <a16:creationId xmlns:a16="http://schemas.microsoft.com/office/drawing/2014/main" xmlns="" id="{C4854C0F-608A-C84B-95F8-2A96CF060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2753" y="5759367"/>
            <a:ext cx="3175000" cy="2374900"/>
          </a:xfrm>
          <a:prstGeom prst="rect">
            <a:avLst/>
          </a:prstGeom>
        </p:spPr>
      </p:pic>
      <p:pic>
        <p:nvPicPr>
          <p:cNvPr id="25" name="Grafik 24">
            <a:extLst>
              <a:ext uri="{FF2B5EF4-FFF2-40B4-BE49-F238E27FC236}">
                <a16:creationId xmlns:a16="http://schemas.microsoft.com/office/drawing/2014/main" xmlns="" id="{440B2301-0954-974B-876B-BA6AFC9AE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1730" y="2518576"/>
            <a:ext cx="2324100" cy="3175000"/>
          </a:xfrm>
          <a:prstGeom prst="rect">
            <a:avLst/>
          </a:prstGeom>
        </p:spPr>
      </p:pic>
      <p:sp>
        <p:nvSpPr>
          <p:cNvPr id="26" name="Shape 188">
            <a:extLst>
              <a:ext uri="{FF2B5EF4-FFF2-40B4-BE49-F238E27FC236}">
                <a16:creationId xmlns:a16="http://schemas.microsoft.com/office/drawing/2014/main" xmlns="" id="{E4233908-0CCE-EA43-BDAC-517FA70DBE68}"/>
              </a:ext>
            </a:extLst>
          </p:cNvPr>
          <p:cNvSpPr/>
          <p:nvPr/>
        </p:nvSpPr>
        <p:spPr>
          <a:xfrm>
            <a:off x="35501730" y="8408984"/>
            <a:ext cx="6353500" cy="525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1001 Labels: 0 1 6 8</a:t>
            </a:r>
          </a:p>
        </p:txBody>
      </p:sp>
      <p:pic>
        <p:nvPicPr>
          <p:cNvPr id="28" name="Grafik 27">
            <a:extLst>
              <a:ext uri="{FF2B5EF4-FFF2-40B4-BE49-F238E27FC236}">
                <a16:creationId xmlns:a16="http://schemas.microsoft.com/office/drawing/2014/main" xmlns="" id="{255E3A66-594E-554E-8716-DA267F5EAA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38330" y="9131788"/>
            <a:ext cx="3175000" cy="3175000"/>
          </a:xfrm>
          <a:prstGeom prst="rect">
            <a:avLst/>
          </a:prstGeom>
        </p:spPr>
      </p:pic>
      <p:pic>
        <p:nvPicPr>
          <p:cNvPr id="30" name="Grafik 29">
            <a:extLst>
              <a:ext uri="{FF2B5EF4-FFF2-40B4-BE49-F238E27FC236}">
                <a16:creationId xmlns:a16="http://schemas.microsoft.com/office/drawing/2014/main" xmlns="" id="{7F8214CE-83CB-4A4E-9D61-D6D8B65686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12853" y="9131788"/>
            <a:ext cx="2374900" cy="3175000"/>
          </a:xfrm>
          <a:prstGeom prst="rect">
            <a:avLst/>
          </a:prstGeom>
        </p:spPr>
      </p:pic>
      <p:pic>
        <p:nvPicPr>
          <p:cNvPr id="32" name="Grafik 31">
            <a:extLst>
              <a:ext uri="{FF2B5EF4-FFF2-40B4-BE49-F238E27FC236}">
                <a16:creationId xmlns:a16="http://schemas.microsoft.com/office/drawing/2014/main" xmlns="" id="{C5B661F8-84DA-6A41-AA1A-A8F7075F7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63907" y="9131788"/>
            <a:ext cx="2374900" cy="3175000"/>
          </a:xfrm>
          <a:prstGeom prst="rect">
            <a:avLst/>
          </a:prstGeom>
        </p:spPr>
      </p:pic>
      <p:sp>
        <p:nvSpPr>
          <p:cNvPr id="33" name="Shape 188">
            <a:extLst>
              <a:ext uri="{FF2B5EF4-FFF2-40B4-BE49-F238E27FC236}">
                <a16:creationId xmlns:a16="http://schemas.microsoft.com/office/drawing/2014/main" xmlns="" id="{EDF06DD5-9FD2-5940-818E-D1093E04983D}"/>
              </a:ext>
            </a:extLst>
          </p:cNvPr>
          <p:cNvSpPr/>
          <p:nvPr/>
        </p:nvSpPr>
        <p:spPr>
          <a:xfrm>
            <a:off x="35076280" y="12581505"/>
            <a:ext cx="6353500" cy="525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1000 Labels: 1 2 3 4 5 6 7</a:t>
            </a:r>
          </a:p>
        </p:txBody>
      </p:sp>
      <p:sp>
        <p:nvSpPr>
          <p:cNvPr id="35" name="Shape 188">
            <a:extLst>
              <a:ext uri="{FF2B5EF4-FFF2-40B4-BE49-F238E27FC236}">
                <a16:creationId xmlns:a16="http://schemas.microsoft.com/office/drawing/2014/main" xmlns="" id="{57E391D6-1F9B-E94E-A224-0D597E2FCEB5}"/>
              </a:ext>
            </a:extLst>
          </p:cNvPr>
          <p:cNvSpPr/>
          <p:nvPr/>
        </p:nvSpPr>
        <p:spPr>
          <a:xfrm>
            <a:off x="22360408" y="11323182"/>
            <a:ext cx="9175370" cy="15412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"By far the best burrito and salsa I have ever had. This place is way across town from where I live but </a:t>
            </a:r>
            <a:r>
              <a:rPr lang="en-US" sz="2400" b="1" i="1" dirty="0" err="1">
                <a:solidFill>
                  <a:srgbClr val="0170AD"/>
                </a:solidFill>
                <a:latin typeface="Lato Light"/>
                <a:ea typeface="Lato Light"/>
                <a:cs typeface="Lato Light"/>
              </a:rPr>
              <a:t>i</a:t>
            </a:r>
            <a:r>
              <a:rPr lang="en-US" sz="2400" b="1" i="1" dirty="0">
                <a:solidFill>
                  <a:srgbClr val="0170AD"/>
                </a:solidFill>
                <a:latin typeface="Lato Light"/>
                <a:ea typeface="Lato Light"/>
                <a:cs typeface="Lato Light"/>
              </a:rPr>
              <a:t> go there just to get my burritos, yes if I'm </a:t>
            </a:r>
            <a:r>
              <a:rPr lang="en-US" sz="2400" b="1" i="1" dirty="0" err="1">
                <a:solidFill>
                  <a:srgbClr val="0170AD"/>
                </a:solidFill>
                <a:latin typeface="Lato Light"/>
                <a:ea typeface="Lato Light"/>
                <a:cs typeface="Lato Light"/>
              </a:rPr>
              <a:t>gonna</a:t>
            </a:r>
            <a:r>
              <a:rPr lang="en-US" sz="2400" b="1" i="1" dirty="0">
                <a:solidFill>
                  <a:srgbClr val="0170AD"/>
                </a:solidFill>
                <a:latin typeface="Lato Light"/>
                <a:ea typeface="Lato Light"/>
                <a:cs typeface="Lato Light"/>
              </a:rPr>
              <a:t> go across town I better get two burritos to go.”</a:t>
            </a:r>
          </a:p>
        </p:txBody>
      </p:sp>
      <p:sp>
        <p:nvSpPr>
          <p:cNvPr id="36" name="Shape 188">
            <a:extLst>
              <a:ext uri="{FF2B5EF4-FFF2-40B4-BE49-F238E27FC236}">
                <a16:creationId xmlns:a16="http://schemas.microsoft.com/office/drawing/2014/main" xmlns="" id="{18B4394C-D960-5F45-A89E-517815FB1821}"/>
              </a:ext>
            </a:extLst>
          </p:cNvPr>
          <p:cNvSpPr/>
          <p:nvPr/>
        </p:nvSpPr>
        <p:spPr>
          <a:xfrm>
            <a:off x="27765511" y="9777789"/>
            <a:ext cx="4122964" cy="12943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"Love the veggie patties, when they are available...haven't really eaten anything else there."</a:t>
            </a:r>
          </a:p>
        </p:txBody>
      </p:sp>
      <p:sp>
        <p:nvSpPr>
          <p:cNvPr id="37" name="Shape 188">
            <a:extLst>
              <a:ext uri="{FF2B5EF4-FFF2-40B4-BE49-F238E27FC236}">
                <a16:creationId xmlns:a16="http://schemas.microsoft.com/office/drawing/2014/main" xmlns="" id="{B5B2C976-8AC6-5D4D-B704-EFD2BE4DA265}"/>
              </a:ext>
            </a:extLst>
          </p:cNvPr>
          <p:cNvSpPr/>
          <p:nvPr/>
        </p:nvSpPr>
        <p:spPr>
          <a:xfrm>
            <a:off x="22360408" y="9736037"/>
            <a:ext cx="4470657" cy="1600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"Awesome meal.  Very willing to make adjustments and recommendations. Would come back here in a heartbeat."</a:t>
            </a:r>
          </a:p>
        </p:txBody>
      </p:sp>
      <p:sp>
        <p:nvSpPr>
          <p:cNvPr id="45" name="Shape 188">
            <a:extLst>
              <a:ext uri="{FF2B5EF4-FFF2-40B4-BE49-F238E27FC236}">
                <a16:creationId xmlns:a16="http://schemas.microsoft.com/office/drawing/2014/main" xmlns="" id="{2B66D671-13B7-7243-AE53-A86986A52895}"/>
              </a:ext>
            </a:extLst>
          </p:cNvPr>
          <p:cNvSpPr/>
          <p:nvPr/>
        </p:nvSpPr>
        <p:spPr>
          <a:xfrm>
            <a:off x="2116322" y="13525896"/>
            <a:ext cx="6353500" cy="525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CNN - Photo Classification</a:t>
            </a:r>
          </a:p>
        </p:txBody>
      </p:sp>
      <p:sp>
        <p:nvSpPr>
          <p:cNvPr id="46" name="Shape 188">
            <a:extLst>
              <a:ext uri="{FF2B5EF4-FFF2-40B4-BE49-F238E27FC236}">
                <a16:creationId xmlns:a16="http://schemas.microsoft.com/office/drawing/2014/main" xmlns="" id="{03672BFA-9B86-1443-A9BD-B48A64905BA0}"/>
              </a:ext>
            </a:extLst>
          </p:cNvPr>
          <p:cNvSpPr/>
          <p:nvPr/>
        </p:nvSpPr>
        <p:spPr>
          <a:xfrm>
            <a:off x="12159988" y="13525896"/>
            <a:ext cx="7555368" cy="525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RNN – Fake Review Generation</a:t>
            </a:r>
          </a:p>
        </p:txBody>
      </p:sp>
      <p:sp>
        <p:nvSpPr>
          <p:cNvPr id="47" name="Shape 188">
            <a:extLst>
              <a:ext uri="{FF2B5EF4-FFF2-40B4-BE49-F238E27FC236}">
                <a16:creationId xmlns:a16="http://schemas.microsoft.com/office/drawing/2014/main" xmlns="" id="{E9E581CD-DA3C-044C-8747-3E226A2EDC0B}"/>
              </a:ext>
            </a:extLst>
          </p:cNvPr>
          <p:cNvSpPr/>
          <p:nvPr/>
        </p:nvSpPr>
        <p:spPr>
          <a:xfrm>
            <a:off x="919343" y="14393971"/>
            <a:ext cx="9204371" cy="29162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mapped the restaurants and their attributes to the induvial image to label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research,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subset</a:t>
            </a:r>
            <a:r>
              <a:rPr lang="en-US" sz="2400" b="1" dirty="0">
                <a:solidFill>
                  <a:srgbClr val="0170AD"/>
                </a:solidFill>
                <a:latin typeface="Lato Light"/>
                <a:ea typeface="Lato Light"/>
                <a:cs typeface="Lato Light"/>
              </a:rPr>
              <a:t> of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60k training images, 10k validation images </a:t>
            </a:r>
            <a:r>
              <a:rPr lang="en-US" sz="2400" b="1" dirty="0">
                <a:solidFill>
                  <a:srgbClr val="0170AD"/>
                </a:solidFill>
                <a:latin typeface="Lato Light"/>
                <a:ea typeface="Lato Light"/>
                <a:cs typeface="Lato Light"/>
              </a:rPr>
              <a:t>-&gt; saved in an HDF5 file</a:t>
            </a:r>
            <a:endPar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endParaRP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Used 70k learning images &amp; 235k test images</a:t>
            </a:r>
            <a:endParaRPr lang="en-US" sz="2400" b="1" dirty="0">
              <a:solidFill>
                <a:srgbClr val="0170AD"/>
              </a:solidFill>
              <a:latin typeface="Lato Light"/>
              <a:ea typeface="Lato Light"/>
              <a:cs typeface="Lato Light"/>
            </a:endParaRP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relied on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Image Augmentation </a:t>
            </a:r>
            <a:r>
              <a:rPr lang="en-US" sz="2400" b="1" dirty="0">
                <a:solidFill>
                  <a:srgbClr val="0170AD"/>
                </a:solidFill>
                <a:latin typeface="Lato Light"/>
                <a:ea typeface="Lato Light"/>
                <a:cs typeface="Lato Light"/>
              </a:rPr>
              <a:t>(rotating, zooming, horizontal flipping) and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applied the mean </a:t>
            </a:r>
            <a:r>
              <a:rPr lang="en-US" sz="2400" b="1" dirty="0">
                <a:solidFill>
                  <a:srgbClr val="0170AD"/>
                </a:solidFill>
                <a:latin typeface="Lato Light"/>
                <a:ea typeface="Lato Light"/>
                <a:cs typeface="Lato Light"/>
              </a:rPr>
              <a:t>to the data.</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wrote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generator </a:t>
            </a:r>
            <a:r>
              <a:rPr lang="en-US" sz="2400" b="1" dirty="0">
                <a:solidFill>
                  <a:srgbClr val="0170AD"/>
                </a:solidFill>
                <a:latin typeface="Lato Light"/>
                <a:ea typeface="Lato Light"/>
                <a:cs typeface="Lato Light"/>
              </a:rPr>
              <a:t>to use the data in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a:t>
            </a:r>
          </a:p>
        </p:txBody>
      </p:sp>
      <p:sp>
        <p:nvSpPr>
          <p:cNvPr id="48" name="Shape 188">
            <a:extLst>
              <a:ext uri="{FF2B5EF4-FFF2-40B4-BE49-F238E27FC236}">
                <a16:creationId xmlns:a16="http://schemas.microsoft.com/office/drawing/2014/main" xmlns="" id="{491EB432-A5E3-F146-A049-69AB4D3465EB}"/>
              </a:ext>
            </a:extLst>
          </p:cNvPr>
          <p:cNvSpPr/>
          <p:nvPr/>
        </p:nvSpPr>
        <p:spPr>
          <a:xfrm>
            <a:off x="11480605" y="14527718"/>
            <a:ext cx="9204371" cy="63571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After importing the dataset, we created a set of all of the distinct characters in the text and then create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map of each character to a unique integer</a:t>
            </a:r>
            <a:r>
              <a:rPr lang="en-US" sz="2400" b="1" dirty="0">
                <a:solidFill>
                  <a:srgbClr val="0170AD"/>
                </a:solidFill>
                <a:latin typeface="Lato Light"/>
                <a:ea typeface="Lato Light"/>
                <a:cs typeface="Lato Light"/>
              </a:rPr>
              <a:t>.</a:t>
            </a:r>
            <a:r>
              <a:rPr lang="en-US" sz="2400" dirty="0">
                <a:solidFill>
                  <a:srgbClr val="0170AD"/>
                </a:solidFill>
                <a:latin typeface="Lato Light"/>
                <a:ea typeface="Lato Light"/>
                <a:cs typeface="Lato Light"/>
              </a:rPr>
              <a:t> </a:t>
            </a:r>
            <a:r>
              <a:rPr lang="en-US" sz="2400" b="1" dirty="0">
                <a:solidFill>
                  <a:srgbClr val="0170AD"/>
                </a:solidFill>
                <a:latin typeface="Lato Light"/>
                <a:ea typeface="Lato Light"/>
                <a:cs typeface="Lato Light"/>
              </a:rPr>
              <a:t>We did this to train the model on integers.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define the training data, we split the text into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subsequences of 100 characters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created these sequences by sliding along the whole text one character at a time, allowing each character a chance to be learned from the 100 characters that preceded it (except the first 100 characters). While doing this, we convert the characters to integers using our lookup table we prepared earlier.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transformed the input sequences into the form of [samples, time steps, features] so that they can fit into an LSTM.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normalized </a:t>
            </a:r>
            <a:r>
              <a:rPr lang="en-US" sz="2400" b="1" dirty="0">
                <a:solidFill>
                  <a:srgbClr val="0170AD"/>
                </a:solidFill>
                <a:latin typeface="Lato Light"/>
                <a:ea typeface="Lato Light"/>
                <a:cs typeface="Lato Light"/>
              </a:rPr>
              <a:t>the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converted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output</a:t>
            </a:r>
            <a:r>
              <a:rPr lang="en-US" sz="2400" b="1" dirty="0">
                <a:solidFill>
                  <a:srgbClr val="0170AD"/>
                </a:solidFill>
                <a:latin typeface="Lato Light"/>
                <a:ea typeface="Lato Light"/>
                <a:cs typeface="Lato Light"/>
              </a:rPr>
              <a:t> patterns into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one hot encoded vector</a:t>
            </a:r>
            <a:r>
              <a:rPr lang="en-US" sz="2400" b="1" dirty="0">
                <a:solidFill>
                  <a:srgbClr val="0170AD"/>
                </a:solidFill>
                <a:latin typeface="Lato Light"/>
                <a:ea typeface="Lato Light"/>
                <a:cs typeface="Lato Light"/>
              </a:rPr>
              <a:t>. That is, that the network can predict the probability of the different character in our lookup table.</a:t>
            </a:r>
          </a:p>
        </p:txBody>
      </p:sp>
      <p:sp>
        <p:nvSpPr>
          <p:cNvPr id="50" name="Shape 188">
            <a:extLst>
              <a:ext uri="{FF2B5EF4-FFF2-40B4-BE49-F238E27FC236}">
                <a16:creationId xmlns:a16="http://schemas.microsoft.com/office/drawing/2014/main" xmlns="" id="{BA477D95-0956-BF47-9070-91C2FBC84006}"/>
              </a:ext>
            </a:extLst>
          </p:cNvPr>
          <p:cNvSpPr/>
          <p:nvPr/>
        </p:nvSpPr>
        <p:spPr>
          <a:xfrm>
            <a:off x="919343" y="17803102"/>
            <a:ext cx="9204371" cy="42437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test our code </a:t>
            </a: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transfer learning</a:t>
            </a:r>
            <a:r>
              <a:rPr lang="en-US" sz="2400" b="1" dirty="0">
                <a:solidFill>
                  <a:srgbClr val="0170AD"/>
                </a:solidFill>
                <a:latin typeface="Lato Light"/>
                <a:ea typeface="Lato Light"/>
                <a:cs typeface="Lato Light"/>
              </a:rPr>
              <a:t> on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VGG16</a:t>
            </a:r>
            <a:r>
              <a:rPr lang="en-US" sz="2400" b="1" dirty="0">
                <a:solidFill>
                  <a:srgbClr val="0170AD"/>
                </a:solidFill>
                <a:latin typeface="Lato Light"/>
                <a:ea typeface="Lato Light"/>
                <a:cs typeface="Lato Light"/>
              </a:rPr>
              <a:t> architecture with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pretrained</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 image net weights</a:t>
            </a:r>
            <a:r>
              <a:rPr lang="en-US" sz="2400" b="1" dirty="0">
                <a:solidFill>
                  <a:srgbClr val="0170AD"/>
                </a:solidFill>
                <a:latin typeface="Lato Light"/>
                <a:ea typeface="Lato Light"/>
                <a:cs typeface="Lato Light"/>
              </a:rPr>
              <a:t>.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Inception v3 </a:t>
            </a:r>
            <a:r>
              <a:rPr lang="en-US" sz="2400" b="1" dirty="0">
                <a:solidFill>
                  <a:srgbClr val="0170AD"/>
                </a:solidFill>
                <a:latin typeface="Lato Light"/>
                <a:ea typeface="Lato Light"/>
                <a:cs typeface="Lato Light"/>
              </a:rPr>
              <a:t>and the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Xception</a:t>
            </a:r>
            <a:r>
              <a:rPr lang="en-US" sz="2400" b="1" dirty="0">
                <a:solidFill>
                  <a:srgbClr val="0170AD"/>
                </a:solidFill>
                <a:latin typeface="Lato Light"/>
                <a:ea typeface="Lato Light"/>
                <a:cs typeface="Lato Light"/>
              </a:rPr>
              <a:t> architecture, we also used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pretrained</a:t>
            </a:r>
            <a:r>
              <a:rPr lang="en-US" sz="2400" b="1" dirty="0">
                <a:solidFill>
                  <a:srgbClr val="0170AD"/>
                </a:solidFill>
                <a:latin typeface="Lato Light"/>
                <a:ea typeface="Lato Light"/>
                <a:cs typeface="Lato Light"/>
              </a:rPr>
              <a:t> model from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 with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image net weights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all models, 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replaced the top</a:t>
            </a:r>
            <a:r>
              <a:rPr lang="en-US" sz="2400" b="1" dirty="0">
                <a:solidFill>
                  <a:srgbClr val="0170AD"/>
                </a:solidFill>
                <a:latin typeface="Lato Light"/>
                <a:ea typeface="Lato Light"/>
                <a:cs typeface="Lato Light"/>
              </a:rPr>
              <a:t> with a global average pooling layer, followed by a fully connected layer (size of 1024 and a </a:t>
            </a:r>
            <a:r>
              <a:rPr lang="en-US" sz="2400" b="1" dirty="0" err="1">
                <a:solidFill>
                  <a:srgbClr val="0170AD"/>
                </a:solidFill>
                <a:latin typeface="Lato Light"/>
                <a:ea typeface="Lato Light"/>
                <a:cs typeface="Lato Light"/>
              </a:rPr>
              <a:t>relu</a:t>
            </a:r>
            <a:r>
              <a:rPr lang="en-US" sz="2400" b="1" dirty="0">
                <a:solidFill>
                  <a:srgbClr val="0170AD"/>
                </a:solidFill>
                <a:latin typeface="Lato Light"/>
                <a:ea typeface="Lato Light"/>
                <a:cs typeface="Lato Light"/>
              </a:rPr>
              <a:t> activation function) and a prediction layer (size of 9 and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sigmoid activation function for multi-label classification</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classify businesses, we have averaged predictions of the images of business</a:t>
            </a:r>
          </a:p>
        </p:txBody>
      </p:sp>
      <p:sp>
        <p:nvSpPr>
          <p:cNvPr id="51" name="Shape 188">
            <a:extLst>
              <a:ext uri="{FF2B5EF4-FFF2-40B4-BE49-F238E27FC236}">
                <a16:creationId xmlns:a16="http://schemas.microsoft.com/office/drawing/2014/main" xmlns="" id="{44E098BF-EAFD-2147-9E33-14CEFA65FC86}"/>
              </a:ext>
            </a:extLst>
          </p:cNvPr>
          <p:cNvSpPr/>
          <p:nvPr/>
        </p:nvSpPr>
        <p:spPr>
          <a:xfrm>
            <a:off x="919342" y="22089100"/>
            <a:ext cx="9204371" cy="38041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preprocessing we first trained with a very small subset on VGG16 and later with a bigger one until we achieved promising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Adam</a:t>
            </a:r>
            <a:r>
              <a:rPr lang="en-US" sz="2400" b="1" dirty="0">
                <a:solidFill>
                  <a:srgbClr val="0170AD"/>
                </a:solidFill>
                <a:latin typeface="Lato Light"/>
                <a:ea typeface="Lato Light"/>
                <a:cs typeface="Lato Light"/>
              </a:rPr>
              <a:t>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classification</a:t>
            </a:r>
            <a:r>
              <a:rPr lang="en-US" sz="2400" b="1" dirty="0">
                <a:solidFill>
                  <a:srgbClr val="0170AD"/>
                </a:solidFill>
                <a:latin typeface="Lato Light"/>
                <a:ea typeface="Lato Light"/>
                <a:cs typeface="Lato Light"/>
              </a:rPr>
              <a:t>,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binary-cross entropy loss </a:t>
            </a:r>
            <a:r>
              <a:rPr lang="en-US" sz="2400" b="1" dirty="0">
                <a:solidFill>
                  <a:srgbClr val="0170AD"/>
                </a:solidFill>
                <a:latin typeface="Lato Light"/>
                <a:ea typeface="Lato Light"/>
                <a:cs typeface="Lato Light"/>
              </a:rPr>
              <a:t>and an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F1-score</a:t>
            </a:r>
            <a:r>
              <a:rPr lang="en-US" sz="2400" b="1" dirty="0">
                <a:solidFill>
                  <a:srgbClr val="0170AD"/>
                </a:solidFill>
                <a:latin typeface="Lato Light"/>
                <a:ea typeface="Lato Light"/>
                <a:cs typeface="Lato Light"/>
              </a:rPr>
              <a:t> as our metric.</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grid search </a:t>
            </a:r>
            <a:r>
              <a:rPr lang="en-US" sz="2400" b="1" dirty="0">
                <a:solidFill>
                  <a:srgbClr val="0170AD"/>
                </a:solidFill>
                <a:latin typeface="Lato Light"/>
                <a:ea typeface="Lato Light"/>
                <a:cs typeface="Lato Light"/>
              </a:rPr>
              <a:t>and tried different learning rates and numbers of freezed layers.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
        <p:nvSpPr>
          <p:cNvPr id="34" name="Shape 188">
            <a:extLst>
              <a:ext uri="{FF2B5EF4-FFF2-40B4-BE49-F238E27FC236}">
                <a16:creationId xmlns:a16="http://schemas.microsoft.com/office/drawing/2014/main" xmlns="" id="{53005AED-E506-4C46-8ECE-031E75F77FB1}"/>
              </a:ext>
            </a:extLst>
          </p:cNvPr>
          <p:cNvSpPr/>
          <p:nvPr/>
        </p:nvSpPr>
        <p:spPr>
          <a:xfrm>
            <a:off x="11480601" y="25933168"/>
            <a:ext cx="9204371" cy="40152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Text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generate a fake review we first check which predicted labels from the CNN are above a certain threshold.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For every label </a:t>
            </a:r>
            <a:r>
              <a:rPr lang="en-US" sz="2400" b="1" dirty="0">
                <a:solidFill>
                  <a:srgbClr val="0170AD"/>
                </a:solidFill>
                <a:latin typeface="Lato Light"/>
                <a:ea typeface="Lato Light"/>
                <a:cs typeface="Lato Light"/>
              </a:rPr>
              <a:t>above it, we feed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prepared</a:t>
            </a:r>
            <a:r>
              <a:rPr lang="en-US" sz="2400" b="1" dirty="0">
                <a:solidFill>
                  <a:srgbClr val="0170AD"/>
                </a:solidFill>
                <a:latin typeface="Lato Light"/>
                <a:ea typeface="Lato Light"/>
                <a:cs typeface="Lato Light"/>
              </a:rPr>
              <a:t>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seed sequence </a:t>
            </a:r>
            <a:r>
              <a:rPr lang="en-US" sz="2400" b="1" dirty="0">
                <a:solidFill>
                  <a:srgbClr val="0170AD"/>
                </a:solidFill>
                <a:latin typeface="Lato Light"/>
                <a:ea typeface="Lato Light"/>
                <a:cs typeface="Lato Light"/>
              </a:rPr>
              <a:t>into the model as an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model then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updates the seed sequence </a:t>
            </a:r>
            <a:r>
              <a:rPr lang="en-US" sz="2400" b="1" dirty="0">
                <a:solidFill>
                  <a:srgbClr val="0170AD"/>
                </a:solidFill>
                <a:latin typeface="Lato Light"/>
                <a:ea typeface="Lato Light"/>
                <a:cs typeface="Lato Light"/>
              </a:rPr>
              <a:t>to add the generated character on the end and trim off the first character.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In the end, 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concatenate the different generated sequences </a:t>
            </a:r>
            <a:r>
              <a:rPr lang="en-US" sz="2400" b="1" dirty="0">
                <a:solidFill>
                  <a:srgbClr val="0170AD"/>
                </a:solidFill>
                <a:latin typeface="Lato Light"/>
                <a:ea typeface="Lato Light"/>
                <a:cs typeface="Lato Light"/>
              </a:rPr>
              <a:t>to one restaurant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Notice that you have to convert the seed sequence into integers and the output into characters.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p:sp>
        <p:nvSpPr>
          <p:cNvPr id="39" name="Shape 188">
            <a:extLst>
              <a:ext uri="{FF2B5EF4-FFF2-40B4-BE49-F238E27FC236}">
                <a16:creationId xmlns:a16="http://schemas.microsoft.com/office/drawing/2014/main" xmlns="" id="{7D94EF4D-1967-F64C-ADA0-BB2C71B5E243}"/>
              </a:ext>
            </a:extLst>
          </p:cNvPr>
          <p:cNvSpPr/>
          <p:nvPr/>
        </p:nvSpPr>
        <p:spPr>
          <a:xfrm>
            <a:off x="11480602" y="20921805"/>
            <a:ext cx="9204371" cy="155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our RNN 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LSTMs layers </a:t>
            </a:r>
            <a:r>
              <a:rPr lang="en-US" sz="2400" b="1" dirty="0">
                <a:solidFill>
                  <a:srgbClr val="0170AD"/>
                </a:solidFill>
                <a:latin typeface="Lato Light"/>
                <a:ea typeface="Lato Light"/>
                <a:cs typeface="Lato Light"/>
              </a:rPr>
              <a:t>with 256 memory units.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Every LSTM layer is followed by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dropout layer</a:t>
            </a:r>
            <a:r>
              <a:rPr lang="en-US" sz="2400" b="1" dirty="0">
                <a:solidFill>
                  <a:srgbClr val="0170AD"/>
                </a:solidFill>
                <a:latin typeface="Lato Light"/>
                <a:ea typeface="Lato Light"/>
                <a:cs typeface="Lato Light"/>
              </a:rPr>
              <a:t>.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prediction</a:t>
            </a:r>
            <a:r>
              <a:rPr lang="en-US" sz="2400" b="1" dirty="0">
                <a:solidFill>
                  <a:srgbClr val="0170AD"/>
                </a:solidFill>
                <a:latin typeface="Lato Light"/>
                <a:ea typeface="Lato Light"/>
                <a:cs typeface="Lato Light"/>
              </a:rPr>
              <a:t> layer uses a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softmax</a:t>
            </a:r>
            <a:r>
              <a:rPr lang="en-US" sz="2400" b="1" dirty="0">
                <a:solidFill>
                  <a:srgbClr val="0170AD"/>
                </a:solidFill>
                <a:latin typeface="Lato Light"/>
                <a:ea typeface="Lato Light"/>
                <a:cs typeface="Lato Light"/>
              </a:rPr>
              <a:t> activation function.</a:t>
            </a:r>
          </a:p>
        </p:txBody>
      </p:sp>
      <p:sp>
        <p:nvSpPr>
          <p:cNvPr id="40" name="Shape 188">
            <a:extLst>
              <a:ext uri="{FF2B5EF4-FFF2-40B4-BE49-F238E27FC236}">
                <a16:creationId xmlns:a16="http://schemas.microsoft.com/office/drawing/2014/main" xmlns="" id="{60B2218C-2F1F-E540-8C8F-A0713AF24158}"/>
              </a:ext>
            </a:extLst>
          </p:cNvPr>
          <p:cNvSpPr/>
          <p:nvPr/>
        </p:nvSpPr>
        <p:spPr>
          <a:xfrm>
            <a:off x="11480602" y="22707599"/>
            <a:ext cx="9204371" cy="30175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grid search</a:t>
            </a:r>
            <a:r>
              <a:rPr lang="en-US" sz="2400" b="1" dirty="0">
                <a:solidFill>
                  <a:srgbClr val="0170AD"/>
                </a:solidFill>
                <a:latin typeface="Lato Light"/>
                <a:ea typeface="Lato Light"/>
                <a:cs typeface="Lato Light"/>
              </a:rPr>
              <a:t>. We tried various numbers of LSTM and dropout layer pairs from 2 - 6, different dropout rates and learning rates.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Adam </a:t>
            </a:r>
            <a:r>
              <a:rPr lang="en-US" sz="2400" b="1" dirty="0">
                <a:solidFill>
                  <a:srgbClr val="0170AD"/>
                </a:solidFill>
                <a:latin typeface="Lato Light"/>
                <a:ea typeface="Lato Light"/>
                <a:cs typeface="Lato Light"/>
              </a:rPr>
              <a:t>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categorical cross entropy loss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only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xx% of the training set</a:t>
            </a:r>
            <a:r>
              <a:rPr lang="en-US" sz="2400" b="1" dirty="0">
                <a:solidFill>
                  <a:srgbClr val="0170AD"/>
                </a:solidFill>
                <a:latin typeface="Lato Light"/>
                <a:ea typeface="Lato Light"/>
                <a:cs typeface="Lato Light"/>
              </a:rPr>
              <a:t>.</a:t>
            </a:r>
          </a:p>
        </p:txBody>
      </p:sp>
      <p:pic>
        <p:nvPicPr>
          <p:cNvPr id="6" name="Grafik 5">
            <a:extLst>
              <a:ext uri="{FF2B5EF4-FFF2-40B4-BE49-F238E27FC236}">
                <a16:creationId xmlns:a16="http://schemas.microsoft.com/office/drawing/2014/main" xmlns="" id="{809724DC-F5BF-BE4B-9B5D-4CF1E601A8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12753" y="26711000"/>
            <a:ext cx="2540000" cy="2540000"/>
          </a:xfrm>
          <a:prstGeom prst="rect">
            <a:avLst/>
          </a:prstGeom>
        </p:spPr>
      </p:pic>
      <p:sp>
        <p:nvSpPr>
          <p:cNvPr id="41" name="Shape 188">
            <a:extLst>
              <a:ext uri="{FF2B5EF4-FFF2-40B4-BE49-F238E27FC236}">
                <a16:creationId xmlns:a16="http://schemas.microsoft.com/office/drawing/2014/main" xmlns="" id="{0AC7E769-5067-514F-9DDE-5769FC222785}"/>
              </a:ext>
            </a:extLst>
          </p:cNvPr>
          <p:cNvSpPr/>
          <p:nvPr/>
        </p:nvSpPr>
        <p:spPr>
          <a:xfrm>
            <a:off x="38304864" y="29404031"/>
            <a:ext cx="3755777" cy="5845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Our GitHub Repository</a:t>
            </a:r>
          </a:p>
        </p:txBody>
      </p:sp>
      <p:sp>
        <p:nvSpPr>
          <p:cNvPr id="42" name="Shape 188">
            <a:extLst>
              <a:ext uri="{FF2B5EF4-FFF2-40B4-BE49-F238E27FC236}">
                <a16:creationId xmlns:a16="http://schemas.microsoft.com/office/drawing/2014/main" xmlns="" id="{29A27DEB-B8E9-744B-A1EA-7458FB93FC93}"/>
              </a:ext>
            </a:extLst>
          </p:cNvPr>
          <p:cNvSpPr/>
          <p:nvPr/>
        </p:nvSpPr>
        <p:spPr>
          <a:xfrm>
            <a:off x="32260415" y="15562685"/>
            <a:ext cx="9901058" cy="85123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VGG16</a:t>
            </a:r>
            <a:r>
              <a:rPr lang="en-US" sz="2400" b="1" dirty="0">
                <a:solidFill>
                  <a:srgbClr val="0170AD"/>
                </a:solidFill>
                <a:latin typeface="Lato Light"/>
                <a:ea typeface="Lato Light"/>
                <a:cs typeface="Lato Light"/>
              </a:rPr>
              <a:t> is indeed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great for prototyping </a:t>
            </a:r>
            <a:r>
              <a:rPr lang="en-US" sz="2400" b="1" dirty="0">
                <a:solidFill>
                  <a:srgbClr val="0170AD"/>
                </a:solidFill>
                <a:latin typeface="Lato Light"/>
                <a:ea typeface="Lato Light"/>
                <a:cs typeface="Lato Light"/>
              </a:rPr>
              <a:t>and it was easier to achieve good results with it than with the Inception v3 architecture or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bottlenecks</a:t>
            </a:r>
            <a:r>
              <a:rPr lang="en-US" sz="2400" b="1" dirty="0">
                <a:solidFill>
                  <a:srgbClr val="0170AD"/>
                </a:solidFill>
                <a:latin typeface="Lato Light"/>
                <a:ea typeface="Lato Light"/>
                <a:cs typeface="Lato Light"/>
              </a:rPr>
              <a:t> can really speed up training. However, memory issues can occur and you have to fix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Batch size </a:t>
            </a:r>
            <a:r>
              <a:rPr lang="en-US" sz="2400" b="1" dirty="0">
                <a:solidFill>
                  <a:srgbClr val="0170AD"/>
                </a:solidFill>
                <a:latin typeface="Lato Light"/>
                <a:ea typeface="Lato Light"/>
                <a:cs typeface="Lato Light"/>
              </a:rPr>
              <a:t>is important for training speed. We found out that a batch size of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16</a:t>
            </a:r>
            <a:r>
              <a:rPr lang="en-US" sz="2400" b="1" dirty="0">
                <a:solidFill>
                  <a:srgbClr val="0170AD"/>
                </a:solidFill>
                <a:latin typeface="Lato Light"/>
                <a:ea typeface="Lato Light"/>
                <a:cs typeface="Lato Light"/>
              </a:rPr>
              <a:t> works best for us when training an Inception v3 model on a K80.</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Ideas for improvement: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class weights </a:t>
            </a:r>
            <a:r>
              <a:rPr lang="en-US" sz="2400" b="1" dirty="0">
                <a:solidFill>
                  <a:srgbClr val="0170AD"/>
                </a:solidFill>
                <a:latin typeface="Lato Light"/>
                <a:ea typeface="Lato Light"/>
                <a:cs typeface="Lato Light"/>
              </a:rPr>
              <a:t>to improve the balance of the photo dataset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full datasets </a:t>
            </a:r>
            <a:r>
              <a:rPr lang="en-US" sz="2400" b="1" dirty="0">
                <a:solidFill>
                  <a:srgbClr val="0170AD"/>
                </a:solidFill>
                <a:latin typeface="Lato Light"/>
                <a:ea typeface="Lato Light"/>
                <a:cs typeface="Lato Light"/>
              </a:rPr>
              <a:t>for the CNNs and the RNN.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Filter out the few reviews which were written in other languages to improve the RNN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Sample the characters in the text generation instead of using the one with the max. probability to get </a:t>
            </a:r>
            <a:r>
              <a:rPr lang="en-US" sz="2400" b="1">
                <a:solidFill>
                  <a:srgbClr val="0170AD"/>
                </a:solidFill>
                <a:latin typeface="Lato Light"/>
                <a:ea typeface="Lato Light"/>
                <a:cs typeface="Lato Light"/>
              </a:rPr>
              <a:t>more diversity.</a:t>
            </a:r>
            <a:endParaRPr lang="en-US" sz="2400" b="1" dirty="0">
              <a:solidFill>
                <a:srgbClr val="0170AD"/>
              </a:solidFill>
              <a:latin typeface="Lato Light"/>
              <a:ea typeface="Lato Light"/>
              <a:cs typeface="Lato Light"/>
            </a:endParaRP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better seed sequences </a:t>
            </a:r>
            <a:r>
              <a:rPr lang="en-US" sz="2400" b="1" dirty="0">
                <a:solidFill>
                  <a:srgbClr val="0170AD"/>
                </a:solidFill>
                <a:latin typeface="Lato Light"/>
                <a:ea typeface="Lato Light"/>
                <a:cs typeface="Lato Light"/>
              </a:rPr>
              <a:t>for the RNN to write more convincing fake reviews. One idea would be to have not one but a few different seed sequences for every predicted label and then randomly choose one. Also, you could shuffle the order of the predictions for the labels, so that label 0 isn’t always the first sequence in a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GAN to conditional generate text </a:t>
            </a:r>
            <a:r>
              <a:rPr lang="en-US" sz="2400" b="1" dirty="0">
                <a:solidFill>
                  <a:srgbClr val="0170AD"/>
                </a:solidFill>
                <a:latin typeface="Lato Light"/>
                <a:ea typeface="Lato Light"/>
                <a:cs typeface="Lato Light"/>
              </a:rPr>
              <a:t>based on the predicated labels to write more natural sounding fake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more advanced approach for the multi-instance approach of this problem</a:t>
            </a:r>
          </a:p>
        </p:txBody>
      </p:sp>
      <p:sp>
        <p:nvSpPr>
          <p:cNvPr id="53" name="Shape 188">
            <a:extLst>
              <a:ext uri="{FF2B5EF4-FFF2-40B4-BE49-F238E27FC236}">
                <a16:creationId xmlns:a16="http://schemas.microsoft.com/office/drawing/2014/main" xmlns="" id="{D9008FA4-6C55-4349-B8EB-CAF713A75C51}"/>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mc:AlternateContent xmlns:mc="http://schemas.openxmlformats.org/markup-compatibility/2006" xmlns:a14="http://schemas.microsoft.com/office/drawing/2010/main">
        <mc:Choice Requires="a14">
          <p:sp>
            <p:nvSpPr>
              <p:cNvPr id="54" name="Shape 188">
                <a:extLst>
                  <a:ext uri="{FF2B5EF4-FFF2-40B4-BE49-F238E27FC236}">
                    <a16:creationId xmlns:a16="http://schemas.microsoft.com/office/drawing/2014/main" xmlns="" id="{600886FA-A6C3-EA4B-A501-9D8287AD722B}"/>
                  </a:ext>
                </a:extLst>
              </p:cNvPr>
              <p:cNvSpPr/>
              <p:nvPr/>
            </p:nvSpPr>
            <p:spPr>
              <a:xfrm>
                <a:off x="919342" y="25935498"/>
                <a:ext cx="9204371" cy="155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14:m>
                  <m:oMathPara xmlns:m="http://schemas.openxmlformats.org/officeDocument/2006/math">
                    <m:oMathParaPr>
                      <m:jc m:val="centerGroup"/>
                    </m:oMathParaPr>
                    <m:oMath xmlns:m="http://schemas.openxmlformats.org/officeDocument/2006/math">
                      <m:r>
                        <a:rPr lang="de-DE" sz="2400" b="1" i="1" smtClean="0">
                          <a:solidFill>
                            <a:srgbClr val="0170AD"/>
                          </a:solidFill>
                          <a:latin typeface="Cambria Math" panose="02040503050406030204" pitchFamily="18" charset="0"/>
                          <a:ea typeface="Lato Light"/>
                          <a:cs typeface="Lato Light"/>
                        </a:rPr>
                        <m:t>𝑭</m:t>
                      </m:r>
                      <m:r>
                        <a:rPr lang="de-DE" sz="2400" b="1" i="1" smtClean="0">
                          <a:solidFill>
                            <a:srgbClr val="0170AD"/>
                          </a:solidFill>
                          <a:latin typeface="Cambria Math" panose="02040503050406030204" pitchFamily="18" charset="0"/>
                          <a:ea typeface="Lato Light"/>
                          <a:cs typeface="Lato Light"/>
                        </a:rPr>
                        <m:t>𝟏</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𝟐</m:t>
                      </m:r>
                      <m:f>
                        <m:fPr>
                          <m:ctrlPr>
                            <a:rPr lang="de-DE" sz="2400" b="1" i="1" smtClean="0">
                              <a:solidFill>
                                <a:srgbClr val="0170AD"/>
                              </a:solidFill>
                              <a:latin typeface="Cambria Math"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Cambria Math" panose="02040503050406030204" pitchFamily="18" charset="0"/>
                              <a:cs typeface="Lato Light"/>
                            </a:rPr>
                            <m:t>×</m:t>
                          </m:r>
                          <m:r>
                            <a:rPr lang="de-DE" sz="2400" b="1" i="1" smtClean="0">
                              <a:solidFill>
                                <a:srgbClr val="0170AD"/>
                              </a:solidFill>
                              <a:latin typeface="Cambria Math" panose="02040503050406030204" pitchFamily="18" charset="0"/>
                              <a:ea typeface="Cambria Math" panose="02040503050406030204" pitchFamily="18" charset="0"/>
                              <a:cs typeface="Lato Light"/>
                            </a:rPr>
                            <m:t>𝒓</m:t>
                          </m:r>
                        </m:num>
                        <m:den>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𝒓</m:t>
                          </m:r>
                        </m:den>
                      </m:f>
                      <m:r>
                        <a:rPr lang="de-DE" sz="2400" b="1" i="1"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𝐰𝐡𝐞𝐫𝐞</m:t>
                      </m:r>
                      <m:r>
                        <a:rPr lang="de-DE" sz="2400" b="1" i="0"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𝐩</m:t>
                      </m:r>
                      <m:r>
                        <a:rPr lang="de-DE" sz="2400" b="1" i="0" smtClean="0">
                          <a:solidFill>
                            <a:srgbClr val="0170AD"/>
                          </a:solidFill>
                          <a:latin typeface="Cambria Math" panose="02040503050406030204" pitchFamily="18" charset="0"/>
                          <a:ea typeface="Lato Light"/>
                          <a:cs typeface="Lato Light"/>
                        </a:rPr>
                        <m:t>= </m:t>
                      </m:r>
                      <m:f>
                        <m:fPr>
                          <m:ctrlPr>
                            <a:rPr lang="de-DE" sz="2400" b="1" i="1" smtClean="0">
                              <a:solidFill>
                                <a:srgbClr val="0170AD"/>
                              </a:solidFill>
                              <a:latin typeface="Cambria Math"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𝒇𝒑</m:t>
                          </m:r>
                        </m:den>
                      </m:f>
                      <m:r>
                        <a:rPr lang="de-DE" sz="2400" b="1" i="1" smtClean="0">
                          <a:solidFill>
                            <a:srgbClr val="0170AD"/>
                          </a:solidFill>
                          <a:latin typeface="Cambria Math" panose="02040503050406030204" pitchFamily="18" charset="0"/>
                          <a:ea typeface="Lato Light"/>
                          <a:cs typeface="Lato Light"/>
                        </a:rPr>
                        <m:t>, </m:t>
                      </m:r>
                      <m:r>
                        <a:rPr lang="de-DE" sz="2400" b="1" i="1" smtClean="0">
                          <a:solidFill>
                            <a:srgbClr val="0170AD"/>
                          </a:solidFill>
                          <a:latin typeface="Cambria Math" panose="02040503050406030204" pitchFamily="18" charset="0"/>
                          <a:ea typeface="Lato Light"/>
                          <a:cs typeface="Lato Light"/>
                        </a:rPr>
                        <m:t>𝒓</m:t>
                      </m:r>
                      <m:r>
                        <a:rPr lang="de-DE" sz="2400" b="1" i="1" smtClean="0">
                          <a:solidFill>
                            <a:srgbClr val="0170AD"/>
                          </a:solidFill>
                          <a:latin typeface="Cambria Math" panose="02040503050406030204" pitchFamily="18" charset="0"/>
                          <a:ea typeface="Lato Light"/>
                          <a:cs typeface="Lato Light"/>
                        </a:rPr>
                        <m:t>=</m:t>
                      </m:r>
                      <m:f>
                        <m:fPr>
                          <m:ctrlPr>
                            <a:rPr lang="de-DE" sz="2400" b="1" i="1" smtClean="0">
                              <a:solidFill>
                                <a:srgbClr val="0170AD"/>
                              </a:solidFill>
                              <a:latin typeface="Cambria Math"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𝒇𝒏</m:t>
                          </m:r>
                        </m:den>
                      </m:f>
                    </m:oMath>
                  </m:oMathPara>
                </a14:m>
                <a:endParaRPr lang="en-US" sz="2400" b="1" dirty="0">
                  <a:solidFill>
                    <a:srgbClr val="0170AD"/>
                  </a:solidFill>
                  <a:latin typeface="Lato Light"/>
                  <a:ea typeface="Lato Light"/>
                  <a:cs typeface="Lato Light"/>
                </a:endParaRPr>
              </a:p>
            </p:txBody>
          </p:sp>
        </mc:Choice>
        <mc:Fallback xmlns="">
          <p:sp>
            <p:nvSpPr>
              <p:cNvPr id="54" name="Shape 188">
                <a:extLst>
                  <a:ext uri="{FF2B5EF4-FFF2-40B4-BE49-F238E27FC236}">
                    <a16:creationId xmlns:a16="http://schemas.microsoft.com/office/drawing/2014/main" xmlns:a14="http://schemas.microsoft.com/office/drawing/2010/main" xmlns="" id="{600886FA-A6C3-EA4B-A501-9D8287AD722B}"/>
                  </a:ext>
                </a:extLst>
              </p:cNvPr>
              <p:cNvSpPr>
                <a:spLocks noRot="1" noChangeAspect="1" noMove="1" noResize="1" noEditPoints="1" noAdjustHandles="1" noChangeArrowheads="1" noChangeShapeType="1" noTextEdit="1"/>
              </p:cNvSpPr>
              <p:nvPr/>
            </p:nvSpPr>
            <p:spPr>
              <a:xfrm>
                <a:off x="919342" y="25935498"/>
                <a:ext cx="9204371" cy="1551001"/>
              </a:xfrm>
              <a:prstGeom prst="rect">
                <a:avLst/>
              </a:prstGeom>
              <a:blipFill rotWithShape="0">
                <a:blip r:embed="rId11"/>
                <a:stretch>
                  <a:fillRect/>
                </a:stretch>
              </a:blipFill>
              <a:ln w="12700" cap="flat">
                <a:noFill/>
                <a:miter lim="400000"/>
              </a:ln>
              <a:effectLst/>
              <a:extLst>
                <a:ext uri="{C572A759-6A51-4108-AA02-DFA0A04FC94B}">
                  <ma14:wrappingTextBoxFlag xmlns:ma14="http://schemas.microsoft.com/office/mac/drawingml/2011/main" val="1"/>
                </a:ext>
              </a:extLst>
            </p:spPr>
            <p:txBody>
              <a:bodyPr/>
              <a:lstStyle/>
              <a:p>
                <a:r>
                  <a:rPr lang="en-US">
                    <a:noFill/>
                  </a:rPr>
                  <a:t> </a:t>
                </a:r>
              </a:p>
            </p:txBody>
          </p:sp>
        </mc:Fallback>
      </mc:AlternateContent>
      <p:sp>
        <p:nvSpPr>
          <p:cNvPr id="55" name="Shape 188">
            <a:extLst>
              <a:ext uri="{FF2B5EF4-FFF2-40B4-BE49-F238E27FC236}">
                <a16:creationId xmlns:a16="http://schemas.microsoft.com/office/drawing/2014/main" xmlns="" id="{4BE11666-7530-094D-97F6-37BEECE48F36}"/>
              </a:ext>
            </a:extLst>
          </p:cNvPr>
          <p:cNvSpPr/>
          <p:nvPr/>
        </p:nvSpPr>
        <p:spPr>
          <a:xfrm>
            <a:off x="3643638" y="26710998"/>
            <a:ext cx="3755777" cy="5845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F1-score</a:t>
            </a:r>
          </a:p>
        </p:txBody>
      </p:sp>
      <p:sp>
        <p:nvSpPr>
          <p:cNvPr id="56" name="Shape 188">
            <a:extLst>
              <a:ext uri="{FF2B5EF4-FFF2-40B4-BE49-F238E27FC236}">
                <a16:creationId xmlns:a16="http://schemas.microsoft.com/office/drawing/2014/main" xmlns="" id="{178C1D35-91F6-7947-878F-82208958A5A3}"/>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CNN - Photo Classification: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Our</a:t>
            </a:r>
            <a:r>
              <a:rPr lang="en-US" sz="2400" b="1" dirty="0">
                <a:solidFill>
                  <a:srgbClr val="0170AD"/>
                </a:solidFill>
                <a:latin typeface="Lato Light"/>
                <a:ea typeface="Lato Light"/>
                <a:cs typeface="Lato Light"/>
              </a:rPr>
              <a:t> best F1-score: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0.69</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Winner </a:t>
            </a:r>
            <a:r>
              <a:rPr lang="en-US" sz="2400" b="1" dirty="0">
                <a:solidFill>
                  <a:srgbClr val="0170AD"/>
                </a:solidFill>
                <a:latin typeface="Lato Light"/>
                <a:ea typeface="Lato Light"/>
                <a:cs typeface="Lato Light"/>
              </a:rPr>
              <a:t>F1-score: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0.83</a:t>
            </a:r>
            <a:r>
              <a:rPr lang="en-US" sz="2400" b="1" dirty="0">
                <a:solidFill>
                  <a:srgbClr val="0170AD"/>
                </a:solidFill>
                <a:latin typeface="Lato Light"/>
                <a:ea typeface="Lato Light"/>
                <a:cs typeface="Lato Light"/>
              </a:rPr>
              <a:t> , we are place 155 of 355</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Inception v3 vs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Xception</a:t>
            </a:r>
            <a:r>
              <a:rPr lang="en-US" sz="2400" b="1" dirty="0">
                <a:solidFill>
                  <a:srgbClr val="0170AD"/>
                </a:solidFill>
                <a:latin typeface="Lato Light"/>
                <a:ea typeface="Lato Light"/>
                <a:cs typeface="Lato Light"/>
              </a:rPr>
              <a:t>: In our case,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both performed quite similar</a:t>
            </a:r>
            <a:r>
              <a:rPr lang="en-US" sz="2400" b="1" dirty="0">
                <a:solidFill>
                  <a:srgbClr val="0170AD"/>
                </a:solidFill>
                <a:latin typeface="Lato Light"/>
                <a:ea typeface="Lato Light"/>
                <a:cs typeface="Lato Light"/>
              </a:rPr>
              <a:t>. Further research is necessary to find out if one of the architectures plateaus as we are getting closer to a 0.83 score</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RNN – Fake Review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As a metric, some of our friends classified 20 reviews. 10 were real 10 were fake.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Xx of our fake reviews were considered to be real and xx of the real reviews were considered to be real.</a:t>
            </a:r>
          </a:p>
        </p:txBody>
      </p:sp>
      <p:sp>
        <p:nvSpPr>
          <p:cNvPr id="60" name="Shape 188">
            <a:extLst>
              <a:ext uri="{FF2B5EF4-FFF2-40B4-BE49-F238E27FC236}">
                <a16:creationId xmlns:a16="http://schemas.microsoft.com/office/drawing/2014/main" xmlns="" id="{379B8735-60FE-124C-A800-9DB5DB622068}"/>
              </a:ext>
            </a:extLst>
          </p:cNvPr>
          <p:cNvSpPr/>
          <p:nvPr/>
        </p:nvSpPr>
        <p:spPr>
          <a:xfrm>
            <a:off x="21705078" y="24131659"/>
            <a:ext cx="9901058" cy="5158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"The service was a </a:t>
            </a:r>
            <a:r>
              <a:rPr lang="en-US" sz="2400" b="1" i="1" dirty="0" err="1">
                <a:solidFill>
                  <a:srgbClr val="0170AD"/>
                </a:solidFill>
                <a:latin typeface="Lato Light"/>
                <a:ea typeface="Lato Light"/>
                <a:cs typeface="Lato Light"/>
              </a:rPr>
              <a:t>botp</a:t>
            </a:r>
            <a:r>
              <a:rPr lang="en-US" sz="2400" b="1" i="1" dirty="0">
                <a:solidFill>
                  <a:srgbClr val="0170AD"/>
                </a:solidFill>
                <a:latin typeface="Lato Light"/>
                <a:ea typeface="Lato Light"/>
                <a:cs typeface="Lato Light"/>
              </a:rPr>
              <a:t>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bat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oi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a:t>
            </a:r>
            <a:r>
              <a:rPr lang="en-US" sz="2400" b="1" i="1" dirty="0" err="1">
                <a:solidFill>
                  <a:srgbClr val="0170AD"/>
                </a:solidFill>
                <a:latin typeface="Lato Light"/>
                <a:ea typeface="Lato Light"/>
                <a:cs typeface="Lato Light"/>
              </a:rPr>
              <a:t>seally</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aod</a:t>
            </a:r>
            <a:r>
              <a:rPr lang="en-US" sz="2400" b="1" i="1" dirty="0">
                <a:solidFill>
                  <a:srgbClr val="0170AD"/>
                </a:solidFill>
                <a:latin typeface="Lato Light"/>
                <a:ea typeface="Lato Light"/>
                <a:cs typeface="Lato Light"/>
              </a:rPr>
              <a:t> the service was a little of the"</a:t>
            </a:r>
          </a:p>
        </p:txBody>
      </p:sp>
      <p:sp>
        <p:nvSpPr>
          <p:cNvPr id="61" name="Shape 188">
            <a:extLst>
              <a:ext uri="{FF2B5EF4-FFF2-40B4-BE49-F238E27FC236}">
                <a16:creationId xmlns:a16="http://schemas.microsoft.com/office/drawing/2014/main" xmlns="" id="{2B32377F-0FE8-1741-92BF-33798E6B7A9E}"/>
              </a:ext>
            </a:extLst>
          </p:cNvPr>
          <p:cNvSpPr/>
          <p:nvPr/>
        </p:nvSpPr>
        <p:spPr>
          <a:xfrm>
            <a:off x="24777718" y="29242167"/>
            <a:ext cx="3755777" cy="5845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RNN result</a:t>
            </a:r>
          </a:p>
        </p:txBody>
      </p:sp>
      <p:sp>
        <p:nvSpPr>
          <p:cNvPr id="49" name="Shape 188">
            <a:extLst>
              <a:ext uri="{FF2B5EF4-FFF2-40B4-BE49-F238E27FC236}">
                <a16:creationId xmlns="" xmlns:a16="http://schemas.microsoft.com/office/drawing/2014/main" xmlns:lc="http://schemas.openxmlformats.org/drawingml/2006/lockedCanvas" id="{8B05589E-1A5D-F24E-983A-9D0A69151D66}"/>
              </a:ext>
            </a:extLst>
          </p:cNvPr>
          <p:cNvSpPr/>
          <p:nvPr/>
        </p:nvSpPr>
        <p:spPr>
          <a:xfrm>
            <a:off x="22734064" y="23383556"/>
            <a:ext cx="3491277" cy="6437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a:lstStyle>
          <a:p>
            <a:pPr lvl="0" algn="ctr">
              <a:lnSpc>
                <a:spcPct val="100000"/>
              </a:lnSpc>
              <a:spcBef>
                <a:spcPts val="600"/>
              </a:spcBef>
              <a:defRPr sz="1800">
                <a:solidFill>
                  <a:srgbClr val="000000"/>
                </a:solidFill>
              </a:defRPr>
            </a:pPr>
            <a:r>
              <a:rPr lang="en-US" sz="2400" b="1" dirty="0" smtClean="0">
                <a:solidFill>
                  <a:srgbClr val="0170AD"/>
                </a:solidFill>
                <a:latin typeface="Lato Light"/>
                <a:ea typeface="Lato Light"/>
                <a:cs typeface="Lato Light"/>
              </a:rPr>
              <a:t>Labels: </a:t>
            </a:r>
            <a:r>
              <a:rPr lang="cs-CZ" sz="2400" b="1" dirty="0" smtClean="0">
                <a:solidFill>
                  <a:srgbClr val="0170AD"/>
                </a:solidFill>
                <a:latin typeface="Lato Light"/>
                <a:ea typeface="Lato Light"/>
                <a:cs typeface="Lato Light"/>
              </a:rPr>
              <a:t>1 </a:t>
            </a:r>
            <a:r>
              <a:rPr lang="cs-CZ" sz="2400" b="1" dirty="0">
                <a:solidFill>
                  <a:srgbClr val="0170AD"/>
                </a:solidFill>
                <a:latin typeface="Lato Light"/>
                <a:ea typeface="Lato Light"/>
                <a:cs typeface="Lato Light"/>
              </a:rPr>
              <a:t>2 4 5 6 </a:t>
            </a:r>
            <a:r>
              <a:rPr lang="cs-CZ" sz="2400" b="1" dirty="0" smtClean="0">
                <a:solidFill>
                  <a:srgbClr val="0170AD"/>
                </a:solidFill>
                <a:latin typeface="Lato Light"/>
                <a:ea typeface="Lato Light"/>
                <a:cs typeface="Lato Light"/>
              </a:rPr>
              <a:t>7</a:t>
            </a:r>
          </a:p>
        </p:txBody>
      </p:sp>
      <p:sp>
        <p:nvSpPr>
          <p:cNvPr id="52" name="Shape 188">
            <a:extLst>
              <a:ext uri="{FF2B5EF4-FFF2-40B4-BE49-F238E27FC236}">
                <a16:creationId xmlns="" xmlns:a16="http://schemas.microsoft.com/office/drawing/2014/main" xmlns:lc="http://schemas.openxmlformats.org/drawingml/2006/lockedCanvas" id="{75F723E7-1E37-DC45-875A-1C59A812E122}"/>
              </a:ext>
            </a:extLst>
          </p:cNvPr>
          <p:cNvSpPr/>
          <p:nvPr/>
        </p:nvSpPr>
        <p:spPr>
          <a:xfrm>
            <a:off x="27306290" y="23383556"/>
            <a:ext cx="3522097" cy="5303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a:lstStyle>
          <a:p>
            <a:pPr lvl="0" algn="ctr">
              <a:lnSpc>
                <a:spcPct val="100000"/>
              </a:lnSpc>
              <a:spcBef>
                <a:spcPts val="600"/>
              </a:spcBef>
              <a:defRPr sz="1800">
                <a:solidFill>
                  <a:srgbClr val="000000"/>
                </a:solidFill>
              </a:defRPr>
            </a:pPr>
            <a:r>
              <a:rPr lang="en-US" sz="2400" b="1" dirty="0" smtClean="0">
                <a:solidFill>
                  <a:srgbClr val="0170AD"/>
                </a:solidFill>
                <a:latin typeface="Lato Light"/>
                <a:ea typeface="Lato Light"/>
                <a:cs typeface="Lato Light"/>
              </a:rPr>
              <a:t>Labels: </a:t>
            </a:r>
            <a:r>
              <a:rPr lang="en-US" sz="2400" b="1" dirty="0">
                <a:solidFill>
                  <a:srgbClr val="0170AD"/>
                </a:solidFill>
                <a:latin typeface="Lato Light"/>
                <a:ea typeface="Lato Light"/>
                <a:cs typeface="Lato Light"/>
              </a:rPr>
              <a:t>0 3 5 </a:t>
            </a:r>
            <a:r>
              <a:rPr lang="en-US" sz="2400" b="1">
                <a:solidFill>
                  <a:srgbClr val="0170AD"/>
                </a:solidFill>
                <a:latin typeface="Lato Light"/>
                <a:ea typeface="Lato Light"/>
                <a:cs typeface="Lato Light"/>
              </a:rPr>
              <a:t>6 </a:t>
            </a:r>
            <a:r>
              <a:rPr lang="en-US" sz="2400" b="1" smtClean="0">
                <a:solidFill>
                  <a:srgbClr val="0170AD"/>
                </a:solidFill>
                <a:latin typeface="Lato Light"/>
                <a:ea typeface="Lato Light"/>
                <a:cs typeface="Lato Light"/>
              </a:rPr>
              <a:t>8</a:t>
            </a:r>
            <a:endParaRPr lang="en-US" sz="2400" b="1" dirty="0" smtClean="0">
              <a:solidFill>
                <a:srgbClr val="0170AD"/>
              </a:solidFill>
              <a:latin typeface="Lato Light"/>
              <a:ea typeface="Lato Light"/>
              <a:cs typeface="Lato Light"/>
            </a:endParaRPr>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34067" y="20450349"/>
            <a:ext cx="3491274" cy="2618456"/>
          </a:xfrm>
          <a:prstGeom prst="rect">
            <a:avLst/>
          </a:prstGeom>
        </p:spPr>
      </p:pic>
      <p:pic>
        <p:nvPicPr>
          <p:cNvPr id="62" name="Picture 6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306290" y="20448056"/>
            <a:ext cx="3522097" cy="2620749"/>
          </a:xfrm>
          <a:prstGeom prst="rect">
            <a:avLst/>
          </a:prstGeom>
        </p:spPr>
      </p:pic>
    </p:spTree>
    <p:extLst>
      <p:ext uri="{BB962C8B-B14F-4D97-AF65-F5344CB8AC3E}">
        <p14:creationId xmlns:p14="http://schemas.microsoft.com/office/powerpoint/2010/main" val="18565041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1726</Words>
  <Application>Microsoft Macintosh PowerPoint</Application>
  <PresentationFormat>Custom</PresentationFormat>
  <Paragraphs>95</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Helvetica Neue Light</vt:lpstr>
      <vt:lpstr>Lato Heavy</vt:lpstr>
      <vt:lpstr>Lato Light</vt:lpstr>
      <vt:lpstr>Office</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Muhle</dc:creator>
  <cp:lastModifiedBy>Microsoft Office User</cp:lastModifiedBy>
  <cp:revision>118</cp:revision>
  <cp:lastPrinted>2018-02-05T07:43:50Z</cp:lastPrinted>
  <dcterms:created xsi:type="dcterms:W3CDTF">2018-02-02T19:51:25Z</dcterms:created>
  <dcterms:modified xsi:type="dcterms:W3CDTF">2018-02-05T09:18:04Z</dcterms:modified>
</cp:coreProperties>
</file>