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674"/>
  </p:normalViewPr>
  <p:slideViewPr>
    <p:cSldViewPr snapToGrid="0" snapToObjects="1">
      <p:cViewPr>
        <p:scale>
          <a:sx n="22" d="100"/>
          <a:sy n="22" d="100"/>
        </p:scale>
        <p:origin x="1088"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2/3/18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‹Nr.›</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null)"/><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49847" y="420730"/>
            <a:ext cx="27951883" cy="2395015"/>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a:p>
            <a:pPr algn="ctr">
              <a:lnSpc>
                <a:spcPct val="90000"/>
              </a:lnSpc>
            </a:pPr>
            <a:r>
              <a:rPr lang="en-US" sz="2800" b="1" dirty="0" err="1">
                <a:solidFill>
                  <a:srgbClr val="0170AD"/>
                </a:solidFill>
                <a:latin typeface="Lato Light"/>
                <a:cs typeface="Lato Light"/>
              </a:rPr>
              <a:t>Arda</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Özdere</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Sahin</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Haydar</a:t>
            </a:r>
            <a:r>
              <a:rPr lang="en-US" sz="2800" b="1" dirty="0">
                <a:solidFill>
                  <a:srgbClr val="0170AD"/>
                </a:solidFill>
                <a:latin typeface="Lato Light"/>
                <a:cs typeface="Lato Light"/>
              </a:rPr>
              <a:t>     Sebastian Muhle</a:t>
            </a:r>
          </a:p>
        </p:txBody>
      </p:sp>
      <p:sp>
        <p:nvSpPr>
          <p:cNvPr id="10" name="Rectangle 11">
            <a:extLst>
              <a:ext uri="{FF2B5EF4-FFF2-40B4-BE49-F238E27FC236}">
                <a16:creationId xmlns:a16="http://schemas.microsoft.com/office/drawing/2014/main"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43" y="420730"/>
            <a:ext cx="3075781" cy="1621020"/>
          </a:xfrm>
          <a:prstGeom prst="rect">
            <a:avLst/>
          </a:prstGeom>
        </p:spPr>
      </p:pic>
      <p:sp>
        <p:nvSpPr>
          <p:cNvPr id="14" name="Rectangle 11">
            <a:extLst>
              <a:ext uri="{FF2B5EF4-FFF2-40B4-BE49-F238E27FC236}">
                <a16:creationId xmlns:a16="http://schemas.microsoft.com/office/drawing/2014/main" id="{E0823B2F-1851-1B47-9D9F-1AB036AEF07D}"/>
              </a:ext>
            </a:extLst>
          </p:cNvPr>
          <p:cNvSpPr/>
          <p:nvPr/>
        </p:nvSpPr>
        <p:spPr>
          <a:xfrm>
            <a:off x="11624730"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id="{A1447456-217B-154B-A431-AE64D02CBF20}"/>
              </a:ext>
            </a:extLst>
          </p:cNvPr>
          <p:cNvSpPr/>
          <p:nvPr/>
        </p:nvSpPr>
        <p:spPr>
          <a:xfrm>
            <a:off x="22353352" y="3130997"/>
            <a:ext cx="12061455"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id="{EB0E2462-ABD5-874A-A109-24FE85DDAE13}"/>
              </a:ext>
            </a:extLst>
          </p:cNvPr>
          <p:cNvSpPr/>
          <p:nvPr/>
        </p:nvSpPr>
        <p:spPr>
          <a:xfrm>
            <a:off x="919343"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id="{680317AF-DA48-FA43-98F8-57C8AB19B6D7}"/>
              </a:ext>
            </a:extLst>
          </p:cNvPr>
          <p:cNvSpPr/>
          <p:nvPr/>
        </p:nvSpPr>
        <p:spPr>
          <a:xfrm>
            <a:off x="16575259"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id="{E0078958-4A97-0C40-9233-EB4C3A568278}"/>
              </a:ext>
            </a:extLst>
          </p:cNvPr>
          <p:cNvSpPr/>
          <p:nvPr/>
        </p:nvSpPr>
        <p:spPr>
          <a:xfrm>
            <a:off x="31528722"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id="{AC43EF38-6279-D54E-BDC6-7D0DB4CF6D81}"/>
              </a:ext>
            </a:extLst>
          </p:cNvPr>
          <p:cNvSpPr/>
          <p:nvPr/>
        </p:nvSpPr>
        <p:spPr>
          <a:xfrm>
            <a:off x="919343" y="5456784"/>
            <a:ext cx="9901057" cy="635248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We want to compare the performance of the Inception v3 architecture to the performance of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id="{89D05E88-365F-BB42-BEFA-DBC27AFDC25C}"/>
              </a:ext>
            </a:extLst>
          </p:cNvPr>
          <p:cNvSpPr/>
          <p:nvPr/>
        </p:nvSpPr>
        <p:spPr>
          <a:xfrm>
            <a:off x="11624730" y="5456784"/>
            <a:ext cx="9901058" cy="635248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lnSpc>
                <a:spcPct val="100000"/>
              </a:lnSpc>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reviews for restaurants using RNNs. In their method, they used specific metadata about the restaurant like the name of their dishes to produce the fake review. With our approach, we want to use the generated multiple labels from our CNN to write these reviews. In this way, we hope we can use image data about the restaurant to make the fake reviews even more convincing.</a:t>
            </a:r>
          </a:p>
        </p:txBody>
      </p:sp>
      <p:sp>
        <p:nvSpPr>
          <p:cNvPr id="19" name="Shape 188">
            <a:extLst>
              <a:ext uri="{FF2B5EF4-FFF2-40B4-BE49-F238E27FC236}">
                <a16:creationId xmlns:a16="http://schemas.microsoft.com/office/drawing/2014/main" id="{8E0224FA-7916-2C4C-9512-133BC4A692B1}"/>
              </a:ext>
            </a:extLst>
          </p:cNvPr>
          <p:cNvSpPr/>
          <p:nvPr/>
        </p:nvSpPr>
        <p:spPr>
          <a:xfrm>
            <a:off x="22353352" y="5456784"/>
            <a:ext cx="9901058" cy="44621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defRPr sz="1800">
                <a:solidFill>
                  <a:srgbClr val="000000"/>
                </a:solidFill>
              </a:defRPr>
            </a:pPr>
            <a:r>
              <a:rPr lang="en-US" sz="2400" b="1" dirty="0">
                <a:solidFill>
                  <a:srgbClr val="0170AD"/>
                </a:solidFill>
                <a:latin typeface="Lato Light"/>
                <a:ea typeface="Lato Light"/>
                <a:cs typeface="Lato Light"/>
              </a:rPr>
              <a:t>Yelp Restaurant Photos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~235k images of 2000 different restaurants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Average pics per restaurant  ~ 117,5; Range from 1 to 3000</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Multi-label classification problem with 9 different labels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0: good for lunch; 1: good for dinner; 2: takes reservations; 3: outdoor seating; 4: is expensive; 5: has alcohol; 6: has table service; 7: ambience is classy; 8: good for kids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Yelp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2.225k reviews for 77.5k businesses written by 500k different users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Several different languages</a:t>
            </a:r>
          </a:p>
          <a:p>
            <a:pPr lvl="0" algn="just">
              <a:lnSpc>
                <a:spcPct val="100000"/>
              </a:lnSpc>
              <a:spcBef>
                <a:spcPts val="0"/>
              </a:spcBef>
              <a:defRPr sz="1800">
                <a:solidFill>
                  <a:srgbClr val="000000"/>
                </a:solidFill>
              </a:defRPr>
            </a:pPr>
            <a:endParaRPr lang="en-US" sz="2400" b="1" dirty="0">
              <a:solidFill>
                <a:srgbClr val="0170AD"/>
              </a:solidFill>
              <a:latin typeface="Lato Light"/>
              <a:ea typeface="Lato Light"/>
              <a:cs typeface="Lato Light"/>
            </a:endParaRPr>
          </a:p>
        </p:txBody>
      </p:sp>
      <p:pic>
        <p:nvPicPr>
          <p:cNvPr id="7" name="Grafik 6">
            <a:extLst>
              <a:ext uri="{FF2B5EF4-FFF2-40B4-BE49-F238E27FC236}">
                <a16:creationId xmlns:a16="http://schemas.microsoft.com/office/drawing/2014/main" id="{FA491ECD-CAA5-414B-9469-EBBD024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2753" y="2738686"/>
            <a:ext cx="3175000" cy="2374900"/>
          </a:xfrm>
          <a:prstGeom prst="rect">
            <a:avLst/>
          </a:prstGeom>
        </p:spPr>
      </p:pic>
      <p:pic>
        <p:nvPicPr>
          <p:cNvPr id="11" name="Grafik 10">
            <a:extLst>
              <a:ext uri="{FF2B5EF4-FFF2-40B4-BE49-F238E27FC236}">
                <a16:creationId xmlns:a16="http://schemas.microsoft.com/office/drawing/2014/main" id="{34728E59-1FB1-9045-8256-441CCD51C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280" y="5848267"/>
            <a:ext cx="3175000" cy="2286000"/>
          </a:xfrm>
          <a:prstGeom prst="rect">
            <a:avLst/>
          </a:prstGeom>
        </p:spPr>
      </p:pic>
      <p:pic>
        <p:nvPicPr>
          <p:cNvPr id="23" name="Grafik 22">
            <a:extLst>
              <a:ext uri="{FF2B5EF4-FFF2-40B4-BE49-F238E27FC236}">
                <a16:creationId xmlns:a16="http://schemas.microsoft.com/office/drawing/2014/main" id="{C4854C0F-608A-C84B-95F8-2A96CF060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753" y="5759367"/>
            <a:ext cx="3175000" cy="2374900"/>
          </a:xfrm>
          <a:prstGeom prst="rect">
            <a:avLst/>
          </a:prstGeom>
        </p:spPr>
      </p:pic>
      <p:pic>
        <p:nvPicPr>
          <p:cNvPr id="25" name="Grafik 24">
            <a:extLst>
              <a:ext uri="{FF2B5EF4-FFF2-40B4-BE49-F238E27FC236}">
                <a16:creationId xmlns:a16="http://schemas.microsoft.com/office/drawing/2014/main" id="{440B2301-0954-974B-876B-BA6AFC9AE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1730" y="2518576"/>
            <a:ext cx="2324100" cy="3175000"/>
          </a:xfrm>
          <a:prstGeom prst="rect">
            <a:avLst/>
          </a:prstGeom>
        </p:spPr>
      </p:pic>
      <p:sp>
        <p:nvSpPr>
          <p:cNvPr id="26" name="Shape 188">
            <a:extLst>
              <a:ext uri="{FF2B5EF4-FFF2-40B4-BE49-F238E27FC236}">
                <a16:creationId xmlns:a16="http://schemas.microsoft.com/office/drawing/2014/main" id="{E4233908-0CCE-EA43-BDAC-517FA70DBE68}"/>
              </a:ext>
            </a:extLst>
          </p:cNvPr>
          <p:cNvSpPr/>
          <p:nvPr/>
        </p:nvSpPr>
        <p:spPr>
          <a:xfrm>
            <a:off x="35501730" y="8408984"/>
            <a:ext cx="6353500" cy="525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1001 Labels: 0 1 6 8</a:t>
            </a:r>
          </a:p>
        </p:txBody>
      </p:sp>
      <p:pic>
        <p:nvPicPr>
          <p:cNvPr id="28" name="Grafik 27">
            <a:extLst>
              <a:ext uri="{FF2B5EF4-FFF2-40B4-BE49-F238E27FC236}">
                <a16:creationId xmlns:a16="http://schemas.microsoft.com/office/drawing/2014/main" id="{255E3A66-594E-554E-8716-DA267F5EA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8330" y="9131788"/>
            <a:ext cx="3175000" cy="3175000"/>
          </a:xfrm>
          <a:prstGeom prst="rect">
            <a:avLst/>
          </a:prstGeom>
        </p:spPr>
      </p:pic>
      <p:pic>
        <p:nvPicPr>
          <p:cNvPr id="30" name="Grafik 29">
            <a:extLst>
              <a:ext uri="{FF2B5EF4-FFF2-40B4-BE49-F238E27FC236}">
                <a16:creationId xmlns:a16="http://schemas.microsoft.com/office/drawing/2014/main" id="{7F8214CE-83CB-4A4E-9D61-D6D8B65686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12853" y="9131788"/>
            <a:ext cx="2374900" cy="3175000"/>
          </a:xfrm>
          <a:prstGeom prst="rect">
            <a:avLst/>
          </a:prstGeom>
        </p:spPr>
      </p:pic>
      <p:pic>
        <p:nvPicPr>
          <p:cNvPr id="32" name="Grafik 31">
            <a:extLst>
              <a:ext uri="{FF2B5EF4-FFF2-40B4-BE49-F238E27FC236}">
                <a16:creationId xmlns:a16="http://schemas.microsoft.com/office/drawing/2014/main" id="{C5B661F8-84DA-6A41-AA1A-A8F7075F7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3907" y="9131788"/>
            <a:ext cx="2374900" cy="3175000"/>
          </a:xfrm>
          <a:prstGeom prst="rect">
            <a:avLst/>
          </a:prstGeom>
        </p:spPr>
      </p:pic>
      <p:sp>
        <p:nvSpPr>
          <p:cNvPr id="33" name="Shape 188">
            <a:extLst>
              <a:ext uri="{FF2B5EF4-FFF2-40B4-BE49-F238E27FC236}">
                <a16:creationId xmlns:a16="http://schemas.microsoft.com/office/drawing/2014/main" id="{EDF06DD5-9FD2-5940-818E-D1093E04983D}"/>
              </a:ext>
            </a:extLst>
          </p:cNvPr>
          <p:cNvSpPr/>
          <p:nvPr/>
        </p:nvSpPr>
        <p:spPr>
          <a:xfrm>
            <a:off x="35076280" y="12581505"/>
            <a:ext cx="6353500" cy="525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1000 Labels: 1 2 3 4 5 6 7</a:t>
            </a:r>
          </a:p>
        </p:txBody>
      </p:sp>
      <p:sp>
        <p:nvSpPr>
          <p:cNvPr id="35" name="Shape 188">
            <a:extLst>
              <a:ext uri="{FF2B5EF4-FFF2-40B4-BE49-F238E27FC236}">
                <a16:creationId xmlns:a16="http://schemas.microsoft.com/office/drawing/2014/main" id="{57E391D6-1F9B-E94E-A224-0D597E2FCEB5}"/>
              </a:ext>
            </a:extLst>
          </p:cNvPr>
          <p:cNvSpPr/>
          <p:nvPr/>
        </p:nvSpPr>
        <p:spPr>
          <a:xfrm>
            <a:off x="22360408" y="11323182"/>
            <a:ext cx="9175370" cy="154128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"By far the best burrito and salsa I have ever had. This place is way across town from where I live but </a:t>
            </a:r>
            <a:r>
              <a:rPr lang="en-US" sz="2400" b="1" i="1" dirty="0" err="1">
                <a:solidFill>
                  <a:srgbClr val="0170AD"/>
                </a:solidFill>
                <a:latin typeface="Lato Light"/>
                <a:ea typeface="Lato Light"/>
                <a:cs typeface="Lato Light"/>
              </a:rPr>
              <a:t>i</a:t>
            </a:r>
            <a:r>
              <a:rPr lang="en-US" sz="2400" b="1" i="1" dirty="0">
                <a:solidFill>
                  <a:srgbClr val="0170AD"/>
                </a:solidFill>
                <a:latin typeface="Lato Light"/>
                <a:ea typeface="Lato Light"/>
                <a:cs typeface="Lato Light"/>
              </a:rPr>
              <a:t> go there just to get my burritos, yes if I'm </a:t>
            </a:r>
            <a:r>
              <a:rPr lang="en-US" sz="2400" b="1" i="1" dirty="0" err="1">
                <a:solidFill>
                  <a:srgbClr val="0170AD"/>
                </a:solidFill>
                <a:latin typeface="Lato Light"/>
                <a:ea typeface="Lato Light"/>
                <a:cs typeface="Lato Light"/>
              </a:rPr>
              <a:t>gonna</a:t>
            </a:r>
            <a:r>
              <a:rPr lang="en-US" sz="2400" b="1" i="1" dirty="0">
                <a:solidFill>
                  <a:srgbClr val="0170AD"/>
                </a:solidFill>
                <a:latin typeface="Lato Light"/>
                <a:ea typeface="Lato Light"/>
                <a:cs typeface="Lato Light"/>
              </a:rPr>
              <a:t> go across town I better get two burritos to go.”</a:t>
            </a:r>
          </a:p>
        </p:txBody>
      </p:sp>
      <p:sp>
        <p:nvSpPr>
          <p:cNvPr id="36" name="Shape 188">
            <a:extLst>
              <a:ext uri="{FF2B5EF4-FFF2-40B4-BE49-F238E27FC236}">
                <a16:creationId xmlns:a16="http://schemas.microsoft.com/office/drawing/2014/main" id="{18B4394C-D960-5F45-A89E-517815FB1821}"/>
              </a:ext>
            </a:extLst>
          </p:cNvPr>
          <p:cNvSpPr/>
          <p:nvPr/>
        </p:nvSpPr>
        <p:spPr>
          <a:xfrm>
            <a:off x="27765511" y="9777789"/>
            <a:ext cx="4122964" cy="12943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"Love the veggie patties, when they are available...haven't really eaten anything else there."</a:t>
            </a:r>
          </a:p>
        </p:txBody>
      </p:sp>
      <p:sp>
        <p:nvSpPr>
          <p:cNvPr id="37" name="Shape 188">
            <a:extLst>
              <a:ext uri="{FF2B5EF4-FFF2-40B4-BE49-F238E27FC236}">
                <a16:creationId xmlns:a16="http://schemas.microsoft.com/office/drawing/2014/main" id="{B5B2C976-8AC6-5D4D-B704-EFD2BE4DA265}"/>
              </a:ext>
            </a:extLst>
          </p:cNvPr>
          <p:cNvSpPr/>
          <p:nvPr/>
        </p:nvSpPr>
        <p:spPr>
          <a:xfrm>
            <a:off x="22360408" y="9736037"/>
            <a:ext cx="4470657" cy="1600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"Awesome meal.  Very willing to make adjustments and recommendations. Would come back here in a heartbeat."</a:t>
            </a:r>
          </a:p>
        </p:txBody>
      </p:sp>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505</Words>
  <Application>Microsoft Macintosh PowerPoint</Application>
  <PresentationFormat>Benutzerdefiniert</PresentationFormat>
  <Paragraphs>26</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Helvetica Neue Light</vt:lpstr>
      <vt:lpstr>Lato Light</vt:lpstr>
      <vt:lpstr>Office</vt:lpstr>
      <vt:lpstr>PowerPoint-Präsentation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Sebastian Muhle</cp:lastModifiedBy>
  <cp:revision>24</cp:revision>
  <dcterms:created xsi:type="dcterms:W3CDTF">2018-02-02T19:51:25Z</dcterms:created>
  <dcterms:modified xsi:type="dcterms:W3CDTF">2018-02-03T20:29:53Z</dcterms:modified>
</cp:coreProperties>
</file>