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null)"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86" d="100"/>
          <a:sy n="86"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 authorId="1" dt="2018-02-04T15:18:38.246" idx="2">
    <p:pos x="4933" y="13041"/>
    <p:text>Haydar can you please add under architecture how you have done the classification on the business level??
</p:text>
    <p:extLst>
      <p:ext uri="{C676402C-5697-4E1C-873F-D02D1690AC5C}">
        <p15:threadingInfo xmlns:p15="http://schemas.microsoft.com/office/powerpoint/2012/main" timeZoneBias="-60"/>
      </p:ext>
    </p:extLst>
  </p:cm>
  <p:cm authorId="1" dt="2018-02-04T15:19:03.693" idx="3">
    <p:pos x="25935" y="12111"/>
    <p:text>Futher ideas to improve the RNN?</p:text>
    <p:extLst>
      <p:ext uri="{C676402C-5697-4E1C-873F-D02D1690AC5C}">
        <p15:threadingInfo xmlns:p15="http://schemas.microsoft.com/office/powerpoint/2012/main" timeZoneBias="-60"/>
      </p:ext>
    </p:extLst>
  </p:cm>
  <p:cm authorId="1" dt="2018-02-04T15:19:27.907" idx="4">
    <p:pos x="26599" y="9807"/>
    <p:text>Other learnings?</p:text>
    <p:extLst>
      <p:ext uri="{C676402C-5697-4E1C-873F-D02D1690AC5C}">
        <p15:threadingInfo xmlns:p15="http://schemas.microsoft.com/office/powerpoint/2012/main" timeZoneBias="-60"/>
      </p:ext>
    </p:extLst>
  </p:cm>
  <p:cm authorId="1" dt="2018-02-04T15:22:10.211" idx="5">
    <p:pos x="15463" y="14430"/>
    <p:text>Haydar could you please add here two example predictions for pictures from the training set?</p:text>
    <p:extLst>
      <p:ext uri="{C676402C-5697-4E1C-873F-D02D1690AC5C}">
        <p15:threadingInfo xmlns:p15="http://schemas.microsoft.com/office/powerpoint/2012/main" timeZoneBias="-60"/>
      </p:ext>
    </p:extLst>
  </p:cm>
  <p:cm authorId="1" dt="2018-02-04T15:23:05.751" idx="6">
    <p:pos x="19953" y="12111"/>
    <p:text>To be changed depending on the results</p:text>
    <p:extLst>
      <p:ext uri="{C676402C-5697-4E1C-873F-D02D1690AC5C}">
        <p15:threadingInfo xmlns:p15="http://schemas.microsoft.com/office/powerpoint/2012/main" timeZoneBias="-60"/>
      </p:ext>
    </p:extLst>
  </p:cm>
  <p:cm authorId="1" dt="2018-02-04T15:29:45.021" idx="7">
    <p:pos x="26599" y="14636"/>
    <p:text>Haydar should we leave this sentence in the poster?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2/4/18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comments" Target="../comments/comment1.xml"/><Relationship Id="rId1" Type="http://schemas.openxmlformats.org/officeDocument/2006/relationships/slideLayout" Target="../slideLayouts/slideLayout12.xml"/><Relationship Id="rId2" Type="http://schemas.openxmlformats.org/officeDocument/2006/relationships/image" Target="../media/image1.(nul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216148" y="420730"/>
            <a:ext cx="30619281"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a:solidFill>
                  <a:srgbClr val="0170AD"/>
                </a:solidFill>
                <a:latin typeface="Lato Light"/>
                <a:cs typeface="Lato Light"/>
              </a:rPr>
              <a:t>Arda Özdere     </a:t>
            </a:r>
            <a:r>
              <a:rPr lang="en-US" sz="2800" b="1" dirty="0" err="1" smtClean="0">
                <a:solidFill>
                  <a:srgbClr val="0170AD"/>
                </a:solidFill>
                <a:latin typeface="Lato Light"/>
                <a:cs typeface="Lato Light"/>
              </a:rPr>
              <a:t>Haydar</a:t>
            </a:r>
            <a:r>
              <a:rPr lang="en-US" sz="2800" b="1" dirty="0" smtClean="0">
                <a:solidFill>
                  <a:srgbClr val="0170AD"/>
                </a:solidFill>
                <a:latin typeface="Lato Light"/>
                <a:cs typeface="Lato Light"/>
              </a:rPr>
              <a:t> </a:t>
            </a:r>
            <a:r>
              <a:rPr lang="en-US" sz="2800" b="1" dirty="0" err="1" smtClean="0">
                <a:solidFill>
                  <a:srgbClr val="0170AD"/>
                </a:solidFill>
                <a:latin typeface="Lato Light"/>
                <a:cs typeface="Lato Light"/>
              </a:rPr>
              <a:t>Şahin</a:t>
            </a:r>
            <a:r>
              <a:rPr lang="en-US" sz="2800" b="1" dirty="0" smtClean="0">
                <a:solidFill>
                  <a:srgbClr val="0170AD"/>
                </a:solidFill>
                <a:latin typeface="Lato Light"/>
                <a:cs typeface="Lato Light"/>
              </a:rPr>
              <a:t>     </a:t>
            </a:r>
            <a:r>
              <a:rPr lang="en-US" sz="2800" b="1" dirty="0">
                <a:solidFill>
                  <a:srgbClr val="0170AD"/>
                </a:solidFill>
                <a:latin typeface="Lato Light"/>
                <a:cs typeface="Lato Light"/>
              </a:rPr>
              <a:t>Sebastian Muhle</a:t>
            </a:r>
          </a:p>
        </p:txBody>
      </p:sp>
      <p:sp>
        <p:nvSpPr>
          <p:cNvPr id="10" name="Rectangle 11">
            <a:extLst>
              <a:ext uri="{FF2B5EF4-FFF2-40B4-BE49-F238E27FC236}">
                <a16:creationId xmlns:a16="http://schemas.microsoft.com/office/drawing/2014/main" xmlns=""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xmlns=""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xmlns=""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xmlns=""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xmlns=""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xmlns=""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xmlns=""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xmlns=""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xmlns=""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reviews.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xmlns=""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~235k images </a:t>
            </a:r>
            <a:r>
              <a:rPr lang="en-US" sz="2400" b="1" dirty="0">
                <a:solidFill>
                  <a:srgbClr val="0170AD"/>
                </a:solidFill>
                <a:latin typeface="Lato Light"/>
                <a:ea typeface="Lato Light"/>
                <a:cs typeface="Lato Light"/>
              </a:rPr>
              <a:t>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 </a:t>
            </a:r>
            <a:r>
              <a:rPr lang="en-US" sz="2400" b="1" dirty="0">
                <a:solidFill>
                  <a:srgbClr val="0170AD"/>
                </a:solidFill>
                <a:latin typeface="Lato Light"/>
                <a:ea typeface="Lato Light"/>
                <a:cs typeface="Lato Light"/>
              </a:rPr>
              <a:t>problem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2.225k reviews </a:t>
            </a:r>
            <a:r>
              <a:rPr lang="en-US" sz="2400" b="1" dirty="0">
                <a:solidFill>
                  <a:srgbClr val="0170AD"/>
                </a:solidFill>
                <a:latin typeface="Lato Light"/>
                <a:ea typeface="Lato Light"/>
                <a:cs typeface="Lato Light"/>
              </a:rPr>
              <a:t>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xmlns=""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xmlns=""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xmlns=""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xmlns=""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xmlns=""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xmlns=""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xmlns=""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xmlns=""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xmlns=""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xmlns=""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xmlns=""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xmlns=""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xmlns=""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xmlns=""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xmlns="" id="{E9E581CD-DA3C-044C-8747-3E226A2EDC0B}"/>
              </a:ext>
            </a:extLst>
          </p:cNvPr>
          <p:cNvSpPr/>
          <p:nvPr/>
        </p:nvSpPr>
        <p:spPr>
          <a:xfrm>
            <a:off x="919343" y="14393971"/>
            <a:ext cx="9204371" cy="2916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smtClean="0">
                <a:solidFill>
                  <a:srgbClr val="0170AD"/>
                </a:solidFill>
                <a:latin typeface="Lato Light"/>
                <a:ea typeface="Lato Light"/>
                <a:cs typeface="Lato Light"/>
              </a:rPr>
              <a:t>For </a:t>
            </a:r>
            <a:r>
              <a:rPr lang="en-US" sz="2400" b="1" dirty="0" err="1" smtClean="0">
                <a:solidFill>
                  <a:srgbClr val="0170AD"/>
                </a:solidFill>
                <a:latin typeface="Lato Light"/>
                <a:ea typeface="Lato Light"/>
                <a:cs typeface="Lato Light"/>
              </a:rPr>
              <a:t>hyperparameter</a:t>
            </a:r>
            <a:r>
              <a:rPr lang="en-US" sz="2400" b="1" dirty="0" smtClean="0">
                <a:solidFill>
                  <a:srgbClr val="0170AD"/>
                </a:solidFill>
                <a:latin typeface="Lato Light"/>
                <a:ea typeface="Lato Light"/>
                <a:cs typeface="Lato Light"/>
              </a:rPr>
              <a:t> research, we </a:t>
            </a:r>
            <a:r>
              <a:rPr lang="en-US" sz="2400" b="1" dirty="0">
                <a:solidFill>
                  <a:srgbClr val="0170AD"/>
                </a:solidFill>
                <a:latin typeface="Lato Light"/>
                <a:ea typeface="Lato Light"/>
                <a:cs typeface="Lato Light"/>
              </a:rPr>
              <a:t>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subset</a:t>
            </a:r>
            <a:r>
              <a:rPr lang="en-US" sz="2400" b="1" dirty="0">
                <a:solidFill>
                  <a:srgbClr val="0170AD"/>
                </a:solidFill>
                <a:latin typeface="Lato Light"/>
                <a:ea typeface="Lato Light"/>
                <a:cs typeface="Lato Light"/>
              </a:rPr>
              <a:t> of </a:t>
            </a:r>
            <a:r>
              <a:rPr lang="en-US" sz="2400" b="1" dirty="0" smtClean="0">
                <a:solidFill>
                  <a:srgbClr val="0170AD"/>
                </a:solidFill>
                <a:latin typeface="Lato Heavy" panose="020F0502020204030203" pitchFamily="34" charset="0"/>
                <a:ea typeface="Lato Heavy" panose="020F0502020204030203" pitchFamily="34" charset="0"/>
                <a:cs typeface="Lato Heavy" panose="020F0502020204030203" pitchFamily="34" charset="0"/>
              </a:rPr>
              <a:t>60</a:t>
            </a:r>
            <a:r>
              <a:rPr lang="en-US" sz="2400" b="1" dirty="0" smtClean="0">
                <a:solidFill>
                  <a:srgbClr val="0170AD"/>
                </a:solidFill>
                <a:latin typeface="Lato Heavy" panose="020F0502020204030203" pitchFamily="34" charset="0"/>
                <a:ea typeface="Lato Heavy" panose="020F0502020204030203" pitchFamily="34" charset="0"/>
                <a:cs typeface="Lato Heavy" panose="020F0502020204030203" pitchFamily="34" charset="0"/>
              </a:rPr>
              <a:t>k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 images, </a:t>
            </a:r>
            <a:r>
              <a:rPr lang="en-US" sz="2400" b="1" dirty="0" smtClean="0">
                <a:solidFill>
                  <a:srgbClr val="0170AD"/>
                </a:solidFill>
                <a:latin typeface="Lato Heavy" panose="020F0502020204030203" pitchFamily="34" charset="0"/>
                <a:ea typeface="Lato Heavy" panose="020F0502020204030203" pitchFamily="34" charset="0"/>
                <a:cs typeface="Lato Heavy" panose="020F0502020204030203" pitchFamily="34" charset="0"/>
              </a:rPr>
              <a:t>10</a:t>
            </a:r>
            <a:r>
              <a:rPr lang="en-US" sz="2400" b="1" dirty="0" smtClean="0">
                <a:solidFill>
                  <a:srgbClr val="0170AD"/>
                </a:solidFill>
                <a:latin typeface="Lato Heavy" panose="020F0502020204030203" pitchFamily="34" charset="0"/>
                <a:ea typeface="Lato Heavy" panose="020F0502020204030203" pitchFamily="34" charset="0"/>
                <a:cs typeface="Lato Heavy" panose="020F0502020204030203" pitchFamily="34" charset="0"/>
              </a:rPr>
              <a:t>k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validation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images </a:t>
            </a:r>
            <a:r>
              <a:rPr lang="en-US" sz="2400" b="1" dirty="0">
                <a:solidFill>
                  <a:srgbClr val="0170AD"/>
                </a:solidFill>
                <a:latin typeface="Lato Light"/>
                <a:ea typeface="Lato Light"/>
                <a:cs typeface="Lato Light"/>
              </a:rPr>
              <a:t>-&gt; saved in an HDF5 file</a:t>
            </a:r>
            <a:endParaRPr lang="en-US" sz="2400" b="1" dirty="0" smtClean="0">
              <a:solidFill>
                <a:srgbClr val="0170AD"/>
              </a:solidFill>
              <a:latin typeface="Lato Heavy" panose="020F0502020204030203" pitchFamily="34" charset="0"/>
              <a:ea typeface="Lato Heavy" panose="020F0502020204030203" pitchFamily="34" charset="0"/>
              <a:cs typeface="Lato Heavy" panose="020F0502020204030203" pitchFamily="34" charset="0"/>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smtClean="0">
                <a:solidFill>
                  <a:srgbClr val="0170AD"/>
                </a:solidFill>
                <a:latin typeface="Lato Heavy" panose="020F0502020204030203" pitchFamily="34" charset="0"/>
                <a:ea typeface="Lato Heavy" panose="020F0502020204030203" pitchFamily="34" charset="0"/>
                <a:cs typeface="Lato Heavy" panose="020F0502020204030203" pitchFamily="34" charset="0"/>
              </a:rPr>
              <a:t>Used 70k learning images &amp; 235</a:t>
            </a:r>
            <a:r>
              <a:rPr lang="en-US" sz="2400" b="1" dirty="0" smtClean="0">
                <a:solidFill>
                  <a:srgbClr val="0170AD"/>
                </a:solidFill>
                <a:latin typeface="Lato Heavy" panose="020F0502020204030203" pitchFamily="34" charset="0"/>
                <a:ea typeface="Lato Heavy" panose="020F0502020204030203" pitchFamily="34" charset="0"/>
                <a:cs typeface="Lato Heavy" panose="020F0502020204030203" pitchFamily="34" charset="0"/>
              </a:rPr>
              <a:t>k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test </a:t>
            </a:r>
            <a:r>
              <a:rPr lang="en-US" sz="2400" b="1" dirty="0" smtClean="0">
                <a:solidFill>
                  <a:srgbClr val="0170AD"/>
                </a:solidFill>
                <a:latin typeface="Lato Heavy" panose="020F0502020204030203" pitchFamily="34" charset="0"/>
                <a:ea typeface="Lato Heavy" panose="020F0502020204030203" pitchFamily="34" charset="0"/>
                <a:cs typeface="Lato Heavy" panose="020F0502020204030203" pitchFamily="34" charset="0"/>
              </a:rPr>
              <a:t>images</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Augmentation </a:t>
            </a:r>
            <a:r>
              <a:rPr lang="en-US" sz="2400" b="1" dirty="0">
                <a:solidFill>
                  <a:srgbClr val="0170AD"/>
                </a:solidFill>
                <a:latin typeface="Lato Light"/>
                <a:ea typeface="Lato Light"/>
                <a:cs typeface="Lato Light"/>
              </a:rPr>
              <a:t>(rotating, zooming, horizontal flipping) and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applied the mean </a:t>
            </a:r>
            <a:r>
              <a:rPr lang="en-US" sz="2400" b="1" dirty="0">
                <a:solidFill>
                  <a:srgbClr val="0170AD"/>
                </a:solidFill>
                <a:latin typeface="Lato Light"/>
                <a:ea typeface="Lato Light"/>
                <a:cs typeface="Lato Light"/>
              </a:rPr>
              <a:t>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generator </a:t>
            </a:r>
            <a:r>
              <a:rPr lang="en-US" sz="2400" b="1" dirty="0">
                <a:solidFill>
                  <a:srgbClr val="0170AD"/>
                </a:solidFill>
                <a:latin typeface="Lato Light"/>
                <a:ea typeface="Lato Light"/>
                <a:cs typeface="Lato Light"/>
              </a:rPr>
              <a:t>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xmlns=""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map of each character to a unique integer</a:t>
            </a:r>
            <a:r>
              <a:rPr lang="en-US" sz="2400" b="1" dirty="0">
                <a:solidFill>
                  <a:srgbClr val="0170AD"/>
                </a:solidFill>
                <a:latin typeface="Lato Light"/>
                <a:ea typeface="Lato Light"/>
                <a:cs typeface="Lato Light"/>
              </a:rPr>
              <a:t>.</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subsequences of 100 characters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normalized </a:t>
            </a:r>
            <a:r>
              <a:rPr lang="en-US" sz="2400" b="1" dirty="0">
                <a:solidFill>
                  <a:srgbClr val="0170AD"/>
                </a:solidFill>
                <a:latin typeface="Lato Light"/>
                <a:ea typeface="Lato Light"/>
                <a:cs typeface="Lato Light"/>
              </a:rPr>
              <a:t>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output</a:t>
            </a:r>
            <a:r>
              <a:rPr lang="en-US" sz="2400" b="1" dirty="0">
                <a:solidFill>
                  <a:srgbClr val="0170AD"/>
                </a:solidFill>
                <a:latin typeface="Lato Light"/>
                <a:ea typeface="Lato Light"/>
                <a:cs typeface="Lato Light"/>
              </a:rPr>
              <a:t> patterns into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one hot encoded vector</a:t>
            </a:r>
            <a:r>
              <a:rPr lang="en-US" sz="2400" b="1" dirty="0">
                <a:solidFill>
                  <a:srgbClr val="0170AD"/>
                </a:solidFill>
                <a:latin typeface="Lato Light"/>
                <a:ea typeface="Lato Light"/>
                <a:cs typeface="Lato Light"/>
              </a:rPr>
              <a:t>. That is, that the network can predict the probability of the different character in our lookup table.</a:t>
            </a:r>
          </a:p>
        </p:txBody>
      </p:sp>
      <p:sp>
        <p:nvSpPr>
          <p:cNvPr id="50" name="Shape 188">
            <a:extLst>
              <a:ext uri="{FF2B5EF4-FFF2-40B4-BE49-F238E27FC236}">
                <a16:creationId xmlns:a16="http://schemas.microsoft.com/office/drawing/2014/main" xmlns="" id="{BA477D95-0956-BF47-9070-91C2FBC84006}"/>
              </a:ext>
            </a:extLst>
          </p:cNvPr>
          <p:cNvSpPr/>
          <p:nvPr/>
        </p:nvSpPr>
        <p:spPr>
          <a:xfrm>
            <a:off x="919343" y="17803102"/>
            <a:ext cx="9204371" cy="42437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test our code </a:t>
            </a: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transfer learning</a:t>
            </a:r>
            <a:r>
              <a:rPr lang="en-US" sz="2400" b="1" dirty="0">
                <a:solidFill>
                  <a:srgbClr val="0170AD"/>
                </a:solidFill>
                <a:latin typeface="Lato Light"/>
                <a:ea typeface="Lato Light"/>
                <a:cs typeface="Lato Light"/>
              </a:rPr>
              <a:t> on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architecture with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image net weights</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a:t>
            </a:r>
            <a:r>
              <a:rPr lang="en-US" sz="2400" b="1" dirty="0">
                <a:solidFill>
                  <a:srgbClr val="0170AD"/>
                </a:solidFill>
                <a:latin typeface="Lato Light"/>
                <a:ea typeface="Lato Light"/>
                <a:cs typeface="Lato Light"/>
              </a:rPr>
              <a:t>and the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net weights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replaced the top</a:t>
            </a:r>
            <a:r>
              <a:rPr lang="en-US" sz="2400" b="1" dirty="0">
                <a:solidFill>
                  <a:srgbClr val="0170AD"/>
                </a:solidFill>
                <a:latin typeface="Lato Light"/>
                <a:ea typeface="Lato Light"/>
                <a:cs typeface="Lato Light"/>
              </a:rPr>
              <a:t>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activation function) and a prediction layer (size of 9 and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sigmoid activation function for multi-label classification</a:t>
            </a:r>
            <a:r>
              <a:rPr lang="en-US" sz="2400" b="1" dirty="0" smtClean="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smtClean="0">
                <a:solidFill>
                  <a:srgbClr val="0170AD"/>
                </a:solidFill>
                <a:latin typeface="Lato Light"/>
                <a:ea typeface="Lato Light"/>
                <a:cs typeface="Lato Light"/>
              </a:rPr>
              <a:t>To classify businesses, we have averaged predictions of the images of business</a:t>
            </a:r>
            <a:endParaRPr lang="en-US" sz="2400" b="1" dirty="0">
              <a:solidFill>
                <a:srgbClr val="0170AD"/>
              </a:solidFill>
              <a:latin typeface="Lato Light"/>
              <a:ea typeface="Lato Light"/>
              <a:cs typeface="Lato Light"/>
            </a:endParaRPr>
          </a:p>
        </p:txBody>
      </p:sp>
      <p:sp>
        <p:nvSpPr>
          <p:cNvPr id="51" name="Shape 188">
            <a:extLst>
              <a:ext uri="{FF2B5EF4-FFF2-40B4-BE49-F238E27FC236}">
                <a16:creationId xmlns:a16="http://schemas.microsoft.com/office/drawing/2014/main" xmlns="" id="{44E098BF-EAFD-2147-9E33-14CEFA65FC86}"/>
              </a:ext>
            </a:extLst>
          </p:cNvPr>
          <p:cNvSpPr/>
          <p:nvPr/>
        </p:nvSpPr>
        <p:spPr>
          <a:xfrm>
            <a:off x="919342" y="22089100"/>
            <a:ext cx="9204371" cy="3804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a:t>
            </a:r>
            <a:r>
              <a:rPr lang="en-US" sz="2400" b="1" dirty="0">
                <a:solidFill>
                  <a:srgbClr val="0170AD"/>
                </a:solidFill>
                <a:latin typeface="Lato Light"/>
                <a:ea typeface="Lato Light"/>
                <a:cs typeface="Lato Light"/>
              </a:rPr>
              <a:t>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a:t>
            </a:r>
            <a:r>
              <a:rPr lang="en-US" sz="2400" b="1" dirty="0">
                <a:solidFill>
                  <a:srgbClr val="0170AD"/>
                </a:solidFill>
                <a:latin typeface="Lato Light"/>
                <a:ea typeface="Lato Light"/>
                <a:cs typeface="Lato Light"/>
              </a:rPr>
              <a:t>,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binary-cross entropy loss </a:t>
            </a:r>
            <a:r>
              <a:rPr lang="en-US" sz="2400" b="1" dirty="0">
                <a:solidFill>
                  <a:srgbClr val="0170AD"/>
                </a:solidFill>
                <a:latin typeface="Lato Light"/>
                <a:ea typeface="Lato Light"/>
                <a:cs typeface="Lato Light"/>
              </a:rPr>
              <a:t>and an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F1-score</a:t>
            </a:r>
            <a:r>
              <a:rPr lang="en-US" sz="2400" b="1" dirty="0">
                <a:solidFill>
                  <a:srgbClr val="0170AD"/>
                </a:solidFill>
                <a:latin typeface="Lato Light"/>
                <a:ea typeface="Lato Light"/>
                <a:cs typeface="Lato Light"/>
              </a:rPr>
              <a:t>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 </a:t>
            </a:r>
            <a:r>
              <a:rPr lang="en-US" sz="2400" b="1" dirty="0">
                <a:solidFill>
                  <a:srgbClr val="0170AD"/>
                </a:solidFill>
                <a:latin typeface="Lato Light"/>
                <a:ea typeface="Lato Light"/>
                <a:cs typeface="Lato Light"/>
              </a:rPr>
              <a:t>and tried different learning rates and numbers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xmlns=""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For every label </a:t>
            </a:r>
            <a:r>
              <a:rPr lang="en-US" sz="2400" b="1" dirty="0">
                <a:solidFill>
                  <a:srgbClr val="0170AD"/>
                </a:solidFill>
                <a:latin typeface="Lato Light"/>
                <a:ea typeface="Lato Light"/>
                <a:cs typeface="Lato Light"/>
              </a:rPr>
              <a:t>above it, we feed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prepared</a:t>
            </a:r>
            <a:r>
              <a:rPr lang="en-US" sz="2400" b="1" dirty="0">
                <a:solidFill>
                  <a:srgbClr val="0170AD"/>
                </a:solidFill>
                <a:latin typeface="Lato Light"/>
                <a:ea typeface="Lato Light"/>
                <a:cs typeface="Lato Light"/>
              </a:rPr>
              <a:t>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seed sequence </a:t>
            </a:r>
            <a:r>
              <a:rPr lang="en-US" sz="2400" b="1" dirty="0">
                <a:solidFill>
                  <a:srgbClr val="0170AD"/>
                </a:solidFill>
                <a:latin typeface="Lato Light"/>
                <a:ea typeface="Lato Light"/>
                <a:cs typeface="Lato Light"/>
              </a:rPr>
              <a:t>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updates the seed sequence </a:t>
            </a:r>
            <a:r>
              <a:rPr lang="en-US" sz="2400" b="1" dirty="0">
                <a:solidFill>
                  <a:srgbClr val="0170AD"/>
                </a:solidFill>
                <a:latin typeface="Lato Light"/>
                <a:ea typeface="Lato Light"/>
                <a:cs typeface="Lato Light"/>
              </a:rPr>
              <a:t>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concatenate the different generated sequences </a:t>
            </a:r>
            <a:r>
              <a:rPr lang="en-US" sz="2400" b="1" dirty="0">
                <a:solidFill>
                  <a:srgbClr val="0170AD"/>
                </a:solidFill>
                <a:latin typeface="Lato Light"/>
                <a:ea typeface="Lato Light"/>
                <a:cs typeface="Lato Light"/>
              </a:rPr>
              <a:t>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xmlns=""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LSTMs layers </a:t>
            </a:r>
            <a:r>
              <a:rPr lang="en-US" sz="2400" b="1" dirty="0">
                <a:solidFill>
                  <a:srgbClr val="0170AD"/>
                </a:solidFill>
                <a:latin typeface="Lato Light"/>
                <a:ea typeface="Lato Light"/>
                <a:cs typeface="Lato Light"/>
              </a:rPr>
              <a:t>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dropout layer</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prediction</a:t>
            </a:r>
            <a:r>
              <a:rPr lang="en-US" sz="2400" b="1" dirty="0">
                <a:solidFill>
                  <a:srgbClr val="0170AD"/>
                </a:solidFill>
                <a:latin typeface="Lato Light"/>
                <a:ea typeface="Lato Light"/>
                <a:cs typeface="Lato Light"/>
              </a:rPr>
              <a:t> layer uses a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softmax</a:t>
            </a:r>
            <a:r>
              <a:rPr lang="en-US" sz="2400" b="1" dirty="0">
                <a:solidFill>
                  <a:srgbClr val="0170AD"/>
                </a:solidFill>
                <a:latin typeface="Lato Light"/>
                <a:ea typeface="Lato Light"/>
                <a:cs typeface="Lato Light"/>
              </a:rPr>
              <a:t> activation function.</a:t>
            </a:r>
          </a:p>
        </p:txBody>
      </p:sp>
      <p:sp>
        <p:nvSpPr>
          <p:cNvPr id="40" name="Shape 188">
            <a:extLst>
              <a:ext uri="{FF2B5EF4-FFF2-40B4-BE49-F238E27FC236}">
                <a16:creationId xmlns:a16="http://schemas.microsoft.com/office/drawing/2014/main" xmlns=""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a:t>
            </a:r>
            <a:r>
              <a:rPr lang="en-US" sz="2400" b="1" dirty="0">
                <a:solidFill>
                  <a:srgbClr val="0170AD"/>
                </a:solidFill>
                <a:latin typeface="Lato Light"/>
                <a:ea typeface="Lato Light"/>
                <a:cs typeface="Lato Light"/>
              </a:rPr>
              <a:t>.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 </a:t>
            </a:r>
            <a:r>
              <a:rPr lang="en-US" sz="2400" b="1" dirty="0">
                <a:solidFill>
                  <a:srgbClr val="0170AD"/>
                </a:solidFill>
                <a:latin typeface="Lato Light"/>
                <a:ea typeface="Lato Light"/>
                <a:cs typeface="Lato Light"/>
              </a:rPr>
              <a:t>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categorical cross entropy loss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xx% of the training set</a:t>
            </a:r>
            <a:r>
              <a:rPr lang="en-US" sz="2400" b="1" dirty="0">
                <a:solidFill>
                  <a:srgbClr val="0170AD"/>
                </a:solidFill>
                <a:latin typeface="Lato Light"/>
                <a:ea typeface="Lato Light"/>
                <a:cs typeface="Lato Light"/>
              </a:rPr>
              <a:t>.</a:t>
            </a:r>
          </a:p>
        </p:txBody>
      </p:sp>
      <p:pic>
        <p:nvPicPr>
          <p:cNvPr id="6" name="Grafik 5">
            <a:extLst>
              <a:ext uri="{FF2B5EF4-FFF2-40B4-BE49-F238E27FC236}">
                <a16:creationId xmlns:a16="http://schemas.microsoft.com/office/drawing/2014/main" xmlns=""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xmlns=""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xmlns="" id="{29A27DEB-B8E9-744B-A1EA-7458FB93FC93}"/>
              </a:ext>
            </a:extLst>
          </p:cNvPr>
          <p:cNvSpPr/>
          <p:nvPr/>
        </p:nvSpPr>
        <p:spPr>
          <a:xfrm>
            <a:off x="32260415" y="15562685"/>
            <a:ext cx="9901058" cy="8512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is indeed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great for prototyping </a:t>
            </a:r>
            <a:r>
              <a:rPr lang="en-US" sz="2400" b="1" dirty="0">
                <a:solidFill>
                  <a:srgbClr val="0170AD"/>
                </a:solidFill>
                <a:latin typeface="Lato Light"/>
                <a:ea typeface="Lato Light"/>
                <a:cs typeface="Lato Light"/>
              </a:rPr>
              <a:t>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bottlenecks</a:t>
            </a:r>
            <a:r>
              <a:rPr lang="en-US" sz="2400" b="1" dirty="0">
                <a:solidFill>
                  <a:srgbClr val="0170AD"/>
                </a:solidFill>
                <a:latin typeface="Lato Light"/>
                <a:ea typeface="Lato Light"/>
                <a:cs typeface="Lato Light"/>
              </a:rPr>
              <a:t>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Batch size </a:t>
            </a:r>
            <a:r>
              <a:rPr lang="en-US" sz="2400" b="1" dirty="0">
                <a:solidFill>
                  <a:srgbClr val="0170AD"/>
                </a:solidFill>
                <a:latin typeface="Lato Light"/>
                <a:ea typeface="Lato Light"/>
                <a:cs typeface="Lato Light"/>
              </a:rPr>
              <a:t>is important for training speed. We found out that a batch size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16</a:t>
            </a:r>
            <a:r>
              <a:rPr lang="en-US" sz="2400" b="1" dirty="0">
                <a:solidFill>
                  <a:srgbClr val="0170AD"/>
                </a:solidFill>
                <a:latin typeface="Lato Light"/>
                <a:ea typeface="Lato Light"/>
                <a:cs typeface="Lato Light"/>
              </a:rPr>
              <a:t> works best for us when training an Inception v3 model on a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class weights </a:t>
            </a:r>
            <a:r>
              <a:rPr lang="en-US" sz="2400" b="1" dirty="0">
                <a:solidFill>
                  <a:srgbClr val="0170AD"/>
                </a:solidFill>
                <a:latin typeface="Lato Light"/>
                <a:ea typeface="Lato Light"/>
                <a:cs typeface="Lato Light"/>
              </a:rPr>
              <a:t>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full datasets </a:t>
            </a:r>
            <a:r>
              <a:rPr lang="en-US" sz="2400" b="1" dirty="0">
                <a:solidFill>
                  <a:srgbClr val="0170AD"/>
                </a:solidFill>
                <a:latin typeface="Lato Light"/>
                <a:ea typeface="Lato Light"/>
                <a:cs typeface="Lato Light"/>
              </a:rPr>
              <a:t>for the CNNs and the RNN.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better seed sequences </a:t>
            </a:r>
            <a:r>
              <a:rPr lang="en-US" sz="2400" b="1" dirty="0">
                <a:solidFill>
                  <a:srgbClr val="0170AD"/>
                </a:solidFill>
                <a:latin typeface="Lato Light"/>
                <a:ea typeface="Lato Light"/>
                <a:cs typeface="Lato Light"/>
              </a:rPr>
              <a:t>for the RNN to write more convincing fake reviews. One idea would be to have not one but a few different seed sequences for every predicted label and then randomly choose one. Also, you could shuffle the order of the predictions for the labels, so that label 0 isn’t always the first sequence in a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GAN to conditional generate text </a:t>
            </a:r>
            <a:r>
              <a:rPr lang="en-US" sz="2400" b="1" dirty="0">
                <a:solidFill>
                  <a:srgbClr val="0170AD"/>
                </a:solidFill>
                <a:latin typeface="Lato Light"/>
                <a:ea typeface="Lato Light"/>
                <a:cs typeface="Lato Light"/>
              </a:rPr>
              <a:t>based on the predicated labels to write more natural sounding fake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more advanced approach for the multi-instance approach of this problem)</a:t>
            </a:r>
          </a:p>
        </p:txBody>
      </p:sp>
      <p:sp>
        <p:nvSpPr>
          <p:cNvPr id="53" name="Shape 188">
            <a:extLst>
              <a:ext uri="{FF2B5EF4-FFF2-40B4-BE49-F238E27FC236}">
                <a16:creationId xmlns:a16="http://schemas.microsoft.com/office/drawing/2014/main" xmlns="" id="{D9008FA4-6C55-4349-B8EB-CAF713A75C51}"/>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mc:AlternateContent xmlns:mc="http://schemas.openxmlformats.org/markup-compatibility/2006">
        <mc:Choice xmlns:a14="http://schemas.microsoft.com/office/drawing/2010/main" Requires="a14">
          <p:sp>
            <p:nvSpPr>
              <p:cNvPr id="54" name="Shape 188">
                <a:extLst>
                  <a:ext uri="{FF2B5EF4-FFF2-40B4-BE49-F238E27FC236}">
                    <a16:creationId xmlns:a16="http://schemas.microsoft.com/office/drawing/2014/main" xmlns="" id="{600886FA-A6C3-EA4B-A501-9D8287AD722B}"/>
                  </a:ext>
                </a:extLst>
              </p:cNvPr>
              <p:cNvSpPr/>
              <p:nvPr/>
            </p:nvSpPr>
            <p:spPr>
              <a:xfrm>
                <a:off x="919342" y="25935498"/>
                <a:ext cx="9204371" cy="155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14:m>
                  <m:oMathPara xmlns:m="http://schemas.openxmlformats.org/officeDocument/2006/math">
                    <m:oMathParaPr>
                      <m:jc m:val="centerGroup"/>
                    </m:oMathParaPr>
                    <m:oMath xmlns:m="http://schemas.openxmlformats.org/officeDocument/2006/math">
                      <m:r>
                        <a:rPr lang="de-DE" sz="2400" b="1" i="1" smtClean="0">
                          <a:solidFill>
                            <a:srgbClr val="0170AD"/>
                          </a:solidFill>
                          <a:latin typeface="Cambria Math" panose="02040503050406030204" pitchFamily="18" charset="0"/>
                          <a:ea typeface="Lato Light"/>
                          <a:cs typeface="Lato Light"/>
                        </a:rPr>
                        <m:t>𝑭</m:t>
                      </m:r>
                      <m:r>
                        <a:rPr lang="de-DE" sz="2400" b="1" i="1" smtClean="0">
                          <a:solidFill>
                            <a:srgbClr val="0170AD"/>
                          </a:solidFill>
                          <a:latin typeface="Cambria Math" panose="02040503050406030204" pitchFamily="18" charset="0"/>
                          <a:ea typeface="Lato Light"/>
                          <a:cs typeface="Lato Light"/>
                        </a:rPr>
                        <m:t>𝟏</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𝟐</m:t>
                      </m:r>
                      <m:f>
                        <m:fPr>
                          <m:ctrlPr>
                            <a:rPr lang="de-DE" sz="2400" b="1" i="1" smtClean="0">
                              <a:solidFill>
                                <a:srgbClr val="0170AD"/>
                              </a:solidFill>
                              <a:latin typeface="Cambria Math"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Cambria Math" panose="02040503050406030204" pitchFamily="18" charset="0"/>
                              <a:cs typeface="Lato Light"/>
                            </a:rPr>
                            <m:t>×</m:t>
                          </m:r>
                          <m:r>
                            <a:rPr lang="de-DE" sz="2400" b="1" i="1" smtClean="0">
                              <a:solidFill>
                                <a:srgbClr val="0170AD"/>
                              </a:solidFill>
                              <a:latin typeface="Cambria Math" panose="02040503050406030204" pitchFamily="18" charset="0"/>
                              <a:ea typeface="Cambria Math" panose="02040503050406030204" pitchFamily="18" charset="0"/>
                              <a:cs typeface="Lato Light"/>
                            </a:rPr>
                            <m:t>𝒓</m:t>
                          </m:r>
                        </m:num>
                        <m:den>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𝒓</m:t>
                          </m:r>
                        </m:den>
                      </m:f>
                      <m:r>
                        <a:rPr lang="de-DE" sz="2400" b="1" i="1"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𝐰𝐡𝐞𝐫𝐞</m:t>
                      </m:r>
                      <m:r>
                        <a:rPr lang="de-DE" sz="2400" b="1" i="0"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𝐩</m:t>
                      </m:r>
                      <m:r>
                        <a:rPr lang="de-DE" sz="2400" b="1" i="0" smtClean="0">
                          <a:solidFill>
                            <a:srgbClr val="0170AD"/>
                          </a:solidFill>
                          <a:latin typeface="Cambria Math" panose="02040503050406030204" pitchFamily="18" charset="0"/>
                          <a:ea typeface="Lato Light"/>
                          <a:cs typeface="Lato Light"/>
                        </a:rPr>
                        <m:t>= </m:t>
                      </m:r>
                      <m:f>
                        <m:fPr>
                          <m:ctrlPr>
                            <a:rPr lang="de-DE" sz="2400" b="1" i="1" smtClean="0">
                              <a:solidFill>
                                <a:srgbClr val="0170AD"/>
                              </a:solidFill>
                              <a:latin typeface="Cambria Math"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𝒇𝒑</m:t>
                          </m:r>
                        </m:den>
                      </m:f>
                      <m:r>
                        <a:rPr lang="de-DE" sz="2400" b="1" i="1" smtClean="0">
                          <a:solidFill>
                            <a:srgbClr val="0170AD"/>
                          </a:solidFill>
                          <a:latin typeface="Cambria Math" panose="02040503050406030204" pitchFamily="18" charset="0"/>
                          <a:ea typeface="Lato Light"/>
                          <a:cs typeface="Lato Light"/>
                        </a:rPr>
                        <m:t>, </m:t>
                      </m:r>
                      <m:r>
                        <a:rPr lang="de-DE" sz="2400" b="1" i="1" smtClean="0">
                          <a:solidFill>
                            <a:srgbClr val="0170AD"/>
                          </a:solidFill>
                          <a:latin typeface="Cambria Math" panose="02040503050406030204" pitchFamily="18" charset="0"/>
                          <a:ea typeface="Lato Light"/>
                          <a:cs typeface="Lato Light"/>
                        </a:rPr>
                        <m:t>𝒓</m:t>
                      </m:r>
                      <m:r>
                        <a:rPr lang="de-DE" sz="2400" b="1" i="1" smtClean="0">
                          <a:solidFill>
                            <a:srgbClr val="0170AD"/>
                          </a:solidFill>
                          <a:latin typeface="Cambria Math" panose="02040503050406030204" pitchFamily="18" charset="0"/>
                          <a:ea typeface="Lato Light"/>
                          <a:cs typeface="Lato Light"/>
                        </a:rPr>
                        <m:t>=</m:t>
                      </m:r>
                      <m:f>
                        <m:fPr>
                          <m:ctrlPr>
                            <a:rPr lang="de-DE" sz="2400" b="1" i="1" smtClean="0">
                              <a:solidFill>
                                <a:srgbClr val="0170AD"/>
                              </a:solidFill>
                              <a:latin typeface="Cambria Math"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𝒇𝒏</m:t>
                          </m:r>
                        </m:den>
                      </m:f>
                    </m:oMath>
                  </m:oMathPara>
                </a14:m>
                <a:endParaRPr lang="en-US" sz="2400" b="1" dirty="0">
                  <a:solidFill>
                    <a:srgbClr val="0170AD"/>
                  </a:solidFill>
                  <a:latin typeface="Lato Light"/>
                  <a:ea typeface="Lato Light"/>
                  <a:cs typeface="Lato Light"/>
                </a:endParaRPr>
              </a:p>
            </p:txBody>
          </p:sp>
        </mc:Choice>
        <mc:Fallback>
          <p:sp>
            <p:nvSpPr>
              <p:cNvPr id="54" name="Shape 188">
                <a:extLst>
                  <a:ext uri="{FF2B5EF4-FFF2-40B4-BE49-F238E27FC236}">
                    <a16:creationId xmlns:a16="http://schemas.microsoft.com/office/drawing/2014/main" xmlns:a14="http://schemas.microsoft.com/office/drawing/2010/main" xmlns="" id="{600886FA-A6C3-EA4B-A501-9D8287AD722B}"/>
                  </a:ext>
                </a:extLst>
              </p:cNvPr>
              <p:cNvSpPr>
                <a:spLocks noRot="1" noChangeAspect="1" noMove="1" noResize="1" noEditPoints="1" noAdjustHandles="1" noChangeArrowheads="1" noChangeShapeType="1" noTextEdit="1"/>
              </p:cNvSpPr>
              <p:nvPr/>
            </p:nvSpPr>
            <p:spPr>
              <a:xfrm>
                <a:off x="919342" y="25935498"/>
                <a:ext cx="9204371" cy="1551001"/>
              </a:xfrm>
              <a:prstGeom prst="rect">
                <a:avLst/>
              </a:prstGeom>
              <a:blipFill rotWithShape="0">
                <a:blip r:embed="rId11"/>
                <a:stretch>
                  <a:fillRect/>
                </a:stretch>
              </a:blipFill>
              <a:ln w="12700" cap="flat">
                <a:noFill/>
                <a:miter lim="400000"/>
              </a:ln>
              <a:effectLst/>
              <a:extLst>
                <a:ext uri="{C572A759-6A51-4108-AA02-DFA0A04FC94B}">
                  <ma14:wrappingTextBoxFlag xmlns:ma14="http://schemas.microsoft.com/office/mac/drawingml/2011/main" val="1"/>
                </a:ext>
              </a:extLst>
            </p:spPr>
            <p:txBody>
              <a:bodyPr/>
              <a:lstStyle/>
              <a:p>
                <a:r>
                  <a:rPr lang="en-US">
                    <a:noFill/>
                  </a:rPr>
                  <a:t> </a:t>
                </a:r>
              </a:p>
            </p:txBody>
          </p:sp>
        </mc:Fallback>
      </mc:AlternateContent>
      <p:sp>
        <p:nvSpPr>
          <p:cNvPr id="55" name="Shape 188">
            <a:extLst>
              <a:ext uri="{FF2B5EF4-FFF2-40B4-BE49-F238E27FC236}">
                <a16:creationId xmlns:a16="http://schemas.microsoft.com/office/drawing/2014/main" xmlns="" id="{4BE11666-7530-094D-97F6-37BEECE48F36}"/>
              </a:ext>
            </a:extLst>
          </p:cNvPr>
          <p:cNvSpPr/>
          <p:nvPr/>
        </p:nvSpPr>
        <p:spPr>
          <a:xfrm>
            <a:off x="3643638" y="26710998"/>
            <a:ext cx="3755777" cy="584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F1-score</a:t>
            </a:r>
          </a:p>
        </p:txBody>
      </p:sp>
      <p:sp>
        <p:nvSpPr>
          <p:cNvPr id="56" name="Shape 188">
            <a:extLst>
              <a:ext uri="{FF2B5EF4-FFF2-40B4-BE49-F238E27FC236}">
                <a16:creationId xmlns:a16="http://schemas.microsoft.com/office/drawing/2014/main" xmlns="" id="{178C1D35-91F6-7947-878F-82208958A5A3}"/>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CNN - Photo Classification: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Our</a:t>
            </a:r>
            <a:r>
              <a:rPr lang="en-US" sz="2400" b="1" dirty="0">
                <a:solidFill>
                  <a:srgbClr val="0170AD"/>
                </a:solidFill>
                <a:latin typeface="Lato Light"/>
                <a:ea typeface="Lato Light"/>
                <a:cs typeface="Lato Light"/>
              </a:rPr>
              <a:t> best F1-score: </a:t>
            </a:r>
            <a:r>
              <a:rPr lang="en-US" sz="2400" b="1" dirty="0" smtClean="0">
                <a:solidFill>
                  <a:srgbClr val="0170AD"/>
                </a:solidFill>
                <a:latin typeface="Lato Heavy" panose="020F0502020204030203" pitchFamily="34" charset="0"/>
                <a:ea typeface="Lato Heavy" panose="020F0502020204030203" pitchFamily="34" charset="0"/>
                <a:cs typeface="Lato Heavy" panose="020F0502020204030203" pitchFamily="34" charset="0"/>
              </a:rPr>
              <a:t>0.69</a:t>
            </a:r>
            <a:endPar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Winner </a:t>
            </a:r>
            <a:r>
              <a:rPr lang="en-US" sz="2400" b="1" dirty="0">
                <a:solidFill>
                  <a:srgbClr val="0170AD"/>
                </a:solidFill>
                <a:latin typeface="Lato Light"/>
                <a:ea typeface="Lato Light"/>
                <a:cs typeface="Lato Light"/>
              </a:rPr>
              <a:t>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0.83</a:t>
            </a:r>
            <a:r>
              <a:rPr lang="en-US" sz="2400" b="1" dirty="0">
                <a:solidFill>
                  <a:srgbClr val="0170AD"/>
                </a:solidFill>
                <a:latin typeface="Lato Light"/>
                <a:ea typeface="Lato Light"/>
                <a:cs typeface="Lato Light"/>
              </a:rPr>
              <a:t> , we are place </a:t>
            </a:r>
            <a:r>
              <a:rPr lang="en-US" sz="2400" b="1" dirty="0" smtClean="0">
                <a:solidFill>
                  <a:srgbClr val="0170AD"/>
                </a:solidFill>
                <a:latin typeface="Lato Light"/>
                <a:ea typeface="Lato Light"/>
                <a:cs typeface="Lato Light"/>
              </a:rPr>
              <a:t>155 of 355</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vs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In our case,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both performed quite similar</a:t>
            </a:r>
            <a:r>
              <a:rPr lang="en-US" sz="2400" b="1" dirty="0">
                <a:solidFill>
                  <a:srgbClr val="0170AD"/>
                </a:solidFill>
                <a:latin typeface="Lato Light"/>
                <a:ea typeface="Lato Light"/>
                <a:cs typeface="Lato Light"/>
              </a:rPr>
              <a:t>. Further research is necessary to find out if one of the architectures plateaus as we are getting closer to a 0.83 score</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RNN – Fake Review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As a metric, some of our friends classified 20 reviews. 10 were real 10 were fake.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Xx of our fake reviews were considered to be real and xx of the real reviews were considered to be real.</a:t>
            </a:r>
          </a:p>
        </p:txBody>
      </p:sp>
      <p:sp>
        <p:nvSpPr>
          <p:cNvPr id="58" name="Shape 188">
            <a:extLst>
              <a:ext uri="{FF2B5EF4-FFF2-40B4-BE49-F238E27FC236}">
                <a16:creationId xmlns:a16="http://schemas.microsoft.com/office/drawing/2014/main" xmlns="" id="{8B05589E-1A5D-F24E-983A-9D0A69151D66}"/>
              </a:ext>
            </a:extLst>
          </p:cNvPr>
          <p:cNvSpPr/>
          <p:nvPr/>
        </p:nvSpPr>
        <p:spPr>
          <a:xfrm>
            <a:off x="21525787" y="22901101"/>
            <a:ext cx="3755777" cy="584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Picture 1 results</a:t>
            </a:r>
          </a:p>
        </p:txBody>
      </p:sp>
      <p:sp>
        <p:nvSpPr>
          <p:cNvPr id="59" name="Shape 188">
            <a:extLst>
              <a:ext uri="{FF2B5EF4-FFF2-40B4-BE49-F238E27FC236}">
                <a16:creationId xmlns:a16="http://schemas.microsoft.com/office/drawing/2014/main" xmlns="" id="{75F723E7-1E37-DC45-875A-1C59A812E122}"/>
              </a:ext>
            </a:extLst>
          </p:cNvPr>
          <p:cNvSpPr/>
          <p:nvPr/>
        </p:nvSpPr>
        <p:spPr>
          <a:xfrm>
            <a:off x="26506190" y="22901101"/>
            <a:ext cx="3755777" cy="584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Picture 2 results</a:t>
            </a:r>
          </a:p>
        </p:txBody>
      </p:sp>
      <p:sp>
        <p:nvSpPr>
          <p:cNvPr id="60" name="Shape 188">
            <a:extLst>
              <a:ext uri="{FF2B5EF4-FFF2-40B4-BE49-F238E27FC236}">
                <a16:creationId xmlns:a16="http://schemas.microsoft.com/office/drawing/2014/main" xmlns="" id="{379B8735-60FE-124C-A800-9DB5DB622068}"/>
              </a:ext>
            </a:extLst>
          </p:cNvPr>
          <p:cNvSpPr/>
          <p:nvPr/>
        </p:nvSpPr>
        <p:spPr>
          <a:xfrm>
            <a:off x="21705078" y="24131659"/>
            <a:ext cx="9901058" cy="5158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"The service was a </a:t>
            </a:r>
            <a:r>
              <a:rPr lang="en-US" sz="2400" b="1" i="1" dirty="0" err="1">
                <a:solidFill>
                  <a:srgbClr val="0170AD"/>
                </a:solidFill>
                <a:latin typeface="Lato Light"/>
                <a:ea typeface="Lato Light"/>
                <a:cs typeface="Lato Light"/>
              </a:rPr>
              <a:t>botp</a:t>
            </a:r>
            <a:r>
              <a:rPr lang="en-US" sz="2400" b="1" i="1" dirty="0">
                <a:solidFill>
                  <a:srgbClr val="0170AD"/>
                </a:solidFill>
                <a:latin typeface="Lato Light"/>
                <a:ea typeface="Lato Light"/>
                <a:cs typeface="Lato Light"/>
              </a:rPr>
              <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bat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oi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a:t>
            </a:r>
            <a:endParaRPr lang="en-US" sz="2400" b="1" i="1" dirty="0">
              <a:solidFill>
                <a:srgbClr val="0170AD"/>
              </a:solidFill>
              <a:latin typeface="Lato Light"/>
              <a:ea typeface="Lato Light"/>
              <a:cs typeface="Lato Light"/>
            </a:endParaRPr>
          </a:p>
        </p:txBody>
      </p:sp>
      <p:sp>
        <p:nvSpPr>
          <p:cNvPr id="61" name="Shape 188">
            <a:extLst>
              <a:ext uri="{FF2B5EF4-FFF2-40B4-BE49-F238E27FC236}">
                <a16:creationId xmlns:a16="http://schemas.microsoft.com/office/drawing/2014/main" xmlns="" id="{2B32377F-0FE8-1741-92BF-33798E6B7A9E}"/>
              </a:ext>
            </a:extLst>
          </p:cNvPr>
          <p:cNvSpPr/>
          <p:nvPr/>
        </p:nvSpPr>
        <p:spPr>
          <a:xfrm>
            <a:off x="24777718" y="29242167"/>
            <a:ext cx="3755777" cy="584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RNN result</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1697</Words>
  <Application>Microsoft Macintosh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Light</vt:lpstr>
      <vt:lpstr>Cambria Math</vt:lpstr>
      <vt:lpstr>Helvetica Neue Light</vt:lpstr>
      <vt:lpstr>Lato Heavy</vt:lpstr>
      <vt:lpstr>Lato Light</vt:lpstr>
      <vt:lpstr>Arial</vt:lpstr>
      <vt:lpstr>Office</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Microsoft Office User</cp:lastModifiedBy>
  <cp:revision>114</cp:revision>
  <dcterms:created xsi:type="dcterms:W3CDTF">2018-02-02T19:51:25Z</dcterms:created>
  <dcterms:modified xsi:type="dcterms:W3CDTF">2018-02-04T19:47:54Z</dcterms:modified>
</cp:coreProperties>
</file>