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49" d="100"/>
          <a:sy n="49" d="100"/>
        </p:scale>
        <p:origin x="-1496" y="-3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 authorId="1" dt="2018-02-04T15:18:38.246" idx="2">
    <p:pos x="4933" y="13041"/>
    <p:text>Haydar can you please add under architecture how you have done the classification on the business level??
</p:text>
    <p:extLst>
      <p:ext uri="{C676402C-5697-4E1C-873F-D02D1690AC5C}">
        <p15:threadingInfo xmlns:p15="http://schemas.microsoft.com/office/powerpoint/2012/main" timeZoneBias="-60"/>
      </p:ext>
    </p:extLst>
  </p:cm>
  <p:cm authorId="1" dt="2018-02-04T15:19:03.693" idx="3">
    <p:pos x="25935" y="12111"/>
    <p:text>Futher ideas to improve the RNN?</p:text>
    <p:extLst>
      <p:ext uri="{C676402C-5697-4E1C-873F-D02D1690AC5C}">
        <p15:threadingInfo xmlns:p15="http://schemas.microsoft.com/office/powerpoint/2012/main" timeZoneBias="-60"/>
      </p:ext>
    </p:extLst>
  </p:cm>
  <p:cm authorId="1" dt="2018-02-04T15:19:27.907" idx="4">
    <p:pos x="26599" y="9807"/>
    <p:text>Other learnings?</p:text>
    <p:extLst>
      <p:ext uri="{C676402C-5697-4E1C-873F-D02D1690AC5C}">
        <p15:threadingInfo xmlns:p15="http://schemas.microsoft.com/office/powerpoint/2012/main" timeZoneBias="-60"/>
      </p:ext>
    </p:extLst>
  </p:cm>
  <p:cm authorId="1" dt="2018-02-04T15:22:10.211" idx="5">
    <p:pos x="15463" y="14430"/>
    <p:text>Haydar could you please add here two example predictions for pictures from the training set?</p:text>
    <p:extLst>
      <p:ext uri="{C676402C-5697-4E1C-873F-D02D1690AC5C}">
        <p15:threadingInfo xmlns:p15="http://schemas.microsoft.com/office/powerpoint/2012/main" timeZoneBias="-60"/>
      </p:ext>
    </p:extLst>
  </p:cm>
  <p:cm authorId="1" dt="2018-02-04T15:23:05.751" idx="6">
    <p:pos x="19953" y="12111"/>
    <p:text>To be changed depending on the results</p:text>
    <p:extLst>
      <p:ext uri="{C676402C-5697-4E1C-873F-D02D1690AC5C}">
        <p15:threadingInfo xmlns:p15="http://schemas.microsoft.com/office/powerpoint/2012/main" timeZoneBias="-60"/>
      </p:ext>
    </p:extLst>
  </p:cm>
  <p:cm authorId="1" dt="2018-02-04T15:29:45.021" idx="7">
    <p:pos x="26599" y="14636"/>
    <p:text>Haydar should we leave this sentence in the poster?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2/5/18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1.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0.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216148" y="420730"/>
            <a:ext cx="30619281"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a:solidFill>
                  <a:srgbClr val="0170AD"/>
                </a:solidFill>
                <a:latin typeface="Lato Light"/>
                <a:cs typeface="Lato Light"/>
              </a:rPr>
              <a:t>Arda Özdere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Şahin</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~235k images </a:t>
            </a:r>
            <a:r>
              <a:rPr lang="en-US" sz="2400" b="1" dirty="0">
                <a:solidFill>
                  <a:srgbClr val="0170AD"/>
                </a:solidFill>
                <a:latin typeface="Lato Light"/>
                <a:ea typeface="Lato Light"/>
                <a:cs typeface="Lato Light"/>
              </a:rPr>
              <a:t>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 </a:t>
            </a:r>
            <a:r>
              <a:rPr lang="en-US" sz="2400" b="1" dirty="0">
                <a:solidFill>
                  <a:srgbClr val="0170AD"/>
                </a:solidFill>
                <a:latin typeface="Lato Light"/>
                <a:ea typeface="Lato Light"/>
                <a:cs typeface="Lato Light"/>
              </a:rPr>
              <a:t>problem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2.225k reviews </a:t>
            </a:r>
            <a:r>
              <a:rPr lang="en-US" sz="2400" b="1" dirty="0">
                <a:solidFill>
                  <a:srgbClr val="0170AD"/>
                </a:solidFill>
                <a:latin typeface="Lato Light"/>
                <a:ea typeface="Lato Light"/>
                <a:cs typeface="Lato Light"/>
              </a:rPr>
              <a:t>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393971"/>
            <a:ext cx="9204371" cy="29162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research,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subset</a:t>
            </a:r>
            <a:r>
              <a:rPr lang="en-US" sz="2400" b="1" dirty="0">
                <a:solidFill>
                  <a:srgbClr val="0170AD"/>
                </a:solidFill>
                <a:latin typeface="Lato Light"/>
                <a:ea typeface="Lato Light"/>
                <a:cs typeface="Lato Light"/>
              </a:rPr>
              <a:t>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60k training images, 10k validation images </a:t>
            </a:r>
            <a:r>
              <a:rPr lang="en-US" sz="2400" b="1" dirty="0">
                <a:solidFill>
                  <a:srgbClr val="0170AD"/>
                </a:solidFill>
                <a:latin typeface="Lato Light"/>
                <a:ea typeface="Lato Light"/>
                <a:cs typeface="Lato Light"/>
              </a:rPr>
              <a:t>-&gt; saved in an HDF5 file</a:t>
            </a:r>
            <a:endPar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Used 70k learning images &amp; 235k test images</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Augmentation </a:t>
            </a:r>
            <a:r>
              <a:rPr lang="en-US" sz="2400" b="1" dirty="0">
                <a:solidFill>
                  <a:srgbClr val="0170AD"/>
                </a:solidFill>
                <a:latin typeface="Lato Light"/>
                <a:ea typeface="Lato Light"/>
                <a:cs typeface="Lato Light"/>
              </a:rPr>
              <a:t>(rotating, zooming, horizontal flipping) and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applied the mean </a:t>
            </a:r>
            <a:r>
              <a:rPr lang="en-US" sz="2400" b="1" dirty="0">
                <a:solidFill>
                  <a:srgbClr val="0170AD"/>
                </a:solidFill>
                <a:latin typeface="Lato Light"/>
                <a:ea typeface="Lato Light"/>
                <a:cs typeface="Lato Light"/>
              </a:rPr>
              <a:t>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generator </a:t>
            </a:r>
            <a:r>
              <a:rPr lang="en-US" sz="2400" b="1" dirty="0">
                <a:solidFill>
                  <a:srgbClr val="0170AD"/>
                </a:solidFill>
                <a:latin typeface="Lato Light"/>
                <a:ea typeface="Lato Light"/>
                <a:cs typeface="Lato Light"/>
              </a:rPr>
              <a:t>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map of each character to a unique integer</a:t>
            </a:r>
            <a:r>
              <a:rPr lang="en-US" sz="2400" b="1" dirty="0">
                <a:solidFill>
                  <a:srgbClr val="0170AD"/>
                </a:solidFill>
                <a:latin typeface="Lato Light"/>
                <a:ea typeface="Lato Light"/>
                <a:cs typeface="Lato Light"/>
              </a:rPr>
              <a:t>.</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subsequences of 100 characters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normalized </a:t>
            </a:r>
            <a:r>
              <a:rPr lang="en-US" sz="2400" b="1" dirty="0">
                <a:solidFill>
                  <a:srgbClr val="0170AD"/>
                </a:solidFill>
                <a:latin typeface="Lato Light"/>
                <a:ea typeface="Lato Light"/>
                <a:cs typeface="Lato Light"/>
              </a:rPr>
              <a:t>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output</a:t>
            </a:r>
            <a:r>
              <a:rPr lang="en-US" sz="2400" b="1" dirty="0">
                <a:solidFill>
                  <a:srgbClr val="0170AD"/>
                </a:solidFill>
                <a:latin typeface="Lato Light"/>
                <a:ea typeface="Lato Light"/>
                <a:cs typeface="Lato Light"/>
              </a:rPr>
              <a:t> patterns into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one hot encoded vector</a:t>
            </a:r>
            <a:r>
              <a:rPr lang="en-US" sz="2400" b="1" dirty="0">
                <a:solidFill>
                  <a:srgbClr val="0170AD"/>
                </a:solidFill>
                <a:latin typeface="Lato Light"/>
                <a:ea typeface="Lato Light"/>
                <a:cs typeface="Lato Light"/>
              </a:rPr>
              <a:t>.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42437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our code </a:t>
            </a: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transfer learning</a:t>
            </a:r>
            <a:r>
              <a:rPr lang="en-US" sz="2400" b="1" dirty="0">
                <a:solidFill>
                  <a:srgbClr val="0170AD"/>
                </a:solidFill>
                <a:latin typeface="Lato Light"/>
                <a:ea typeface="Lato Light"/>
                <a:cs typeface="Lato Light"/>
              </a:rPr>
              <a:t> on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architecture with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image net weights</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a:t>
            </a:r>
            <a:r>
              <a:rPr lang="en-US" sz="2400" b="1" dirty="0">
                <a:solidFill>
                  <a:srgbClr val="0170AD"/>
                </a:solidFill>
                <a:latin typeface="Lato Light"/>
                <a:ea typeface="Lato Light"/>
                <a:cs typeface="Lato Light"/>
              </a:rPr>
              <a:t>and the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net weights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replaced the top</a:t>
            </a:r>
            <a:r>
              <a:rPr lang="en-US" sz="2400" b="1" dirty="0">
                <a:solidFill>
                  <a:srgbClr val="0170AD"/>
                </a:solidFill>
                <a:latin typeface="Lato Light"/>
                <a:ea typeface="Lato Light"/>
                <a:cs typeface="Lato Light"/>
              </a:rPr>
              <a:t>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activation function) and a prediction layer (size of 9 and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sigmoid activation function for multi-label classification</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classify businesses, we have averaged predictions of the images of business</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2089100"/>
            <a:ext cx="9204371" cy="38041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a:t>
            </a:r>
            <a:r>
              <a:rPr lang="en-US" sz="2400" b="1" dirty="0">
                <a:solidFill>
                  <a:srgbClr val="0170AD"/>
                </a:solidFill>
                <a:latin typeface="Lato Light"/>
                <a:ea typeface="Lato Light"/>
                <a:cs typeface="Lato Light"/>
              </a:rPr>
              <a:t>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a:t>
            </a:r>
            <a:r>
              <a:rPr lang="en-US" sz="2400" b="1" dirty="0">
                <a:solidFill>
                  <a:srgbClr val="0170AD"/>
                </a:solidFill>
                <a:latin typeface="Lato Light"/>
                <a:ea typeface="Lato Light"/>
                <a:cs typeface="Lato Light"/>
              </a:rPr>
              <a:t>,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binary-cross entropy loss </a:t>
            </a:r>
            <a:r>
              <a:rPr lang="en-US" sz="2400" b="1" dirty="0">
                <a:solidFill>
                  <a:srgbClr val="0170AD"/>
                </a:solidFill>
                <a:latin typeface="Lato Light"/>
                <a:ea typeface="Lato Light"/>
                <a:cs typeface="Lato Light"/>
              </a:rPr>
              <a:t>and an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F1-score</a:t>
            </a:r>
            <a:r>
              <a:rPr lang="en-US" sz="2400" b="1" dirty="0">
                <a:solidFill>
                  <a:srgbClr val="0170AD"/>
                </a:solidFill>
                <a:latin typeface="Lato Light"/>
                <a:ea typeface="Lato Light"/>
                <a:cs typeface="Lato Light"/>
              </a:rPr>
              <a:t>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 </a:t>
            </a:r>
            <a:r>
              <a:rPr lang="en-US" sz="2400" b="1" dirty="0">
                <a:solidFill>
                  <a:srgbClr val="0170AD"/>
                </a:solidFill>
                <a:latin typeface="Lato Light"/>
                <a:ea typeface="Lato Light"/>
                <a:cs typeface="Lato Light"/>
              </a:rPr>
              <a:t>and tried different learning rates and numbers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For every label </a:t>
            </a:r>
            <a:r>
              <a:rPr lang="en-US" sz="2400" b="1" dirty="0">
                <a:solidFill>
                  <a:srgbClr val="0170AD"/>
                </a:solidFill>
                <a:latin typeface="Lato Light"/>
                <a:ea typeface="Lato Light"/>
                <a:cs typeface="Lato Light"/>
              </a:rPr>
              <a:t>above it, we feed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prepared</a:t>
            </a:r>
            <a:r>
              <a:rPr lang="en-US" sz="2400" b="1" dirty="0">
                <a:solidFill>
                  <a:srgbClr val="0170AD"/>
                </a:solidFill>
                <a:latin typeface="Lato Light"/>
                <a:ea typeface="Lato Light"/>
                <a:cs typeface="Lato Light"/>
              </a:rPr>
              <a:t>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seed sequence </a:t>
            </a:r>
            <a:r>
              <a:rPr lang="en-US" sz="2400" b="1" dirty="0">
                <a:solidFill>
                  <a:srgbClr val="0170AD"/>
                </a:solidFill>
                <a:latin typeface="Lato Light"/>
                <a:ea typeface="Lato Light"/>
                <a:cs typeface="Lato Light"/>
              </a:rPr>
              <a:t>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updates the seed sequence </a:t>
            </a:r>
            <a:r>
              <a:rPr lang="en-US" sz="2400" b="1" dirty="0">
                <a:solidFill>
                  <a:srgbClr val="0170AD"/>
                </a:solidFill>
                <a:latin typeface="Lato Light"/>
                <a:ea typeface="Lato Light"/>
                <a:cs typeface="Lato Light"/>
              </a:rPr>
              <a:t>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concatenate the different generated sequences </a:t>
            </a:r>
            <a:r>
              <a:rPr lang="en-US" sz="2400" b="1" dirty="0">
                <a:solidFill>
                  <a:srgbClr val="0170AD"/>
                </a:solidFill>
                <a:latin typeface="Lato Light"/>
                <a:ea typeface="Lato Light"/>
                <a:cs typeface="Lato Light"/>
              </a:rPr>
              <a:t>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LSTMs layers </a:t>
            </a:r>
            <a:r>
              <a:rPr lang="en-US" sz="2400" b="1" dirty="0">
                <a:solidFill>
                  <a:srgbClr val="0170AD"/>
                </a:solidFill>
                <a:latin typeface="Lato Light"/>
                <a:ea typeface="Lato Light"/>
                <a:cs typeface="Lato Light"/>
              </a:rPr>
              <a:t>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dropout layer</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prediction</a:t>
            </a:r>
            <a:r>
              <a:rPr lang="en-US" sz="2400" b="1" dirty="0">
                <a:solidFill>
                  <a:srgbClr val="0170AD"/>
                </a:solidFill>
                <a:latin typeface="Lato Light"/>
                <a:ea typeface="Lato Light"/>
                <a:cs typeface="Lato Light"/>
              </a:rPr>
              <a:t> layer uses a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softmax</a:t>
            </a:r>
            <a:r>
              <a:rPr lang="en-US" sz="2400" b="1" dirty="0">
                <a:solidFill>
                  <a:srgbClr val="0170AD"/>
                </a:solidFill>
                <a:latin typeface="Lato Light"/>
                <a:ea typeface="Lato Light"/>
                <a:cs typeface="Lato Light"/>
              </a:rPr>
              <a:t> activation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a:t>
            </a:r>
            <a:r>
              <a:rPr lang="en-US" sz="2400" b="1" dirty="0">
                <a:solidFill>
                  <a:srgbClr val="0170AD"/>
                </a:solidFill>
                <a:latin typeface="Lato Light"/>
                <a:ea typeface="Lato Light"/>
                <a:cs typeface="Lato Light"/>
              </a:rPr>
              <a:t>.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 </a:t>
            </a:r>
            <a:r>
              <a:rPr lang="en-US" sz="2400" b="1" dirty="0">
                <a:solidFill>
                  <a:srgbClr val="0170AD"/>
                </a:solidFill>
                <a:latin typeface="Lato Light"/>
                <a:ea typeface="Lato Light"/>
                <a:cs typeface="Lato Light"/>
              </a:rPr>
              <a:t>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categorical cross entropy loss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xx% of the training set</a:t>
            </a:r>
            <a:r>
              <a:rPr lang="en-US" sz="2400" b="1" dirty="0">
                <a:solidFill>
                  <a:srgbClr val="0170AD"/>
                </a:solidFill>
                <a:latin typeface="Lato Light"/>
                <a:ea typeface="Lato Light"/>
                <a:cs typeface="Lato Light"/>
              </a:rPr>
              <a: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is indeed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great for prototyping </a:t>
            </a:r>
            <a:r>
              <a:rPr lang="en-US" sz="2400" b="1" dirty="0">
                <a:solidFill>
                  <a:srgbClr val="0170AD"/>
                </a:solidFill>
                <a:latin typeface="Lato Light"/>
                <a:ea typeface="Lato Light"/>
                <a:cs typeface="Lato Light"/>
              </a:rPr>
              <a:t>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bottlenecks</a:t>
            </a:r>
            <a:r>
              <a:rPr lang="en-US" sz="2400" b="1" dirty="0">
                <a:solidFill>
                  <a:srgbClr val="0170AD"/>
                </a:solidFill>
                <a:latin typeface="Lato Light"/>
                <a:ea typeface="Lato Light"/>
                <a:cs typeface="Lato Light"/>
              </a:rPr>
              <a:t>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Batch size </a:t>
            </a:r>
            <a:r>
              <a:rPr lang="en-US" sz="2400" b="1" dirty="0">
                <a:solidFill>
                  <a:srgbClr val="0170AD"/>
                </a:solidFill>
                <a:latin typeface="Lato Light"/>
                <a:ea typeface="Lato Light"/>
                <a:cs typeface="Lato Light"/>
              </a:rPr>
              <a:t>is important for training speed. We found out that a batch size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16</a:t>
            </a:r>
            <a:r>
              <a:rPr lang="en-US" sz="2400" b="1" dirty="0">
                <a:solidFill>
                  <a:srgbClr val="0170AD"/>
                </a:solidFill>
                <a:latin typeface="Lato Light"/>
                <a:ea typeface="Lato Light"/>
                <a:cs typeface="Lato Light"/>
              </a:rPr>
              <a:t>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class weights </a:t>
            </a:r>
            <a:r>
              <a:rPr lang="en-US" sz="2400" b="1" dirty="0">
                <a:solidFill>
                  <a:srgbClr val="0170AD"/>
                </a:solidFill>
                <a:latin typeface="Lato Light"/>
                <a:ea typeface="Lato Light"/>
                <a:cs typeface="Lato Light"/>
              </a:rPr>
              <a:t>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full datasets </a:t>
            </a:r>
            <a:r>
              <a:rPr lang="en-US" sz="2400" b="1" dirty="0">
                <a:solidFill>
                  <a:srgbClr val="0170AD"/>
                </a:solidFill>
                <a:latin typeface="Lato Light"/>
                <a:ea typeface="Lato Light"/>
                <a:cs typeface="Lato Light"/>
              </a:rPr>
              <a:t>for the CNNs and the RNN.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Sample the characters in the text generation instead of using the one with the max. probability to get </a:t>
            </a:r>
            <a:r>
              <a:rPr lang="en-US" sz="2400" b="1">
                <a:solidFill>
                  <a:srgbClr val="0170AD"/>
                </a:solidFill>
                <a:latin typeface="Lato Light"/>
                <a:ea typeface="Lato Light"/>
                <a:cs typeface="Lato Light"/>
              </a:rPr>
              <a:t>more diversity.</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better seed sequences </a:t>
            </a:r>
            <a:r>
              <a:rPr lang="en-US" sz="2400" b="1" dirty="0">
                <a:solidFill>
                  <a:srgbClr val="0170AD"/>
                </a:solidFill>
                <a:latin typeface="Lato Light"/>
                <a:ea typeface="Lato Light"/>
                <a:cs typeface="Lato Light"/>
              </a:rPr>
              <a:t>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GAN to conditional generate text </a:t>
            </a:r>
            <a:r>
              <a:rPr lang="en-US" sz="2400" b="1" dirty="0">
                <a:solidFill>
                  <a:srgbClr val="0170AD"/>
                </a:solidFill>
                <a:latin typeface="Lato Light"/>
                <a:ea typeface="Lato Light"/>
                <a:cs typeface="Lato Light"/>
              </a:rPr>
              <a:t>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53" name="Shape 188">
            <a:extLst>
              <a:ext uri="{FF2B5EF4-FFF2-40B4-BE49-F238E27FC236}">
                <a16:creationId xmlns:a16="http://schemas.microsoft.com/office/drawing/2014/main"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xmlns:a14="http://schemas.microsoft.com/office/drawing/2010/main">
        <mc:Choice Requires="a14">
          <p:sp>
            <p:nvSpPr>
              <p:cNvPr id="54" name="Shape 188">
                <a:extLst>
                  <a:ext uri="{FF2B5EF4-FFF2-40B4-BE49-F238E27FC236}">
                    <a16:creationId xmlns:a16="http://schemas.microsoft.com/office/drawing/2014/main" id="{600886FA-A6C3-EA4B-A501-9D8287AD722B}"/>
                  </a:ext>
                </a:extLst>
              </p:cNvPr>
              <p:cNvSpPr/>
              <p:nvPr/>
            </p:nvSpPr>
            <p:spPr>
              <a:xfrm>
                <a:off x="919342" y="25935498"/>
                <a:ext cx="9204371" cy="1551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xmlns="">
          <p:sp>
            <p:nvSpPr>
              <p:cNvPr id="54" name="Shape 188">
                <a:extLst>
                  <a:ext uri="{FF2B5EF4-FFF2-40B4-BE49-F238E27FC236}">
                    <a16:creationId xmlns:a16="http://schemas.microsoft.com/office/drawing/2014/main" xmlns:a14="http://schemas.microsoft.com/office/drawing/2010/main" xmlns="" id="{600886FA-A6C3-EA4B-A501-9D8287AD722B}"/>
                  </a:ext>
                </a:extLst>
              </p:cNvPr>
              <p:cNvSpPr>
                <a:spLocks noRot="1" noChangeAspect="1" noMove="1" noResize="1" noEditPoints="1" noAdjustHandles="1" noChangeArrowheads="1" noChangeShapeType="1" noTextEdit="1"/>
              </p:cNvSpPr>
              <p:nvPr/>
            </p:nvSpPr>
            <p:spPr>
              <a:xfrm>
                <a:off x="919342" y="25935498"/>
                <a:ext cx="9204371" cy="1551001"/>
              </a:xfrm>
              <a:prstGeom prst="rect">
                <a:avLst/>
              </a:prstGeom>
              <a:blipFill rotWithShape="0">
                <a:blip r:embed="rId11"/>
                <a:stretch>
                  <a:fillRect/>
                </a:stretch>
              </a:blipFill>
              <a:ln w="12700" cap="flat">
                <a:noFill/>
                <a:miter lim="400000"/>
              </a:ln>
              <a:effectLst/>
              <a:extLst>
                <a:ext uri="{C572A759-6A51-4108-AA02-DFA0A04FC94B}">
                  <ma14:wrappingTextBoxFlag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id="{4BE11666-7530-094D-97F6-37BEECE48F36}"/>
              </a:ext>
            </a:extLst>
          </p:cNvPr>
          <p:cNvSpPr/>
          <p:nvPr/>
        </p:nvSpPr>
        <p:spPr>
          <a:xfrm>
            <a:off x="3643638" y="26710998"/>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Our</a:t>
            </a:r>
            <a:r>
              <a:rPr lang="en-US" sz="2400" b="1" dirty="0">
                <a:solidFill>
                  <a:srgbClr val="0170AD"/>
                </a:solidFill>
                <a:latin typeface="Lato Light"/>
                <a:ea typeface="Lato Light"/>
                <a:cs typeface="Lato Light"/>
              </a:rPr>
              <a:t> best 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0.69</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Winner </a:t>
            </a:r>
            <a:r>
              <a:rPr lang="en-US" sz="2400" b="1" dirty="0">
                <a:solidFill>
                  <a:srgbClr val="0170AD"/>
                </a:solidFill>
                <a:latin typeface="Lato Light"/>
                <a:ea typeface="Lato Light"/>
                <a:cs typeface="Lato Light"/>
              </a:rPr>
              <a:t>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0.83</a:t>
            </a:r>
            <a:r>
              <a:rPr lang="en-US" sz="2400" b="1" dirty="0">
                <a:solidFill>
                  <a:srgbClr val="0170AD"/>
                </a:solidFill>
                <a:latin typeface="Lato Light"/>
                <a:ea typeface="Lato Light"/>
                <a:cs typeface="Lato Light"/>
              </a:rPr>
              <a:t> , we are place 155 of 355</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vs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In our case,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both performed quite similar</a:t>
            </a:r>
            <a:r>
              <a:rPr lang="en-US" sz="2400" b="1" dirty="0">
                <a:solidFill>
                  <a:srgbClr val="0170AD"/>
                </a:solidFill>
                <a:latin typeface="Lato Light"/>
                <a:ea typeface="Lato Light"/>
                <a:cs typeface="Lato Light"/>
              </a:rPr>
              <a:t>. Further research is necessary to find out if one of the architectures plateaus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
        <p:nvSpPr>
          <p:cNvPr id="60" name="Shape 188">
            <a:extLst>
              <a:ext uri="{FF2B5EF4-FFF2-40B4-BE49-F238E27FC236}">
                <a16:creationId xmlns:a16="http://schemas.microsoft.com/office/drawing/2014/main" id="{379B8735-60FE-124C-A800-9DB5DB622068}"/>
              </a:ext>
            </a:extLst>
          </p:cNvPr>
          <p:cNvSpPr/>
          <p:nvPr/>
        </p:nvSpPr>
        <p:spPr>
          <a:xfrm>
            <a:off x="21705078" y="24131659"/>
            <a:ext cx="9901058" cy="5158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"The service was a </a:t>
            </a:r>
            <a:r>
              <a:rPr lang="en-US" sz="2400" b="1" i="1" dirty="0" err="1">
                <a:solidFill>
                  <a:srgbClr val="0170AD"/>
                </a:solidFill>
                <a:latin typeface="Lato Light"/>
                <a:ea typeface="Lato Light"/>
                <a:cs typeface="Lato Light"/>
              </a:rPr>
              <a:t>botp</a:t>
            </a:r>
            <a:r>
              <a:rPr lang="en-US" sz="2400" b="1" i="1" dirty="0">
                <a:solidFill>
                  <a:srgbClr val="0170AD"/>
                </a:solidFill>
                <a:latin typeface="Lato Light"/>
                <a:ea typeface="Lato Light"/>
                <a:cs typeface="Lato Light"/>
              </a:rPr>
              <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bat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oi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a:t>
            </a:r>
          </a:p>
        </p:txBody>
      </p:sp>
      <p:sp>
        <p:nvSpPr>
          <p:cNvPr id="61" name="Shape 188">
            <a:extLst>
              <a:ext uri="{FF2B5EF4-FFF2-40B4-BE49-F238E27FC236}">
                <a16:creationId xmlns:a16="http://schemas.microsoft.com/office/drawing/2014/main" id="{2B32377F-0FE8-1741-92BF-33798E6B7A9E}"/>
              </a:ext>
            </a:extLst>
          </p:cNvPr>
          <p:cNvSpPr/>
          <p:nvPr/>
        </p:nvSpPr>
        <p:spPr>
          <a:xfrm>
            <a:off x="24777718" y="29242167"/>
            <a:ext cx="3755777" cy="5845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RNN result</a:t>
            </a:r>
          </a:p>
        </p:txBody>
      </p:sp>
      <p:sp>
        <p:nvSpPr>
          <p:cNvPr id="49" name="Shape 188">
            <a:extLst>
              <a:ext uri="{FF2B5EF4-FFF2-40B4-BE49-F238E27FC236}">
                <a16:creationId xmlns:a16="http://schemas.microsoft.com/office/drawing/2014/main" id="{8B05589E-1A5D-F24E-983A-9D0A69151D66}"/>
              </a:ext>
            </a:extLst>
          </p:cNvPr>
          <p:cNvSpPr/>
          <p:nvPr/>
        </p:nvSpPr>
        <p:spPr>
          <a:xfrm>
            <a:off x="22734064" y="23383556"/>
            <a:ext cx="3491277" cy="64371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a:lstStyle>
          <a:p>
            <a:pPr lvl="0" algn="ctr">
              <a:lnSpc>
                <a:spcPct val="100000"/>
              </a:lnSpc>
              <a:spcBef>
                <a:spcPts val="600"/>
              </a:spcBef>
              <a:defRPr sz="1800">
                <a:solidFill>
                  <a:srgbClr val="000000"/>
                </a:solidFill>
              </a:defRPr>
            </a:pPr>
            <a:r>
              <a:rPr lang="en-US" sz="2400" b="1" dirty="0">
                <a:solidFill>
                  <a:srgbClr val="0170AD"/>
                </a:solidFill>
                <a:latin typeface="Lato Light"/>
                <a:ea typeface="Lato Light"/>
                <a:cs typeface="Lato Light"/>
              </a:rPr>
              <a:t>Labels: </a:t>
            </a:r>
            <a:r>
              <a:rPr lang="cs-CZ" sz="2400" b="1" dirty="0">
                <a:solidFill>
                  <a:srgbClr val="0170AD"/>
                </a:solidFill>
                <a:latin typeface="Lato Light"/>
                <a:ea typeface="Lato Light"/>
                <a:cs typeface="Lato Light"/>
              </a:rPr>
              <a:t>1 2 4 5 6 7</a:t>
            </a:r>
          </a:p>
        </p:txBody>
      </p:sp>
      <p:sp>
        <p:nvSpPr>
          <p:cNvPr id="52" name="Shape 188">
            <a:extLst>
              <a:ext uri="{FF2B5EF4-FFF2-40B4-BE49-F238E27FC236}">
                <a16:creationId xmlns:a16="http://schemas.microsoft.com/office/drawing/2014/main" id="{75F723E7-1E37-DC45-875A-1C59A812E122}"/>
              </a:ext>
            </a:extLst>
          </p:cNvPr>
          <p:cNvSpPr/>
          <p:nvPr/>
        </p:nvSpPr>
        <p:spPr>
          <a:xfrm>
            <a:off x="27306290" y="23383556"/>
            <a:ext cx="3522097" cy="530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a:lstStyle>
          <a:p>
            <a:pPr lvl="0" algn="ctr">
              <a:lnSpc>
                <a:spcPct val="100000"/>
              </a:lnSpc>
              <a:spcBef>
                <a:spcPts val="600"/>
              </a:spcBef>
              <a:defRPr sz="1800">
                <a:solidFill>
                  <a:srgbClr val="000000"/>
                </a:solidFill>
              </a:defRPr>
            </a:pPr>
            <a:r>
              <a:rPr lang="en-US" sz="2400" b="1" dirty="0">
                <a:solidFill>
                  <a:srgbClr val="0170AD"/>
                </a:solidFill>
                <a:latin typeface="Lato Light"/>
                <a:ea typeface="Lato Light"/>
                <a:cs typeface="Lato Light"/>
              </a:rPr>
              <a:t>Labels: 0 3 5 </a:t>
            </a:r>
            <a:r>
              <a:rPr lang="en-US" sz="2400" b="1">
                <a:solidFill>
                  <a:srgbClr val="0170AD"/>
                </a:solidFill>
                <a:latin typeface="Lato Light"/>
                <a:ea typeface="Lato Light"/>
                <a:cs typeface="Lato Light"/>
              </a:rPr>
              <a:t>6 8</a:t>
            </a:r>
            <a:endParaRPr lang="en-US" sz="2400" b="1" dirty="0">
              <a:solidFill>
                <a:srgbClr val="0170AD"/>
              </a:solidFill>
              <a:latin typeface="Lato Light"/>
              <a:ea typeface="Lato Light"/>
              <a:cs typeface="Lato Light"/>
            </a:endParaRPr>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34067" y="20450349"/>
            <a:ext cx="3491274" cy="2618456"/>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306290" y="20448056"/>
            <a:ext cx="3522097" cy="2620749"/>
          </a:xfrm>
          <a:prstGeom prst="rect">
            <a:avLst/>
          </a:prstGeom>
        </p:spPr>
      </p:pic>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1735</Words>
  <Application>Microsoft Macintosh PowerPoint</Application>
  <PresentationFormat>Benutzerdefiniert</PresentationFormat>
  <Paragraphs>95</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Calibri</vt:lpstr>
      <vt:lpstr>Calibri Light</vt:lpstr>
      <vt:lpstr>Cambria Math</vt:lpstr>
      <vt:lpstr>Helvetica Neue Light</vt:lpstr>
      <vt:lpstr>Lato Heavy</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118</cp:revision>
  <cp:lastPrinted>2018-02-05T07:43:50Z</cp:lastPrinted>
  <dcterms:created xsi:type="dcterms:W3CDTF">2018-02-02T19:51:25Z</dcterms:created>
  <dcterms:modified xsi:type="dcterms:W3CDTF">2018-02-05T09:24:42Z</dcterms:modified>
</cp:coreProperties>
</file>