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7"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55" d="100"/>
          <a:sy n="55" d="100"/>
        </p:scale>
        <p:origin x="-6976" y="-5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 authorId="1" dt="2018-02-04T15:18:38.246" idx="2">
    <p:pos x="4933" y="13041"/>
    <p:text>Haydar can you please add under architecture how you have done the classification on the business level??
</p:text>
    <p:extLst>
      <p:ext uri="{C676402C-5697-4E1C-873F-D02D1690AC5C}">
        <p15:threadingInfo xmlns:p15="http://schemas.microsoft.com/office/powerpoint/2012/main" timeZoneBias="-60"/>
      </p:ext>
    </p:extLst>
  </p:cm>
  <p:cm authorId="1" dt="2018-02-04T15:19:03.693" idx="3">
    <p:pos x="25935" y="12111"/>
    <p:text>Futher ideas to improve the RNN?</p:text>
    <p:extLst>
      <p:ext uri="{C676402C-5697-4E1C-873F-D02D1690AC5C}">
        <p15:threadingInfo xmlns:p15="http://schemas.microsoft.com/office/powerpoint/2012/main" timeZoneBias="-60"/>
      </p:ext>
    </p:extLst>
  </p:cm>
  <p:cm authorId="1" dt="2018-02-04T15:19:27.907" idx="4">
    <p:pos x="26599" y="9807"/>
    <p:text>Other learnings?</p:text>
    <p:extLst>
      <p:ext uri="{C676402C-5697-4E1C-873F-D02D1690AC5C}">
        <p15:threadingInfo xmlns:p15="http://schemas.microsoft.com/office/powerpoint/2012/main" timeZoneBias="-60"/>
      </p:ext>
    </p:extLst>
  </p:cm>
  <p:cm authorId="1" dt="2018-02-04T15:22:10.211" idx="5">
    <p:pos x="15463" y="14430"/>
    <p:text>Haydar could you please add here two example predictions for pictures from the training set?</p:text>
    <p:extLst>
      <p:ext uri="{C676402C-5697-4E1C-873F-D02D1690AC5C}">
        <p15:threadingInfo xmlns:p15="http://schemas.microsoft.com/office/powerpoint/2012/main" timeZoneBias="-60"/>
      </p:ext>
    </p:extLst>
  </p:cm>
  <p:cm authorId="1" dt="2018-02-04T15:23:05.751" idx="6">
    <p:pos x="19953" y="12111"/>
    <p:text>To be changed depending on the results</p:text>
    <p:extLst>
      <p:ext uri="{C676402C-5697-4E1C-873F-D02D1690AC5C}">
        <p15:threadingInfo xmlns:p15="http://schemas.microsoft.com/office/powerpoint/2012/main" timeZoneBias="-60"/>
      </p:ext>
    </p:extLst>
  </p:cm>
  <p:cm authorId="1" dt="2018-02-04T15:29:45.021" idx="7">
    <p:pos x="26599" y="14636"/>
    <p:text>Haydar should we leave this sentence in the poster?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comments" Target="../comments/comment1.xml"/><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reviews.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~235k images </a:t>
            </a:r>
            <a:r>
              <a:rPr lang="en-US" sz="2400" b="1" dirty="0">
                <a:solidFill>
                  <a:srgbClr val="0170AD"/>
                </a:solidFill>
                <a:latin typeface="Lato Light"/>
                <a:ea typeface="Lato Light"/>
                <a:cs typeface="Lato Light"/>
              </a:rPr>
              <a:t>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 </a:t>
            </a:r>
            <a:r>
              <a:rPr lang="en-US" sz="2400" b="1" dirty="0">
                <a:solidFill>
                  <a:srgbClr val="0170AD"/>
                </a:solidFill>
                <a:latin typeface="Lato Light"/>
                <a:ea typeface="Lato Light"/>
                <a:cs typeface="Lato Light"/>
              </a:rPr>
              <a:t>problem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2.225k reviews </a:t>
            </a:r>
            <a:r>
              <a:rPr lang="en-US" sz="2400" b="1" dirty="0">
                <a:solidFill>
                  <a:srgbClr val="0170AD"/>
                </a:solidFill>
                <a:latin typeface="Lato Light"/>
                <a:ea typeface="Lato Light"/>
                <a:cs typeface="Lato Light"/>
              </a:rPr>
              <a:t>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subset</a:t>
            </a:r>
            <a:r>
              <a:rPr lang="en-US" sz="2400" b="1" dirty="0">
                <a:solidFill>
                  <a:srgbClr val="0170AD"/>
                </a:solidFill>
                <a:latin typeface="Lato Light"/>
                <a:ea typeface="Lato Light"/>
                <a:cs typeface="Lato Light"/>
              </a:rPr>
              <a:t>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40k training images,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xxk</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validation images,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xxk</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test images </a:t>
            </a:r>
            <a:r>
              <a:rPr lang="en-US" sz="2400" b="1" dirty="0">
                <a:solidFill>
                  <a:srgbClr val="0170AD"/>
                </a:solidFill>
                <a:latin typeface="Lato Light"/>
                <a:ea typeface="Lato Light"/>
                <a:cs typeface="Lato Light"/>
              </a:rPr>
              <a:t>-&gt;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Augmentation </a:t>
            </a:r>
            <a:r>
              <a:rPr lang="en-US" sz="2400" b="1" dirty="0">
                <a:solidFill>
                  <a:srgbClr val="0170AD"/>
                </a:solidFill>
                <a:latin typeface="Lato Light"/>
                <a:ea typeface="Lato Light"/>
                <a:cs typeface="Lato Light"/>
              </a:rPr>
              <a:t>(rotating, zooming, horizontal flipping) and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applied the mean </a:t>
            </a:r>
            <a:r>
              <a:rPr lang="en-US" sz="2400" b="1" dirty="0">
                <a:solidFill>
                  <a:srgbClr val="0170AD"/>
                </a:solidFill>
                <a:latin typeface="Lato Light"/>
                <a:ea typeface="Lato Light"/>
                <a:cs typeface="Lato Light"/>
              </a:rPr>
              <a:t>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generator </a:t>
            </a:r>
            <a:r>
              <a:rPr lang="en-US" sz="2400" b="1" dirty="0">
                <a:solidFill>
                  <a:srgbClr val="0170AD"/>
                </a:solidFill>
                <a:latin typeface="Lato Light"/>
                <a:ea typeface="Lato Light"/>
                <a:cs typeface="Lato Light"/>
              </a:rPr>
              <a:t>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map of each character to a unique integer</a:t>
            </a:r>
            <a:r>
              <a:rPr lang="en-US" sz="2400" b="1" dirty="0">
                <a:solidFill>
                  <a:srgbClr val="0170AD"/>
                </a:solidFill>
                <a:latin typeface="Lato Light"/>
                <a:ea typeface="Lato Light"/>
                <a:cs typeface="Lato Light"/>
              </a:rPr>
              <a:t>.</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subsequences of 100 characters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text one character at a time, allowing each character a chance to be learned from the 100 characters that preceded it (except the first 100 characters).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normalized </a:t>
            </a:r>
            <a:r>
              <a:rPr lang="en-US" sz="2400" b="1" dirty="0">
                <a:solidFill>
                  <a:srgbClr val="0170AD"/>
                </a:solidFill>
                <a:latin typeface="Lato Light"/>
                <a:ea typeface="Lato Light"/>
                <a:cs typeface="Lato Light"/>
              </a:rPr>
              <a:t>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output</a:t>
            </a:r>
            <a:r>
              <a:rPr lang="en-US" sz="2400" b="1" dirty="0">
                <a:solidFill>
                  <a:srgbClr val="0170AD"/>
                </a:solidFill>
                <a:latin typeface="Lato Light"/>
                <a:ea typeface="Lato Light"/>
                <a:cs typeface="Lato Light"/>
              </a:rPr>
              <a:t> patterns into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one hot encoded vector</a:t>
            </a:r>
            <a:r>
              <a:rPr lang="en-US" sz="2400" b="1" dirty="0">
                <a:solidFill>
                  <a:srgbClr val="0170AD"/>
                </a:solidFill>
                <a:latin typeface="Lato Light"/>
                <a:ea typeface="Lato Light"/>
                <a:cs typeface="Lato Light"/>
              </a:rPr>
              <a:t>. That is, that the network can predict the probability of the different character in our lookup table.</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test our code </a:t>
            </a: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transfer learning</a:t>
            </a:r>
            <a:r>
              <a:rPr lang="en-US" sz="2400" b="1" dirty="0">
                <a:solidFill>
                  <a:srgbClr val="0170AD"/>
                </a:solidFill>
                <a:latin typeface="Lato Light"/>
                <a:ea typeface="Lato Light"/>
                <a:cs typeface="Lato Light"/>
              </a:rPr>
              <a:t> on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architecture with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 image net weights</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a:t>
            </a:r>
            <a:r>
              <a:rPr lang="en-US" sz="2400" b="1" dirty="0">
                <a:solidFill>
                  <a:srgbClr val="0170AD"/>
                </a:solidFill>
                <a:latin typeface="Lato Light"/>
                <a:ea typeface="Lato Light"/>
                <a:cs typeface="Lato Light"/>
              </a:rPr>
              <a:t>and the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image net weights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replaced the top</a:t>
            </a:r>
            <a:r>
              <a:rPr lang="en-US" sz="2400" b="1" dirty="0">
                <a:solidFill>
                  <a:srgbClr val="0170AD"/>
                </a:solidFill>
                <a:latin typeface="Lato Light"/>
                <a:ea typeface="Lato Light"/>
                <a:cs typeface="Lato Light"/>
              </a:rPr>
              <a:t>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activation function) and a prediction layer (size of 9 and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sigmoid activation function for multi-label classification</a:t>
            </a:r>
            <a:r>
              <a:rPr lang="en-US" sz="2400" b="1" dirty="0">
                <a:solidFill>
                  <a:srgbClr val="0170AD"/>
                </a:solidFill>
                <a:latin typeface="Lato Light"/>
                <a:ea typeface="Lato Light"/>
                <a:cs typeface="Lato Light"/>
              </a:rPr>
              <a:t>).</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80415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a:t>
            </a:r>
            <a:r>
              <a:rPr lang="en-US" sz="2400" b="1" dirty="0">
                <a:solidFill>
                  <a:srgbClr val="0170AD"/>
                </a:solidFill>
                <a:latin typeface="Lato Light"/>
                <a:ea typeface="Lato Light"/>
                <a:cs typeface="Lato Light"/>
              </a:rPr>
              <a:t>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multi-label classification</a:t>
            </a:r>
            <a:r>
              <a:rPr lang="en-US" sz="2400" b="1" dirty="0">
                <a:solidFill>
                  <a:srgbClr val="0170AD"/>
                </a:solidFill>
                <a:latin typeface="Lato Light"/>
                <a:ea typeface="Lato Light"/>
                <a:cs typeface="Lato Light"/>
              </a:rPr>
              <a:t>,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binary-cross entropy loss </a:t>
            </a:r>
            <a:r>
              <a:rPr lang="en-US" sz="2400" b="1" dirty="0">
                <a:solidFill>
                  <a:srgbClr val="0170AD"/>
                </a:solidFill>
                <a:latin typeface="Lato Light"/>
                <a:ea typeface="Lato Light"/>
                <a:cs typeface="Lato Light"/>
              </a:rPr>
              <a:t>and an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F1-score</a:t>
            </a:r>
            <a:r>
              <a:rPr lang="en-US" sz="2400" b="1" dirty="0">
                <a:solidFill>
                  <a:srgbClr val="0170AD"/>
                </a:solidFill>
                <a:latin typeface="Lato Light"/>
                <a:ea typeface="Lato Light"/>
                <a:cs typeface="Lato Light"/>
              </a:rPr>
              <a:t>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 </a:t>
            </a:r>
            <a:r>
              <a:rPr lang="en-US" sz="2400" b="1" dirty="0">
                <a:solidFill>
                  <a:srgbClr val="0170AD"/>
                </a:solidFill>
                <a:latin typeface="Lato Light"/>
                <a:ea typeface="Lato Light"/>
                <a:cs typeface="Lato Light"/>
              </a:rPr>
              <a:t>and tried different learning rates and numbers of freezed layers.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1" y="25933168"/>
            <a:ext cx="9204371" cy="40152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generate a fake review we first check which predicted labels from the CNN are above a certain threshold.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For every label </a:t>
            </a:r>
            <a:r>
              <a:rPr lang="en-US" sz="2400" b="1" dirty="0">
                <a:solidFill>
                  <a:srgbClr val="0170AD"/>
                </a:solidFill>
                <a:latin typeface="Lato Light"/>
                <a:ea typeface="Lato Light"/>
                <a:cs typeface="Lato Light"/>
              </a:rPr>
              <a:t>above it, we feed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prepared</a:t>
            </a:r>
            <a:r>
              <a:rPr lang="en-US" sz="2400" b="1" dirty="0">
                <a:solidFill>
                  <a:srgbClr val="0170AD"/>
                </a:solidFill>
                <a:latin typeface="Lato Light"/>
                <a:ea typeface="Lato Light"/>
                <a:cs typeface="Lato Light"/>
              </a:rPr>
              <a:t>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seed sequence </a:t>
            </a:r>
            <a:r>
              <a:rPr lang="en-US" sz="2400" b="1" dirty="0">
                <a:solidFill>
                  <a:srgbClr val="0170AD"/>
                </a:solidFill>
                <a:latin typeface="Lato Light"/>
                <a:ea typeface="Lato Light"/>
                <a:cs typeface="Lato Light"/>
              </a:rPr>
              <a:t>into the model as an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model then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updates the seed sequence </a:t>
            </a:r>
            <a:r>
              <a:rPr lang="en-US" sz="2400" b="1" dirty="0">
                <a:solidFill>
                  <a:srgbClr val="0170AD"/>
                </a:solidFill>
                <a:latin typeface="Lato Light"/>
                <a:ea typeface="Lato Light"/>
                <a:cs typeface="Lato Light"/>
              </a:rPr>
              <a:t>to add the generated character on the end and trim off the first character.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In the end, we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concatenate the different generated sequences </a:t>
            </a:r>
            <a:r>
              <a:rPr lang="en-US" sz="2400" b="1" dirty="0">
                <a:solidFill>
                  <a:srgbClr val="0170AD"/>
                </a:solidFill>
                <a:latin typeface="Lato Light"/>
                <a:ea typeface="Lato Light"/>
                <a:cs typeface="Lato Light"/>
              </a:rPr>
              <a:t>to one restaurant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Notice that you have to convert the seed sequence into integers and the output into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p:sp>
        <p:nvSpPr>
          <p:cNvPr id="39" name="Shape 188">
            <a:extLst>
              <a:ext uri="{FF2B5EF4-FFF2-40B4-BE49-F238E27FC236}">
                <a16:creationId xmlns:a16="http://schemas.microsoft.com/office/drawing/2014/main" id="{7D94EF4D-1967-F64C-ADA0-BB2C71B5E243}"/>
              </a:ext>
            </a:extLst>
          </p:cNvPr>
          <p:cNvSpPr/>
          <p:nvPr/>
        </p:nvSpPr>
        <p:spPr>
          <a:xfrm>
            <a:off x="11480602" y="20921805"/>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LSTMs layers </a:t>
            </a:r>
            <a:r>
              <a:rPr lang="en-US" sz="2400" b="1" dirty="0">
                <a:solidFill>
                  <a:srgbClr val="0170AD"/>
                </a:solidFill>
                <a:latin typeface="Lato Light"/>
                <a:ea typeface="Lato Light"/>
                <a:cs typeface="Lato Light"/>
              </a:rPr>
              <a:t>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dropout layer</a:t>
            </a:r>
            <a:r>
              <a:rPr lang="en-US" sz="2400" b="1" dirty="0">
                <a:solidFill>
                  <a:srgbClr val="0170AD"/>
                </a:solidFill>
                <a:latin typeface="Lato Light"/>
                <a:ea typeface="Lato Light"/>
                <a:cs typeface="Lato Light"/>
              </a:rPr>
              <a:t>.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prediction</a:t>
            </a:r>
            <a:r>
              <a:rPr lang="en-US" sz="2400" b="1" dirty="0">
                <a:solidFill>
                  <a:srgbClr val="0170AD"/>
                </a:solidFill>
                <a:latin typeface="Lato Light"/>
                <a:ea typeface="Lato Light"/>
                <a:cs typeface="Lato Light"/>
              </a:rPr>
              <a:t> layer uses a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softmax</a:t>
            </a:r>
            <a:r>
              <a:rPr lang="en-US" sz="2400" b="1" dirty="0">
                <a:solidFill>
                  <a:srgbClr val="0170AD"/>
                </a:solidFill>
                <a:latin typeface="Lato Light"/>
                <a:ea typeface="Lato Light"/>
                <a:cs typeface="Lato Light"/>
              </a:rPr>
              <a:t> activation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2" y="22707599"/>
            <a:ext cx="9204371" cy="30175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grid search</a:t>
            </a:r>
            <a:r>
              <a:rPr lang="en-US" sz="2400" b="1" dirty="0">
                <a:solidFill>
                  <a:srgbClr val="0170AD"/>
                </a:solidFill>
                <a:latin typeface="Lato Light"/>
                <a:ea typeface="Lato Light"/>
                <a:cs typeface="Lato Light"/>
              </a:rPr>
              <a:t>.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Adam </a:t>
            </a:r>
            <a:r>
              <a:rPr lang="en-US" sz="2400" b="1" dirty="0">
                <a:solidFill>
                  <a:srgbClr val="0170AD"/>
                </a:solidFill>
                <a:latin typeface="Lato Light"/>
                <a:ea typeface="Lato Light"/>
                <a:cs typeface="Lato Light"/>
              </a:rPr>
              <a:t>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categorical cross entropy loss</a:t>
            </a:r>
            <a:r>
              <a:rPr lang="en-US" sz="2400" b="1" dirty="0">
                <a:solidFill>
                  <a:srgbClr val="0170AD"/>
                </a:solidFill>
                <a:latin typeface="Lato Light"/>
                <a:ea typeface="Lato Light"/>
                <a:cs typeface="Lato Light"/>
              </a:rPr>
              <a: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only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xx% of the training set</a:t>
            </a:r>
            <a:r>
              <a:rPr lang="en-US" sz="2400" b="1" dirty="0">
                <a:solidFill>
                  <a:srgbClr val="0170AD"/>
                </a:solidFill>
                <a:latin typeface="Lato Light"/>
                <a:ea typeface="Lato Light"/>
                <a:cs typeface="Lato Light"/>
              </a:rPr>
              <a:t>.</a:t>
            </a:r>
          </a:p>
        </p:txBody>
      </p:sp>
      <p:pic>
        <p:nvPicPr>
          <p:cNvPr id="6" name="Grafik 5">
            <a:extLst>
              <a:ext uri="{FF2B5EF4-FFF2-40B4-BE49-F238E27FC236}">
                <a16:creationId xmlns:a16="http://schemas.microsoft.com/office/drawing/2014/main" id="{809724DC-F5BF-BE4B-9B5D-4CF1E601A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12753" y="26711000"/>
            <a:ext cx="2540000" cy="2540000"/>
          </a:xfrm>
          <a:prstGeom prst="rect">
            <a:avLst/>
          </a:prstGeom>
        </p:spPr>
      </p:pic>
      <p:sp>
        <p:nvSpPr>
          <p:cNvPr id="41" name="Shape 188">
            <a:extLst>
              <a:ext uri="{FF2B5EF4-FFF2-40B4-BE49-F238E27FC236}">
                <a16:creationId xmlns:a16="http://schemas.microsoft.com/office/drawing/2014/main" id="{0AC7E769-5067-514F-9DDE-5769FC222785}"/>
              </a:ext>
            </a:extLst>
          </p:cNvPr>
          <p:cNvSpPr/>
          <p:nvPr/>
        </p:nvSpPr>
        <p:spPr>
          <a:xfrm>
            <a:off x="38304864" y="2940403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Our GitHub Repository</a:t>
            </a:r>
          </a:p>
        </p:txBody>
      </p:sp>
      <p:sp>
        <p:nvSpPr>
          <p:cNvPr id="42" name="Shape 188">
            <a:extLst>
              <a:ext uri="{FF2B5EF4-FFF2-40B4-BE49-F238E27FC236}">
                <a16:creationId xmlns:a16="http://schemas.microsoft.com/office/drawing/2014/main" id="{29A27DEB-B8E9-744B-A1EA-7458FB93FC93}"/>
              </a:ext>
            </a:extLst>
          </p:cNvPr>
          <p:cNvSpPr/>
          <p:nvPr/>
        </p:nvSpPr>
        <p:spPr>
          <a:xfrm>
            <a:off x="32260415"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VGG16</a:t>
            </a:r>
            <a:r>
              <a:rPr lang="en-US" sz="2400" b="1" dirty="0">
                <a:solidFill>
                  <a:srgbClr val="0170AD"/>
                </a:solidFill>
                <a:latin typeface="Lato Light"/>
                <a:ea typeface="Lato Light"/>
                <a:cs typeface="Lato Light"/>
              </a:rPr>
              <a:t> is indeed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great for prototyping </a:t>
            </a:r>
            <a:r>
              <a:rPr lang="en-US" sz="2400" b="1" dirty="0">
                <a:solidFill>
                  <a:srgbClr val="0170AD"/>
                </a:solidFill>
                <a:latin typeface="Lato Light"/>
                <a:ea typeface="Lato Light"/>
                <a:cs typeface="Lato Light"/>
              </a:rPr>
              <a:t>and it was easier to achieve good results with it than with the Inception v3 architecture or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bottlenecks</a:t>
            </a:r>
            <a:r>
              <a:rPr lang="en-US" sz="2400" b="1" dirty="0">
                <a:solidFill>
                  <a:srgbClr val="0170AD"/>
                </a:solidFill>
                <a:latin typeface="Lato Light"/>
                <a:ea typeface="Lato Light"/>
                <a:cs typeface="Lato Light"/>
              </a:rPr>
              <a:t> can really speed up training. However, memory issues can occur and you have to fix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Batch size </a:t>
            </a:r>
            <a:r>
              <a:rPr lang="en-US" sz="2400" b="1" dirty="0">
                <a:solidFill>
                  <a:srgbClr val="0170AD"/>
                </a:solidFill>
                <a:latin typeface="Lato Light"/>
                <a:ea typeface="Lato Light"/>
                <a:cs typeface="Lato Light"/>
              </a:rPr>
              <a:t>is important for training speed. We found out that a batch size of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16</a:t>
            </a:r>
            <a:r>
              <a:rPr lang="en-US" sz="2400" b="1" dirty="0">
                <a:solidFill>
                  <a:srgbClr val="0170AD"/>
                </a:solidFill>
                <a:latin typeface="Lato Light"/>
                <a:ea typeface="Lato Light"/>
                <a:cs typeface="Lato Light"/>
              </a:rPr>
              <a:t> works best for us when training an Inception v3 model on a K80.</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Ideas for improvement: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Using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class weights </a:t>
            </a:r>
            <a:r>
              <a:rPr lang="en-US" sz="2400" b="1" dirty="0">
                <a:solidFill>
                  <a:srgbClr val="0170AD"/>
                </a:solidFill>
                <a:latin typeface="Lato Light"/>
                <a:ea typeface="Lato Light"/>
                <a:cs typeface="Lato Light"/>
              </a:rPr>
              <a:t>to improve the balance of the photo dataset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the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full datasets </a:t>
            </a:r>
            <a:r>
              <a:rPr lang="en-US" sz="2400" b="1" dirty="0">
                <a:solidFill>
                  <a:srgbClr val="0170AD"/>
                </a:solidFill>
                <a:latin typeface="Lato Light"/>
                <a:ea typeface="Lato Light"/>
                <a:cs typeface="Lato Light"/>
              </a:rPr>
              <a:t>for the CNNs and the RNN.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Filter out the few reviews which were written in other languages to improve the RNN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better seed sequences </a:t>
            </a:r>
            <a:r>
              <a:rPr lang="en-US" sz="2400" b="1" dirty="0">
                <a:solidFill>
                  <a:srgbClr val="0170AD"/>
                </a:solidFill>
                <a:latin typeface="Lato Light"/>
                <a:ea typeface="Lato Light"/>
                <a:cs typeface="Lato Light"/>
              </a:rPr>
              <a:t>for the RNN to write more convincing fake reviews. One idea would be to have not one but a few different seed sequences for every predicted label and then randomly choose one. Also, you could shuffle the order of the predictions for the labels, so that label 0 isn’t always the first sequence in a review.</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GAN to conditional generate text </a:t>
            </a:r>
            <a:r>
              <a:rPr lang="en-US" sz="2400" b="1" dirty="0">
                <a:solidFill>
                  <a:srgbClr val="0170AD"/>
                </a:solidFill>
                <a:latin typeface="Lato Light"/>
                <a:ea typeface="Lato Light"/>
                <a:cs typeface="Lato Light"/>
              </a:rPr>
              <a:t>based on the predicated labels to write more natural sounding fake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(Use a more advanced approach for the multi-instance approach of this problem)</a:t>
            </a:r>
          </a:p>
        </p:txBody>
      </p:sp>
      <p:sp>
        <p:nvSpPr>
          <p:cNvPr id="53" name="Shape 188">
            <a:extLst>
              <a:ext uri="{FF2B5EF4-FFF2-40B4-BE49-F238E27FC236}">
                <a16:creationId xmlns:a16="http://schemas.microsoft.com/office/drawing/2014/main" id="{D9008FA4-6C55-4349-B8EB-CAF713A75C51}"/>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p:txBody>
      </p:sp>
      <mc:AlternateContent xmlns:mc="http://schemas.openxmlformats.org/markup-compatibility/2006">
        <mc:Choice xmlns:a14="http://schemas.microsoft.com/office/drawing/2010/main" Requires="a14">
          <p:sp>
            <p:nvSpPr>
              <p:cNvPr id="54" name="Shape 188">
                <a:extLst>
                  <a:ext uri="{FF2B5EF4-FFF2-40B4-BE49-F238E27FC236}">
                    <a16:creationId xmlns:a16="http://schemas.microsoft.com/office/drawing/2014/main" id="{600886FA-A6C3-EA4B-A501-9D8287AD722B}"/>
                  </a:ext>
                </a:extLst>
              </p:cNvPr>
              <p:cNvSpPr/>
              <p:nvPr/>
            </p:nvSpPr>
            <p:spPr>
              <a:xfrm>
                <a:off x="919341" y="25725120"/>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14:m>
                  <m:oMathPara xmlns:m="http://schemas.openxmlformats.org/officeDocument/2006/math">
                    <m:oMathParaPr>
                      <m:jc m:val="centerGroup"/>
                    </m:oMathParaPr>
                    <m:oMath xmlns:m="http://schemas.openxmlformats.org/officeDocument/2006/math">
                      <m:r>
                        <a:rPr lang="de-DE" sz="2400" b="1" i="1" smtClean="0">
                          <a:solidFill>
                            <a:srgbClr val="0170AD"/>
                          </a:solidFill>
                          <a:latin typeface="Cambria Math" panose="02040503050406030204" pitchFamily="18" charset="0"/>
                          <a:ea typeface="Lato Light"/>
                          <a:cs typeface="Lato Light"/>
                        </a:rPr>
                        <m:t>𝑭</m:t>
                      </m:r>
                      <m:r>
                        <a:rPr lang="de-DE" sz="2400" b="1" i="1" smtClean="0">
                          <a:solidFill>
                            <a:srgbClr val="0170AD"/>
                          </a:solidFill>
                          <a:latin typeface="Cambria Math" panose="02040503050406030204" pitchFamily="18" charset="0"/>
                          <a:ea typeface="Lato Light"/>
                          <a:cs typeface="Lato Light"/>
                        </a:rPr>
                        <m:t>𝟏</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𝟐</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Cambria Math" panose="02040503050406030204" pitchFamily="18" charset="0"/>
                              <a:cs typeface="Lato Light"/>
                            </a:rPr>
                            <m:t>×</m:t>
                          </m:r>
                          <m:r>
                            <a:rPr lang="de-DE" sz="2400" b="1" i="1" smtClean="0">
                              <a:solidFill>
                                <a:srgbClr val="0170AD"/>
                              </a:solidFill>
                              <a:latin typeface="Cambria Math" panose="02040503050406030204" pitchFamily="18" charset="0"/>
                              <a:ea typeface="Cambria Math" panose="02040503050406030204" pitchFamily="18" charset="0"/>
                              <a:cs typeface="Lato Light"/>
                            </a:rPr>
                            <m:t>𝒓</m:t>
                          </m:r>
                        </m:num>
                        <m:den>
                          <m:r>
                            <a:rPr lang="de-DE" sz="2400" b="1" i="1" smtClean="0">
                              <a:solidFill>
                                <a:srgbClr val="0170AD"/>
                              </a:solidFill>
                              <a:latin typeface="Cambria Math" panose="02040503050406030204" pitchFamily="18" charset="0"/>
                              <a:ea typeface="Lato Light"/>
                              <a:cs typeface="Lato Light"/>
                            </a:rPr>
                            <m:t>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𝒓</m:t>
                          </m:r>
                        </m:den>
                      </m:f>
                      <m:r>
                        <a:rPr lang="de-DE" sz="2400" b="1" i="1"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𝐰𝐡𝐞𝐫𝐞</m:t>
                      </m:r>
                      <m:r>
                        <a:rPr lang="de-DE" sz="2400" b="1" i="0" smtClean="0">
                          <a:solidFill>
                            <a:srgbClr val="0170AD"/>
                          </a:solidFill>
                          <a:latin typeface="Cambria Math" panose="02040503050406030204" pitchFamily="18" charset="0"/>
                          <a:ea typeface="Lato Light"/>
                          <a:cs typeface="Lato Light"/>
                        </a:rPr>
                        <m:t> </m:t>
                      </m:r>
                      <m:r>
                        <a:rPr lang="de-DE" sz="2400" b="1" i="0" smtClean="0">
                          <a:solidFill>
                            <a:srgbClr val="0170AD"/>
                          </a:solidFill>
                          <a:latin typeface="Cambria Math" panose="02040503050406030204" pitchFamily="18" charset="0"/>
                          <a:ea typeface="Lato Light"/>
                          <a:cs typeface="Lato Light"/>
                        </a:rPr>
                        <m:t>𝐩</m:t>
                      </m:r>
                      <m:r>
                        <a:rPr lang="de-DE" sz="2400" b="1" i="0" smtClean="0">
                          <a:solidFill>
                            <a:srgbClr val="0170AD"/>
                          </a:solidFill>
                          <a:latin typeface="Cambria Math" panose="02040503050406030204" pitchFamily="18" charset="0"/>
                          <a:ea typeface="Lato Light"/>
                          <a:cs typeface="Lato Light"/>
                        </a:rPr>
                        <m:t>= </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𝒇𝒑</m:t>
                          </m:r>
                        </m:den>
                      </m:f>
                      <m:r>
                        <a:rPr lang="de-DE" sz="2400" b="1" i="1" smtClean="0">
                          <a:solidFill>
                            <a:srgbClr val="0170AD"/>
                          </a:solidFill>
                          <a:latin typeface="Cambria Math" panose="02040503050406030204" pitchFamily="18" charset="0"/>
                          <a:ea typeface="Lato Light"/>
                          <a:cs typeface="Lato Light"/>
                        </a:rPr>
                        <m:t>, </m:t>
                      </m:r>
                      <m:r>
                        <a:rPr lang="de-DE" sz="2400" b="1" i="1" smtClean="0">
                          <a:solidFill>
                            <a:srgbClr val="0170AD"/>
                          </a:solidFill>
                          <a:latin typeface="Cambria Math" panose="02040503050406030204" pitchFamily="18" charset="0"/>
                          <a:ea typeface="Lato Light"/>
                          <a:cs typeface="Lato Light"/>
                        </a:rPr>
                        <m:t>𝒓</m:t>
                      </m:r>
                      <m:r>
                        <a:rPr lang="de-DE" sz="2400" b="1" i="1" smtClean="0">
                          <a:solidFill>
                            <a:srgbClr val="0170AD"/>
                          </a:solidFill>
                          <a:latin typeface="Cambria Math" panose="02040503050406030204" pitchFamily="18" charset="0"/>
                          <a:ea typeface="Lato Light"/>
                          <a:cs typeface="Lato Light"/>
                        </a:rPr>
                        <m:t>=</m:t>
                      </m:r>
                      <m:f>
                        <m:fPr>
                          <m:ctrlPr>
                            <a:rPr lang="de-DE" sz="2400" b="1" i="1" smtClean="0">
                              <a:solidFill>
                                <a:srgbClr val="0170AD"/>
                              </a:solidFill>
                              <a:latin typeface="Cambria Math" panose="02040503050406030204" pitchFamily="18" charset="0"/>
                              <a:ea typeface="Lato Light"/>
                              <a:cs typeface="Lato Light"/>
                            </a:rPr>
                          </m:ctrlPr>
                        </m:fPr>
                        <m:num>
                          <m:r>
                            <a:rPr lang="de-DE" sz="2400" b="1" i="1" smtClean="0">
                              <a:solidFill>
                                <a:srgbClr val="0170AD"/>
                              </a:solidFill>
                              <a:latin typeface="Cambria Math" panose="02040503050406030204" pitchFamily="18" charset="0"/>
                              <a:ea typeface="Lato Light"/>
                              <a:cs typeface="Lato Light"/>
                            </a:rPr>
                            <m:t>𝒕𝒑</m:t>
                          </m:r>
                        </m:num>
                        <m:den>
                          <m:r>
                            <a:rPr lang="de-DE" sz="2400" b="1" i="1" smtClean="0">
                              <a:solidFill>
                                <a:srgbClr val="0170AD"/>
                              </a:solidFill>
                              <a:latin typeface="Cambria Math" panose="02040503050406030204" pitchFamily="18" charset="0"/>
                              <a:ea typeface="Lato Light"/>
                              <a:cs typeface="Lato Light"/>
                            </a:rPr>
                            <m:t>𝒕𝒑</m:t>
                          </m:r>
                          <m:r>
                            <a:rPr lang="de-DE" sz="2400" b="1" i="1" smtClean="0">
                              <a:solidFill>
                                <a:srgbClr val="0170AD"/>
                              </a:solidFill>
                              <a:latin typeface="Cambria Math" panose="02040503050406030204" pitchFamily="18" charset="0"/>
                              <a:ea typeface="Lato Light"/>
                              <a:cs typeface="Lato Light"/>
                            </a:rPr>
                            <m:t>+</m:t>
                          </m:r>
                          <m:r>
                            <a:rPr lang="de-DE" sz="2400" b="1" i="1" smtClean="0">
                              <a:solidFill>
                                <a:srgbClr val="0170AD"/>
                              </a:solidFill>
                              <a:latin typeface="Cambria Math" panose="02040503050406030204" pitchFamily="18" charset="0"/>
                              <a:ea typeface="Lato Light"/>
                              <a:cs typeface="Lato Light"/>
                            </a:rPr>
                            <m:t>𝒇𝒏</m:t>
                          </m:r>
                        </m:den>
                      </m:f>
                    </m:oMath>
                  </m:oMathPara>
                </a14:m>
                <a:endParaRPr lang="en-US" sz="2400" b="1" dirty="0">
                  <a:solidFill>
                    <a:srgbClr val="0170AD"/>
                  </a:solidFill>
                  <a:latin typeface="Lato Light"/>
                  <a:ea typeface="Lato Light"/>
                  <a:cs typeface="Lato Light"/>
                </a:endParaRPr>
              </a:p>
            </p:txBody>
          </p:sp>
        </mc:Choice>
        <mc:Fallback>
          <p:sp>
            <p:nvSpPr>
              <p:cNvPr id="54" name="Shape 188">
                <a:extLst>
                  <a:ext uri="{FF2B5EF4-FFF2-40B4-BE49-F238E27FC236}">
                    <a16:creationId xmlns:a16="http://schemas.microsoft.com/office/drawing/2014/main" id="{600886FA-A6C3-EA4B-A501-9D8287AD722B}"/>
                  </a:ext>
                </a:extLst>
              </p:cNvPr>
              <p:cNvSpPr>
                <a:spLocks noRot="1" noChangeAspect="1" noMove="1" noResize="1" noEditPoints="1" noAdjustHandles="1" noChangeArrowheads="1" noChangeShapeType="1" noTextEdit="1"/>
              </p:cNvSpPr>
              <p:nvPr/>
            </p:nvSpPr>
            <p:spPr>
              <a:xfrm>
                <a:off x="919341" y="25725120"/>
                <a:ext cx="9204371" cy="1551001"/>
              </a:xfrm>
              <a:prstGeom prst="rect">
                <a:avLst/>
              </a:prstGeom>
              <a:blipFill>
                <a:blip r:embed="rId11"/>
                <a:stretch>
                  <a:fillRect t="-813"/>
                </a:stretch>
              </a:blipFill>
              <a:ln w="12700" cap="flat">
                <a:noFill/>
                <a:miter lim="400000"/>
              </a:ln>
              <a:effectLst/>
              <a:extLst>
                <a:ext uri="{C572A759-6A51-4108-AA02-DFA0A04FC94B}">
                  <ma14:wrappingTextBoxFlag xmlns="" xmlns:ma14="http://schemas.microsoft.com/office/mac/drawingml/2011/main" val="1"/>
                </a:ext>
              </a:extLst>
            </p:spPr>
            <p:txBody>
              <a:bodyPr/>
              <a:lstStyle/>
              <a:p>
                <a:r>
                  <a:rPr lang="en-US">
                    <a:noFill/>
                  </a:rPr>
                  <a:t> </a:t>
                </a:r>
              </a:p>
            </p:txBody>
          </p:sp>
        </mc:Fallback>
      </mc:AlternateContent>
      <p:sp>
        <p:nvSpPr>
          <p:cNvPr id="55" name="Shape 188">
            <a:extLst>
              <a:ext uri="{FF2B5EF4-FFF2-40B4-BE49-F238E27FC236}">
                <a16:creationId xmlns:a16="http://schemas.microsoft.com/office/drawing/2014/main" id="{4BE11666-7530-094D-97F6-37BEECE48F36}"/>
              </a:ext>
            </a:extLst>
          </p:cNvPr>
          <p:cNvSpPr/>
          <p:nvPr/>
        </p:nvSpPr>
        <p:spPr>
          <a:xfrm>
            <a:off x="3643637" y="26711000"/>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F1-score</a:t>
            </a:r>
          </a:p>
        </p:txBody>
      </p:sp>
      <p:sp>
        <p:nvSpPr>
          <p:cNvPr id="56" name="Shape 188">
            <a:extLst>
              <a:ext uri="{FF2B5EF4-FFF2-40B4-BE49-F238E27FC236}">
                <a16:creationId xmlns:a16="http://schemas.microsoft.com/office/drawing/2014/main" id="{178C1D35-91F6-7947-878F-82208958A5A3}"/>
              </a:ext>
            </a:extLst>
          </p:cNvPr>
          <p:cNvSpPr/>
          <p:nvPr/>
        </p:nvSpPr>
        <p:spPr>
          <a:xfrm>
            <a:off x="21705078" y="15562685"/>
            <a:ext cx="9901058" cy="85123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CNN - Photo Classification: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Our</a:t>
            </a:r>
            <a:r>
              <a:rPr lang="en-US" sz="2400" b="1" dirty="0">
                <a:solidFill>
                  <a:srgbClr val="0170AD"/>
                </a:solidFill>
                <a:latin typeface="Lato Light"/>
                <a:ea typeface="Lato Light"/>
                <a:cs typeface="Lato Light"/>
              </a:rPr>
              <a:t> best 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Winner </a:t>
            </a:r>
            <a:r>
              <a:rPr lang="en-US" sz="2400" b="1" dirty="0">
                <a:solidFill>
                  <a:srgbClr val="0170AD"/>
                </a:solidFill>
                <a:latin typeface="Lato Light"/>
                <a:ea typeface="Lato Light"/>
                <a:cs typeface="Lato Light"/>
              </a:rPr>
              <a:t>F1-score: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0.83</a:t>
            </a:r>
            <a:r>
              <a:rPr lang="en-US" sz="2400" b="1" dirty="0">
                <a:solidFill>
                  <a:srgbClr val="0170AD"/>
                </a:solidFill>
                <a:latin typeface="Lato Light"/>
                <a:ea typeface="Lato Light"/>
                <a:cs typeface="Lato Light"/>
              </a:rPr>
              <a:t> , we are place xxx of xxx</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Inception v3 vs </a:t>
            </a:r>
            <a:r>
              <a:rPr lang="en-US" sz="2400" b="1" dirty="0" err="1">
                <a:solidFill>
                  <a:srgbClr val="0170AD"/>
                </a:solidFill>
                <a:latin typeface="Lato Heavy" panose="020F0502020204030203" pitchFamily="34" charset="0"/>
                <a:ea typeface="Lato Heavy" panose="020F0502020204030203" pitchFamily="34" charset="0"/>
                <a:cs typeface="Lato Heavy" panose="020F0502020204030203" pitchFamily="34" charset="0"/>
              </a:rPr>
              <a:t>Xception</a:t>
            </a:r>
            <a:r>
              <a:rPr lang="en-US" sz="2400" b="1" dirty="0">
                <a:solidFill>
                  <a:srgbClr val="0170AD"/>
                </a:solidFill>
                <a:latin typeface="Lato Light"/>
                <a:ea typeface="Lato Light"/>
                <a:cs typeface="Lato Light"/>
              </a:rPr>
              <a:t>: In our case, </a:t>
            </a:r>
            <a:r>
              <a:rPr lang="en-US" sz="2400" b="1" dirty="0">
                <a:solidFill>
                  <a:srgbClr val="0170AD"/>
                </a:solidFill>
                <a:latin typeface="Lato Heavy" panose="020F0502020204030203" pitchFamily="34" charset="0"/>
                <a:ea typeface="Lato Heavy" panose="020F0502020204030203" pitchFamily="34" charset="0"/>
                <a:cs typeface="Lato Heavy" panose="020F0502020204030203" pitchFamily="34" charset="0"/>
              </a:rPr>
              <a:t>both performed quite similar</a:t>
            </a:r>
            <a:r>
              <a:rPr lang="en-US" sz="2400" b="1" dirty="0">
                <a:solidFill>
                  <a:srgbClr val="0170AD"/>
                </a:solidFill>
                <a:latin typeface="Lato Light"/>
                <a:ea typeface="Lato Light"/>
                <a:cs typeface="Lato Light"/>
              </a:rPr>
              <a:t>. Further research is necessary to find out if one of the architectures platoons as we are getting closer to a 0.83 score</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algn="just">
              <a:lnSpc>
                <a:spcPct val="100000"/>
              </a:lnSpc>
              <a:spcBef>
                <a:spcPts val="0"/>
              </a:spcBef>
              <a:defRPr sz="1800">
                <a:solidFill>
                  <a:srgbClr val="000000"/>
                </a:solidFill>
              </a:defRPr>
            </a:pPr>
            <a:r>
              <a:rPr lang="en-US" sz="2400" b="1" u="sng" dirty="0">
                <a:solidFill>
                  <a:srgbClr val="0170AD"/>
                </a:solidFill>
                <a:latin typeface="Lato Heavy" panose="020F0502020204030203" pitchFamily="34" charset="0"/>
                <a:ea typeface="Lato Heavy" panose="020F0502020204030203" pitchFamily="34" charset="0"/>
                <a:cs typeface="Lato Heavy" panose="020F0502020204030203" pitchFamily="34" charset="0"/>
              </a:rPr>
              <a:t>RNN – Fake Review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As a metric, some of our friends classified 20 reviews. 10 were real 10 were fake.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Xx of our fake reviews were considered to be real and xx of the real reviews were considered to be real.</a:t>
            </a:r>
          </a:p>
        </p:txBody>
      </p:sp>
      <p:sp>
        <p:nvSpPr>
          <p:cNvPr id="58" name="Shape 188">
            <a:extLst>
              <a:ext uri="{FF2B5EF4-FFF2-40B4-BE49-F238E27FC236}">
                <a16:creationId xmlns:a16="http://schemas.microsoft.com/office/drawing/2014/main" id="{8B05589E-1A5D-F24E-983A-9D0A69151D66}"/>
              </a:ext>
            </a:extLst>
          </p:cNvPr>
          <p:cNvSpPr/>
          <p:nvPr/>
        </p:nvSpPr>
        <p:spPr>
          <a:xfrm>
            <a:off x="21525787" y="2290110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1 results</a:t>
            </a:r>
          </a:p>
        </p:txBody>
      </p:sp>
      <p:sp>
        <p:nvSpPr>
          <p:cNvPr id="59" name="Shape 188">
            <a:extLst>
              <a:ext uri="{FF2B5EF4-FFF2-40B4-BE49-F238E27FC236}">
                <a16:creationId xmlns:a16="http://schemas.microsoft.com/office/drawing/2014/main" id="{75F723E7-1E37-DC45-875A-1C59A812E122}"/>
              </a:ext>
            </a:extLst>
          </p:cNvPr>
          <p:cNvSpPr/>
          <p:nvPr/>
        </p:nvSpPr>
        <p:spPr>
          <a:xfrm>
            <a:off x="26506190" y="22901101"/>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Picture 2 results</a:t>
            </a:r>
          </a:p>
        </p:txBody>
      </p:sp>
      <p:sp>
        <p:nvSpPr>
          <p:cNvPr id="60" name="Shape 188">
            <a:extLst>
              <a:ext uri="{FF2B5EF4-FFF2-40B4-BE49-F238E27FC236}">
                <a16:creationId xmlns:a16="http://schemas.microsoft.com/office/drawing/2014/main" id="{379B8735-60FE-124C-A800-9DB5DB622068}"/>
              </a:ext>
            </a:extLst>
          </p:cNvPr>
          <p:cNvSpPr/>
          <p:nvPr/>
        </p:nvSpPr>
        <p:spPr>
          <a:xfrm>
            <a:off x="21705078" y="24131659"/>
            <a:ext cx="9901058" cy="51586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t>
            </a:r>
            <a:r>
              <a:rPr lang="en-US" sz="2400" b="1" i="1" dirty="0" err="1">
                <a:solidFill>
                  <a:srgbClr val="0170AD"/>
                </a:solidFill>
                <a:latin typeface="Lato Light"/>
                <a:ea typeface="Lato Light"/>
                <a:cs typeface="Lato Light"/>
              </a:rPr>
              <a:t>Th</a:t>
            </a:r>
            <a:r>
              <a:rPr lang="en-US" sz="2400" b="1" i="1" dirty="0">
                <a:solidFill>
                  <a:srgbClr val="0170AD"/>
                </a:solidFill>
                <a:latin typeface="Lato Light"/>
                <a:ea typeface="Lato Light"/>
                <a:cs typeface="Lato Light"/>
              </a:rPr>
              <a:t> </a:t>
            </a:r>
            <a:r>
              <a:rPr lang="en-US" sz="2400" b="1" i="1" dirty="0" err="1">
                <a:solidFill>
                  <a:srgbClr val="0170AD"/>
                </a:solidFill>
                <a:latin typeface="Lato Light"/>
                <a:ea typeface="Lato Light"/>
                <a:cs typeface="Lato Light"/>
              </a:rPr>
              <a:t>tae</a:t>
            </a:r>
            <a:r>
              <a:rPr lang="en-US" sz="2400" b="1" i="1" dirty="0">
                <a:solidFill>
                  <a:srgbClr val="0170AD"/>
                </a:solidFill>
                <a:latin typeface="Lato Light"/>
                <a:ea typeface="Lato Light"/>
                <a:cs typeface="Lato Light"/>
              </a:rPr>
              <a:t> toe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soee</a:t>
            </a:r>
            <a:r>
              <a:rPr lang="en-US" sz="2400" b="1" i="1" dirty="0">
                <a:solidFill>
                  <a:srgbClr val="0170AD"/>
                </a:solidFill>
                <a:latin typeface="Lato Light"/>
                <a:ea typeface="Lato Light"/>
                <a:cs typeface="Lato Light"/>
              </a:rPr>
              <a:t> to the </a:t>
            </a:r>
            <a:r>
              <a:rPr lang="en-US" sz="2400" b="1" i="1" dirty="0" err="1">
                <a:solidFill>
                  <a:srgbClr val="0170AD"/>
                </a:solidFill>
                <a:latin typeface="Lato Light"/>
                <a:ea typeface="Lato Light"/>
                <a:cs typeface="Lato Light"/>
              </a:rPr>
              <a:t>soe</a:t>
            </a:r>
            <a:r>
              <a:rPr lang="en-US" sz="2400" b="1" i="1" dirty="0">
                <a:solidFill>
                  <a:srgbClr val="0170AD"/>
                </a:solidFill>
                <a:latin typeface="Lato Light"/>
                <a:ea typeface="Lato Light"/>
                <a:cs typeface="Lato Light"/>
              </a:rPr>
              <a:t> t"</a:t>
            </a:r>
          </a:p>
        </p:txBody>
      </p:sp>
      <p:sp>
        <p:nvSpPr>
          <p:cNvPr id="61" name="Shape 188">
            <a:extLst>
              <a:ext uri="{FF2B5EF4-FFF2-40B4-BE49-F238E27FC236}">
                <a16:creationId xmlns:a16="http://schemas.microsoft.com/office/drawing/2014/main" id="{2B32377F-0FE8-1741-92BF-33798E6B7A9E}"/>
              </a:ext>
            </a:extLst>
          </p:cNvPr>
          <p:cNvSpPr/>
          <p:nvPr/>
        </p:nvSpPr>
        <p:spPr>
          <a:xfrm>
            <a:off x="24777718" y="29242167"/>
            <a:ext cx="3755777" cy="5845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RNN result</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1732</Words>
  <Application>Microsoft Macintosh PowerPoint</Application>
  <PresentationFormat>Benutzerdefiniert</PresentationFormat>
  <Paragraphs>92</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Calibri</vt:lpstr>
      <vt:lpstr>Calibri Light</vt:lpstr>
      <vt:lpstr>Cambria Math</vt:lpstr>
      <vt:lpstr>Helvetica Neue Light</vt:lpstr>
      <vt:lpstr>Lato Heavy</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110</cp:revision>
  <dcterms:created xsi:type="dcterms:W3CDTF">2018-02-02T19:51:25Z</dcterms:created>
  <dcterms:modified xsi:type="dcterms:W3CDTF">2018-02-04T14:30:01Z</dcterms:modified>
</cp:coreProperties>
</file>