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null)" ContentType="image/x-em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7" r:id="rId2"/>
  </p:sldIdLst>
  <p:sldSz cx="42803763" cy="30275213"/>
  <p:notesSz cx="6858000" cy="9144000"/>
  <p:defaultTextStyle>
    <a:defPPr>
      <a:defRPr lang="de-DE"/>
    </a:defPPr>
    <a:lvl1pPr marL="0" algn="l" defTabSz="3507730" rtl="0" eaLnBrk="1" latinLnBrk="0" hangingPunct="1">
      <a:defRPr sz="6905" kern="1200">
        <a:solidFill>
          <a:schemeClr val="tx1"/>
        </a:solidFill>
        <a:latin typeface="+mn-lt"/>
        <a:ea typeface="+mn-ea"/>
        <a:cs typeface="+mn-cs"/>
      </a:defRPr>
    </a:lvl1pPr>
    <a:lvl2pPr marL="1753865" algn="l" defTabSz="3507730" rtl="0" eaLnBrk="1" latinLnBrk="0" hangingPunct="1">
      <a:defRPr sz="6905" kern="1200">
        <a:solidFill>
          <a:schemeClr val="tx1"/>
        </a:solidFill>
        <a:latin typeface="+mn-lt"/>
        <a:ea typeface="+mn-ea"/>
        <a:cs typeface="+mn-cs"/>
      </a:defRPr>
    </a:lvl2pPr>
    <a:lvl3pPr marL="3507730" algn="l" defTabSz="3507730" rtl="0" eaLnBrk="1" latinLnBrk="0" hangingPunct="1">
      <a:defRPr sz="6905" kern="1200">
        <a:solidFill>
          <a:schemeClr val="tx1"/>
        </a:solidFill>
        <a:latin typeface="+mn-lt"/>
        <a:ea typeface="+mn-ea"/>
        <a:cs typeface="+mn-cs"/>
      </a:defRPr>
    </a:lvl3pPr>
    <a:lvl4pPr marL="5261595" algn="l" defTabSz="3507730" rtl="0" eaLnBrk="1" latinLnBrk="0" hangingPunct="1">
      <a:defRPr sz="6905" kern="1200">
        <a:solidFill>
          <a:schemeClr val="tx1"/>
        </a:solidFill>
        <a:latin typeface="+mn-lt"/>
        <a:ea typeface="+mn-ea"/>
        <a:cs typeface="+mn-cs"/>
      </a:defRPr>
    </a:lvl4pPr>
    <a:lvl5pPr marL="7015460" algn="l" defTabSz="3507730" rtl="0" eaLnBrk="1" latinLnBrk="0" hangingPunct="1">
      <a:defRPr sz="6905" kern="1200">
        <a:solidFill>
          <a:schemeClr val="tx1"/>
        </a:solidFill>
        <a:latin typeface="+mn-lt"/>
        <a:ea typeface="+mn-ea"/>
        <a:cs typeface="+mn-cs"/>
      </a:defRPr>
    </a:lvl5pPr>
    <a:lvl6pPr marL="8769325" algn="l" defTabSz="3507730" rtl="0" eaLnBrk="1" latinLnBrk="0" hangingPunct="1">
      <a:defRPr sz="6905" kern="1200">
        <a:solidFill>
          <a:schemeClr val="tx1"/>
        </a:solidFill>
        <a:latin typeface="+mn-lt"/>
        <a:ea typeface="+mn-ea"/>
        <a:cs typeface="+mn-cs"/>
      </a:defRPr>
    </a:lvl6pPr>
    <a:lvl7pPr marL="10523190" algn="l" defTabSz="3507730" rtl="0" eaLnBrk="1" latinLnBrk="0" hangingPunct="1">
      <a:defRPr sz="6905" kern="1200">
        <a:solidFill>
          <a:schemeClr val="tx1"/>
        </a:solidFill>
        <a:latin typeface="+mn-lt"/>
        <a:ea typeface="+mn-ea"/>
        <a:cs typeface="+mn-cs"/>
      </a:defRPr>
    </a:lvl7pPr>
    <a:lvl8pPr marL="12277054" algn="l" defTabSz="3507730" rtl="0" eaLnBrk="1" latinLnBrk="0" hangingPunct="1">
      <a:defRPr sz="6905" kern="1200">
        <a:solidFill>
          <a:schemeClr val="tx1"/>
        </a:solidFill>
        <a:latin typeface="+mn-lt"/>
        <a:ea typeface="+mn-ea"/>
        <a:cs typeface="+mn-cs"/>
      </a:defRPr>
    </a:lvl8pPr>
    <a:lvl9pPr marL="14030919" algn="l" defTabSz="3507730" rtl="0" eaLnBrk="1" latinLnBrk="0" hangingPunct="1">
      <a:defRPr sz="690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bastian Muhle" initials="SM" lastIdx="1" clrIdx="0">
    <p:extLst>
      <p:ext uri="{19B8F6BF-5375-455C-9EA6-DF929625EA0E}">
        <p15:presenceInfo xmlns:p15="http://schemas.microsoft.com/office/powerpoint/2012/main" userId="a5c9cdf4c06dbaa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170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6588"/>
    <p:restoredTop sz="94674"/>
  </p:normalViewPr>
  <p:slideViewPr>
    <p:cSldViewPr snapToGrid="0" snapToObjects="1">
      <p:cViewPr>
        <p:scale>
          <a:sx n="22" d="100"/>
          <a:sy n="22" d="100"/>
        </p:scale>
        <p:origin x="1088" y="5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2-03T22:56:44.549" idx="1">
    <p:pos x="6372" y="12825"/>
    <p:text>sounds like a question they might ask</p:text>
    <p:extLst>
      <p:ext uri="{C676402C-5697-4E1C-873F-D02D1690AC5C}">
        <p15:threadingInfo xmlns:p15="http://schemas.microsoft.com/office/powerpoint/2012/main" timeZoneBias="-6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3210282" y="4954765"/>
            <a:ext cx="36383199" cy="10540259"/>
          </a:xfrm>
        </p:spPr>
        <p:txBody>
          <a:bodyPr anchor="b"/>
          <a:lstStyle>
            <a:lvl1pPr algn="ctr">
              <a:defRPr sz="26488"/>
            </a:lvl1pPr>
          </a:lstStyle>
          <a:p>
            <a:r>
              <a:rPr lang="de-DE"/>
              <a:t>Mastertitelformat bearbeiten</a:t>
            </a:r>
            <a:endParaRPr lang="en-US" dirty="0"/>
          </a:p>
        </p:txBody>
      </p:sp>
      <p:sp>
        <p:nvSpPr>
          <p:cNvPr id="3" name="Subtitle 2"/>
          <p:cNvSpPr>
            <a:spLocks noGrp="1"/>
          </p:cNvSpPr>
          <p:nvPr>
            <p:ph type="subTitle" idx="1"/>
          </p:nvPr>
        </p:nvSpPr>
        <p:spPr>
          <a:xfrm>
            <a:off x="5350471" y="15901497"/>
            <a:ext cx="32102822" cy="7309499"/>
          </a:xfrm>
        </p:spPr>
        <p:txBody>
          <a:bodyPr/>
          <a:lstStyle>
            <a:lvl1pPr marL="0" indent="0" algn="ctr">
              <a:buNone/>
              <a:defRPr sz="10595"/>
            </a:lvl1pPr>
            <a:lvl2pPr marL="2018355" indent="0" algn="ctr">
              <a:buNone/>
              <a:defRPr sz="8829"/>
            </a:lvl2pPr>
            <a:lvl3pPr marL="4036710" indent="0" algn="ctr">
              <a:buNone/>
              <a:defRPr sz="7946"/>
            </a:lvl3pPr>
            <a:lvl4pPr marL="6055065" indent="0" algn="ctr">
              <a:buNone/>
              <a:defRPr sz="7063"/>
            </a:lvl4pPr>
            <a:lvl5pPr marL="8073420" indent="0" algn="ctr">
              <a:buNone/>
              <a:defRPr sz="7063"/>
            </a:lvl5pPr>
            <a:lvl6pPr marL="10091776" indent="0" algn="ctr">
              <a:buNone/>
              <a:defRPr sz="7063"/>
            </a:lvl6pPr>
            <a:lvl7pPr marL="12110131" indent="0" algn="ctr">
              <a:buNone/>
              <a:defRPr sz="7063"/>
            </a:lvl7pPr>
            <a:lvl8pPr marL="14128486" indent="0" algn="ctr">
              <a:buNone/>
              <a:defRPr sz="7063"/>
            </a:lvl8pPr>
            <a:lvl9pPr marL="16146841" indent="0" algn="ctr">
              <a:buNone/>
              <a:defRPr sz="7063"/>
            </a:lvl9pPr>
          </a:lstStyle>
          <a:p>
            <a:r>
              <a:rPr lang="de-DE"/>
              <a:t>Formatvorlage des Untertitelmasters durch Klicken bearbeiten</a:t>
            </a:r>
            <a:endParaRPr lang="en-US" dirty="0"/>
          </a:p>
        </p:txBody>
      </p:sp>
      <p:sp>
        <p:nvSpPr>
          <p:cNvPr id="4" name="Date Placeholder 3"/>
          <p:cNvSpPr>
            <a:spLocks noGrp="1"/>
          </p:cNvSpPr>
          <p:nvPr>
            <p:ph type="dt" sz="half" idx="10"/>
          </p:nvPr>
        </p:nvSpPr>
        <p:spPr/>
        <p:txBody>
          <a:bodyPr/>
          <a:lstStyle/>
          <a:p>
            <a:fld id="{B080005E-6FBA-574A-8FE4-9107E485CAF7}" type="datetimeFigureOut">
              <a:rPr lang="en-US" smtClean="0"/>
              <a:t>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2083724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080005E-6FBA-574A-8FE4-9107E485CAF7}" type="datetimeFigureOut">
              <a:rPr lang="en-US" smtClean="0"/>
              <a:t>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1200912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631445" y="1611875"/>
            <a:ext cx="9229561" cy="25656844"/>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2942761" y="1611875"/>
            <a:ext cx="27153637" cy="25656844"/>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080005E-6FBA-574A-8FE4-9107E485CAF7}" type="datetimeFigureOut">
              <a:rPr lang="en-US" smtClean="0"/>
              <a:t>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6173890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ortfolio 3">
    <p:spTree>
      <p:nvGrpSpPr>
        <p:cNvPr id="1" name=""/>
        <p:cNvGrpSpPr/>
        <p:nvPr/>
      </p:nvGrpSpPr>
      <p:grpSpPr>
        <a:xfrm>
          <a:off x="0" y="0"/>
          <a:ext cx="0" cy="0"/>
          <a:chOff x="0" y="0"/>
          <a:chExt cx="0" cy="0"/>
        </a:xfrm>
      </p:grpSpPr>
      <p:sp>
        <p:nvSpPr>
          <p:cNvPr id="14" name="Picture Placeholder 13"/>
          <p:cNvSpPr>
            <a:spLocks noGrp="1"/>
          </p:cNvSpPr>
          <p:nvPr>
            <p:ph type="pic" sz="quarter" idx="10"/>
          </p:nvPr>
        </p:nvSpPr>
        <p:spPr>
          <a:xfrm>
            <a:off x="4907029" y="6045737"/>
            <a:ext cx="8135984" cy="20753583"/>
          </a:xfrm>
          <a:effectLst/>
        </p:spPr>
        <p:txBody>
          <a:bodyPr>
            <a:normAutofit/>
          </a:bodyPr>
          <a:lstStyle>
            <a:lvl1pPr marL="0" indent="0">
              <a:buNone/>
              <a:defRPr sz="7548">
                <a:ln>
                  <a:noFill/>
                </a:ln>
                <a:solidFill>
                  <a:schemeClr val="bg1">
                    <a:lumMod val="85000"/>
                  </a:schemeClr>
                </a:solidFill>
              </a:defRPr>
            </a:lvl1pPr>
          </a:lstStyle>
          <a:p>
            <a:endParaRPr lang="en-US"/>
          </a:p>
        </p:txBody>
      </p:sp>
      <p:sp>
        <p:nvSpPr>
          <p:cNvPr id="15" name="Picture Placeholder 13"/>
          <p:cNvSpPr>
            <a:spLocks noGrp="1"/>
          </p:cNvSpPr>
          <p:nvPr>
            <p:ph type="pic" sz="quarter" idx="11"/>
          </p:nvPr>
        </p:nvSpPr>
        <p:spPr>
          <a:xfrm>
            <a:off x="13290709" y="6045746"/>
            <a:ext cx="16470124" cy="10221058"/>
          </a:xfrm>
          <a:effectLst/>
        </p:spPr>
        <p:txBody>
          <a:bodyPr>
            <a:normAutofit/>
          </a:bodyPr>
          <a:lstStyle>
            <a:lvl1pPr marL="0" indent="0">
              <a:buNone/>
              <a:defRPr sz="7548">
                <a:ln>
                  <a:noFill/>
                </a:ln>
                <a:solidFill>
                  <a:schemeClr val="bg1">
                    <a:lumMod val="85000"/>
                  </a:schemeClr>
                </a:solidFill>
              </a:defRPr>
            </a:lvl1pPr>
          </a:lstStyle>
          <a:p>
            <a:endParaRPr lang="en-US"/>
          </a:p>
        </p:txBody>
      </p:sp>
      <p:sp>
        <p:nvSpPr>
          <p:cNvPr id="17" name="Picture Placeholder 13"/>
          <p:cNvSpPr>
            <a:spLocks noGrp="1"/>
          </p:cNvSpPr>
          <p:nvPr>
            <p:ph type="pic" sz="quarter" idx="13"/>
          </p:nvPr>
        </p:nvSpPr>
        <p:spPr>
          <a:xfrm>
            <a:off x="30008536" y="6091053"/>
            <a:ext cx="8135984" cy="10221058"/>
          </a:xfrm>
          <a:effectLst/>
        </p:spPr>
        <p:txBody>
          <a:bodyPr>
            <a:normAutofit/>
          </a:bodyPr>
          <a:lstStyle>
            <a:lvl1pPr marL="0" indent="0">
              <a:buNone/>
              <a:defRPr sz="7548">
                <a:ln>
                  <a:noFill/>
                </a:ln>
                <a:solidFill>
                  <a:schemeClr val="bg1">
                    <a:lumMod val="85000"/>
                  </a:schemeClr>
                </a:solidFill>
              </a:defRPr>
            </a:lvl1pPr>
          </a:lstStyle>
          <a:p>
            <a:endParaRPr lang="en-US"/>
          </a:p>
        </p:txBody>
      </p:sp>
      <p:sp>
        <p:nvSpPr>
          <p:cNvPr id="19" name="Picture Placeholder 13"/>
          <p:cNvSpPr>
            <a:spLocks noGrp="1"/>
          </p:cNvSpPr>
          <p:nvPr>
            <p:ph type="pic" sz="quarter" idx="15"/>
          </p:nvPr>
        </p:nvSpPr>
        <p:spPr>
          <a:xfrm>
            <a:off x="13290714" y="16578266"/>
            <a:ext cx="8135984" cy="10221058"/>
          </a:xfrm>
          <a:effectLst/>
        </p:spPr>
        <p:txBody>
          <a:bodyPr>
            <a:normAutofit/>
          </a:bodyPr>
          <a:lstStyle>
            <a:lvl1pPr marL="0" indent="0">
              <a:buNone/>
              <a:defRPr sz="7548">
                <a:ln>
                  <a:noFill/>
                </a:ln>
                <a:solidFill>
                  <a:schemeClr val="bg1">
                    <a:lumMod val="85000"/>
                  </a:schemeClr>
                </a:solidFill>
              </a:defRPr>
            </a:lvl1pPr>
          </a:lstStyle>
          <a:p>
            <a:endParaRPr lang="en-US" dirty="0"/>
          </a:p>
        </p:txBody>
      </p:sp>
      <p:sp>
        <p:nvSpPr>
          <p:cNvPr id="20" name="Picture Placeholder 13"/>
          <p:cNvSpPr>
            <a:spLocks noGrp="1"/>
          </p:cNvSpPr>
          <p:nvPr>
            <p:ph type="pic" sz="quarter" idx="16"/>
          </p:nvPr>
        </p:nvSpPr>
        <p:spPr>
          <a:xfrm>
            <a:off x="21624854" y="16578266"/>
            <a:ext cx="8135984" cy="10221058"/>
          </a:xfrm>
          <a:effectLst/>
        </p:spPr>
        <p:txBody>
          <a:bodyPr>
            <a:normAutofit/>
          </a:bodyPr>
          <a:lstStyle>
            <a:lvl1pPr marL="0" indent="0">
              <a:buNone/>
              <a:defRPr sz="7548">
                <a:ln>
                  <a:noFill/>
                </a:ln>
                <a:solidFill>
                  <a:schemeClr val="bg1">
                    <a:lumMod val="85000"/>
                  </a:schemeClr>
                </a:solidFill>
              </a:defRPr>
            </a:lvl1pPr>
          </a:lstStyle>
          <a:p>
            <a:endParaRPr lang="en-US" dirty="0"/>
          </a:p>
        </p:txBody>
      </p:sp>
      <p:sp>
        <p:nvSpPr>
          <p:cNvPr id="21" name="Picture Placeholder 13"/>
          <p:cNvSpPr>
            <a:spLocks noGrp="1"/>
          </p:cNvSpPr>
          <p:nvPr>
            <p:ph type="pic" sz="quarter" idx="17"/>
          </p:nvPr>
        </p:nvSpPr>
        <p:spPr>
          <a:xfrm>
            <a:off x="30008536" y="16578266"/>
            <a:ext cx="8135984" cy="10221058"/>
          </a:xfrm>
          <a:effectLst/>
        </p:spPr>
        <p:txBody>
          <a:bodyPr>
            <a:normAutofit/>
          </a:bodyPr>
          <a:lstStyle>
            <a:lvl1pPr marL="0" indent="0">
              <a:buNone/>
              <a:defRPr sz="7548">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668796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080005E-6FBA-574A-8FE4-9107E485CAF7}" type="datetimeFigureOut">
              <a:rPr lang="en-US" smtClean="0"/>
              <a:t>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274952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920467" y="7547788"/>
            <a:ext cx="36918246" cy="12593645"/>
          </a:xfrm>
        </p:spPr>
        <p:txBody>
          <a:bodyPr anchor="b"/>
          <a:lstStyle>
            <a:lvl1pPr>
              <a:defRPr sz="26488"/>
            </a:lvl1pPr>
          </a:lstStyle>
          <a:p>
            <a:r>
              <a:rPr lang="de-DE"/>
              <a:t>Mastertitelformat bearbeiten</a:t>
            </a:r>
            <a:endParaRPr lang="en-US" dirty="0"/>
          </a:p>
        </p:txBody>
      </p:sp>
      <p:sp>
        <p:nvSpPr>
          <p:cNvPr id="3" name="Text Placeholder 2"/>
          <p:cNvSpPr>
            <a:spLocks noGrp="1"/>
          </p:cNvSpPr>
          <p:nvPr>
            <p:ph type="body" idx="1"/>
          </p:nvPr>
        </p:nvSpPr>
        <p:spPr>
          <a:xfrm>
            <a:off x="2920467" y="20260574"/>
            <a:ext cx="36918246" cy="6622701"/>
          </a:xfrm>
        </p:spPr>
        <p:txBody>
          <a:bodyPr/>
          <a:lstStyle>
            <a:lvl1pPr marL="0" indent="0">
              <a:buNone/>
              <a:defRPr sz="10595">
                <a:solidFill>
                  <a:schemeClr val="tx1"/>
                </a:solidFill>
              </a:defRPr>
            </a:lvl1pPr>
            <a:lvl2pPr marL="2018355" indent="0">
              <a:buNone/>
              <a:defRPr sz="8829">
                <a:solidFill>
                  <a:schemeClr val="tx1">
                    <a:tint val="75000"/>
                  </a:schemeClr>
                </a:solidFill>
              </a:defRPr>
            </a:lvl2pPr>
            <a:lvl3pPr marL="4036710" indent="0">
              <a:buNone/>
              <a:defRPr sz="7946">
                <a:solidFill>
                  <a:schemeClr val="tx1">
                    <a:tint val="75000"/>
                  </a:schemeClr>
                </a:solidFill>
              </a:defRPr>
            </a:lvl3pPr>
            <a:lvl4pPr marL="6055065" indent="0">
              <a:buNone/>
              <a:defRPr sz="7063">
                <a:solidFill>
                  <a:schemeClr val="tx1">
                    <a:tint val="75000"/>
                  </a:schemeClr>
                </a:solidFill>
              </a:defRPr>
            </a:lvl4pPr>
            <a:lvl5pPr marL="8073420" indent="0">
              <a:buNone/>
              <a:defRPr sz="7063">
                <a:solidFill>
                  <a:schemeClr val="tx1">
                    <a:tint val="75000"/>
                  </a:schemeClr>
                </a:solidFill>
              </a:defRPr>
            </a:lvl5pPr>
            <a:lvl6pPr marL="10091776" indent="0">
              <a:buNone/>
              <a:defRPr sz="7063">
                <a:solidFill>
                  <a:schemeClr val="tx1">
                    <a:tint val="75000"/>
                  </a:schemeClr>
                </a:solidFill>
              </a:defRPr>
            </a:lvl6pPr>
            <a:lvl7pPr marL="12110131" indent="0">
              <a:buNone/>
              <a:defRPr sz="7063">
                <a:solidFill>
                  <a:schemeClr val="tx1">
                    <a:tint val="75000"/>
                  </a:schemeClr>
                </a:solidFill>
              </a:defRPr>
            </a:lvl7pPr>
            <a:lvl8pPr marL="14128486" indent="0">
              <a:buNone/>
              <a:defRPr sz="7063">
                <a:solidFill>
                  <a:schemeClr val="tx1">
                    <a:tint val="75000"/>
                  </a:schemeClr>
                </a:solidFill>
              </a:defRPr>
            </a:lvl8pPr>
            <a:lvl9pPr marL="16146841" indent="0">
              <a:buNone/>
              <a:defRPr sz="7063">
                <a:solidFill>
                  <a:schemeClr val="tx1">
                    <a:tint val="75000"/>
                  </a:schemeClr>
                </a:solidFill>
              </a:defRPr>
            </a:lvl9pPr>
          </a:lstStyle>
          <a:p>
            <a:pPr lvl="0"/>
            <a:r>
              <a:rPr lang="de-DE"/>
              <a:t>Formatvorlagen des Textmasters bearbeiten</a:t>
            </a:r>
          </a:p>
        </p:txBody>
      </p:sp>
      <p:sp>
        <p:nvSpPr>
          <p:cNvPr id="4" name="Date Placeholder 3"/>
          <p:cNvSpPr>
            <a:spLocks noGrp="1"/>
          </p:cNvSpPr>
          <p:nvPr>
            <p:ph type="dt" sz="half" idx="10"/>
          </p:nvPr>
        </p:nvSpPr>
        <p:spPr/>
        <p:txBody>
          <a:bodyPr/>
          <a:lstStyle/>
          <a:p>
            <a:fld id="{B080005E-6FBA-574A-8FE4-9107E485CAF7}" type="datetimeFigureOut">
              <a:rPr lang="en-US" smtClean="0"/>
              <a:t>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1858907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2942759" y="8059374"/>
            <a:ext cx="18191599" cy="1920934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21669405" y="8059374"/>
            <a:ext cx="18191599" cy="1920934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B080005E-6FBA-574A-8FE4-9107E485CAF7}" type="datetimeFigureOut">
              <a:rPr lang="en-US" smtClean="0"/>
              <a:t>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2843144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2948334" y="1611882"/>
            <a:ext cx="36918246" cy="5851808"/>
          </a:xfrm>
        </p:spPr>
        <p:txBody>
          <a:bodyPr/>
          <a:lstStyle/>
          <a:p>
            <a:r>
              <a:rPr lang="de-DE"/>
              <a:t>Mastertitelformat bearbeiten</a:t>
            </a:r>
            <a:endParaRPr lang="en-US" dirty="0"/>
          </a:p>
        </p:txBody>
      </p:sp>
      <p:sp>
        <p:nvSpPr>
          <p:cNvPr id="3" name="Text Placeholder 2"/>
          <p:cNvSpPr>
            <a:spLocks noGrp="1"/>
          </p:cNvSpPr>
          <p:nvPr>
            <p:ph type="body" idx="1"/>
          </p:nvPr>
        </p:nvSpPr>
        <p:spPr>
          <a:xfrm>
            <a:off x="2948339" y="7421634"/>
            <a:ext cx="18107995"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de-DE"/>
              <a:t>Formatvorlagen des Textmasters bearbeiten</a:t>
            </a:r>
          </a:p>
        </p:txBody>
      </p:sp>
      <p:sp>
        <p:nvSpPr>
          <p:cNvPr id="4" name="Content Placeholder 3"/>
          <p:cNvSpPr>
            <a:spLocks noGrp="1"/>
          </p:cNvSpPr>
          <p:nvPr>
            <p:ph sz="half" idx="2"/>
          </p:nvPr>
        </p:nvSpPr>
        <p:spPr>
          <a:xfrm>
            <a:off x="2948339" y="11058863"/>
            <a:ext cx="18107995" cy="16265921"/>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21669408" y="7421634"/>
            <a:ext cx="18197174"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de-DE"/>
              <a:t>Formatvorlagen des Textmasters bearbeiten</a:t>
            </a:r>
          </a:p>
        </p:txBody>
      </p:sp>
      <p:sp>
        <p:nvSpPr>
          <p:cNvPr id="6" name="Content Placeholder 5"/>
          <p:cNvSpPr>
            <a:spLocks noGrp="1"/>
          </p:cNvSpPr>
          <p:nvPr>
            <p:ph sz="quarter" idx="4"/>
          </p:nvPr>
        </p:nvSpPr>
        <p:spPr>
          <a:xfrm>
            <a:off x="21669408" y="11058863"/>
            <a:ext cx="18197174" cy="16265921"/>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080005E-6FBA-574A-8FE4-9107E485CAF7}" type="datetimeFigureOut">
              <a:rPr lang="en-US" smtClean="0"/>
              <a:t>2/3/18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2198367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080005E-6FBA-574A-8FE4-9107E485CAF7}" type="datetimeFigureOut">
              <a:rPr lang="en-US" smtClean="0"/>
              <a:t>2/3/18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2808112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80005E-6FBA-574A-8FE4-9107E485CAF7}" type="datetimeFigureOut">
              <a:rPr lang="en-US" smtClean="0"/>
              <a:t>2/3/18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120610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de-DE"/>
              <a:t>Mastertitelformat bearbeiten</a:t>
            </a:r>
            <a:endParaRPr lang="en-US" dirty="0"/>
          </a:p>
        </p:txBody>
      </p:sp>
      <p:sp>
        <p:nvSpPr>
          <p:cNvPr id="3" name="Content Placeholder 2"/>
          <p:cNvSpPr>
            <a:spLocks noGrp="1"/>
          </p:cNvSpPr>
          <p:nvPr>
            <p:ph idx="1"/>
          </p:nvPr>
        </p:nvSpPr>
        <p:spPr>
          <a:xfrm>
            <a:off x="18197174" y="4359077"/>
            <a:ext cx="21669405" cy="21515024"/>
          </a:xfrm>
        </p:spPr>
        <p:txBody>
          <a:bodyPr/>
          <a:lstStyle>
            <a:lvl1pPr>
              <a:defRPr sz="14127"/>
            </a:lvl1pPr>
            <a:lvl2pPr>
              <a:defRPr sz="12361"/>
            </a:lvl2pPr>
            <a:lvl3pPr>
              <a:defRPr sz="10595"/>
            </a:lvl3pPr>
            <a:lvl4pPr>
              <a:defRPr sz="8829"/>
            </a:lvl4pPr>
            <a:lvl5pPr>
              <a:defRPr sz="8829"/>
            </a:lvl5pPr>
            <a:lvl6pPr>
              <a:defRPr sz="8829"/>
            </a:lvl6pPr>
            <a:lvl7pPr>
              <a:defRPr sz="8829"/>
            </a:lvl7pPr>
            <a:lvl8pPr>
              <a:defRPr sz="8829"/>
            </a:lvl8pPr>
            <a:lvl9pPr>
              <a:defRPr sz="8829"/>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de-DE"/>
              <a:t>Formatvorlagen des Textmasters bearbeiten</a:t>
            </a:r>
          </a:p>
        </p:txBody>
      </p:sp>
      <p:sp>
        <p:nvSpPr>
          <p:cNvPr id="5" name="Date Placeholder 4"/>
          <p:cNvSpPr>
            <a:spLocks noGrp="1"/>
          </p:cNvSpPr>
          <p:nvPr>
            <p:ph type="dt" sz="half" idx="10"/>
          </p:nvPr>
        </p:nvSpPr>
        <p:spPr/>
        <p:txBody>
          <a:bodyPr/>
          <a:lstStyle/>
          <a:p>
            <a:fld id="{B080005E-6FBA-574A-8FE4-9107E485CAF7}" type="datetimeFigureOut">
              <a:rPr lang="en-US" smtClean="0"/>
              <a:t>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1298897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de-DE"/>
              <a:t>Mastertitelformat bearbeiten</a:t>
            </a:r>
            <a:endParaRPr lang="en-US" dirty="0"/>
          </a:p>
        </p:txBody>
      </p:sp>
      <p:sp>
        <p:nvSpPr>
          <p:cNvPr id="3" name="Picture Placeholder 2"/>
          <p:cNvSpPr>
            <a:spLocks noGrp="1" noChangeAspect="1"/>
          </p:cNvSpPr>
          <p:nvPr>
            <p:ph type="pic" idx="1"/>
          </p:nvPr>
        </p:nvSpPr>
        <p:spPr>
          <a:xfrm>
            <a:off x="18197174" y="4359077"/>
            <a:ext cx="21669405" cy="21515024"/>
          </a:xfrm>
        </p:spPr>
        <p:txBody>
          <a:bodyPr anchor="t"/>
          <a:lstStyle>
            <a:lvl1pPr marL="0" indent="0">
              <a:buNone/>
              <a:defRPr sz="14127"/>
            </a:lvl1pPr>
            <a:lvl2pPr marL="2018355" indent="0">
              <a:buNone/>
              <a:defRPr sz="12361"/>
            </a:lvl2pPr>
            <a:lvl3pPr marL="4036710" indent="0">
              <a:buNone/>
              <a:defRPr sz="10595"/>
            </a:lvl3pPr>
            <a:lvl4pPr marL="6055065" indent="0">
              <a:buNone/>
              <a:defRPr sz="8829"/>
            </a:lvl4pPr>
            <a:lvl5pPr marL="8073420" indent="0">
              <a:buNone/>
              <a:defRPr sz="8829"/>
            </a:lvl5pPr>
            <a:lvl6pPr marL="10091776" indent="0">
              <a:buNone/>
              <a:defRPr sz="8829"/>
            </a:lvl6pPr>
            <a:lvl7pPr marL="12110131" indent="0">
              <a:buNone/>
              <a:defRPr sz="8829"/>
            </a:lvl7pPr>
            <a:lvl8pPr marL="14128486" indent="0">
              <a:buNone/>
              <a:defRPr sz="8829"/>
            </a:lvl8pPr>
            <a:lvl9pPr marL="16146841" indent="0">
              <a:buNone/>
              <a:defRPr sz="8829"/>
            </a:lvl9pPr>
          </a:lstStyle>
          <a:p>
            <a:r>
              <a:rPr lang="de-DE"/>
              <a:t>Bild durch Klicken auf Symbol hinzufügen</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de-DE"/>
              <a:t>Formatvorlagen des Textmasters bearbeiten</a:t>
            </a:r>
          </a:p>
        </p:txBody>
      </p:sp>
      <p:sp>
        <p:nvSpPr>
          <p:cNvPr id="5" name="Date Placeholder 4"/>
          <p:cNvSpPr>
            <a:spLocks noGrp="1"/>
          </p:cNvSpPr>
          <p:nvPr>
            <p:ph type="dt" sz="half" idx="10"/>
          </p:nvPr>
        </p:nvSpPr>
        <p:spPr/>
        <p:txBody>
          <a:bodyPr/>
          <a:lstStyle/>
          <a:p>
            <a:fld id="{B080005E-6FBA-574A-8FE4-9107E485CAF7}" type="datetimeFigureOut">
              <a:rPr lang="en-US" smtClean="0"/>
              <a:t>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1008369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42759" y="1611882"/>
            <a:ext cx="36918246" cy="5851808"/>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2942759" y="8059374"/>
            <a:ext cx="36918246" cy="19209345"/>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2942759" y="28060644"/>
            <a:ext cx="9630847" cy="1611875"/>
          </a:xfrm>
          <a:prstGeom prst="rect">
            <a:avLst/>
          </a:prstGeom>
        </p:spPr>
        <p:txBody>
          <a:bodyPr vert="horz" lIns="91440" tIns="45720" rIns="91440" bIns="45720" rtlCol="0" anchor="ctr"/>
          <a:lstStyle>
            <a:lvl1pPr algn="l">
              <a:defRPr sz="5298">
                <a:solidFill>
                  <a:schemeClr val="tx1">
                    <a:tint val="75000"/>
                  </a:schemeClr>
                </a:solidFill>
              </a:defRPr>
            </a:lvl1pPr>
          </a:lstStyle>
          <a:p>
            <a:fld id="{B080005E-6FBA-574A-8FE4-9107E485CAF7}" type="datetimeFigureOut">
              <a:rPr lang="en-US" smtClean="0"/>
              <a:t>2/3/18</a:t>
            </a:fld>
            <a:endParaRPr lang="en-US"/>
          </a:p>
        </p:txBody>
      </p:sp>
      <p:sp>
        <p:nvSpPr>
          <p:cNvPr id="5" name="Footer Placeholder 4"/>
          <p:cNvSpPr>
            <a:spLocks noGrp="1"/>
          </p:cNvSpPr>
          <p:nvPr>
            <p:ph type="ftr" sz="quarter" idx="3"/>
          </p:nvPr>
        </p:nvSpPr>
        <p:spPr>
          <a:xfrm>
            <a:off x="14178747" y="28060644"/>
            <a:ext cx="14446270" cy="1611875"/>
          </a:xfrm>
          <a:prstGeom prst="rect">
            <a:avLst/>
          </a:prstGeom>
        </p:spPr>
        <p:txBody>
          <a:bodyPr vert="horz" lIns="91440" tIns="45720" rIns="91440" bIns="45720" rtlCol="0" anchor="ctr"/>
          <a:lstStyle>
            <a:lvl1pPr algn="ctr">
              <a:defRPr sz="5298">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230157" y="28060644"/>
            <a:ext cx="9630847" cy="1611875"/>
          </a:xfrm>
          <a:prstGeom prst="rect">
            <a:avLst/>
          </a:prstGeom>
        </p:spPr>
        <p:txBody>
          <a:bodyPr vert="horz" lIns="91440" tIns="45720" rIns="91440" bIns="45720" rtlCol="0" anchor="ctr"/>
          <a:lstStyle>
            <a:lvl1pPr algn="r">
              <a:defRPr sz="5298">
                <a:solidFill>
                  <a:schemeClr val="tx1">
                    <a:tint val="75000"/>
                  </a:schemeClr>
                </a:solidFill>
              </a:defRPr>
            </a:lvl1pPr>
          </a:lstStyle>
          <a:p>
            <a:fld id="{CB3AF7B0-A4D4-1F41-A937-6DE6C06B179B}" type="slidenum">
              <a:rPr lang="en-US" smtClean="0"/>
              <a:t>‹Nr.›</a:t>
            </a:fld>
            <a:endParaRPr lang="en-US"/>
          </a:p>
        </p:txBody>
      </p:sp>
    </p:spTree>
    <p:extLst>
      <p:ext uri="{BB962C8B-B14F-4D97-AF65-F5344CB8AC3E}">
        <p14:creationId xmlns:p14="http://schemas.microsoft.com/office/powerpoint/2010/main" val="3454282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4036710" rtl="0" eaLnBrk="1" latinLnBrk="0" hangingPunct="1">
        <a:lnSpc>
          <a:spcPct val="90000"/>
        </a:lnSpc>
        <a:spcBef>
          <a:spcPct val="0"/>
        </a:spcBef>
        <a:buNone/>
        <a:defRPr sz="19424" kern="1200">
          <a:solidFill>
            <a:schemeClr val="tx1"/>
          </a:solidFill>
          <a:latin typeface="+mj-lt"/>
          <a:ea typeface="+mj-ea"/>
          <a:cs typeface="+mj-cs"/>
        </a:defRPr>
      </a:lvl1pPr>
    </p:titleStyle>
    <p:bodyStyle>
      <a:lvl1pPr marL="1009178" indent="-1009178" algn="l" defTabSz="4036710" rtl="0" eaLnBrk="1" latinLnBrk="0" hangingPunct="1">
        <a:lnSpc>
          <a:spcPct val="90000"/>
        </a:lnSpc>
        <a:spcBef>
          <a:spcPts val="4415"/>
        </a:spcBef>
        <a:buFont typeface="Arial" panose="020B0604020202020204" pitchFamily="34" charset="0"/>
        <a:buChar char="•"/>
        <a:defRPr sz="12361" kern="1200">
          <a:solidFill>
            <a:schemeClr val="tx1"/>
          </a:solidFill>
          <a:latin typeface="+mn-lt"/>
          <a:ea typeface="+mn-ea"/>
          <a:cs typeface="+mn-cs"/>
        </a:defRPr>
      </a:lvl1pPr>
      <a:lvl2pPr marL="3027533" indent="-1009178" algn="l" defTabSz="4036710" rtl="0" eaLnBrk="1" latinLnBrk="0" hangingPunct="1">
        <a:lnSpc>
          <a:spcPct val="90000"/>
        </a:lnSpc>
        <a:spcBef>
          <a:spcPts val="2207"/>
        </a:spcBef>
        <a:buFont typeface="Arial" panose="020B0604020202020204" pitchFamily="34" charset="0"/>
        <a:buChar char="•"/>
        <a:defRPr sz="10595" kern="1200">
          <a:solidFill>
            <a:schemeClr val="tx1"/>
          </a:solidFill>
          <a:latin typeface="+mn-lt"/>
          <a:ea typeface="+mn-ea"/>
          <a:cs typeface="+mn-cs"/>
        </a:defRPr>
      </a:lvl2pPr>
      <a:lvl3pPr marL="5045888" indent="-1009178" algn="l" defTabSz="4036710" rtl="0" eaLnBrk="1" latinLnBrk="0" hangingPunct="1">
        <a:lnSpc>
          <a:spcPct val="90000"/>
        </a:lnSpc>
        <a:spcBef>
          <a:spcPts val="2207"/>
        </a:spcBef>
        <a:buFont typeface="Arial" panose="020B0604020202020204" pitchFamily="34" charset="0"/>
        <a:buChar char="•"/>
        <a:defRPr sz="8829" kern="1200">
          <a:solidFill>
            <a:schemeClr val="tx1"/>
          </a:solidFill>
          <a:latin typeface="+mn-lt"/>
          <a:ea typeface="+mn-ea"/>
          <a:cs typeface="+mn-cs"/>
        </a:defRPr>
      </a:lvl3pPr>
      <a:lvl4pPr marL="706424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4pPr>
      <a:lvl5pPr marL="908259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5pPr>
      <a:lvl6pPr marL="1110095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6pPr>
      <a:lvl7pPr marL="1311930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7pPr>
      <a:lvl8pPr marL="1513766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8pPr>
      <a:lvl9pPr marL="17156019"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9pPr>
    </p:bodyStyle>
    <p:otherStyle>
      <a:defPPr>
        <a:defRPr lang="en-US"/>
      </a:defPPr>
      <a:lvl1pPr marL="0" algn="l" defTabSz="4036710" rtl="0" eaLnBrk="1" latinLnBrk="0" hangingPunct="1">
        <a:defRPr sz="7946" kern="1200">
          <a:solidFill>
            <a:schemeClr val="tx1"/>
          </a:solidFill>
          <a:latin typeface="+mn-lt"/>
          <a:ea typeface="+mn-ea"/>
          <a:cs typeface="+mn-cs"/>
        </a:defRPr>
      </a:lvl1pPr>
      <a:lvl2pPr marL="2018355" algn="l" defTabSz="4036710" rtl="0" eaLnBrk="1" latinLnBrk="0" hangingPunct="1">
        <a:defRPr sz="7946" kern="1200">
          <a:solidFill>
            <a:schemeClr val="tx1"/>
          </a:solidFill>
          <a:latin typeface="+mn-lt"/>
          <a:ea typeface="+mn-ea"/>
          <a:cs typeface="+mn-cs"/>
        </a:defRPr>
      </a:lvl2pPr>
      <a:lvl3pPr marL="4036710" algn="l" defTabSz="4036710" rtl="0" eaLnBrk="1" latinLnBrk="0" hangingPunct="1">
        <a:defRPr sz="7946" kern="1200">
          <a:solidFill>
            <a:schemeClr val="tx1"/>
          </a:solidFill>
          <a:latin typeface="+mn-lt"/>
          <a:ea typeface="+mn-ea"/>
          <a:cs typeface="+mn-cs"/>
        </a:defRPr>
      </a:lvl3pPr>
      <a:lvl4pPr marL="6055065" algn="l" defTabSz="4036710" rtl="0" eaLnBrk="1" latinLnBrk="0" hangingPunct="1">
        <a:defRPr sz="7946" kern="1200">
          <a:solidFill>
            <a:schemeClr val="tx1"/>
          </a:solidFill>
          <a:latin typeface="+mn-lt"/>
          <a:ea typeface="+mn-ea"/>
          <a:cs typeface="+mn-cs"/>
        </a:defRPr>
      </a:lvl4pPr>
      <a:lvl5pPr marL="8073420" algn="l" defTabSz="4036710" rtl="0" eaLnBrk="1" latinLnBrk="0" hangingPunct="1">
        <a:defRPr sz="7946" kern="1200">
          <a:solidFill>
            <a:schemeClr val="tx1"/>
          </a:solidFill>
          <a:latin typeface="+mn-lt"/>
          <a:ea typeface="+mn-ea"/>
          <a:cs typeface="+mn-cs"/>
        </a:defRPr>
      </a:lvl5pPr>
      <a:lvl6pPr marL="10091776" algn="l" defTabSz="4036710" rtl="0" eaLnBrk="1" latinLnBrk="0" hangingPunct="1">
        <a:defRPr sz="7946" kern="1200">
          <a:solidFill>
            <a:schemeClr val="tx1"/>
          </a:solidFill>
          <a:latin typeface="+mn-lt"/>
          <a:ea typeface="+mn-ea"/>
          <a:cs typeface="+mn-cs"/>
        </a:defRPr>
      </a:lvl6pPr>
      <a:lvl7pPr marL="12110131" algn="l" defTabSz="4036710" rtl="0" eaLnBrk="1" latinLnBrk="0" hangingPunct="1">
        <a:defRPr sz="7946" kern="1200">
          <a:solidFill>
            <a:schemeClr val="tx1"/>
          </a:solidFill>
          <a:latin typeface="+mn-lt"/>
          <a:ea typeface="+mn-ea"/>
          <a:cs typeface="+mn-cs"/>
        </a:defRPr>
      </a:lvl7pPr>
      <a:lvl8pPr marL="14128486" algn="l" defTabSz="4036710" rtl="0" eaLnBrk="1" latinLnBrk="0" hangingPunct="1">
        <a:defRPr sz="7946" kern="1200">
          <a:solidFill>
            <a:schemeClr val="tx1"/>
          </a:solidFill>
          <a:latin typeface="+mn-lt"/>
          <a:ea typeface="+mn-ea"/>
          <a:cs typeface="+mn-cs"/>
        </a:defRPr>
      </a:lvl8pPr>
      <a:lvl9pPr marL="16146841" algn="l" defTabSz="4036710" rtl="0" eaLnBrk="1" latinLnBrk="0" hangingPunct="1">
        <a:defRPr sz="79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null)"/><Relationship Id="rId1" Type="http://schemas.openxmlformats.org/officeDocument/2006/relationships/slideLayout" Target="../slideLayouts/slideLayout12.xml"/><Relationship Id="rId6" Type="http://schemas.openxmlformats.org/officeDocument/2006/relationships/image" Target="../media/image5.jpg"/><Relationship Id="rId5" Type="http://schemas.openxmlformats.org/officeDocument/2006/relationships/image" Target="../media/image4.jpg"/><Relationship Id="rId10" Type="http://schemas.openxmlformats.org/officeDocument/2006/relationships/comments" Target="../comments/comment1.xml"/><Relationship Id="rId4" Type="http://schemas.openxmlformats.org/officeDocument/2006/relationships/image" Target="../media/image3.jpg"/><Relationship Id="rId9"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7549847" y="420730"/>
            <a:ext cx="27951883" cy="2395015"/>
          </a:xfrm>
          <a:prstGeom prst="rect">
            <a:avLst/>
          </a:prstGeom>
          <a:noFill/>
        </p:spPr>
        <p:txBody>
          <a:bodyPr wrap="none" rtlCol="0">
            <a:spAutoFit/>
          </a:bodyPr>
          <a:lstStyle/>
          <a:p>
            <a:pPr algn="ctr">
              <a:lnSpc>
                <a:spcPct val="90000"/>
              </a:lnSpc>
            </a:pPr>
            <a:r>
              <a:rPr lang="en-US" sz="5400" b="1" dirty="0">
                <a:latin typeface="Lato Light"/>
                <a:cs typeface="Lato Light"/>
              </a:rPr>
              <a:t>Team 55</a:t>
            </a:r>
          </a:p>
          <a:p>
            <a:pPr algn="ctr">
              <a:lnSpc>
                <a:spcPct val="90000"/>
              </a:lnSpc>
            </a:pPr>
            <a:r>
              <a:rPr lang="en-US" sz="8426" b="1" dirty="0">
                <a:solidFill>
                  <a:srgbClr val="0170AD"/>
                </a:solidFill>
                <a:latin typeface="Lato Light"/>
                <a:cs typeface="Lato Light"/>
              </a:rPr>
              <a:t>Predict attribute labels for restaurants to write fake reviews</a:t>
            </a:r>
          </a:p>
          <a:p>
            <a:pPr algn="ctr">
              <a:lnSpc>
                <a:spcPct val="90000"/>
              </a:lnSpc>
            </a:pPr>
            <a:r>
              <a:rPr lang="en-US" sz="2800" b="1" dirty="0" err="1">
                <a:solidFill>
                  <a:srgbClr val="0170AD"/>
                </a:solidFill>
                <a:latin typeface="Lato Light"/>
                <a:cs typeface="Lato Light"/>
              </a:rPr>
              <a:t>Arda</a:t>
            </a:r>
            <a:r>
              <a:rPr lang="en-US" sz="2800" b="1" dirty="0">
                <a:solidFill>
                  <a:srgbClr val="0170AD"/>
                </a:solidFill>
                <a:latin typeface="Lato Light"/>
                <a:cs typeface="Lato Light"/>
              </a:rPr>
              <a:t> </a:t>
            </a:r>
            <a:r>
              <a:rPr lang="en-US" sz="2800" b="1" dirty="0" err="1">
                <a:solidFill>
                  <a:srgbClr val="0170AD"/>
                </a:solidFill>
                <a:latin typeface="Lato Light"/>
                <a:cs typeface="Lato Light"/>
              </a:rPr>
              <a:t>Özdere</a:t>
            </a:r>
            <a:r>
              <a:rPr lang="en-US" sz="2800" b="1" dirty="0">
                <a:solidFill>
                  <a:srgbClr val="0170AD"/>
                </a:solidFill>
                <a:latin typeface="Lato Light"/>
                <a:cs typeface="Lato Light"/>
              </a:rPr>
              <a:t>     </a:t>
            </a:r>
            <a:r>
              <a:rPr lang="en-US" sz="2800" b="1" dirty="0" err="1">
                <a:solidFill>
                  <a:srgbClr val="0170AD"/>
                </a:solidFill>
                <a:latin typeface="Lato Light"/>
                <a:cs typeface="Lato Light"/>
              </a:rPr>
              <a:t>Sahin</a:t>
            </a:r>
            <a:r>
              <a:rPr lang="en-US" sz="2800" b="1" dirty="0">
                <a:solidFill>
                  <a:srgbClr val="0170AD"/>
                </a:solidFill>
                <a:latin typeface="Lato Light"/>
                <a:cs typeface="Lato Light"/>
              </a:rPr>
              <a:t> </a:t>
            </a:r>
            <a:r>
              <a:rPr lang="en-US" sz="2800" b="1" dirty="0" err="1">
                <a:solidFill>
                  <a:srgbClr val="0170AD"/>
                </a:solidFill>
                <a:latin typeface="Lato Light"/>
                <a:cs typeface="Lato Light"/>
              </a:rPr>
              <a:t>Haydar</a:t>
            </a:r>
            <a:r>
              <a:rPr lang="en-US" sz="2800" b="1" dirty="0">
                <a:solidFill>
                  <a:srgbClr val="0170AD"/>
                </a:solidFill>
                <a:latin typeface="Lato Light"/>
                <a:cs typeface="Lato Light"/>
              </a:rPr>
              <a:t>     Sebastian Muhle</a:t>
            </a:r>
          </a:p>
        </p:txBody>
      </p:sp>
      <p:sp>
        <p:nvSpPr>
          <p:cNvPr id="10" name="Rectangle 11">
            <a:extLst>
              <a:ext uri="{FF2B5EF4-FFF2-40B4-BE49-F238E27FC236}">
                <a16:creationId xmlns:a16="http://schemas.microsoft.com/office/drawing/2014/main" id="{0431C963-9173-404D-B59D-5057E6AB0E81}"/>
              </a:ext>
            </a:extLst>
          </p:cNvPr>
          <p:cNvSpPr/>
          <p:nvPr/>
        </p:nvSpPr>
        <p:spPr>
          <a:xfrm>
            <a:off x="919343" y="3130997"/>
            <a:ext cx="9901057" cy="2010535"/>
          </a:xfrm>
          <a:prstGeom prst="rect">
            <a:avLst/>
          </a:prstGeom>
          <a:solidFill>
            <a:srgbClr val="0170AD"/>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7200" b="1" dirty="0">
                <a:solidFill>
                  <a:srgbClr val="FFFFFF"/>
                </a:solidFill>
                <a:latin typeface="Lato Light"/>
                <a:cs typeface="Lato Light"/>
              </a:rPr>
              <a:t>Introduction</a:t>
            </a:r>
          </a:p>
        </p:txBody>
      </p:sp>
      <p:pic>
        <p:nvPicPr>
          <p:cNvPr id="9" name="Grafik 8">
            <a:extLst>
              <a:ext uri="{FF2B5EF4-FFF2-40B4-BE49-F238E27FC236}">
                <a16:creationId xmlns:a16="http://schemas.microsoft.com/office/drawing/2014/main" id="{D79127DC-152A-4642-92EC-9900EEDF9A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342" y="897556"/>
            <a:ext cx="3075781" cy="1621020"/>
          </a:xfrm>
          <a:prstGeom prst="rect">
            <a:avLst/>
          </a:prstGeom>
        </p:spPr>
      </p:pic>
      <p:sp>
        <p:nvSpPr>
          <p:cNvPr id="14" name="Rectangle 11">
            <a:extLst>
              <a:ext uri="{FF2B5EF4-FFF2-40B4-BE49-F238E27FC236}">
                <a16:creationId xmlns:a16="http://schemas.microsoft.com/office/drawing/2014/main" id="{E0823B2F-1851-1B47-9D9F-1AB036AEF07D}"/>
              </a:ext>
            </a:extLst>
          </p:cNvPr>
          <p:cNvSpPr/>
          <p:nvPr/>
        </p:nvSpPr>
        <p:spPr>
          <a:xfrm>
            <a:off x="11624730" y="3130997"/>
            <a:ext cx="9901057" cy="2010535"/>
          </a:xfrm>
          <a:prstGeom prst="rect">
            <a:avLst/>
          </a:prstGeom>
          <a:solidFill>
            <a:srgbClr val="0170AD"/>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7200" b="1" dirty="0">
                <a:solidFill>
                  <a:srgbClr val="FFFFFF"/>
                </a:solidFill>
                <a:latin typeface="Lato Light"/>
                <a:cs typeface="Lato Light"/>
              </a:rPr>
              <a:t>Related Work</a:t>
            </a:r>
          </a:p>
        </p:txBody>
      </p:sp>
      <p:sp>
        <p:nvSpPr>
          <p:cNvPr id="15" name="Rectangle 11">
            <a:extLst>
              <a:ext uri="{FF2B5EF4-FFF2-40B4-BE49-F238E27FC236}">
                <a16:creationId xmlns:a16="http://schemas.microsoft.com/office/drawing/2014/main" id="{A1447456-217B-154B-A431-AE64D02CBF20}"/>
              </a:ext>
            </a:extLst>
          </p:cNvPr>
          <p:cNvSpPr/>
          <p:nvPr/>
        </p:nvSpPr>
        <p:spPr>
          <a:xfrm>
            <a:off x="22353352" y="3130997"/>
            <a:ext cx="12061455" cy="2010535"/>
          </a:xfrm>
          <a:prstGeom prst="rect">
            <a:avLst/>
          </a:prstGeom>
          <a:solidFill>
            <a:srgbClr val="0170AD"/>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7200" b="1" dirty="0">
                <a:solidFill>
                  <a:srgbClr val="FFFFFF"/>
                </a:solidFill>
                <a:latin typeface="Lato Light"/>
                <a:cs typeface="Lato Light"/>
              </a:rPr>
              <a:t>Datasets</a:t>
            </a:r>
          </a:p>
        </p:txBody>
      </p:sp>
      <p:sp>
        <p:nvSpPr>
          <p:cNvPr id="16" name="Rectangle 11">
            <a:extLst>
              <a:ext uri="{FF2B5EF4-FFF2-40B4-BE49-F238E27FC236}">
                <a16:creationId xmlns:a16="http://schemas.microsoft.com/office/drawing/2014/main" id="{EB0E2462-ABD5-874A-A109-24FE85DDAE13}"/>
              </a:ext>
            </a:extLst>
          </p:cNvPr>
          <p:cNvSpPr/>
          <p:nvPr/>
        </p:nvSpPr>
        <p:spPr>
          <a:xfrm>
            <a:off x="919343" y="10980905"/>
            <a:ext cx="19765633" cy="2010535"/>
          </a:xfrm>
          <a:prstGeom prst="rect">
            <a:avLst/>
          </a:prstGeom>
          <a:solidFill>
            <a:srgbClr val="0170AD"/>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7200" b="1" dirty="0">
                <a:solidFill>
                  <a:srgbClr val="FFFFFF"/>
                </a:solidFill>
                <a:latin typeface="Lato Light"/>
                <a:cs typeface="Lato Light"/>
              </a:rPr>
              <a:t>Methodology</a:t>
            </a:r>
          </a:p>
        </p:txBody>
      </p:sp>
      <p:sp>
        <p:nvSpPr>
          <p:cNvPr id="17" name="Rectangle 11">
            <a:extLst>
              <a:ext uri="{FF2B5EF4-FFF2-40B4-BE49-F238E27FC236}">
                <a16:creationId xmlns:a16="http://schemas.microsoft.com/office/drawing/2014/main" id="{680317AF-DA48-FA43-98F8-57C8AB19B6D7}"/>
              </a:ext>
            </a:extLst>
          </p:cNvPr>
          <p:cNvSpPr/>
          <p:nvPr/>
        </p:nvSpPr>
        <p:spPr>
          <a:xfrm>
            <a:off x="21705079" y="13237398"/>
            <a:ext cx="9901057" cy="2010535"/>
          </a:xfrm>
          <a:prstGeom prst="rect">
            <a:avLst/>
          </a:prstGeom>
          <a:solidFill>
            <a:srgbClr val="0170AD"/>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7200" b="1" dirty="0">
                <a:solidFill>
                  <a:srgbClr val="FFFFFF"/>
                </a:solidFill>
                <a:latin typeface="Lato Light"/>
                <a:cs typeface="Lato Light"/>
              </a:rPr>
              <a:t>Outcome</a:t>
            </a:r>
          </a:p>
        </p:txBody>
      </p:sp>
      <p:sp>
        <p:nvSpPr>
          <p:cNvPr id="18" name="Rectangle 11">
            <a:extLst>
              <a:ext uri="{FF2B5EF4-FFF2-40B4-BE49-F238E27FC236}">
                <a16:creationId xmlns:a16="http://schemas.microsoft.com/office/drawing/2014/main" id="{E0078958-4A97-0C40-9233-EB4C3A568278}"/>
              </a:ext>
            </a:extLst>
          </p:cNvPr>
          <p:cNvSpPr/>
          <p:nvPr/>
        </p:nvSpPr>
        <p:spPr>
          <a:xfrm>
            <a:off x="32260416" y="13237398"/>
            <a:ext cx="9901057" cy="2010535"/>
          </a:xfrm>
          <a:prstGeom prst="rect">
            <a:avLst/>
          </a:prstGeom>
          <a:solidFill>
            <a:srgbClr val="0170AD"/>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7200" b="1" dirty="0">
                <a:solidFill>
                  <a:srgbClr val="FFFFFF"/>
                </a:solidFill>
                <a:latin typeface="Lato Light"/>
                <a:cs typeface="Lato Light"/>
              </a:rPr>
              <a:t>Learnings</a:t>
            </a:r>
          </a:p>
        </p:txBody>
      </p:sp>
      <p:sp>
        <p:nvSpPr>
          <p:cNvPr id="20" name="Shape 188">
            <a:extLst>
              <a:ext uri="{FF2B5EF4-FFF2-40B4-BE49-F238E27FC236}">
                <a16:creationId xmlns:a16="http://schemas.microsoft.com/office/drawing/2014/main" id="{AC43EF38-6279-D54E-BDC6-7D0DB4CF6D81}"/>
              </a:ext>
            </a:extLst>
          </p:cNvPr>
          <p:cNvSpPr/>
          <p:nvPr/>
        </p:nvSpPr>
        <p:spPr>
          <a:xfrm>
            <a:off x="919343" y="5456784"/>
            <a:ext cx="9901057" cy="471312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dirty="0">
                <a:solidFill>
                  <a:srgbClr val="0170AD"/>
                </a:solidFill>
                <a:latin typeface="Lato Light"/>
                <a:ea typeface="Lato Light"/>
                <a:cs typeface="Lato Light"/>
              </a:rPr>
              <a:t>We want to compare the performance of the Inception v3 architecture to the performance of the </a:t>
            </a:r>
            <a:r>
              <a:rPr lang="en-US" sz="2400" b="1" dirty="0" err="1">
                <a:solidFill>
                  <a:srgbClr val="0170AD"/>
                </a:solidFill>
                <a:latin typeface="Lato Light"/>
                <a:ea typeface="Lato Light"/>
                <a:cs typeface="Lato Light"/>
              </a:rPr>
              <a:t>Xception</a:t>
            </a:r>
            <a:r>
              <a:rPr lang="en-US" sz="2400" b="1" dirty="0">
                <a:solidFill>
                  <a:srgbClr val="0170AD"/>
                </a:solidFill>
                <a:latin typeface="Lato Light"/>
                <a:ea typeface="Lato Light"/>
                <a:cs typeface="Lato Light"/>
              </a:rPr>
              <a:t> architecture. As Francois </a:t>
            </a:r>
            <a:r>
              <a:rPr lang="en-US" sz="2400" b="1" dirty="0" err="1">
                <a:solidFill>
                  <a:srgbClr val="0170AD"/>
                </a:solidFill>
                <a:latin typeface="Lato Light"/>
                <a:ea typeface="Lato Light"/>
                <a:cs typeface="Lato Light"/>
              </a:rPr>
              <a:t>Chollet</a:t>
            </a:r>
            <a:r>
              <a:rPr lang="en-US" sz="2400" b="1" dirty="0">
                <a:solidFill>
                  <a:srgbClr val="0170AD"/>
                </a:solidFill>
                <a:latin typeface="Lato Light"/>
                <a:ea typeface="Lato Light"/>
                <a:cs typeface="Lato Light"/>
              </a:rPr>
              <a:t> showed in his </a:t>
            </a:r>
            <a:r>
              <a:rPr lang="en-US" sz="2400" b="1" dirty="0" err="1">
                <a:solidFill>
                  <a:srgbClr val="0170AD"/>
                </a:solidFill>
                <a:latin typeface="Lato Light"/>
                <a:ea typeface="Lato Light"/>
                <a:cs typeface="Lato Light"/>
              </a:rPr>
              <a:t>Xception</a:t>
            </a:r>
            <a:r>
              <a:rPr lang="en-US" sz="2400" b="1" dirty="0">
                <a:solidFill>
                  <a:srgbClr val="0170AD"/>
                </a:solidFill>
                <a:latin typeface="Lato Light"/>
                <a:ea typeface="Lato Light"/>
                <a:cs typeface="Lato Light"/>
              </a:rPr>
              <a:t> paper, while only marginally better on ImageNet, </a:t>
            </a:r>
            <a:r>
              <a:rPr lang="en-US" sz="2400" b="1" dirty="0" err="1">
                <a:solidFill>
                  <a:srgbClr val="0170AD"/>
                </a:solidFill>
                <a:latin typeface="Lato Light"/>
                <a:ea typeface="Lato Light"/>
                <a:cs typeface="Lato Light"/>
              </a:rPr>
              <a:t>Xception</a:t>
            </a:r>
            <a:r>
              <a:rPr lang="en-US" sz="2400" b="1" dirty="0">
                <a:solidFill>
                  <a:srgbClr val="0170AD"/>
                </a:solidFill>
                <a:latin typeface="Lato Light"/>
                <a:ea typeface="Lato Light"/>
                <a:cs typeface="Lato Light"/>
              </a:rPr>
              <a:t> was 4.3% better on Google’s internal dataset JFT. He suggests that ”This may be due to the fact that Inception V3 was developed with a focus on ImageNet and may thus be by design over-fit to this specific task.” In our project, we want to use the </a:t>
            </a:r>
            <a:r>
              <a:rPr lang="en-US" sz="2400" b="1" dirty="0" err="1">
                <a:solidFill>
                  <a:srgbClr val="0170AD"/>
                </a:solidFill>
                <a:latin typeface="Lato Light"/>
                <a:ea typeface="Lato Light"/>
                <a:cs typeface="Lato Light"/>
              </a:rPr>
              <a:t>Kaggle</a:t>
            </a:r>
            <a:r>
              <a:rPr lang="en-US" sz="2400" b="1" dirty="0">
                <a:solidFill>
                  <a:srgbClr val="0170AD"/>
                </a:solidFill>
                <a:latin typeface="Lato Light"/>
                <a:ea typeface="Lato Light"/>
                <a:cs typeface="Lato Light"/>
              </a:rPr>
              <a:t> Yelp Restaurant Photo Classification to compare both architectures and see how big the performance gap is on this task. Additionally, we want to use the generated multiple labels to write fake restaurant reviews using an RNN trained on a dataset of Yelp reviews.</a:t>
            </a:r>
          </a:p>
        </p:txBody>
      </p:sp>
      <p:sp>
        <p:nvSpPr>
          <p:cNvPr id="21" name="Shape 188">
            <a:extLst>
              <a:ext uri="{FF2B5EF4-FFF2-40B4-BE49-F238E27FC236}">
                <a16:creationId xmlns:a16="http://schemas.microsoft.com/office/drawing/2014/main" id="{89D05E88-365F-BB42-BEFA-DBC27AFDC25C}"/>
              </a:ext>
            </a:extLst>
          </p:cNvPr>
          <p:cNvSpPr/>
          <p:nvPr/>
        </p:nvSpPr>
        <p:spPr>
          <a:xfrm>
            <a:off x="11624730" y="5456784"/>
            <a:ext cx="9901058" cy="498966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dirty="0">
                <a:solidFill>
                  <a:srgbClr val="0170AD"/>
                </a:solidFill>
                <a:latin typeface="Lato Light"/>
                <a:ea typeface="Lato Light"/>
                <a:cs typeface="Lato Light"/>
              </a:rPr>
              <a:t>The </a:t>
            </a:r>
            <a:r>
              <a:rPr lang="en-US" sz="2400" b="1" dirty="0" err="1">
                <a:solidFill>
                  <a:srgbClr val="0170AD"/>
                </a:solidFill>
                <a:latin typeface="Lato Light"/>
                <a:ea typeface="Lato Light"/>
                <a:cs typeface="Lato Light"/>
              </a:rPr>
              <a:t>Kaggle</a:t>
            </a:r>
            <a:r>
              <a:rPr lang="en-US" sz="2400" b="1" dirty="0">
                <a:solidFill>
                  <a:srgbClr val="0170AD"/>
                </a:solidFill>
                <a:latin typeface="Lato Light"/>
                <a:ea typeface="Lato Light"/>
                <a:cs typeface="Lato Light"/>
              </a:rPr>
              <a:t> Yelp Restaurant Photo Classification was a </a:t>
            </a:r>
            <a:r>
              <a:rPr lang="en-US" sz="2400" b="1" dirty="0" err="1">
                <a:solidFill>
                  <a:srgbClr val="0170AD"/>
                </a:solidFill>
                <a:latin typeface="Lato Light"/>
                <a:ea typeface="Lato Light"/>
                <a:cs typeface="Lato Light"/>
              </a:rPr>
              <a:t>Kaggle</a:t>
            </a:r>
            <a:r>
              <a:rPr lang="en-US" sz="2400" b="1" dirty="0">
                <a:solidFill>
                  <a:srgbClr val="0170AD"/>
                </a:solidFill>
                <a:latin typeface="Lato Light"/>
                <a:ea typeface="Lato Light"/>
                <a:cs typeface="Lato Light"/>
              </a:rPr>
              <a:t> Competition so there already exist benchmarks. Since the challenge was finished in April 2016, the participants only used </a:t>
            </a:r>
            <a:r>
              <a:rPr lang="en-US" sz="2400" b="1" dirty="0" err="1">
                <a:solidFill>
                  <a:srgbClr val="0170AD"/>
                </a:solidFill>
                <a:latin typeface="Lato Light"/>
                <a:ea typeface="Lato Light"/>
                <a:cs typeface="Lato Light"/>
              </a:rPr>
              <a:t>ResNet</a:t>
            </a:r>
            <a:r>
              <a:rPr lang="en-US" sz="2400" b="1" dirty="0">
                <a:solidFill>
                  <a:srgbClr val="0170AD"/>
                </a:solidFill>
                <a:latin typeface="Lato Light"/>
                <a:ea typeface="Lato Light"/>
                <a:cs typeface="Lato Light"/>
              </a:rPr>
              <a:t> and Inception v3 architectures. We didn’t find any later examples on the internet of people using the </a:t>
            </a:r>
            <a:r>
              <a:rPr lang="en-US" sz="2400" b="1" dirty="0" err="1">
                <a:solidFill>
                  <a:srgbClr val="0170AD"/>
                </a:solidFill>
                <a:latin typeface="Lato Light"/>
                <a:ea typeface="Lato Light"/>
                <a:cs typeface="Lato Light"/>
              </a:rPr>
              <a:t>Xception</a:t>
            </a:r>
            <a:r>
              <a:rPr lang="en-US" sz="2400" b="1" dirty="0">
                <a:solidFill>
                  <a:srgbClr val="0170AD"/>
                </a:solidFill>
                <a:latin typeface="Lato Light"/>
                <a:ea typeface="Lato Light"/>
                <a:cs typeface="Lato Light"/>
              </a:rPr>
              <a:t> architecture on this task. </a:t>
            </a:r>
          </a:p>
          <a:p>
            <a:pPr lvl="0" algn="just">
              <a:lnSpc>
                <a:spcPct val="100000"/>
              </a:lnSpc>
              <a:defRPr sz="1800">
                <a:solidFill>
                  <a:srgbClr val="000000"/>
                </a:solidFill>
              </a:defRPr>
            </a:pPr>
            <a:r>
              <a:rPr lang="en-US" sz="2400" b="1" dirty="0">
                <a:solidFill>
                  <a:srgbClr val="0170AD"/>
                </a:solidFill>
                <a:latin typeface="Lato Light"/>
                <a:ea typeface="Lato Light"/>
                <a:cs typeface="Lato Light"/>
              </a:rPr>
              <a:t>Researchers from the University of Chicago have already written a paper on how to write very convincing fake reviews for restaurants using RNNs. In their method, they used specific metadata about the restaurant like the name of their dishes to produce the fake review. With our approach, we want to use the generated multiple labels from our CNN to write these reviews. In this way, we hope we can use image data about the restaurant to make the fake reviews even more convincing.</a:t>
            </a:r>
          </a:p>
        </p:txBody>
      </p:sp>
      <p:sp>
        <p:nvSpPr>
          <p:cNvPr id="19" name="Shape 188">
            <a:extLst>
              <a:ext uri="{FF2B5EF4-FFF2-40B4-BE49-F238E27FC236}">
                <a16:creationId xmlns:a16="http://schemas.microsoft.com/office/drawing/2014/main" id="{8E0224FA-7916-2C4C-9512-133BC4A692B1}"/>
              </a:ext>
            </a:extLst>
          </p:cNvPr>
          <p:cNvSpPr/>
          <p:nvPr/>
        </p:nvSpPr>
        <p:spPr>
          <a:xfrm>
            <a:off x="22353352" y="5456784"/>
            <a:ext cx="9901058" cy="446213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defRPr sz="1800">
                <a:solidFill>
                  <a:srgbClr val="000000"/>
                </a:solidFill>
              </a:defRPr>
            </a:pPr>
            <a:r>
              <a:rPr lang="en-US" sz="2400" b="1" dirty="0">
                <a:solidFill>
                  <a:srgbClr val="0170AD"/>
                </a:solidFill>
                <a:latin typeface="Lato Light"/>
                <a:ea typeface="Lato Light"/>
                <a:cs typeface="Lato Light"/>
              </a:rPr>
              <a:t>Yelp Restaurant Photos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~235k images of 2000 different restaurants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Average pics per restaurant  ~ 117,5; Range from 1 to 3000</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Multi-label classification problem with 9 different labels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0: good for lunch; 1: good for dinner; 2: takes reservations; 3: outdoor seating; 4: is expensive; 5: has alcohol; 6: has table service; 7: ambience is classy; 8: good for kids</a:t>
            </a:r>
          </a:p>
          <a:p>
            <a:pPr marL="342900" lvl="0" indent="-342900" algn="just">
              <a:lnSpc>
                <a:spcPct val="100000"/>
              </a:lnSpc>
              <a:spcBef>
                <a:spcPts val="0"/>
              </a:spcBef>
              <a:buFont typeface="Arial" panose="020B0604020202020204" pitchFamily="34" charset="0"/>
              <a:buChar char="•"/>
              <a:defRPr sz="1800">
                <a:solidFill>
                  <a:srgbClr val="000000"/>
                </a:solidFill>
              </a:defRPr>
            </a:pPr>
            <a:endParaRPr lang="en-US" sz="2400" b="1" dirty="0">
              <a:solidFill>
                <a:srgbClr val="0170AD"/>
              </a:solidFill>
              <a:latin typeface="Lato Light"/>
              <a:ea typeface="Lato Light"/>
              <a:cs typeface="Lato Light"/>
            </a:endParaRPr>
          </a:p>
          <a:p>
            <a:pPr lvl="0" algn="just">
              <a:lnSpc>
                <a:spcPct val="100000"/>
              </a:lnSpc>
              <a:spcBef>
                <a:spcPts val="0"/>
              </a:spcBef>
              <a:defRPr sz="1800">
                <a:solidFill>
                  <a:srgbClr val="000000"/>
                </a:solidFill>
              </a:defRPr>
            </a:pPr>
            <a:r>
              <a:rPr lang="en-US" sz="2400" b="1" dirty="0">
                <a:solidFill>
                  <a:srgbClr val="0170AD"/>
                </a:solidFill>
                <a:latin typeface="Lato Light"/>
                <a:ea typeface="Lato Light"/>
                <a:cs typeface="Lato Light"/>
              </a:rPr>
              <a:t>Yelp Reviews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2.225k reviews for 77.5k businesses written by 500k different users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Several different languages</a:t>
            </a:r>
          </a:p>
          <a:p>
            <a:pPr lvl="0" algn="just">
              <a:lnSpc>
                <a:spcPct val="100000"/>
              </a:lnSpc>
              <a:spcBef>
                <a:spcPts val="0"/>
              </a:spcBef>
              <a:defRPr sz="1800">
                <a:solidFill>
                  <a:srgbClr val="000000"/>
                </a:solidFill>
              </a:defRPr>
            </a:pPr>
            <a:endParaRPr lang="en-US" sz="2400" b="1" dirty="0">
              <a:solidFill>
                <a:srgbClr val="0170AD"/>
              </a:solidFill>
              <a:latin typeface="Lato Light"/>
              <a:ea typeface="Lato Light"/>
              <a:cs typeface="Lato Light"/>
            </a:endParaRPr>
          </a:p>
        </p:txBody>
      </p:sp>
      <p:pic>
        <p:nvPicPr>
          <p:cNvPr id="7" name="Grafik 6">
            <a:extLst>
              <a:ext uri="{FF2B5EF4-FFF2-40B4-BE49-F238E27FC236}">
                <a16:creationId xmlns:a16="http://schemas.microsoft.com/office/drawing/2014/main" id="{FA491ECD-CAA5-414B-9469-EBBD02424E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12753" y="2738686"/>
            <a:ext cx="3175000" cy="2374900"/>
          </a:xfrm>
          <a:prstGeom prst="rect">
            <a:avLst/>
          </a:prstGeom>
        </p:spPr>
      </p:pic>
      <p:pic>
        <p:nvPicPr>
          <p:cNvPr id="11" name="Grafik 10">
            <a:extLst>
              <a:ext uri="{FF2B5EF4-FFF2-40B4-BE49-F238E27FC236}">
                <a16:creationId xmlns:a16="http://schemas.microsoft.com/office/drawing/2014/main" id="{34728E59-1FB1-9045-8256-441CCD51C1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76280" y="5848267"/>
            <a:ext cx="3175000" cy="2286000"/>
          </a:xfrm>
          <a:prstGeom prst="rect">
            <a:avLst/>
          </a:prstGeom>
        </p:spPr>
      </p:pic>
      <p:pic>
        <p:nvPicPr>
          <p:cNvPr id="23" name="Grafik 22">
            <a:extLst>
              <a:ext uri="{FF2B5EF4-FFF2-40B4-BE49-F238E27FC236}">
                <a16:creationId xmlns:a16="http://schemas.microsoft.com/office/drawing/2014/main" id="{C4854C0F-608A-C84B-95F8-2A96CF060A3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912753" y="5759367"/>
            <a:ext cx="3175000" cy="2374900"/>
          </a:xfrm>
          <a:prstGeom prst="rect">
            <a:avLst/>
          </a:prstGeom>
        </p:spPr>
      </p:pic>
      <p:pic>
        <p:nvPicPr>
          <p:cNvPr id="25" name="Grafik 24">
            <a:extLst>
              <a:ext uri="{FF2B5EF4-FFF2-40B4-BE49-F238E27FC236}">
                <a16:creationId xmlns:a16="http://schemas.microsoft.com/office/drawing/2014/main" id="{440B2301-0954-974B-876B-BA6AFC9AEA5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501730" y="2518576"/>
            <a:ext cx="2324100" cy="3175000"/>
          </a:xfrm>
          <a:prstGeom prst="rect">
            <a:avLst/>
          </a:prstGeom>
        </p:spPr>
      </p:pic>
      <p:sp>
        <p:nvSpPr>
          <p:cNvPr id="26" name="Shape 188">
            <a:extLst>
              <a:ext uri="{FF2B5EF4-FFF2-40B4-BE49-F238E27FC236}">
                <a16:creationId xmlns:a16="http://schemas.microsoft.com/office/drawing/2014/main" id="{E4233908-0CCE-EA43-BDAC-517FA70DBE68}"/>
              </a:ext>
            </a:extLst>
          </p:cNvPr>
          <p:cNvSpPr/>
          <p:nvPr/>
        </p:nvSpPr>
        <p:spPr>
          <a:xfrm>
            <a:off x="35501730" y="8408984"/>
            <a:ext cx="6353500" cy="52507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ctr">
              <a:lnSpc>
                <a:spcPct val="100000"/>
              </a:lnSpc>
              <a:defRPr sz="1800">
                <a:solidFill>
                  <a:srgbClr val="000000"/>
                </a:solidFill>
              </a:defRPr>
            </a:pPr>
            <a:r>
              <a:rPr lang="en-US" sz="2400" b="1" dirty="0">
                <a:solidFill>
                  <a:srgbClr val="0170AD"/>
                </a:solidFill>
                <a:latin typeface="Lato Light"/>
                <a:ea typeface="Lato Light"/>
                <a:cs typeface="Lato Light"/>
              </a:rPr>
              <a:t>Business ID: 1001 Labels: 0 1 6 8</a:t>
            </a:r>
          </a:p>
        </p:txBody>
      </p:sp>
      <p:pic>
        <p:nvPicPr>
          <p:cNvPr id="28" name="Grafik 27">
            <a:extLst>
              <a:ext uri="{FF2B5EF4-FFF2-40B4-BE49-F238E27FC236}">
                <a16:creationId xmlns:a16="http://schemas.microsoft.com/office/drawing/2014/main" id="{255E3A66-594E-554E-8716-DA267F5EAA5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238330" y="9131788"/>
            <a:ext cx="3175000" cy="3175000"/>
          </a:xfrm>
          <a:prstGeom prst="rect">
            <a:avLst/>
          </a:prstGeom>
        </p:spPr>
      </p:pic>
      <p:pic>
        <p:nvPicPr>
          <p:cNvPr id="30" name="Grafik 29">
            <a:extLst>
              <a:ext uri="{FF2B5EF4-FFF2-40B4-BE49-F238E27FC236}">
                <a16:creationId xmlns:a16="http://schemas.microsoft.com/office/drawing/2014/main" id="{7F8214CE-83CB-4A4E-9D61-D6D8B656866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712853" y="9131788"/>
            <a:ext cx="2374900" cy="3175000"/>
          </a:xfrm>
          <a:prstGeom prst="rect">
            <a:avLst/>
          </a:prstGeom>
        </p:spPr>
      </p:pic>
      <p:pic>
        <p:nvPicPr>
          <p:cNvPr id="32" name="Grafik 31">
            <a:extLst>
              <a:ext uri="{FF2B5EF4-FFF2-40B4-BE49-F238E27FC236}">
                <a16:creationId xmlns:a16="http://schemas.microsoft.com/office/drawing/2014/main" id="{C5B661F8-84DA-6A41-AA1A-A8F7075F75E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563907" y="9131788"/>
            <a:ext cx="2374900" cy="3175000"/>
          </a:xfrm>
          <a:prstGeom prst="rect">
            <a:avLst/>
          </a:prstGeom>
        </p:spPr>
      </p:pic>
      <p:sp>
        <p:nvSpPr>
          <p:cNvPr id="33" name="Shape 188">
            <a:extLst>
              <a:ext uri="{FF2B5EF4-FFF2-40B4-BE49-F238E27FC236}">
                <a16:creationId xmlns:a16="http://schemas.microsoft.com/office/drawing/2014/main" id="{EDF06DD5-9FD2-5940-818E-D1093E04983D}"/>
              </a:ext>
            </a:extLst>
          </p:cNvPr>
          <p:cNvSpPr/>
          <p:nvPr/>
        </p:nvSpPr>
        <p:spPr>
          <a:xfrm>
            <a:off x="35076280" y="12581505"/>
            <a:ext cx="6353500" cy="52507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ctr">
              <a:lnSpc>
                <a:spcPct val="100000"/>
              </a:lnSpc>
              <a:defRPr sz="1800">
                <a:solidFill>
                  <a:srgbClr val="000000"/>
                </a:solidFill>
              </a:defRPr>
            </a:pPr>
            <a:r>
              <a:rPr lang="en-US" sz="2400" b="1" dirty="0">
                <a:solidFill>
                  <a:srgbClr val="0170AD"/>
                </a:solidFill>
                <a:latin typeface="Lato Light"/>
                <a:ea typeface="Lato Light"/>
                <a:cs typeface="Lato Light"/>
              </a:rPr>
              <a:t>Business ID: 1000 Labels: 1 2 3 4 5 6 7</a:t>
            </a:r>
          </a:p>
        </p:txBody>
      </p:sp>
      <p:sp>
        <p:nvSpPr>
          <p:cNvPr id="35" name="Shape 188">
            <a:extLst>
              <a:ext uri="{FF2B5EF4-FFF2-40B4-BE49-F238E27FC236}">
                <a16:creationId xmlns:a16="http://schemas.microsoft.com/office/drawing/2014/main" id="{57E391D6-1F9B-E94E-A224-0D597E2FCEB5}"/>
              </a:ext>
            </a:extLst>
          </p:cNvPr>
          <p:cNvSpPr/>
          <p:nvPr/>
        </p:nvSpPr>
        <p:spPr>
          <a:xfrm>
            <a:off x="22360408" y="11323182"/>
            <a:ext cx="9175370" cy="154128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i="1" dirty="0">
                <a:solidFill>
                  <a:srgbClr val="0170AD"/>
                </a:solidFill>
                <a:latin typeface="Lato Light"/>
                <a:ea typeface="Lato Light"/>
                <a:cs typeface="Lato Light"/>
              </a:rPr>
              <a:t>"By far the best burrito and salsa I have ever had. This place is way across town from where I live but </a:t>
            </a:r>
            <a:r>
              <a:rPr lang="en-US" sz="2400" b="1" i="1" dirty="0" err="1">
                <a:solidFill>
                  <a:srgbClr val="0170AD"/>
                </a:solidFill>
                <a:latin typeface="Lato Light"/>
                <a:ea typeface="Lato Light"/>
                <a:cs typeface="Lato Light"/>
              </a:rPr>
              <a:t>i</a:t>
            </a:r>
            <a:r>
              <a:rPr lang="en-US" sz="2400" b="1" i="1" dirty="0">
                <a:solidFill>
                  <a:srgbClr val="0170AD"/>
                </a:solidFill>
                <a:latin typeface="Lato Light"/>
                <a:ea typeface="Lato Light"/>
                <a:cs typeface="Lato Light"/>
              </a:rPr>
              <a:t> go there just to get my burritos, yes if I'm </a:t>
            </a:r>
            <a:r>
              <a:rPr lang="en-US" sz="2400" b="1" i="1" dirty="0" err="1">
                <a:solidFill>
                  <a:srgbClr val="0170AD"/>
                </a:solidFill>
                <a:latin typeface="Lato Light"/>
                <a:ea typeface="Lato Light"/>
                <a:cs typeface="Lato Light"/>
              </a:rPr>
              <a:t>gonna</a:t>
            </a:r>
            <a:r>
              <a:rPr lang="en-US" sz="2400" b="1" i="1" dirty="0">
                <a:solidFill>
                  <a:srgbClr val="0170AD"/>
                </a:solidFill>
                <a:latin typeface="Lato Light"/>
                <a:ea typeface="Lato Light"/>
                <a:cs typeface="Lato Light"/>
              </a:rPr>
              <a:t> go across town I better get two burritos to go.”</a:t>
            </a:r>
          </a:p>
        </p:txBody>
      </p:sp>
      <p:sp>
        <p:nvSpPr>
          <p:cNvPr id="36" name="Shape 188">
            <a:extLst>
              <a:ext uri="{FF2B5EF4-FFF2-40B4-BE49-F238E27FC236}">
                <a16:creationId xmlns:a16="http://schemas.microsoft.com/office/drawing/2014/main" id="{18B4394C-D960-5F45-A89E-517815FB1821}"/>
              </a:ext>
            </a:extLst>
          </p:cNvPr>
          <p:cNvSpPr/>
          <p:nvPr/>
        </p:nvSpPr>
        <p:spPr>
          <a:xfrm>
            <a:off x="27765511" y="9777789"/>
            <a:ext cx="4122964" cy="129438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i="1" dirty="0">
                <a:solidFill>
                  <a:srgbClr val="0170AD"/>
                </a:solidFill>
                <a:latin typeface="Lato Light"/>
                <a:ea typeface="Lato Light"/>
                <a:cs typeface="Lato Light"/>
              </a:rPr>
              <a:t>"Love the veggie patties, when they are available...haven't really eaten anything else there."</a:t>
            </a:r>
          </a:p>
        </p:txBody>
      </p:sp>
      <p:sp>
        <p:nvSpPr>
          <p:cNvPr id="37" name="Shape 188">
            <a:extLst>
              <a:ext uri="{FF2B5EF4-FFF2-40B4-BE49-F238E27FC236}">
                <a16:creationId xmlns:a16="http://schemas.microsoft.com/office/drawing/2014/main" id="{B5B2C976-8AC6-5D4D-B704-EFD2BE4DA265}"/>
              </a:ext>
            </a:extLst>
          </p:cNvPr>
          <p:cNvSpPr/>
          <p:nvPr/>
        </p:nvSpPr>
        <p:spPr>
          <a:xfrm>
            <a:off x="22360408" y="9736037"/>
            <a:ext cx="4470657" cy="16007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nSpc>
                <a:spcPct val="100000"/>
              </a:lnSpc>
              <a:spcBef>
                <a:spcPts val="0"/>
              </a:spcBef>
              <a:defRPr sz="1800">
                <a:solidFill>
                  <a:srgbClr val="000000"/>
                </a:solidFill>
              </a:defRPr>
            </a:pPr>
            <a:r>
              <a:rPr lang="en-US" sz="2400" b="1" i="1" dirty="0">
                <a:solidFill>
                  <a:srgbClr val="0170AD"/>
                </a:solidFill>
                <a:latin typeface="Lato Light"/>
                <a:ea typeface="Lato Light"/>
                <a:cs typeface="Lato Light"/>
              </a:rPr>
              <a:t>"Awesome meal.  Very willing to make adjustments and recommendations. Would come back here in a heartbeat."</a:t>
            </a:r>
          </a:p>
        </p:txBody>
      </p:sp>
      <p:sp>
        <p:nvSpPr>
          <p:cNvPr id="38" name="Textfeld 37">
            <a:extLst>
              <a:ext uri="{FF2B5EF4-FFF2-40B4-BE49-F238E27FC236}">
                <a16:creationId xmlns:a16="http://schemas.microsoft.com/office/drawing/2014/main" id="{AE64ACE4-B692-A544-BA8A-C5E0E90AF04A}"/>
              </a:ext>
            </a:extLst>
          </p:cNvPr>
          <p:cNvSpPr txBox="1"/>
          <p:nvPr/>
        </p:nvSpPr>
        <p:spPr>
          <a:xfrm>
            <a:off x="31333440" y="25725120"/>
            <a:ext cx="4366901" cy="1154932"/>
          </a:xfrm>
          <a:prstGeom prst="rect">
            <a:avLst/>
          </a:prstGeom>
          <a:noFill/>
        </p:spPr>
        <p:txBody>
          <a:bodyPr wrap="none" rtlCol="0">
            <a:spAutoFit/>
          </a:bodyPr>
          <a:lstStyle/>
          <a:p>
            <a:r>
              <a:rPr lang="en-US" dirty="0"/>
              <a:t>GitHub Link</a:t>
            </a:r>
          </a:p>
        </p:txBody>
      </p:sp>
      <p:sp>
        <p:nvSpPr>
          <p:cNvPr id="45" name="Shape 188">
            <a:extLst>
              <a:ext uri="{FF2B5EF4-FFF2-40B4-BE49-F238E27FC236}">
                <a16:creationId xmlns:a16="http://schemas.microsoft.com/office/drawing/2014/main" id="{2B66D671-13B7-7243-AE53-A86986A52895}"/>
              </a:ext>
            </a:extLst>
          </p:cNvPr>
          <p:cNvSpPr/>
          <p:nvPr/>
        </p:nvSpPr>
        <p:spPr>
          <a:xfrm>
            <a:off x="2116322" y="13525896"/>
            <a:ext cx="6353500" cy="52507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ctr">
              <a:lnSpc>
                <a:spcPct val="100000"/>
              </a:lnSpc>
              <a:defRPr sz="1800">
                <a:solidFill>
                  <a:srgbClr val="000000"/>
                </a:solidFill>
              </a:defRPr>
            </a:pPr>
            <a:r>
              <a:rPr lang="en-US" sz="4000" b="1" dirty="0">
                <a:solidFill>
                  <a:srgbClr val="0170AD"/>
                </a:solidFill>
                <a:latin typeface="Lato Light"/>
                <a:ea typeface="Lato Light"/>
                <a:cs typeface="Lato Light"/>
              </a:rPr>
              <a:t>CNN - Photo Classification</a:t>
            </a:r>
          </a:p>
        </p:txBody>
      </p:sp>
      <p:sp>
        <p:nvSpPr>
          <p:cNvPr id="46" name="Shape 188">
            <a:extLst>
              <a:ext uri="{FF2B5EF4-FFF2-40B4-BE49-F238E27FC236}">
                <a16:creationId xmlns:a16="http://schemas.microsoft.com/office/drawing/2014/main" id="{03672BFA-9B86-1443-A9BD-B48A64905BA0}"/>
              </a:ext>
            </a:extLst>
          </p:cNvPr>
          <p:cNvSpPr/>
          <p:nvPr/>
        </p:nvSpPr>
        <p:spPr>
          <a:xfrm>
            <a:off x="12159988" y="13525896"/>
            <a:ext cx="7555368" cy="52507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ctr">
              <a:lnSpc>
                <a:spcPct val="100000"/>
              </a:lnSpc>
              <a:defRPr sz="1800">
                <a:solidFill>
                  <a:srgbClr val="000000"/>
                </a:solidFill>
              </a:defRPr>
            </a:pPr>
            <a:r>
              <a:rPr lang="en-US" sz="4000" b="1" dirty="0">
                <a:solidFill>
                  <a:srgbClr val="0170AD"/>
                </a:solidFill>
                <a:latin typeface="Lato Light"/>
                <a:ea typeface="Lato Light"/>
                <a:cs typeface="Lato Light"/>
              </a:rPr>
              <a:t>RNN – Fake Review Generation</a:t>
            </a:r>
          </a:p>
        </p:txBody>
      </p:sp>
      <p:sp>
        <p:nvSpPr>
          <p:cNvPr id="47" name="Shape 188">
            <a:extLst>
              <a:ext uri="{FF2B5EF4-FFF2-40B4-BE49-F238E27FC236}">
                <a16:creationId xmlns:a16="http://schemas.microsoft.com/office/drawing/2014/main" id="{E9E581CD-DA3C-044C-8747-3E226A2EDC0B}"/>
              </a:ext>
            </a:extLst>
          </p:cNvPr>
          <p:cNvSpPr/>
          <p:nvPr/>
        </p:nvSpPr>
        <p:spPr>
          <a:xfrm>
            <a:off x="919343" y="14468921"/>
            <a:ext cx="9204371" cy="291623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u="sng" dirty="0">
                <a:solidFill>
                  <a:srgbClr val="0170AD"/>
                </a:solidFill>
                <a:latin typeface="Lato Light"/>
                <a:ea typeface="Lato Light"/>
                <a:cs typeface="Lato Light"/>
              </a:rPr>
              <a:t>Preprocessing:</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mapped the restaurant and it’s attributes to the induvial image to label them</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used a subset of 40k test images, </a:t>
            </a:r>
            <a:r>
              <a:rPr lang="en-US" sz="2400" b="1" dirty="0" err="1">
                <a:solidFill>
                  <a:srgbClr val="0170AD"/>
                </a:solidFill>
                <a:latin typeface="Lato Light"/>
                <a:ea typeface="Lato Light"/>
                <a:cs typeface="Lato Light"/>
              </a:rPr>
              <a:t>xxk</a:t>
            </a:r>
            <a:r>
              <a:rPr lang="en-US" sz="2400" b="1" dirty="0">
                <a:solidFill>
                  <a:srgbClr val="0170AD"/>
                </a:solidFill>
                <a:latin typeface="Lato Light"/>
                <a:ea typeface="Lato Light"/>
                <a:cs typeface="Lato Light"/>
              </a:rPr>
              <a:t> validation images, </a:t>
            </a:r>
            <a:r>
              <a:rPr lang="en-US" sz="2400" b="1" dirty="0" err="1">
                <a:solidFill>
                  <a:srgbClr val="0170AD"/>
                </a:solidFill>
                <a:latin typeface="Lato Light"/>
                <a:ea typeface="Lato Light"/>
                <a:cs typeface="Lato Light"/>
              </a:rPr>
              <a:t>xxk</a:t>
            </a:r>
            <a:r>
              <a:rPr lang="en-US" sz="2400" b="1" dirty="0">
                <a:solidFill>
                  <a:srgbClr val="0170AD"/>
                </a:solidFill>
                <a:latin typeface="Lato Light"/>
                <a:ea typeface="Lato Light"/>
                <a:cs typeface="Lato Light"/>
              </a:rPr>
              <a:t> test images -&gt; saved in a HDF5 file</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relied on Image Augmentation (Rotating, Zooming, horizontal flipping) and applied the mean to the data</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wrote a multi-label generator to use the data in </a:t>
            </a:r>
            <a:r>
              <a:rPr lang="en-US" sz="2400" b="1" dirty="0" err="1">
                <a:solidFill>
                  <a:srgbClr val="0170AD"/>
                </a:solidFill>
                <a:latin typeface="Lato Light"/>
                <a:ea typeface="Lato Light"/>
                <a:cs typeface="Lato Light"/>
              </a:rPr>
              <a:t>Keras</a:t>
            </a:r>
            <a:endParaRPr lang="en-US" sz="2400" b="1" dirty="0">
              <a:solidFill>
                <a:srgbClr val="0170AD"/>
              </a:solidFill>
              <a:latin typeface="Lato Light"/>
              <a:ea typeface="Lato Light"/>
              <a:cs typeface="Lato Light"/>
            </a:endParaRPr>
          </a:p>
        </p:txBody>
      </p:sp>
      <p:sp>
        <p:nvSpPr>
          <p:cNvPr id="48" name="Shape 188">
            <a:extLst>
              <a:ext uri="{FF2B5EF4-FFF2-40B4-BE49-F238E27FC236}">
                <a16:creationId xmlns:a16="http://schemas.microsoft.com/office/drawing/2014/main" id="{491EB432-A5E3-F146-A049-69AB4D3465EB}"/>
              </a:ext>
            </a:extLst>
          </p:cNvPr>
          <p:cNvSpPr/>
          <p:nvPr/>
        </p:nvSpPr>
        <p:spPr>
          <a:xfrm>
            <a:off x="11480605" y="14527718"/>
            <a:ext cx="9204371" cy="244747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u="sng" dirty="0">
                <a:solidFill>
                  <a:srgbClr val="0170AD"/>
                </a:solidFill>
                <a:latin typeface="Lato Light"/>
                <a:ea typeface="Lato Light"/>
                <a:cs typeface="Lato Light"/>
              </a:rPr>
              <a:t>Preprocessing:  </a:t>
            </a:r>
          </a:p>
        </p:txBody>
      </p:sp>
      <p:sp>
        <p:nvSpPr>
          <p:cNvPr id="49" name="Textfeld 48">
            <a:extLst>
              <a:ext uri="{FF2B5EF4-FFF2-40B4-BE49-F238E27FC236}">
                <a16:creationId xmlns:a16="http://schemas.microsoft.com/office/drawing/2014/main" id="{58C6A501-2123-F046-8D7F-2C8AC239E13C}"/>
              </a:ext>
            </a:extLst>
          </p:cNvPr>
          <p:cNvSpPr txBox="1"/>
          <p:nvPr/>
        </p:nvSpPr>
        <p:spPr>
          <a:xfrm>
            <a:off x="32152844" y="17224361"/>
            <a:ext cx="8695842" cy="2308324"/>
          </a:xfrm>
          <a:prstGeom prst="rect">
            <a:avLst/>
          </a:prstGeom>
          <a:noFill/>
        </p:spPr>
        <p:txBody>
          <a:bodyPr wrap="none" rtlCol="0">
            <a:spAutoFit/>
          </a:bodyPr>
          <a:lstStyle/>
          <a:p>
            <a:r>
              <a:rPr lang="en-US" sz="2400" dirty="0"/>
              <a:t>Learnings: </a:t>
            </a:r>
          </a:p>
          <a:p>
            <a:r>
              <a:rPr lang="en-US" sz="2400" dirty="0"/>
              <a:t>• Bottlenecks great for speeding things up - however memory issues</a:t>
            </a:r>
          </a:p>
          <a:p>
            <a:r>
              <a:rPr lang="en-US" sz="2400" dirty="0"/>
              <a:t>• VGG16 great for prototyping and it was easier than with the other </a:t>
            </a:r>
          </a:p>
          <a:p>
            <a:r>
              <a:rPr lang="en-US" sz="2400" dirty="0"/>
              <a:t>Architectures to achieve good results</a:t>
            </a:r>
          </a:p>
          <a:p>
            <a:r>
              <a:rPr lang="en-US" sz="2400" dirty="0"/>
              <a:t>• Batch size is important for training speed 16 for inception on a K80</a:t>
            </a:r>
          </a:p>
          <a:p>
            <a:pPr marL="342900" indent="-342900">
              <a:buFont typeface="Arial" panose="020B0604020202020204" pitchFamily="34" charset="0"/>
              <a:buChar char="•"/>
            </a:pPr>
            <a:r>
              <a:rPr lang="en-US" sz="2400" dirty="0"/>
              <a:t>Possible ideas for improvement </a:t>
            </a:r>
            <a:r>
              <a:rPr lang="en-US" sz="2400" dirty="0" err="1"/>
              <a:t>Keras</a:t>
            </a:r>
            <a:r>
              <a:rPr lang="en-US" sz="2400" dirty="0"/>
              <a:t> winner interview</a:t>
            </a:r>
          </a:p>
        </p:txBody>
      </p:sp>
      <p:sp>
        <p:nvSpPr>
          <p:cNvPr id="50" name="Shape 188">
            <a:extLst>
              <a:ext uri="{FF2B5EF4-FFF2-40B4-BE49-F238E27FC236}">
                <a16:creationId xmlns:a16="http://schemas.microsoft.com/office/drawing/2014/main" id="{BA477D95-0956-BF47-9070-91C2FBC84006}"/>
              </a:ext>
            </a:extLst>
          </p:cNvPr>
          <p:cNvSpPr/>
          <p:nvPr/>
        </p:nvSpPr>
        <p:spPr>
          <a:xfrm>
            <a:off x="919343" y="17803102"/>
            <a:ext cx="9204371" cy="335349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u="sng" dirty="0">
                <a:solidFill>
                  <a:srgbClr val="0170AD"/>
                </a:solidFill>
                <a:latin typeface="Lato Light"/>
                <a:ea typeface="Lato Light"/>
                <a:cs typeface="Lato Light"/>
              </a:rPr>
              <a:t>Architecture:</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To test our code we used transfer learning on a VGG16 architecture with </a:t>
            </a:r>
            <a:r>
              <a:rPr lang="en-US" sz="2400" b="1" dirty="0" err="1">
                <a:solidFill>
                  <a:srgbClr val="0170AD"/>
                </a:solidFill>
                <a:latin typeface="Lato Light"/>
                <a:ea typeface="Lato Light"/>
                <a:cs typeface="Lato Light"/>
              </a:rPr>
              <a:t>pretrained</a:t>
            </a:r>
            <a:r>
              <a:rPr lang="en-US" sz="2400" b="1" dirty="0">
                <a:solidFill>
                  <a:srgbClr val="0170AD"/>
                </a:solidFill>
                <a:latin typeface="Lato Light"/>
                <a:ea typeface="Lato Light"/>
                <a:cs typeface="Lato Light"/>
              </a:rPr>
              <a:t> image net weights. </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For the Inception_V3 and the </a:t>
            </a:r>
            <a:r>
              <a:rPr lang="en-US" sz="2400" b="1" dirty="0" err="1">
                <a:solidFill>
                  <a:srgbClr val="0170AD"/>
                </a:solidFill>
                <a:latin typeface="Lato Light"/>
                <a:ea typeface="Lato Light"/>
                <a:cs typeface="Lato Light"/>
              </a:rPr>
              <a:t>Xception</a:t>
            </a:r>
            <a:r>
              <a:rPr lang="en-US" sz="2400" b="1" dirty="0">
                <a:solidFill>
                  <a:srgbClr val="0170AD"/>
                </a:solidFill>
                <a:latin typeface="Lato Light"/>
                <a:ea typeface="Lato Light"/>
                <a:cs typeface="Lato Light"/>
              </a:rPr>
              <a:t> architecture we also used </a:t>
            </a:r>
            <a:r>
              <a:rPr lang="en-US" sz="2400" b="1" dirty="0" err="1">
                <a:solidFill>
                  <a:srgbClr val="0170AD"/>
                </a:solidFill>
                <a:latin typeface="Lato Light"/>
                <a:ea typeface="Lato Light"/>
                <a:cs typeface="Lato Light"/>
              </a:rPr>
              <a:t>pretrained</a:t>
            </a:r>
            <a:r>
              <a:rPr lang="en-US" sz="2400" b="1" dirty="0">
                <a:solidFill>
                  <a:srgbClr val="0170AD"/>
                </a:solidFill>
                <a:latin typeface="Lato Light"/>
                <a:ea typeface="Lato Light"/>
                <a:cs typeface="Lato Light"/>
              </a:rPr>
              <a:t> model from </a:t>
            </a:r>
            <a:r>
              <a:rPr lang="en-US" sz="2400" b="1" dirty="0" err="1">
                <a:solidFill>
                  <a:srgbClr val="0170AD"/>
                </a:solidFill>
                <a:latin typeface="Lato Light"/>
                <a:ea typeface="Lato Light"/>
                <a:cs typeface="Lato Light"/>
              </a:rPr>
              <a:t>Keras</a:t>
            </a:r>
            <a:r>
              <a:rPr lang="en-US" sz="2400" b="1" dirty="0">
                <a:solidFill>
                  <a:srgbClr val="0170AD"/>
                </a:solidFill>
                <a:latin typeface="Lato Light"/>
                <a:ea typeface="Lato Light"/>
                <a:cs typeface="Lato Light"/>
              </a:rPr>
              <a:t> with image net weights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For all models we replaced the top with a global average pooling layer, followed by a fully connected layer (size of 1024 and a </a:t>
            </a:r>
            <a:r>
              <a:rPr lang="en-US" sz="2400" b="1" dirty="0" err="1">
                <a:solidFill>
                  <a:srgbClr val="0170AD"/>
                </a:solidFill>
                <a:latin typeface="Lato Light"/>
                <a:ea typeface="Lato Light"/>
                <a:cs typeface="Lato Light"/>
              </a:rPr>
              <a:t>relu</a:t>
            </a:r>
            <a:r>
              <a:rPr lang="en-US" sz="2400" b="1" dirty="0">
                <a:solidFill>
                  <a:srgbClr val="0170AD"/>
                </a:solidFill>
                <a:latin typeface="Lato Light"/>
                <a:ea typeface="Lato Light"/>
                <a:cs typeface="Lato Light"/>
              </a:rPr>
              <a:t> action function) and a prediction layer (size of 9 and a sigmoid activation function for multi-label classification)</a:t>
            </a:r>
          </a:p>
        </p:txBody>
      </p:sp>
      <p:sp>
        <p:nvSpPr>
          <p:cNvPr id="51" name="Shape 188">
            <a:extLst>
              <a:ext uri="{FF2B5EF4-FFF2-40B4-BE49-F238E27FC236}">
                <a16:creationId xmlns:a16="http://schemas.microsoft.com/office/drawing/2014/main" id="{44E098BF-EAFD-2147-9E33-14CEFA65FC86}"/>
              </a:ext>
            </a:extLst>
          </p:cNvPr>
          <p:cNvSpPr/>
          <p:nvPr/>
        </p:nvSpPr>
        <p:spPr>
          <a:xfrm>
            <a:off x="919342" y="21510288"/>
            <a:ext cx="9204371" cy="353569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u="sng" dirty="0">
                <a:solidFill>
                  <a:srgbClr val="0170AD"/>
                </a:solidFill>
                <a:latin typeface="Lato Light"/>
                <a:ea typeface="Lato Light"/>
                <a:cs typeface="Lato Light"/>
              </a:rPr>
              <a:t>Training:</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To test our preprocessing we first trained with a very small subset on VGG16 and later with a bigger one until we achieved promising results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used Adam as our optimizer</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For multi-label classification we used a binary-</a:t>
            </a:r>
            <a:r>
              <a:rPr lang="en-US" sz="2400" b="1" dirty="0" err="1">
                <a:solidFill>
                  <a:srgbClr val="0170AD"/>
                </a:solidFill>
                <a:latin typeface="Lato Light"/>
                <a:ea typeface="Lato Light"/>
                <a:cs typeface="Lato Light"/>
              </a:rPr>
              <a:t>crossentropy</a:t>
            </a:r>
            <a:r>
              <a:rPr lang="en-US" sz="2400" b="1" dirty="0">
                <a:solidFill>
                  <a:srgbClr val="0170AD"/>
                </a:solidFill>
                <a:latin typeface="Lato Light"/>
                <a:ea typeface="Lato Light"/>
                <a:cs typeface="Lato Light"/>
              </a:rPr>
              <a:t> loss and an F-score as our metric</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For </a:t>
            </a:r>
            <a:r>
              <a:rPr lang="en-US" sz="2400" b="1" dirty="0" err="1">
                <a:solidFill>
                  <a:srgbClr val="0170AD"/>
                </a:solidFill>
                <a:latin typeface="Lato Light"/>
                <a:ea typeface="Lato Light"/>
                <a:cs typeface="Lato Light"/>
              </a:rPr>
              <a:t>hyperparameter</a:t>
            </a:r>
            <a:r>
              <a:rPr lang="en-US" sz="2400" b="1" dirty="0">
                <a:solidFill>
                  <a:srgbClr val="0170AD"/>
                </a:solidFill>
                <a:latin typeface="Lato Light"/>
                <a:ea typeface="Lato Light"/>
                <a:cs typeface="Lato Light"/>
              </a:rPr>
              <a:t> search we used a grid search</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used checkpoints during training</a:t>
            </a:r>
          </a:p>
        </p:txBody>
      </p:sp>
    </p:spTree>
    <p:extLst>
      <p:ext uri="{BB962C8B-B14F-4D97-AF65-F5344CB8AC3E}">
        <p14:creationId xmlns:p14="http://schemas.microsoft.com/office/powerpoint/2010/main" val="1856504118"/>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737</Words>
  <Application>Microsoft Macintosh PowerPoint</Application>
  <PresentationFormat>Benutzerdefiniert</PresentationFormat>
  <Paragraphs>51</Paragraphs>
  <Slides>1</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vt:i4>
      </vt:variant>
    </vt:vector>
  </HeadingPairs>
  <TitlesOfParts>
    <vt:vector size="7" baseType="lpstr">
      <vt:lpstr>Arial</vt:lpstr>
      <vt:lpstr>Calibri</vt:lpstr>
      <vt:lpstr>Calibri Light</vt:lpstr>
      <vt:lpstr>Helvetica Neue Light</vt:lpstr>
      <vt:lpstr>Lato Light</vt:lpstr>
      <vt:lpstr>Office</vt:lpstr>
      <vt:lpstr>PowerPoint-Präsentation</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Sebastian Muhle</dc:creator>
  <cp:lastModifiedBy>Sebastian Muhle</cp:lastModifiedBy>
  <cp:revision>46</cp:revision>
  <dcterms:created xsi:type="dcterms:W3CDTF">2018-02-02T19:51:25Z</dcterms:created>
  <dcterms:modified xsi:type="dcterms:W3CDTF">2018-02-03T22:01:18Z</dcterms:modified>
</cp:coreProperties>
</file>