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8" r:id="rId4"/>
    <p:sldId id="257" r:id="rId5"/>
    <p:sldId id="263" r:id="rId6"/>
    <p:sldId id="265" r:id="rId7"/>
    <p:sldId id="266" r:id="rId8"/>
    <p:sldId id="268" r:id="rId9"/>
    <p:sldId id="267" r:id="rId10"/>
    <p:sldId id="269" r:id="rId11"/>
    <p:sldId id="271" r:id="rId12"/>
    <p:sldId id="270" r:id="rId13"/>
    <p:sldId id="272" r:id="rId14"/>
    <p:sldId id="259" r:id="rId15"/>
    <p:sldId id="261" r:id="rId16"/>
    <p:sldId id="262" r:id="rId17"/>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188" y="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C4A2F866-2064-48E6-A94E-7905934990E8}" type="datetimeFigureOut">
              <a:rPr lang="es-CL" smtClean="0"/>
              <a:t>25-05-2018</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E0EC8C8C-5057-41A7-8541-E17F20DF0B90}" type="slidenum">
              <a:rPr lang="es-CL" smtClean="0"/>
              <a:t>‹Nº›</a:t>
            </a:fld>
            <a:endParaRPr lang="es-C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C4A2F866-2064-48E6-A94E-7905934990E8}" type="datetimeFigureOut">
              <a:rPr lang="es-CL" smtClean="0"/>
              <a:t>25-05-2018</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E0EC8C8C-5057-41A7-8541-E17F20DF0B90}" type="slidenum">
              <a:rPr lang="es-CL" smtClean="0"/>
              <a:t>‹Nº›</a:t>
            </a:fld>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C4A2F866-2064-48E6-A94E-7905934990E8}" type="datetimeFigureOut">
              <a:rPr lang="es-CL" smtClean="0"/>
              <a:t>25-05-2018</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E0EC8C8C-5057-41A7-8541-E17F20DF0B90}" type="slidenum">
              <a:rPr lang="es-CL" smtClean="0"/>
              <a:t>‹Nº›</a:t>
            </a:fld>
            <a:endParaRPr lang="es-C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C4A2F866-2064-48E6-A94E-7905934990E8}" type="datetimeFigureOut">
              <a:rPr lang="es-CL" smtClean="0"/>
              <a:t>25-05-2018</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E0EC8C8C-5057-41A7-8541-E17F20DF0B90}" type="slidenum">
              <a:rPr lang="es-CL" smtClean="0"/>
              <a:t>‹Nº›</a:t>
            </a:fld>
            <a:endParaRPr lang="es-C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C4A2F866-2064-48E6-A94E-7905934990E8}" type="datetimeFigureOut">
              <a:rPr lang="es-CL" smtClean="0"/>
              <a:t>25-05-2018</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E0EC8C8C-5057-41A7-8541-E17F20DF0B90}" type="slidenum">
              <a:rPr lang="es-CL" smtClean="0"/>
              <a:t>‹Nº›</a:t>
            </a:fld>
            <a:endParaRPr lang="es-C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C4A2F866-2064-48E6-A94E-7905934990E8}" type="datetimeFigureOut">
              <a:rPr lang="es-CL" smtClean="0"/>
              <a:t>25-05-2018</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E0EC8C8C-5057-41A7-8541-E17F20DF0B90}" type="slidenum">
              <a:rPr lang="es-CL" smtClean="0"/>
              <a:t>‹Nº›</a:t>
            </a:fld>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C4A2F866-2064-48E6-A94E-7905934990E8}" type="datetimeFigureOut">
              <a:rPr lang="es-CL" smtClean="0"/>
              <a:t>25-05-2018</a:t>
            </a:fld>
            <a:endParaRPr lang="es-CL"/>
          </a:p>
        </p:txBody>
      </p:sp>
      <p:sp>
        <p:nvSpPr>
          <p:cNvPr id="8" name="7 Marcador de pie de página"/>
          <p:cNvSpPr>
            <a:spLocks noGrp="1"/>
          </p:cNvSpPr>
          <p:nvPr>
            <p:ph type="ftr" sz="quarter" idx="11"/>
          </p:nvPr>
        </p:nvSpPr>
        <p:spPr/>
        <p:txBody>
          <a:bodyPr/>
          <a:lstStyle/>
          <a:p>
            <a:endParaRPr lang="es-CL"/>
          </a:p>
        </p:txBody>
      </p:sp>
      <p:sp>
        <p:nvSpPr>
          <p:cNvPr id="9" name="8 Marcador de número de diapositiva"/>
          <p:cNvSpPr>
            <a:spLocks noGrp="1"/>
          </p:cNvSpPr>
          <p:nvPr>
            <p:ph type="sldNum" sz="quarter" idx="12"/>
          </p:nvPr>
        </p:nvSpPr>
        <p:spPr/>
        <p:txBody>
          <a:bodyPr/>
          <a:lstStyle/>
          <a:p>
            <a:fld id="{E0EC8C8C-5057-41A7-8541-E17F20DF0B90}" type="slidenum">
              <a:rPr lang="es-CL" smtClean="0"/>
              <a:t>‹Nº›</a:t>
            </a:fld>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C4A2F866-2064-48E6-A94E-7905934990E8}" type="datetimeFigureOut">
              <a:rPr lang="es-CL" smtClean="0"/>
              <a:t>25-05-2018</a:t>
            </a:fld>
            <a:endParaRPr lang="es-CL"/>
          </a:p>
        </p:txBody>
      </p:sp>
      <p:sp>
        <p:nvSpPr>
          <p:cNvPr id="4" name="3 Marcador de pie de página"/>
          <p:cNvSpPr>
            <a:spLocks noGrp="1"/>
          </p:cNvSpPr>
          <p:nvPr>
            <p:ph type="ftr" sz="quarter" idx="11"/>
          </p:nvPr>
        </p:nvSpPr>
        <p:spPr/>
        <p:txBody>
          <a:bodyPr/>
          <a:lstStyle/>
          <a:p>
            <a:endParaRPr lang="es-CL"/>
          </a:p>
        </p:txBody>
      </p:sp>
      <p:sp>
        <p:nvSpPr>
          <p:cNvPr id="5" name="4 Marcador de número de diapositiva"/>
          <p:cNvSpPr>
            <a:spLocks noGrp="1"/>
          </p:cNvSpPr>
          <p:nvPr>
            <p:ph type="sldNum" sz="quarter" idx="12"/>
          </p:nvPr>
        </p:nvSpPr>
        <p:spPr/>
        <p:txBody>
          <a:bodyPr/>
          <a:lstStyle/>
          <a:p>
            <a:fld id="{E0EC8C8C-5057-41A7-8541-E17F20DF0B90}" type="slidenum">
              <a:rPr lang="es-CL" smtClean="0"/>
              <a:t>‹Nº›</a:t>
            </a:fld>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4A2F866-2064-48E6-A94E-7905934990E8}" type="datetimeFigureOut">
              <a:rPr lang="es-CL" smtClean="0"/>
              <a:t>25-05-2018</a:t>
            </a:fld>
            <a:endParaRPr lang="es-CL"/>
          </a:p>
        </p:txBody>
      </p:sp>
      <p:sp>
        <p:nvSpPr>
          <p:cNvPr id="3" name="2 Marcador de pie de página"/>
          <p:cNvSpPr>
            <a:spLocks noGrp="1"/>
          </p:cNvSpPr>
          <p:nvPr>
            <p:ph type="ftr" sz="quarter" idx="11"/>
          </p:nvPr>
        </p:nvSpPr>
        <p:spPr/>
        <p:txBody>
          <a:bodyPr/>
          <a:lstStyle/>
          <a:p>
            <a:endParaRPr lang="es-CL"/>
          </a:p>
        </p:txBody>
      </p:sp>
      <p:sp>
        <p:nvSpPr>
          <p:cNvPr id="4" name="3 Marcador de número de diapositiva"/>
          <p:cNvSpPr>
            <a:spLocks noGrp="1"/>
          </p:cNvSpPr>
          <p:nvPr>
            <p:ph type="sldNum" sz="quarter" idx="12"/>
          </p:nvPr>
        </p:nvSpPr>
        <p:spPr/>
        <p:txBody>
          <a:bodyPr/>
          <a:lstStyle/>
          <a:p>
            <a:fld id="{E0EC8C8C-5057-41A7-8541-E17F20DF0B90}" type="slidenum">
              <a:rPr lang="es-CL" smtClean="0"/>
              <a:t>‹Nº›</a:t>
            </a:fld>
            <a:endParaRPr lang="es-C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4A2F866-2064-48E6-A94E-7905934990E8}" type="datetimeFigureOut">
              <a:rPr lang="es-CL" smtClean="0"/>
              <a:t>25-05-2018</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E0EC8C8C-5057-41A7-8541-E17F20DF0B90}" type="slidenum">
              <a:rPr lang="es-CL" smtClean="0"/>
              <a:t>‹Nº›</a:t>
            </a:fld>
            <a:endParaRPr lang="es-C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4A2F866-2064-48E6-A94E-7905934990E8}" type="datetimeFigureOut">
              <a:rPr lang="es-CL" smtClean="0"/>
              <a:t>25-05-2018</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E0EC8C8C-5057-41A7-8541-E17F20DF0B90}" type="slidenum">
              <a:rPr lang="es-CL" smtClean="0"/>
              <a:t>‹Nº›</a:t>
            </a:fld>
            <a:endParaRPr lang="es-C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A2F866-2064-48E6-A94E-7905934990E8}" type="datetimeFigureOut">
              <a:rPr lang="es-CL" smtClean="0"/>
              <a:t>25-05-2018</a:t>
            </a:fld>
            <a:endParaRPr lang="es-CL"/>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EC8C8C-5057-41A7-8541-E17F20DF0B90}" type="slidenum">
              <a:rPr lang="es-CL" smtClean="0"/>
              <a:t>‹Nº›</a:t>
            </a:fld>
            <a:endParaRPr lang="es-C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CL" dirty="0" smtClean="0"/>
              <a:t>ANÁLISIS ESTRUCTURADO</a:t>
            </a:r>
            <a:endParaRPr lang="es-CL" dirty="0"/>
          </a:p>
        </p:txBody>
      </p:sp>
      <p:sp>
        <p:nvSpPr>
          <p:cNvPr id="3" name="2 Subtítulo"/>
          <p:cNvSpPr>
            <a:spLocks noGrp="1"/>
          </p:cNvSpPr>
          <p:nvPr>
            <p:ph type="subTitle" idx="1"/>
          </p:nvPr>
        </p:nvSpPr>
        <p:spPr/>
        <p:txBody>
          <a:bodyPr/>
          <a:lstStyle/>
          <a:p>
            <a:r>
              <a:rPr lang="es-CL" dirty="0" smtClean="0">
                <a:solidFill>
                  <a:schemeClr val="tx1"/>
                </a:solidFill>
              </a:rPr>
              <a:t>Desarrollo de Sistemas</a:t>
            </a:r>
          </a:p>
          <a:p>
            <a:r>
              <a:rPr lang="es-CL" dirty="0" smtClean="0">
                <a:solidFill>
                  <a:schemeClr val="tx1"/>
                </a:solidFill>
              </a:rPr>
              <a:t>Néstor Vargas Silva</a:t>
            </a:r>
            <a:endParaRPr lang="es-CL"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5793507"/>
          </a:xfrm>
        </p:spPr>
        <p:txBody>
          <a:bodyPr/>
          <a:lstStyle/>
          <a:p>
            <a:pPr indent="14288">
              <a:buNone/>
            </a:pPr>
            <a:r>
              <a:rPr lang="es-CL" b="1" dirty="0" smtClean="0"/>
              <a:t>Flujo de Datos</a:t>
            </a:r>
          </a:p>
          <a:p>
            <a:pPr indent="14288">
              <a:buNone/>
            </a:pPr>
            <a:endParaRPr lang="es-CL" b="1" dirty="0" smtClean="0"/>
          </a:p>
          <a:p>
            <a:r>
              <a:rPr lang="es-CL" sz="2400" dirty="0" smtClean="0"/>
              <a:t>Se interpretan como un camino a través del cual viajan datos de composición conocida de una parte del sistema a otra.  Son el medio de conexión de los restantes componentes del DFD.   Se representan por arcos dirigidos, en donde la flecha  indica la dirección de los datos.  Deben tener un nombre o rótulo que los identifique.</a:t>
            </a:r>
            <a:endParaRPr lang="es-CL" sz="2400" b="1" dirty="0"/>
          </a:p>
        </p:txBody>
      </p:sp>
      <p:graphicFrame>
        <p:nvGraphicFramePr>
          <p:cNvPr id="4" name="3 Tabla"/>
          <p:cNvGraphicFramePr>
            <a:graphicFrameLocks noGrp="1"/>
          </p:cNvGraphicFramePr>
          <p:nvPr/>
        </p:nvGraphicFramePr>
        <p:xfrm>
          <a:off x="683567" y="4135673"/>
          <a:ext cx="7920881" cy="1957623"/>
        </p:xfrm>
        <a:graphic>
          <a:graphicData uri="http://schemas.openxmlformats.org/drawingml/2006/table">
            <a:tbl>
              <a:tblPr firstRow="1" firstCol="1" bandRow="1">
                <a:tableStyleId>{5C22544A-7EE6-4342-B048-85BDC9FD1C3A}</a:tableStyleId>
              </a:tblPr>
              <a:tblGrid>
                <a:gridCol w="2012086"/>
                <a:gridCol w="1732330"/>
                <a:gridCol w="1512168"/>
                <a:gridCol w="2664297"/>
              </a:tblGrid>
              <a:tr h="586023">
                <a:tc>
                  <a:txBody>
                    <a:bodyPr/>
                    <a:lstStyle/>
                    <a:p>
                      <a:r>
                        <a:rPr lang="es-CL" dirty="0" smtClean="0"/>
                        <a:t>                  DESTINO</a:t>
                      </a:r>
                    </a:p>
                    <a:p>
                      <a:r>
                        <a:rPr lang="es-CL" dirty="0" smtClean="0"/>
                        <a:t>FUENTE</a:t>
                      </a:r>
                      <a:endParaRPr lang="es-C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tcPr>
                </a:tc>
                <a:tc>
                  <a:txBody>
                    <a:bodyPr/>
                    <a:lstStyle/>
                    <a:p>
                      <a:pPr algn="ctr"/>
                      <a:r>
                        <a:rPr lang="es-CL" dirty="0" smtClean="0"/>
                        <a:t>PROCESO</a:t>
                      </a:r>
                      <a:endParaRPr lang="es-C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dirty="0" smtClean="0"/>
                        <a:t>ALMACÉN</a:t>
                      </a:r>
                      <a:endParaRPr lang="es-C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9388" indent="0" algn="ctr"/>
                      <a:r>
                        <a:rPr lang="es-CL" dirty="0" smtClean="0"/>
                        <a:t>ENTIDAD EXTERNA</a:t>
                      </a:r>
                      <a:endParaRPr lang="es-C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70">
                <a:tc>
                  <a:txBody>
                    <a:bodyPr/>
                    <a:lstStyle/>
                    <a:p>
                      <a:r>
                        <a:rPr lang="es-CL" dirty="0" smtClean="0"/>
                        <a:t>PROCESO</a:t>
                      </a:r>
                      <a:endParaRPr lang="es-C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dirty="0" smtClean="0"/>
                        <a:t>SI</a:t>
                      </a:r>
                      <a:endParaRPr lang="es-C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dirty="0" smtClean="0"/>
                        <a:t>SI</a:t>
                      </a:r>
                      <a:endParaRPr lang="es-C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dirty="0" smtClean="0"/>
                        <a:t>SI</a:t>
                      </a:r>
                      <a:endParaRPr lang="es-C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70">
                <a:tc>
                  <a:txBody>
                    <a:bodyPr/>
                    <a:lstStyle/>
                    <a:p>
                      <a:r>
                        <a:rPr lang="es-CL" dirty="0" smtClean="0"/>
                        <a:t>ALMACEN</a:t>
                      </a:r>
                      <a:endParaRPr lang="es-C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dirty="0" smtClean="0"/>
                        <a:t>SI</a:t>
                      </a:r>
                      <a:endParaRPr lang="es-C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dirty="0" smtClean="0"/>
                        <a:t>NO</a:t>
                      </a:r>
                      <a:endParaRPr lang="es-C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dirty="0" smtClean="0"/>
                        <a:t>NO</a:t>
                      </a:r>
                      <a:endParaRPr lang="es-C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86023">
                <a:tc>
                  <a:txBody>
                    <a:bodyPr/>
                    <a:lstStyle/>
                    <a:p>
                      <a:r>
                        <a:rPr lang="es-CL" dirty="0" smtClean="0"/>
                        <a:t>ENTIDAD EXTERNA</a:t>
                      </a:r>
                      <a:endParaRPr lang="es-C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dirty="0" smtClean="0"/>
                        <a:t>SI</a:t>
                      </a:r>
                      <a:endParaRPr lang="es-C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dirty="0" smtClean="0"/>
                        <a:t>NO</a:t>
                      </a:r>
                      <a:endParaRPr lang="es-C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dirty="0" smtClean="0"/>
                        <a:t>NO</a:t>
                      </a:r>
                      <a:endParaRPr lang="es-C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Arco 1"/>
          <p:cNvSpPr/>
          <p:nvPr/>
        </p:nvSpPr>
        <p:spPr>
          <a:xfrm>
            <a:off x="3707904" y="1011207"/>
            <a:ext cx="2304256" cy="792088"/>
          </a:xfrm>
          <a:prstGeom prst="arc">
            <a:avLst>
              <a:gd name="adj1" fmla="val 10925723"/>
              <a:gd name="adj2" fmla="val 0"/>
            </a:avLst>
          </a:prstGeom>
          <a:ln w="25400">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0"/>
            <a:ext cx="8229600" cy="778098"/>
          </a:xfrm>
        </p:spPr>
        <p:txBody>
          <a:bodyPr>
            <a:normAutofit/>
          </a:bodyPr>
          <a:lstStyle/>
          <a:p>
            <a:r>
              <a:rPr lang="es-CL" sz="3600" dirty="0" smtClean="0"/>
              <a:t>Recomendaciones al crear un DFD</a:t>
            </a:r>
            <a:endParaRPr lang="es-CL" sz="3600" dirty="0"/>
          </a:p>
        </p:txBody>
      </p:sp>
      <p:sp>
        <p:nvSpPr>
          <p:cNvPr id="3" name="2 Marcador de contenido"/>
          <p:cNvSpPr>
            <a:spLocks noGrp="1"/>
          </p:cNvSpPr>
          <p:nvPr>
            <p:ph idx="1"/>
          </p:nvPr>
        </p:nvSpPr>
        <p:spPr>
          <a:xfrm>
            <a:off x="251520" y="836712"/>
            <a:ext cx="8568952" cy="5472608"/>
          </a:xfrm>
        </p:spPr>
        <p:txBody>
          <a:bodyPr>
            <a:noAutofit/>
          </a:bodyPr>
          <a:lstStyle/>
          <a:p>
            <a:pPr algn="just"/>
            <a:r>
              <a:rPr lang="es-CL" sz="2200" dirty="0" smtClean="0"/>
              <a:t>Normalmente la construcción se realiza mediante un procedimiento de refinamiento iterativo.</a:t>
            </a:r>
          </a:p>
          <a:p>
            <a:pPr algn="just"/>
            <a:r>
              <a:rPr lang="es-CL" sz="2200" dirty="0" smtClean="0"/>
              <a:t>Es imposible crear los DFD correctamente en un primer intento.  Dado que al comenzar el modelado no se conocen todas las características del sistema, puede que haya que incluir nuevos requisitos o cambiar los existentes. Esto determina la realización de cambios en los </a:t>
            </a:r>
            <a:r>
              <a:rPr lang="es-CL" sz="2200" dirty="0" err="1" smtClean="0"/>
              <a:t>DFDs.</a:t>
            </a:r>
            <a:endParaRPr lang="es-CL" sz="2200" dirty="0" smtClean="0"/>
          </a:p>
          <a:p>
            <a:pPr algn="just"/>
            <a:r>
              <a:rPr lang="es-CL" sz="2200" dirty="0" smtClean="0"/>
              <a:t>Es importante identificar correctamente las entidades externas y las características de la información que éstas proporcionan.</a:t>
            </a:r>
          </a:p>
          <a:p>
            <a:pPr algn="just"/>
            <a:r>
              <a:rPr lang="es-CL" sz="2200" dirty="0" smtClean="0"/>
              <a:t>Al pasar de un nivel a otro debe verificarse la consistencia, es decir que la información que entra y  sale de un proceso de nivel N sea consistente con la información que entra y sale del DFD en que este proceso se descompone.</a:t>
            </a:r>
          </a:p>
          <a:p>
            <a:pPr algn="just"/>
            <a:r>
              <a:rPr lang="es-CL" sz="2200" dirty="0" smtClean="0"/>
              <a:t>Todos los flujos de datos que entran en un diagrama hijo deben estar representados en el padre por el mismo flujo de datos.</a:t>
            </a:r>
            <a:endParaRPr lang="es-CL" sz="2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L" sz="4000" dirty="0" smtClean="0"/>
              <a:t>Descomposición por Niveles</a:t>
            </a:r>
            <a:endParaRPr lang="es-CL" sz="4000" dirty="0"/>
          </a:p>
        </p:txBody>
      </p:sp>
      <p:sp>
        <p:nvSpPr>
          <p:cNvPr id="3" name="2 Marcador de contenido"/>
          <p:cNvSpPr>
            <a:spLocks noGrp="1"/>
          </p:cNvSpPr>
          <p:nvPr>
            <p:ph idx="1"/>
          </p:nvPr>
        </p:nvSpPr>
        <p:spPr/>
        <p:txBody>
          <a:bodyPr>
            <a:normAutofit fontScale="92500" lnSpcReduction="10000"/>
          </a:bodyPr>
          <a:lstStyle/>
          <a:p>
            <a:r>
              <a:rPr lang="es-CL" dirty="0" smtClean="0"/>
              <a:t>El sistema deberá contener:</a:t>
            </a:r>
          </a:p>
          <a:p>
            <a:pPr lvl="1"/>
            <a:r>
              <a:rPr lang="es-CL" dirty="0" smtClean="0"/>
              <a:t>Un Diagrama de contexto (primer nivel)</a:t>
            </a:r>
          </a:p>
          <a:p>
            <a:pPr lvl="1"/>
            <a:r>
              <a:rPr lang="es-CL" dirty="0" smtClean="0"/>
              <a:t>Varios DFD en niveles intermedios</a:t>
            </a:r>
          </a:p>
          <a:p>
            <a:pPr lvl="1"/>
            <a:r>
              <a:rPr lang="es-CL" dirty="0" smtClean="0"/>
              <a:t>Varios DFD en el último nivel de detalle</a:t>
            </a:r>
          </a:p>
          <a:p>
            <a:r>
              <a:rPr lang="es-CL" dirty="0" smtClean="0"/>
              <a:t>En cualquier momento nos puede aparecer un proceso que no necesite descomposición y es lo que denominaremos Proceso Primitivo (PP). En ellos, se detallará la entrada y salida que tenga, además de la descripción asociada que explique lo que realiza.</a:t>
            </a:r>
            <a:endParaRPr lang="es-CL"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0"/>
            <a:ext cx="8229600" cy="796950"/>
          </a:xfrm>
        </p:spPr>
        <p:txBody>
          <a:bodyPr>
            <a:normAutofit/>
          </a:bodyPr>
          <a:lstStyle/>
          <a:p>
            <a:r>
              <a:rPr lang="es-CL" sz="4000" dirty="0" smtClean="0"/>
              <a:t>Construcción DFD</a:t>
            </a:r>
            <a:endParaRPr lang="es-CL" sz="4000" dirty="0"/>
          </a:p>
        </p:txBody>
      </p:sp>
      <p:sp>
        <p:nvSpPr>
          <p:cNvPr id="3" name="2 Marcador de contenido"/>
          <p:cNvSpPr>
            <a:spLocks noGrp="1"/>
          </p:cNvSpPr>
          <p:nvPr>
            <p:ph idx="1"/>
          </p:nvPr>
        </p:nvSpPr>
        <p:spPr>
          <a:xfrm>
            <a:off x="251520" y="836712"/>
            <a:ext cx="8640960" cy="5400600"/>
          </a:xfrm>
        </p:spPr>
        <p:txBody>
          <a:bodyPr>
            <a:noAutofit/>
          </a:bodyPr>
          <a:lstStyle/>
          <a:p>
            <a:pPr algn="just"/>
            <a:r>
              <a:rPr lang="es-CL" sz="2400" dirty="0" smtClean="0"/>
              <a:t>Representar el diagrama de contexto.</a:t>
            </a:r>
          </a:p>
          <a:p>
            <a:pPr algn="just"/>
            <a:r>
              <a:rPr lang="es-CL" sz="2400" dirty="0" smtClean="0"/>
              <a:t>Representar el DFD de primer nivel, indicando los distintos subsistemas funcionales en que se descompone nuestro sistema.</a:t>
            </a:r>
          </a:p>
          <a:p>
            <a:pPr algn="just"/>
            <a:r>
              <a:rPr lang="es-CL" sz="2400" dirty="0" smtClean="0"/>
              <a:t>Descomponer cada uno de los procesos que aparecen en el DFD de primer nivel, hasta llegar a un nivel suficiente de detalle.</a:t>
            </a:r>
          </a:p>
          <a:p>
            <a:pPr algn="just"/>
            <a:r>
              <a:rPr lang="es-CL" sz="2400" dirty="0" smtClean="0"/>
              <a:t>Se recomienda el utilizar cuatro niveles de descomposición de diagramas.</a:t>
            </a:r>
          </a:p>
          <a:p>
            <a:pPr lvl="1" algn="just"/>
            <a:r>
              <a:rPr lang="es-CL" sz="2400" dirty="0" smtClean="0"/>
              <a:t>Nivel 0: Diagrama de contexto</a:t>
            </a:r>
          </a:p>
          <a:p>
            <a:pPr lvl="1" algn="just"/>
            <a:r>
              <a:rPr lang="es-CL" sz="2400" dirty="0" smtClean="0"/>
              <a:t>Nivel 1: Subsistemas</a:t>
            </a:r>
          </a:p>
          <a:p>
            <a:pPr lvl="1" algn="just"/>
            <a:r>
              <a:rPr lang="es-CL" sz="2400" dirty="0" smtClean="0"/>
              <a:t>Nivel 2: Funciones de cada subsistema</a:t>
            </a:r>
          </a:p>
          <a:p>
            <a:pPr lvl="1" algn="just"/>
            <a:r>
              <a:rPr lang="es-CL" sz="2400" dirty="0" smtClean="0"/>
              <a:t>Nivel 3: Sub funciones asociadas</a:t>
            </a:r>
          </a:p>
          <a:p>
            <a:pPr lvl="1" algn="just"/>
            <a:r>
              <a:rPr lang="es-CL" sz="2400" dirty="0" smtClean="0"/>
              <a:t>Nivel 4: Procesos necesarios para el tratamiento de cada sub función</a:t>
            </a:r>
            <a:endParaRPr lang="es-CL"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L" dirty="0" smtClean="0"/>
              <a:t>Diccionario de Datos</a:t>
            </a:r>
            <a:br>
              <a:rPr lang="es-CL" dirty="0" smtClean="0"/>
            </a:br>
            <a:r>
              <a:rPr lang="es-CL" dirty="0" smtClean="0"/>
              <a:t>D.D.</a:t>
            </a:r>
            <a:endParaRPr lang="es-CL" dirty="0"/>
          </a:p>
        </p:txBody>
      </p:sp>
      <p:sp>
        <p:nvSpPr>
          <p:cNvPr id="3" name="2 Marcador de contenido"/>
          <p:cNvSpPr>
            <a:spLocks noGrp="1"/>
          </p:cNvSpPr>
          <p:nvPr>
            <p:ph idx="1"/>
          </p:nvPr>
        </p:nvSpPr>
        <p:spPr>
          <a:xfrm>
            <a:off x="457200" y="1600201"/>
            <a:ext cx="8229600" cy="2620888"/>
          </a:xfrm>
        </p:spPr>
        <p:txBody>
          <a:bodyPr/>
          <a:lstStyle/>
          <a:p>
            <a:r>
              <a:rPr lang="es-CL" dirty="0" smtClean="0"/>
              <a:t>Es el conjunto de las definiciones de todos los datos que aparecen en el DFD, ya sea almacenados o indicados en los diferentes flujos de datos.</a:t>
            </a:r>
            <a:endParaRPr lang="es-CL"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0"/>
            <a:ext cx="8229600" cy="1143000"/>
          </a:xfrm>
        </p:spPr>
        <p:txBody>
          <a:bodyPr>
            <a:normAutofit/>
          </a:bodyPr>
          <a:lstStyle/>
          <a:p>
            <a:r>
              <a:rPr lang="es-CL" sz="3600" dirty="0" smtClean="0"/>
              <a:t>Diagrama Entidad – Relación E-R</a:t>
            </a:r>
            <a:endParaRPr lang="es-CL" sz="3600" dirty="0"/>
          </a:p>
        </p:txBody>
      </p:sp>
      <p:sp>
        <p:nvSpPr>
          <p:cNvPr id="3" name="2 Marcador de contenido"/>
          <p:cNvSpPr>
            <a:spLocks noGrp="1"/>
          </p:cNvSpPr>
          <p:nvPr>
            <p:ph idx="1"/>
          </p:nvPr>
        </p:nvSpPr>
        <p:spPr>
          <a:xfrm>
            <a:off x="467544" y="980728"/>
            <a:ext cx="8229600" cy="1684783"/>
          </a:xfrm>
        </p:spPr>
        <p:txBody>
          <a:bodyPr>
            <a:normAutofit fontScale="77500" lnSpcReduction="20000"/>
          </a:bodyPr>
          <a:lstStyle/>
          <a:p>
            <a:pPr algn="just"/>
            <a:r>
              <a:rPr lang="es-CL" i="1" dirty="0" smtClean="0"/>
              <a:t>Se focaliza en los datos del sistema modelado, </a:t>
            </a:r>
            <a:r>
              <a:rPr lang="es-CL" dirty="0" smtClean="0"/>
              <a:t>brindando una visión unificada de los mismos. Los principales elementos de este modelo, como su nombre lo indica, son las entidades y las relaciones, a las que se suman los atributos, de ambas.</a:t>
            </a:r>
            <a:endParaRPr lang="es-CL" dirty="0"/>
          </a:p>
        </p:txBody>
      </p:sp>
      <p:pic>
        <p:nvPicPr>
          <p:cNvPr id="19460" name="Picture 4" descr="http://4.bp.blogspot.com/_nkQ0EhvA3Hg/S9HqBv6ulpI/AAAAAAAAABY/fQ9RfzCoSL8/s1600/imagen_ejercicios_er.png"/>
          <p:cNvPicPr>
            <a:picLocks noChangeAspect="1" noChangeArrowheads="1"/>
          </p:cNvPicPr>
          <p:nvPr/>
        </p:nvPicPr>
        <p:blipFill>
          <a:blip r:embed="rId2" cstate="print"/>
          <a:srcRect/>
          <a:stretch>
            <a:fillRect/>
          </a:stretch>
        </p:blipFill>
        <p:spPr bwMode="auto">
          <a:xfrm>
            <a:off x="755576" y="2492896"/>
            <a:ext cx="7632848" cy="378142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0"/>
            <a:ext cx="8229600" cy="1143000"/>
          </a:xfrm>
        </p:spPr>
        <p:txBody>
          <a:bodyPr>
            <a:normAutofit/>
          </a:bodyPr>
          <a:lstStyle/>
          <a:p>
            <a:r>
              <a:rPr lang="es-CL" sz="4000" dirty="0" smtClean="0"/>
              <a:t>Diagrama de Transición de Estados</a:t>
            </a:r>
            <a:endParaRPr lang="es-CL" sz="4000" dirty="0"/>
          </a:p>
        </p:txBody>
      </p:sp>
      <p:sp>
        <p:nvSpPr>
          <p:cNvPr id="3" name="2 Marcador de contenido"/>
          <p:cNvSpPr>
            <a:spLocks noGrp="1"/>
          </p:cNvSpPr>
          <p:nvPr>
            <p:ph idx="1"/>
          </p:nvPr>
        </p:nvSpPr>
        <p:spPr>
          <a:xfrm>
            <a:off x="539552" y="908720"/>
            <a:ext cx="8208912" cy="1800200"/>
          </a:xfrm>
        </p:spPr>
        <p:txBody>
          <a:bodyPr>
            <a:normAutofit/>
          </a:bodyPr>
          <a:lstStyle/>
          <a:p>
            <a:pPr algn="just"/>
            <a:r>
              <a:rPr lang="es-CL" sz="2800" dirty="0" smtClean="0"/>
              <a:t>Es un modelo gráfico que focaliza el comportamiento dependiente del tiempo de un sistema o de un recurso de un sistema.</a:t>
            </a:r>
            <a:endParaRPr lang="es-CL" sz="2800" dirty="0"/>
          </a:p>
        </p:txBody>
      </p:sp>
      <p:pic>
        <p:nvPicPr>
          <p:cNvPr id="18434" name="Picture 2" descr="http://exa.unne.edu.ar/informatica/anasistem2/public_html/apuntes/maf/anexos/transicion/Image85.gif"/>
          <p:cNvPicPr>
            <a:picLocks noChangeAspect="1" noChangeArrowheads="1"/>
          </p:cNvPicPr>
          <p:nvPr/>
        </p:nvPicPr>
        <p:blipFill>
          <a:blip r:embed="rId2" cstate="print"/>
          <a:srcRect/>
          <a:stretch>
            <a:fillRect/>
          </a:stretch>
        </p:blipFill>
        <p:spPr bwMode="auto">
          <a:xfrm>
            <a:off x="1619672" y="2060848"/>
            <a:ext cx="6923583" cy="410984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Análisis Estructurado</a:t>
            </a:r>
            <a:endParaRPr lang="es-CL" dirty="0"/>
          </a:p>
        </p:txBody>
      </p:sp>
      <p:sp>
        <p:nvSpPr>
          <p:cNvPr id="3" name="2 Marcador de contenido"/>
          <p:cNvSpPr>
            <a:spLocks noGrp="1"/>
          </p:cNvSpPr>
          <p:nvPr>
            <p:ph idx="1"/>
          </p:nvPr>
        </p:nvSpPr>
        <p:spPr/>
        <p:txBody>
          <a:bodyPr>
            <a:normAutofit fontScale="85000" lnSpcReduction="20000"/>
          </a:bodyPr>
          <a:lstStyle/>
          <a:p>
            <a:pPr algn="just"/>
            <a:r>
              <a:rPr lang="es-CL" i="1" dirty="0" smtClean="0"/>
              <a:t>Está basado en técnicas gráficas dando lugar al concepto de </a:t>
            </a:r>
            <a:r>
              <a:rPr lang="es-CL" b="1" i="1" dirty="0" smtClean="0"/>
              <a:t>especificación estructurada.</a:t>
            </a:r>
            <a:r>
              <a:rPr lang="es-CL" dirty="0" smtClean="0"/>
              <a:t> </a:t>
            </a:r>
            <a:r>
              <a:rPr lang="es-CL" i="1" dirty="0" smtClean="0"/>
              <a:t>Una especificación estructurada es un modelo gráfico,  particionado, descendente y jerárquico de los procesos del sistema y de los datos utilizados por los procesos. Se compone de:</a:t>
            </a:r>
          </a:p>
          <a:p>
            <a:pPr marL="1077913" indent="-720725"/>
            <a:r>
              <a:rPr lang="es-CL" i="1" dirty="0" smtClean="0"/>
              <a:t>Diagrama de Flujo de Datos (DFD)</a:t>
            </a:r>
          </a:p>
          <a:p>
            <a:pPr marL="1077913" indent="-720725"/>
            <a:r>
              <a:rPr lang="es-CL" i="1" dirty="0" smtClean="0"/>
              <a:t>Diccionario de Datos (DD)</a:t>
            </a:r>
          </a:p>
          <a:p>
            <a:pPr marL="1077913" indent="-720725"/>
            <a:r>
              <a:rPr lang="es-CL" i="1" dirty="0" smtClean="0"/>
              <a:t>Especificaciones o </a:t>
            </a:r>
            <a:r>
              <a:rPr lang="es-CL" i="1" dirty="0" err="1" smtClean="0"/>
              <a:t>miniespecificaciones</a:t>
            </a:r>
            <a:r>
              <a:rPr lang="es-CL" i="1" dirty="0" smtClean="0"/>
              <a:t> de procesos</a:t>
            </a:r>
          </a:p>
          <a:p>
            <a:pPr marL="1077913" indent="-720725"/>
            <a:r>
              <a:rPr lang="es-CL" i="1" dirty="0" smtClean="0"/>
              <a:t>Diagrama Entidad-Relación (ER)</a:t>
            </a:r>
          </a:p>
          <a:p>
            <a:pPr marL="1077913" indent="-720725"/>
            <a:r>
              <a:rPr lang="es-CL" i="1" dirty="0" smtClean="0"/>
              <a:t>Diagrama de Transición de Estados</a:t>
            </a:r>
            <a:endParaRPr lang="es-CL"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Análisis Estructurado</a:t>
            </a:r>
            <a:endParaRPr lang="es-CL" dirty="0"/>
          </a:p>
        </p:txBody>
      </p:sp>
      <p:sp>
        <p:nvSpPr>
          <p:cNvPr id="3" name="2 Marcador de contenido"/>
          <p:cNvSpPr>
            <a:spLocks noGrp="1"/>
          </p:cNvSpPr>
          <p:nvPr>
            <p:ph idx="1"/>
          </p:nvPr>
        </p:nvSpPr>
        <p:spPr/>
        <p:txBody>
          <a:bodyPr/>
          <a:lstStyle/>
          <a:p>
            <a:r>
              <a:rPr lang="es-CL" dirty="0" smtClean="0"/>
              <a:t>Propone la creación de modelos de Sistema que representan los procesos, los flujos y  las estructuras de los datos de una manera jerárquica o “top – </a:t>
            </a:r>
            <a:r>
              <a:rPr lang="es-CL" dirty="0" err="1" smtClean="0"/>
              <a:t>down</a:t>
            </a:r>
            <a:r>
              <a:rPr lang="es-CL" dirty="0" smtClean="0"/>
              <a:t>”.</a:t>
            </a:r>
          </a:p>
          <a:p>
            <a:r>
              <a:rPr lang="es-CL" dirty="0" smtClean="0"/>
              <a:t>Pasan de una visión general del problema hasta llegar a un nivel de abstracción menor.</a:t>
            </a:r>
            <a:endParaRPr lang="es-CL"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L" dirty="0" smtClean="0"/>
              <a:t>Diagrama de Flujo de Datos</a:t>
            </a:r>
            <a:br>
              <a:rPr lang="es-CL" dirty="0" smtClean="0"/>
            </a:br>
            <a:r>
              <a:rPr lang="es-CL" dirty="0" smtClean="0"/>
              <a:t>DFD</a:t>
            </a:r>
            <a:endParaRPr lang="es-CL" dirty="0"/>
          </a:p>
        </p:txBody>
      </p:sp>
      <p:sp>
        <p:nvSpPr>
          <p:cNvPr id="3" name="2 Marcador de contenido"/>
          <p:cNvSpPr>
            <a:spLocks noGrp="1"/>
          </p:cNvSpPr>
          <p:nvPr>
            <p:ph idx="1"/>
          </p:nvPr>
        </p:nvSpPr>
        <p:spPr/>
        <p:txBody>
          <a:bodyPr/>
          <a:lstStyle/>
          <a:p>
            <a:r>
              <a:rPr lang="es-CL" dirty="0" smtClean="0"/>
              <a:t>Representan los procesos o funciones que debe llevar a cabo un sistema en distintos niveles de abstracción y los datos que fluyen entre las funciones.  Los procesos más complejos se descomponen en nuevos diagramas hasta llegar a procesos sencillos</a:t>
            </a:r>
            <a:endParaRPr lang="es-CL"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DFD</a:t>
            </a:r>
            <a:endParaRPr lang="es-CL" dirty="0"/>
          </a:p>
        </p:txBody>
      </p:sp>
      <p:sp>
        <p:nvSpPr>
          <p:cNvPr id="3" name="2 Marcador de contenido"/>
          <p:cNvSpPr>
            <a:spLocks noGrp="1"/>
          </p:cNvSpPr>
          <p:nvPr>
            <p:ph idx="1"/>
          </p:nvPr>
        </p:nvSpPr>
        <p:spPr>
          <a:xfrm>
            <a:off x="0" y="1124744"/>
            <a:ext cx="8748464" cy="5184576"/>
          </a:xfrm>
        </p:spPr>
        <p:txBody>
          <a:bodyPr>
            <a:noAutofit/>
          </a:bodyPr>
          <a:lstStyle/>
          <a:p>
            <a:pPr algn="just"/>
            <a:r>
              <a:rPr lang="es-CL" sz="3000" i="1" dirty="0" smtClean="0"/>
              <a:t>Un DFD es un diagrama en forma de red que representa el flujo de datos y las transformaciones que se aplican sobre ellos al moverse desde la entrada hasta la salida del sistema.</a:t>
            </a:r>
          </a:p>
          <a:p>
            <a:pPr algn="just"/>
            <a:r>
              <a:rPr lang="es-CL" sz="3000" i="1" dirty="0" smtClean="0"/>
              <a:t>Se emplea para modelar, en distintos niveles de abstracción, las funciones de un sistema y los datos que fluyen entre ellas.</a:t>
            </a:r>
          </a:p>
          <a:p>
            <a:pPr algn="just"/>
            <a:r>
              <a:rPr lang="es-CL" sz="3000" i="1" dirty="0" smtClean="0"/>
              <a:t>En los niveles superiores se definen las funciones del sistema en forma general y en los niveles inferiores se definen dichas funciones de manera más detallada.</a:t>
            </a:r>
            <a:endParaRPr lang="es-CL" sz="3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979712" y="420598"/>
            <a:ext cx="4773513" cy="5888722"/>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1196" y="53752"/>
            <a:ext cx="8229600" cy="710952"/>
          </a:xfrm>
        </p:spPr>
        <p:txBody>
          <a:bodyPr>
            <a:normAutofit fontScale="90000"/>
          </a:bodyPr>
          <a:lstStyle/>
          <a:p>
            <a:r>
              <a:rPr lang="es-CL" dirty="0" smtClean="0"/>
              <a:t>Componentes de un DFD</a:t>
            </a:r>
            <a:endParaRPr lang="es-CL" dirty="0"/>
          </a:p>
        </p:txBody>
      </p:sp>
      <p:sp>
        <p:nvSpPr>
          <p:cNvPr id="3" name="2 Marcador de contenido"/>
          <p:cNvSpPr>
            <a:spLocks noGrp="1"/>
          </p:cNvSpPr>
          <p:nvPr>
            <p:ph idx="1"/>
          </p:nvPr>
        </p:nvSpPr>
        <p:spPr>
          <a:xfrm>
            <a:off x="251520" y="1268760"/>
            <a:ext cx="8568952" cy="4785395"/>
          </a:xfrm>
        </p:spPr>
        <p:txBody>
          <a:bodyPr>
            <a:normAutofit fontScale="77500" lnSpcReduction="20000"/>
          </a:bodyPr>
          <a:lstStyle/>
          <a:p>
            <a:pPr indent="14288" algn="just">
              <a:buNone/>
            </a:pPr>
            <a:r>
              <a:rPr lang="es-CL" sz="3800" b="1" dirty="0" smtClean="0"/>
              <a:t> </a:t>
            </a:r>
          </a:p>
          <a:p>
            <a:pPr algn="just"/>
            <a:endParaRPr lang="es-CL" dirty="0" smtClean="0"/>
          </a:p>
          <a:p>
            <a:pPr algn="just">
              <a:buNone/>
            </a:pPr>
            <a:endParaRPr lang="es-CL" dirty="0" smtClean="0"/>
          </a:p>
          <a:p>
            <a:pPr indent="650875" algn="just">
              <a:buNone/>
            </a:pPr>
            <a:r>
              <a:rPr lang="es-CL" dirty="0" smtClean="0"/>
              <a:t>Un proceso puede interpretarse como una función que debe llevar a cabo el sistema.</a:t>
            </a:r>
          </a:p>
          <a:p>
            <a:pPr indent="650875" algn="just">
              <a:buNone/>
            </a:pPr>
            <a:r>
              <a:rPr lang="es-CL" dirty="0" smtClean="0"/>
              <a:t>Debe ser capaz de generar los flujos de datos de salida a partir de los flujos de datos de entrada y de una información local.  Un proceso se identifica mediante un número y un nombre, que deben ser únicos en el conjunto de </a:t>
            </a:r>
            <a:r>
              <a:rPr lang="es-CL" dirty="0" err="1" smtClean="0"/>
              <a:t>DFDs</a:t>
            </a:r>
            <a:r>
              <a:rPr lang="es-CL" dirty="0" smtClean="0"/>
              <a:t> que representan el sistema.</a:t>
            </a:r>
          </a:p>
          <a:p>
            <a:pPr indent="650875" algn="just">
              <a:buNone/>
            </a:pPr>
            <a:r>
              <a:rPr lang="es-CL" dirty="0" smtClean="0"/>
              <a:t>El nombre debe ser breve y lo más representativo posible de la función que describe. Normalmente se forma por un verbo en infinitivo y un sustantivo.</a:t>
            </a:r>
            <a:endParaRPr lang="es-CL" dirty="0"/>
          </a:p>
        </p:txBody>
      </p:sp>
      <p:sp>
        <p:nvSpPr>
          <p:cNvPr id="4" name="3 Conector"/>
          <p:cNvSpPr/>
          <p:nvPr/>
        </p:nvSpPr>
        <p:spPr>
          <a:xfrm>
            <a:off x="2267744" y="1412776"/>
            <a:ext cx="1224136" cy="1008112"/>
          </a:xfrm>
          <a:prstGeom prst="flowChartConnector">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s-CL"/>
          </a:p>
        </p:txBody>
      </p:sp>
      <p:sp>
        <p:nvSpPr>
          <p:cNvPr id="5" name="Rectángulo 4"/>
          <p:cNvSpPr/>
          <p:nvPr/>
        </p:nvSpPr>
        <p:spPr>
          <a:xfrm>
            <a:off x="3779912" y="792138"/>
            <a:ext cx="1527791" cy="584775"/>
          </a:xfrm>
          <a:prstGeom prst="rect">
            <a:avLst/>
          </a:prstGeom>
        </p:spPr>
        <p:txBody>
          <a:bodyPr wrap="none">
            <a:spAutoFit/>
          </a:bodyPr>
          <a:lstStyle/>
          <a:p>
            <a:r>
              <a:rPr lang="es-CL" sz="3200" b="1" dirty="0"/>
              <a:t>Proceso</a:t>
            </a:r>
            <a:endParaRPr lang="es-CL" sz="3200" dirty="0"/>
          </a:p>
        </p:txBody>
      </p:sp>
      <p:grpSp>
        <p:nvGrpSpPr>
          <p:cNvPr id="9" name="Grupo 8"/>
          <p:cNvGrpSpPr/>
          <p:nvPr/>
        </p:nvGrpSpPr>
        <p:grpSpPr>
          <a:xfrm>
            <a:off x="6012160" y="1347430"/>
            <a:ext cx="1224136" cy="1048331"/>
            <a:chOff x="6012160" y="1347430"/>
            <a:chExt cx="1224136" cy="1048331"/>
          </a:xfrm>
        </p:grpSpPr>
        <p:sp>
          <p:nvSpPr>
            <p:cNvPr id="6" name="Rectángulo redondeado 5"/>
            <p:cNvSpPr/>
            <p:nvPr/>
          </p:nvSpPr>
          <p:spPr>
            <a:xfrm>
              <a:off x="6012160" y="1347430"/>
              <a:ext cx="1224136" cy="104833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cxnSp>
          <p:nvCxnSpPr>
            <p:cNvPr id="8" name="Conector recto 7"/>
            <p:cNvCxnSpPr/>
            <p:nvPr/>
          </p:nvCxnSpPr>
          <p:spPr>
            <a:xfrm>
              <a:off x="6012160" y="1700808"/>
              <a:ext cx="1224136" cy="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04664"/>
            <a:ext cx="8229600" cy="5721499"/>
          </a:xfrm>
        </p:spPr>
        <p:txBody>
          <a:bodyPr>
            <a:normAutofit fontScale="85000" lnSpcReduction="20000"/>
          </a:bodyPr>
          <a:lstStyle/>
          <a:p>
            <a:pPr>
              <a:buNone/>
            </a:pPr>
            <a:r>
              <a:rPr lang="es-CL" sz="3800" b="1" dirty="0" smtClean="0"/>
              <a:t>Entidades Externas</a:t>
            </a:r>
          </a:p>
          <a:p>
            <a:pPr>
              <a:buNone/>
            </a:pPr>
            <a:endParaRPr lang="es-CL" b="1" dirty="0" smtClean="0"/>
          </a:p>
          <a:p>
            <a:pPr>
              <a:buNone/>
            </a:pPr>
            <a:endParaRPr lang="es-CL" b="1" dirty="0" smtClean="0"/>
          </a:p>
          <a:p>
            <a:pPr algn="just"/>
            <a:r>
              <a:rPr lang="es-CL" dirty="0" smtClean="0"/>
              <a:t>Una entidad externa representa un generador o consumidor de información del sistema, pero no pertenece al mismo.  Puede representar un subsistema, persona, departamento, organización, etc., que proporcione datos al sistema o que los reciba de él.  Los flujos que parten de o llegan a las entidades externas definen la interfaz entre el sistema y el mundo exterior. Normalmente, las entidades externas sólo deberían aparecen en el diagrama de mayor nivel (Diagrama de Contexto).  Pueden incluirse en otros niveles si mejoran la legibilidad de los diagramas. Toda entidad externa se identifica con un nombre.</a:t>
            </a:r>
            <a:endParaRPr lang="es-CL" b="1" dirty="0"/>
          </a:p>
        </p:txBody>
      </p:sp>
      <p:sp>
        <p:nvSpPr>
          <p:cNvPr id="4" name="3 Rectángulo"/>
          <p:cNvSpPr/>
          <p:nvPr/>
        </p:nvSpPr>
        <p:spPr>
          <a:xfrm>
            <a:off x="4644008" y="620688"/>
            <a:ext cx="2304256" cy="93610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CL"/>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515813"/>
            <a:ext cx="8229600" cy="5577483"/>
          </a:xfrm>
        </p:spPr>
        <p:txBody>
          <a:bodyPr>
            <a:normAutofit fontScale="92500"/>
          </a:bodyPr>
          <a:lstStyle/>
          <a:p>
            <a:pPr algn="just"/>
            <a:r>
              <a:rPr lang="es-CL" sz="3500" b="1" dirty="0" smtClean="0"/>
              <a:t>Almacén de Datos ó Depósito de Datos</a:t>
            </a:r>
          </a:p>
          <a:p>
            <a:pPr algn="just"/>
            <a:endParaRPr lang="es-CL" dirty="0" smtClean="0"/>
          </a:p>
          <a:p>
            <a:pPr algn="just"/>
            <a:endParaRPr lang="es-CL" dirty="0" smtClean="0"/>
          </a:p>
          <a:p>
            <a:pPr indent="471488" algn="just">
              <a:buNone/>
            </a:pPr>
            <a:r>
              <a:rPr lang="es-CL" dirty="0" smtClean="0"/>
              <a:t>Representa información del sistema almacenada en forma temporal.  Es un depósito lógico de almacenamiento que puede representar distintos tipos de información física (una bandeja con papeles, un archivador manual, un archivo en una computadora o una base de datos). El contenido de los almacenes se define en el diccionario de datos (DD).</a:t>
            </a:r>
            <a:endParaRPr lang="es-CL" dirty="0"/>
          </a:p>
        </p:txBody>
      </p:sp>
      <p:cxnSp>
        <p:nvCxnSpPr>
          <p:cNvPr id="5" name="4 Conector recto"/>
          <p:cNvCxnSpPr/>
          <p:nvPr/>
        </p:nvCxnSpPr>
        <p:spPr>
          <a:xfrm>
            <a:off x="1475656" y="1268760"/>
            <a:ext cx="2448272" cy="0"/>
          </a:xfrm>
          <a:prstGeom prst="line">
            <a:avLst/>
          </a:prstGeom>
          <a:ln/>
        </p:spPr>
        <p:style>
          <a:lnRef idx="2">
            <a:schemeClr val="dk1"/>
          </a:lnRef>
          <a:fillRef idx="0">
            <a:schemeClr val="dk1"/>
          </a:fillRef>
          <a:effectRef idx="1">
            <a:schemeClr val="dk1"/>
          </a:effectRef>
          <a:fontRef idx="minor">
            <a:schemeClr val="tx1"/>
          </a:fontRef>
        </p:style>
      </p:cxnSp>
      <p:cxnSp>
        <p:nvCxnSpPr>
          <p:cNvPr id="6" name="5 Conector recto"/>
          <p:cNvCxnSpPr/>
          <p:nvPr/>
        </p:nvCxnSpPr>
        <p:spPr>
          <a:xfrm>
            <a:off x="1475656" y="1628800"/>
            <a:ext cx="2448272" cy="0"/>
          </a:xfrm>
          <a:prstGeom prst="line">
            <a:avLst/>
          </a:prstGeom>
          <a:ln/>
        </p:spPr>
        <p:style>
          <a:lnRef idx="2">
            <a:schemeClr val="dk1"/>
          </a:lnRef>
          <a:fillRef idx="0">
            <a:schemeClr val="dk1"/>
          </a:fillRef>
          <a:effectRef idx="1">
            <a:schemeClr val="dk1"/>
          </a:effectRef>
          <a:fontRef idx="minor">
            <a:schemeClr val="tx1"/>
          </a:fontRef>
        </p:style>
      </p:cxnSp>
      <p:grpSp>
        <p:nvGrpSpPr>
          <p:cNvPr id="9" name="Grupo 8"/>
          <p:cNvGrpSpPr/>
          <p:nvPr/>
        </p:nvGrpSpPr>
        <p:grpSpPr>
          <a:xfrm>
            <a:off x="5220072" y="1268760"/>
            <a:ext cx="2088232" cy="360040"/>
            <a:chOff x="5220072" y="1268760"/>
            <a:chExt cx="2088232" cy="360040"/>
          </a:xfrm>
        </p:grpSpPr>
        <p:sp>
          <p:nvSpPr>
            <p:cNvPr id="2" name="Rectángulo 1"/>
            <p:cNvSpPr/>
            <p:nvPr/>
          </p:nvSpPr>
          <p:spPr>
            <a:xfrm>
              <a:off x="5220072" y="1268760"/>
              <a:ext cx="648072"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cxnSp>
          <p:nvCxnSpPr>
            <p:cNvPr id="7" name="Conector recto 6"/>
            <p:cNvCxnSpPr/>
            <p:nvPr/>
          </p:nvCxnSpPr>
          <p:spPr>
            <a:xfrm>
              <a:off x="5868144" y="1628800"/>
              <a:ext cx="144016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a:off x="5853288" y="1268760"/>
              <a:ext cx="1440160" cy="0"/>
            </a:xfrm>
            <a:prstGeom prst="line">
              <a:avLst/>
            </a:prstGeom>
            <a:ln w="28575"/>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theme/theme1.xml><?xml version="1.0" encoding="utf-8"?>
<a:theme xmlns:a="http://schemas.openxmlformats.org/drawingml/2006/main" name="ip2012">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ip2012</Template>
  <TotalTime>376</TotalTime>
  <Words>1054</Words>
  <Application>Microsoft Office PowerPoint</Application>
  <PresentationFormat>Presentación en pantalla (4:3)</PresentationFormat>
  <Paragraphs>83</Paragraphs>
  <Slides>16</Slides>
  <Notes>0</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ip2012</vt:lpstr>
      <vt:lpstr>ANÁLISIS ESTRUCTURADO</vt:lpstr>
      <vt:lpstr>Análisis Estructurado</vt:lpstr>
      <vt:lpstr>Análisis Estructurado</vt:lpstr>
      <vt:lpstr>Diagrama de Flujo de Datos DFD</vt:lpstr>
      <vt:lpstr>DFD</vt:lpstr>
      <vt:lpstr>Presentación de PowerPoint</vt:lpstr>
      <vt:lpstr>Componentes de un DFD</vt:lpstr>
      <vt:lpstr>Presentación de PowerPoint</vt:lpstr>
      <vt:lpstr>Presentación de PowerPoint</vt:lpstr>
      <vt:lpstr>Presentación de PowerPoint</vt:lpstr>
      <vt:lpstr>Recomendaciones al crear un DFD</vt:lpstr>
      <vt:lpstr>Descomposición por Niveles</vt:lpstr>
      <vt:lpstr>Construcción DFD</vt:lpstr>
      <vt:lpstr>Diccionario de Datos D.D.</vt:lpstr>
      <vt:lpstr>Diagrama Entidad – Relación E-R</vt:lpstr>
      <vt:lpstr>Diagrama de Transición de Estados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ESTRUCTURADO</dc:title>
  <dc:creator>Nestor Vargas</dc:creator>
  <cp:lastModifiedBy>RLCXX</cp:lastModifiedBy>
  <cp:revision>37</cp:revision>
  <dcterms:created xsi:type="dcterms:W3CDTF">2012-04-07T15:37:18Z</dcterms:created>
  <dcterms:modified xsi:type="dcterms:W3CDTF">2018-05-26T02:25:37Z</dcterms:modified>
</cp:coreProperties>
</file>