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Corbe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MdseGTbBDO5b28KlylflWioRF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.fntdata"/><Relationship Id="rId10" Type="http://schemas.openxmlformats.org/officeDocument/2006/relationships/font" Target="fonts/Corbel-regular.fntdata"/><Relationship Id="rId13" Type="http://schemas.openxmlformats.org/officeDocument/2006/relationships/font" Target="fonts/Corbel-boldItalic.fntdata"/><Relationship Id="rId12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rgbClr val="68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" name="Google Shape;19;p6"/>
          <p:cNvSpPr txBox="1"/>
          <p:nvPr>
            <p:ph type="ctrTitle"/>
          </p:nvPr>
        </p:nvSpPr>
        <p:spPr>
          <a:xfrm>
            <a:off x="1751777" y="3019706"/>
            <a:ext cx="484632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subTitle"/>
          </p:nvPr>
        </p:nvSpPr>
        <p:spPr>
          <a:xfrm>
            <a:off x="1751777" y="5381894"/>
            <a:ext cx="4846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Nubes blancas y esponjosas en un cielo azul intenso" id="21" name="Google Shape;2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mer plano del tallo de una planta" id="22" name="Google Shape;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las" id="23" name="Google Shape;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 rot="5400000">
            <a:off x="3785660" y="-809632"/>
            <a:ext cx="4620682" cy="9371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 rot="5400000">
            <a:off x="6760369" y="2155032"/>
            <a:ext cx="59864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1712119" y="-683419"/>
            <a:ext cx="598646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rgbClr val="68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1751777" y="2263913"/>
            <a:ext cx="6949440" cy="3143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751777" y="5381893"/>
            <a:ext cx="6949440" cy="44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Primer plano de plantas verdes"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las"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09700" y="1556281"/>
            <a:ext cx="4610099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172200" y="1556281"/>
            <a:ext cx="4609775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1409699" y="1554480"/>
            <a:ext cx="46085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1409699" y="2434147"/>
            <a:ext cx="4608576" cy="38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6172200" y="1554480"/>
            <a:ext cx="46101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0"/>
          <p:cNvSpPr txBox="1"/>
          <p:nvPr>
            <p:ph idx="4" type="body"/>
          </p:nvPr>
        </p:nvSpPr>
        <p:spPr>
          <a:xfrm>
            <a:off x="6172200" y="2434147"/>
            <a:ext cx="4610100" cy="38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leyenda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6682434" y="919616"/>
            <a:ext cx="4155622" cy="2532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1409699" y="915923"/>
            <a:ext cx="5216979" cy="5065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6682434" y="3502152"/>
            <a:ext cx="4155622" cy="247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682435" y="919616"/>
            <a:ext cx="4155622" cy="2532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" id="70" name="Google Shape;70;p14"/>
          <p:cNvSpPr/>
          <p:nvPr>
            <p:ph idx="2" type="pic"/>
          </p:nvPr>
        </p:nvSpPr>
        <p:spPr>
          <a:xfrm>
            <a:off x="0" y="915923"/>
            <a:ext cx="6626677" cy="506577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682435" y="3502152"/>
            <a:ext cx="4155622" cy="2479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rgbClr val="F4FFCB"/>
              </a:gs>
              <a:gs pos="100000">
                <a:srgbClr val="F4FFC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rgbClr val="E8FF87"/>
              </a:gs>
              <a:gs pos="100000">
                <a:srgbClr val="E8FF8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87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5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Corbel"/>
              <a:buNone/>
              <a:defRPr b="0" i="0" sz="34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5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555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12.jp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3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655064" y="779426"/>
            <a:ext cx="5202936" cy="2878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orbel"/>
              <a:buNone/>
            </a:pPr>
            <a:r>
              <a:rPr b="1" lang="es-ES" sz="7200"/>
              <a:t>S.I.N.H.2.O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4110228" y="5493358"/>
            <a:ext cx="2601468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/>
              <a:t>Matias Mora, Sebastián Pino, Andrés Silva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410025" y="73017"/>
            <a:ext cx="9371949" cy="8779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4800"/>
              <a:buFont typeface="Corbel"/>
              <a:buNone/>
            </a:pPr>
            <a:r>
              <a:rPr b="1" lang="es-ES" sz="4800" u="sng"/>
              <a:t>Contexto: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19/08/2024</a:t>
            </a:r>
            <a:endParaRPr/>
          </a:p>
        </p:txBody>
      </p:sp>
      <p:sp>
        <p:nvSpPr>
          <p:cNvPr id="102" name="Google Shape;102;p2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00" y="984867"/>
            <a:ext cx="3923976" cy="2773317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4" name="Google Shape;104;p2"/>
          <p:cNvSpPr txBox="1"/>
          <p:nvPr/>
        </p:nvSpPr>
        <p:spPr>
          <a:xfrm>
            <a:off x="67991" y="4031987"/>
            <a:ext cx="3923976" cy="80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0312" lvl="0" marL="210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Actualmente el 97% del agua en el planeta es salada y apenas el 2,5% es dulce.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ERVAS AGUA DULCE EN CHILE Y SU DISTRIBUCIÓN GEOGRÁFICA" id="105" name="Google Shape;105;p2"/>
          <p:cNvPicPr preferRelativeResize="0"/>
          <p:nvPr/>
        </p:nvPicPr>
        <p:blipFill rotWithShape="1">
          <a:blip r:embed="rId4">
            <a:alphaModFix/>
          </a:blip>
          <a:srcRect b="1469" l="68665" r="1674" t="1865"/>
          <a:stretch/>
        </p:blipFill>
        <p:spPr>
          <a:xfrm>
            <a:off x="4596230" y="984867"/>
            <a:ext cx="2102603" cy="385467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6" name="Google Shape;106;p2"/>
          <p:cNvSpPr txBox="1"/>
          <p:nvPr/>
        </p:nvSpPr>
        <p:spPr>
          <a:xfrm>
            <a:off x="4061509" y="4955551"/>
            <a:ext cx="3923976" cy="80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0312" lvl="0" marL="210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Chile 14°Nivel mundial</a:t>
            </a:r>
            <a:endParaRPr/>
          </a:p>
          <a:p>
            <a:pPr indent="-210312" lvl="0" marL="210312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Agua dulce Km^3/Año</a:t>
            </a:r>
            <a:endParaRPr/>
          </a:p>
        </p:txBody>
      </p:sp>
      <p:pic>
        <p:nvPicPr>
          <p:cNvPr descr="Riego con Aguas Residuales: Beneficios y Precauciones en su Uso | Instituto  del Agua" id="107" name="Google Shape;1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5598" y="1010108"/>
            <a:ext cx="4719041" cy="216481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8" name="Google Shape;108;p2"/>
          <p:cNvSpPr txBox="1"/>
          <p:nvPr/>
        </p:nvSpPr>
        <p:spPr>
          <a:xfrm>
            <a:off x="6992191" y="3253742"/>
            <a:ext cx="5065853" cy="80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0312" lvl="0" marL="210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Sistemas actuales poco optimizados</a:t>
            </a:r>
            <a:endParaRPr/>
          </a:p>
        </p:txBody>
      </p:sp>
      <p:pic>
        <p:nvPicPr>
          <p:cNvPr descr="20 de las 32 entidades de México no tendrán agua suficiente en 2050 | WIRED" id="109" name="Google Shape;10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0402" y="3822192"/>
            <a:ext cx="3309430" cy="2206627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10" name="Google Shape;110;p2"/>
          <p:cNvSpPr txBox="1"/>
          <p:nvPr/>
        </p:nvSpPr>
        <p:spPr>
          <a:xfrm>
            <a:off x="8918371" y="6055257"/>
            <a:ext cx="5065853" cy="80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0312" lvl="0" marL="210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2050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641929" y="-177428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4800"/>
              <a:buFont typeface="Corbel"/>
              <a:buNone/>
            </a:pPr>
            <a:r>
              <a:rPr b="1" lang="es-ES" sz="4800" u="sng"/>
              <a:t>Problemática: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3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19/08/2024</a:t>
            </a:r>
            <a:endParaRPr/>
          </a:p>
        </p:txBody>
      </p:sp>
      <p:sp>
        <p:nvSpPr>
          <p:cNvPr id="119" name="Google Shape;119;p3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pic>
        <p:nvPicPr>
          <p:cNvPr descr="Capítulo 6. Modernización del manejo del agua de riego"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00" y="1048172"/>
            <a:ext cx="2619375" cy="445651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descr="FRECUENCIA Y TIEMPOS DE RIEGO PARA LOS CULTIVOS AGRÍCOLAS"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2672" y="1154493"/>
            <a:ext cx="3730752" cy="213399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descr="AuE Riego | Origen del riego" id="122" name="Google Shape;12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4820" y="3953566"/>
            <a:ext cx="3626456" cy="23592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descr="SEQUIA Y AGUA EN CHILE. II. GESTION Y CONSUMO DEL AGUA | Sustentabilidad y  Desarrollo" id="123" name="Google Shape;123;p3"/>
          <p:cNvPicPr preferRelativeResize="0"/>
          <p:nvPr/>
        </p:nvPicPr>
        <p:blipFill rotWithShape="1">
          <a:blip r:embed="rId6">
            <a:alphaModFix/>
          </a:blip>
          <a:srcRect b="2007" l="9863" r="10644" t="3839"/>
          <a:stretch/>
        </p:blipFill>
        <p:spPr>
          <a:xfrm>
            <a:off x="7552944" y="331452"/>
            <a:ext cx="3500383" cy="318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tos de la NASA revela la dramática reducción de agua del embalse El Yeso" id="124" name="Google Shape;12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352" y="3594802"/>
            <a:ext cx="4159373" cy="295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410025" y="0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4400"/>
              <a:buFont typeface="Corbel"/>
              <a:buNone/>
            </a:pPr>
            <a:r>
              <a:rPr b="1" lang="es-ES" sz="4400" u="sng"/>
              <a:t>Solución Planteada:</a:t>
            </a:r>
            <a:endParaRPr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-1" y="6629400"/>
            <a:ext cx="45340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2" name="Google Shape;132;p4"/>
          <p:cNvSpPr txBox="1"/>
          <p:nvPr>
            <p:ph idx="10" type="dt"/>
          </p:nvPr>
        </p:nvSpPr>
        <p:spPr>
          <a:xfrm>
            <a:off x="504679" y="6629400"/>
            <a:ext cx="93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19/08/2024</a:t>
            </a:r>
            <a:endParaRPr/>
          </a:p>
        </p:txBody>
      </p:sp>
      <p:sp>
        <p:nvSpPr>
          <p:cNvPr id="133" name="Google Shape;133;p4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453402" y="1567355"/>
            <a:ext cx="4866508" cy="951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s-E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istema De </a:t>
            </a:r>
            <a:r>
              <a:rPr b="0" i="0" lang="es-E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s-E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rrigación por </a:t>
            </a:r>
            <a:r>
              <a:rPr b="0" i="0" lang="es-E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s-E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ivel de </a:t>
            </a:r>
            <a:r>
              <a:rPr b="0" i="0" lang="es-E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s-E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umedad de </a:t>
            </a:r>
            <a:r>
              <a:rPr b="0" i="0" lang="es-E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s-E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s-E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rientaciones.</a:t>
            </a:r>
            <a:endParaRPr/>
          </a:p>
        </p:txBody>
      </p:sp>
      <p:pic>
        <p:nvPicPr>
          <p:cNvPr descr="Sistema de riego de plantas con relés y sensores de humedad - Proyectos -  Arduino Forum"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58" y="2507026"/>
            <a:ext cx="5424960" cy="3262838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descr="2.300+ Ilustraciones De Administrador De Fincas Ilustraciones de Stock,  gráficos vectoriales libres de derechos y clip art - iStock" id="136" name="Google Shape;136;p4"/>
          <p:cNvPicPr preferRelativeResize="0"/>
          <p:nvPr/>
        </p:nvPicPr>
        <p:blipFill rotWithShape="1">
          <a:blip r:embed="rId4">
            <a:alphaModFix/>
          </a:blip>
          <a:srcRect b="12315" l="0" r="0" t="0"/>
          <a:stretch/>
        </p:blipFill>
        <p:spPr>
          <a:xfrm>
            <a:off x="6472584" y="1183566"/>
            <a:ext cx="4509504" cy="2474591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descr="Agricultura de precisión: tecnología para enfrentar el cambio climático" id="137" name="Google Shape;137;p4"/>
          <p:cNvPicPr preferRelativeResize="0"/>
          <p:nvPr/>
        </p:nvPicPr>
        <p:blipFill rotWithShape="1">
          <a:blip r:embed="rId5">
            <a:alphaModFix/>
          </a:blip>
          <a:srcRect b="0" l="0" r="14187" t="0"/>
          <a:stretch/>
        </p:blipFill>
        <p:spPr>
          <a:xfrm>
            <a:off x="6472584" y="3936770"/>
            <a:ext cx="4509504" cy="2414017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cología 16x9">
  <a:themeElements>
    <a:clrScheme name="Ecology">
      <a:dk1>
        <a:srgbClr val="4D3E2F"/>
      </a:dk1>
      <a:lt1>
        <a:srgbClr val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Ecology">
      <a:dk1>
        <a:srgbClr val="4D3E2F"/>
      </a:dk1>
      <a:lt1>
        <a:srgbClr val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2024-08-20T01:08:47Z</dcterms:created>
  <dc:creator>Matias Mora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