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0" r:id="rId5"/>
    <p:sldId id="259" r:id="rId6"/>
    <p:sldId id="275" r:id="rId7"/>
    <p:sldId id="278" r:id="rId8"/>
    <p:sldId id="281" r:id="rId9"/>
    <p:sldId id="285" r:id="rId10"/>
    <p:sldId id="276" r:id="rId11"/>
    <p:sldId id="277" r:id="rId12"/>
    <p:sldId id="261" r:id="rId13"/>
    <p:sldId id="282" r:id="rId14"/>
    <p:sldId id="262" r:id="rId15"/>
    <p:sldId id="279" r:id="rId16"/>
    <p:sldId id="263" r:id="rId17"/>
    <p:sldId id="283" r:id="rId18"/>
    <p:sldId id="264" r:id="rId19"/>
    <p:sldId id="265" r:id="rId20"/>
    <p:sldId id="286" r:id="rId21"/>
    <p:sldId id="287" r:id="rId22"/>
    <p:sldId id="284" r:id="rId23"/>
    <p:sldId id="28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628573"/>
            <a:ext cx="7315200" cy="914400"/>
          </a:xfrm>
        </p:spPr>
        <p:txBody>
          <a:bodyPr/>
          <a:lstStyle/>
          <a:p>
            <a:r>
              <a:rPr lang="en-GB" dirty="0"/>
              <a:t>John </a:t>
            </a:r>
            <a:r>
              <a:rPr lang="en-GB" dirty="0" err="1"/>
              <a:t>Titor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 2.0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0" y="4304550"/>
            <a:ext cx="2524477" cy="1238423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069848" y="4628573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Goran Karacic</a:t>
            </a:r>
          </a:p>
        </p:txBody>
      </p:sp>
    </p:spTree>
    <p:extLst>
      <p:ext uri="{BB962C8B-B14F-4D97-AF65-F5344CB8AC3E}">
        <p14:creationId xmlns:p14="http://schemas.microsoft.com/office/powerpoint/2010/main" val="39835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.Net</a:t>
            </a:r>
            <a:r>
              <a:rPr lang="en-GB" sz="2800" dirty="0"/>
              <a:t> Standard 2.0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3473" y="1493709"/>
            <a:ext cx="2185036" cy="2958202"/>
            <a:chOff x="1719261" y="1582078"/>
            <a:chExt cx="2869373" cy="3945389"/>
          </a:xfrm>
        </p:grpSpPr>
        <p:sp>
          <p:nvSpPr>
            <p:cNvPr id="6" name="Rectangle 5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defTabSz="672161">
                <a:lnSpc>
                  <a:spcPct val="90000"/>
                </a:lnSpc>
              </a:pPr>
              <a:r>
                <a:rPr lang="en-US" sz="1471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32100" y="1493709"/>
            <a:ext cx="2185036" cy="2958202"/>
            <a:chOff x="4604403" y="1582077"/>
            <a:chExt cx="3013825" cy="3945389"/>
          </a:xfrm>
        </p:grpSpPr>
        <p:sp>
          <p:nvSpPr>
            <p:cNvPr id="9" name="Rectangle 8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.NET CORE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50728" y="1493710"/>
            <a:ext cx="2185036" cy="2958202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XAMARIN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13473" y="2031559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8393" y="2031559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b="1" dirty="0"/>
              <a:t>APP</a:t>
            </a:r>
          </a:p>
          <a:p>
            <a:r>
              <a:rPr lang="en-US" sz="1176" b="1" dirty="0"/>
              <a:t>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3473" y="3241718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393" y="3241718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dirty="0"/>
              <a:t>BASE</a:t>
            </a:r>
          </a:p>
          <a:p>
            <a:r>
              <a:rPr lang="en-US" sz="1176" dirty="0"/>
              <a:t>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3472" y="4451876"/>
            <a:ext cx="6622338" cy="840399"/>
            <a:chOff x="1973256" y="5222474"/>
            <a:chExt cx="8553106" cy="1120852"/>
          </a:xfrm>
        </p:grpSpPr>
        <p:sp>
          <p:nvSpPr>
            <p:cNvPr id="19" name="TextBox 18"/>
            <p:cNvSpPr txBox="1"/>
            <p:nvPr/>
          </p:nvSpPr>
          <p:spPr>
            <a:xfrm>
              <a:off x="1973256" y="5222475"/>
              <a:ext cx="8553106" cy="1120851"/>
            </a:xfrm>
            <a:prstGeom prst="rect">
              <a:avLst/>
            </a:prstGeom>
            <a:solidFill>
              <a:srgbClr val="497CAA"/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algn="ctr" defTabSz="672161">
                <a:lnSpc>
                  <a:spcPct val="90000"/>
                </a:lnSpc>
              </a:pPr>
              <a:endParaRPr lang="en-US" sz="1176" kern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9735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solidFill>
                    <a:sysClr val="windowText" lastClr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solidFill>
                    <a:schemeClr val="bg1"/>
                  </a:solidFill>
                  <a:latin typeface="+mn-lt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3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Languages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0752" y="5715651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Runtime components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3256" y="5222474"/>
              <a:ext cx="8553106" cy="403506"/>
            </a:xfrm>
            <a:prstGeom prst="rect">
              <a:avLst/>
            </a:prstGeom>
            <a:solidFill>
              <a:srgbClr val="2E75B6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COMMON INFRASTRUCTURE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80431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Base Class Library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99058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 Core Library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7685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Mono Class Library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480431" y="2149214"/>
            <a:ext cx="2050572" cy="907631"/>
            <a:chOff x="1188720" y="2356171"/>
            <a:chExt cx="2788920" cy="1234440"/>
          </a:xfrm>
        </p:grpSpPr>
        <p:sp>
          <p:nvSpPr>
            <p:cNvPr id="28" name="TextBox 27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Windows Forms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WPF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699082" y="2149214"/>
            <a:ext cx="2050572" cy="907631"/>
            <a:chOff x="4206240" y="2102819"/>
            <a:chExt cx="2788920" cy="1234440"/>
          </a:xfrm>
        </p:grpSpPr>
        <p:sp>
          <p:nvSpPr>
            <p:cNvPr id="33" name="TextBox 32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UWP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 Core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7733" y="2149214"/>
            <a:ext cx="2050572" cy="907631"/>
            <a:chOff x="7223760" y="2102819"/>
            <a:chExt cx="2788920" cy="1234440"/>
          </a:xfrm>
        </p:grpSpPr>
        <p:sp>
          <p:nvSpPr>
            <p:cNvPr id="36" name="TextBox 35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iOS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Android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OS X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13175" y="3241735"/>
            <a:ext cx="6622338" cy="1142908"/>
          </a:xfrm>
          <a:prstGeom prst="rect">
            <a:avLst/>
          </a:prstGeom>
          <a:solidFill>
            <a:srgbClr val="601900"/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471" b="1" dirty="0">
                <a:latin typeface="+mn-lt"/>
              </a:rPr>
              <a:t>.NET STANDARD</a:t>
            </a:r>
          </a:p>
          <a:p>
            <a:r>
              <a:rPr lang="en-US" sz="1324" dirty="0">
                <a:latin typeface="+mn-lt"/>
              </a:rPr>
              <a:t>One BCL to rule them all</a:t>
            </a:r>
          </a:p>
        </p:txBody>
      </p:sp>
    </p:spTree>
    <p:extLst>
      <p:ext uri="{BB962C8B-B14F-4D97-AF65-F5344CB8AC3E}">
        <p14:creationId xmlns:p14="http://schemas.microsoft.com/office/powerpoint/2010/main" val="37428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.Net</a:t>
            </a:r>
            <a:r>
              <a:rPr lang="en-GB" sz="2800" dirty="0"/>
              <a:t> Standard 2.0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3473" y="1493709"/>
            <a:ext cx="2185036" cy="2958202"/>
            <a:chOff x="1719261" y="1582078"/>
            <a:chExt cx="2869373" cy="3945389"/>
          </a:xfrm>
        </p:grpSpPr>
        <p:sp>
          <p:nvSpPr>
            <p:cNvPr id="6" name="Rectangle 5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defTabSz="672161">
                <a:lnSpc>
                  <a:spcPct val="90000"/>
                </a:lnSpc>
              </a:pPr>
              <a:r>
                <a:rPr lang="en-US" sz="1471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32100" y="1493709"/>
            <a:ext cx="2185036" cy="2958202"/>
            <a:chOff x="4604403" y="1582077"/>
            <a:chExt cx="3013825" cy="3945389"/>
          </a:xfrm>
        </p:grpSpPr>
        <p:sp>
          <p:nvSpPr>
            <p:cNvPr id="9" name="Rectangle 8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.NET CORE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50728" y="1493710"/>
            <a:ext cx="2185036" cy="2958202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XAMARIN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13473" y="2031559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8393" y="2031559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b="1" dirty="0"/>
              <a:t>APP</a:t>
            </a:r>
          </a:p>
          <a:p>
            <a:r>
              <a:rPr lang="en-US" sz="1176" b="1" dirty="0"/>
              <a:t>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3473" y="3241718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393" y="3241718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dirty="0"/>
              <a:t>BASE</a:t>
            </a:r>
          </a:p>
          <a:p>
            <a:r>
              <a:rPr lang="en-US" sz="1176" dirty="0"/>
              <a:t>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3472" y="4451876"/>
            <a:ext cx="6622338" cy="840399"/>
            <a:chOff x="1973256" y="5222474"/>
            <a:chExt cx="8553106" cy="1120852"/>
          </a:xfrm>
        </p:grpSpPr>
        <p:sp>
          <p:nvSpPr>
            <p:cNvPr id="19" name="TextBox 18"/>
            <p:cNvSpPr txBox="1"/>
            <p:nvPr/>
          </p:nvSpPr>
          <p:spPr>
            <a:xfrm>
              <a:off x="1973256" y="5222475"/>
              <a:ext cx="8553106" cy="1120851"/>
            </a:xfrm>
            <a:prstGeom prst="rect">
              <a:avLst/>
            </a:prstGeom>
            <a:solidFill>
              <a:srgbClr val="497CAA"/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algn="ctr" defTabSz="672161">
                <a:lnSpc>
                  <a:spcPct val="90000"/>
                </a:lnSpc>
              </a:pPr>
              <a:endParaRPr lang="en-US" sz="1176" kern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9735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solidFill>
                    <a:sysClr val="windowText" lastClr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solidFill>
                    <a:schemeClr val="bg1"/>
                  </a:solidFill>
                  <a:latin typeface="+mn-lt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3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Languages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0752" y="5715651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Runtime components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3256" y="5222474"/>
              <a:ext cx="8553106" cy="403506"/>
            </a:xfrm>
            <a:prstGeom prst="rect">
              <a:avLst/>
            </a:prstGeom>
            <a:solidFill>
              <a:srgbClr val="2E75B6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COMMON INFRASTRUCTURE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80431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Base Class Library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99058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 Core Library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7685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Mono Class Library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480431" y="2149214"/>
            <a:ext cx="2050572" cy="907631"/>
            <a:chOff x="1188720" y="2356171"/>
            <a:chExt cx="2788920" cy="1234440"/>
          </a:xfrm>
        </p:grpSpPr>
        <p:sp>
          <p:nvSpPr>
            <p:cNvPr id="28" name="TextBox 27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Windows Forms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WPF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699082" y="2149214"/>
            <a:ext cx="2050572" cy="907631"/>
            <a:chOff x="4206240" y="2102819"/>
            <a:chExt cx="2788920" cy="1234440"/>
          </a:xfrm>
        </p:grpSpPr>
        <p:sp>
          <p:nvSpPr>
            <p:cNvPr id="33" name="TextBox 32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UWP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 Core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7733" y="2149214"/>
            <a:ext cx="2050572" cy="907631"/>
            <a:chOff x="7223760" y="2102819"/>
            <a:chExt cx="2788920" cy="1234440"/>
          </a:xfrm>
        </p:grpSpPr>
        <p:sp>
          <p:nvSpPr>
            <p:cNvPr id="36" name="TextBox 35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iOS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Android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OS X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94227" y="3028772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89147" y="3028772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dirty="0"/>
              <a:t>BASE</a:t>
            </a:r>
          </a:p>
          <a:p>
            <a:r>
              <a:rPr lang="en-US" sz="1176" dirty="0"/>
              <a:t>LIBRARIES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1185" y="3381740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Base Class Library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812" y="3381740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 Core Library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98439" y="3381740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Mono Class Library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94225" y="3028790"/>
            <a:ext cx="6622338" cy="1142908"/>
          </a:xfrm>
          <a:prstGeom prst="rect">
            <a:avLst/>
          </a:prstGeom>
          <a:solidFill>
            <a:srgbClr val="601900"/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471" b="1" dirty="0">
                <a:latin typeface="+mn-lt"/>
              </a:rPr>
              <a:t>.NET STANDARD LIBRARY</a:t>
            </a:r>
          </a:p>
          <a:p>
            <a:r>
              <a:rPr lang="en-US" sz="1324" dirty="0">
                <a:latin typeface="+mn-lt"/>
              </a:rPr>
              <a:t>One library to rule them all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90738" y="2271681"/>
            <a:ext cx="6120425" cy="2197038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2319" tIns="107434" rIns="134292" bIns="107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Master one library, not a platform</a:t>
            </a:r>
          </a:p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Big surface area - no small common denominator</a:t>
            </a:r>
          </a:p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.NET Standard can grow without updating platforms</a:t>
            </a:r>
          </a:p>
        </p:txBody>
      </p:sp>
      <p:sp>
        <p:nvSpPr>
          <p:cNvPr id="46" name="Pentagon 28"/>
          <p:cNvSpPr/>
          <p:nvPr/>
        </p:nvSpPr>
        <p:spPr bwMode="auto">
          <a:xfrm>
            <a:off x="3969440" y="2271681"/>
            <a:ext cx="2016956" cy="2197038"/>
          </a:xfrm>
          <a:prstGeom prst="homePlate">
            <a:avLst>
              <a:gd name="adj" fmla="val 25983"/>
            </a:avLst>
          </a:prstGeom>
          <a:solidFill>
            <a:schemeClr val="accent1"/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defTabSz="672161">
              <a:lnSpc>
                <a:spcPct val="90000"/>
              </a:lnSpc>
            </a:pPr>
            <a:r>
              <a:rPr lang="en-US" sz="1765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9026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Targeting a </a:t>
            </a:r>
            <a:r>
              <a:rPr lang="en-GB" dirty="0" err="1"/>
              <a:t>.Net</a:t>
            </a:r>
            <a:r>
              <a:rPr lang="en-GB" dirty="0"/>
              <a:t> Standard</a:t>
            </a:r>
            <a:endParaRPr lang="en-GB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28783" y="1302322"/>
            <a:ext cx="3845378" cy="3845378"/>
            <a:chOff x="424543" y="1360714"/>
            <a:chExt cx="5127171" cy="5127171"/>
          </a:xfrm>
          <a:solidFill>
            <a:srgbClr val="505050"/>
          </a:solidFill>
        </p:grpSpPr>
        <p:sp>
          <p:nvSpPr>
            <p:cNvPr id="6" name="Oval 5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18610" y="1479543"/>
              <a:ext cx="539037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51997" y="1725537"/>
            <a:ext cx="2998949" cy="2998949"/>
            <a:chOff x="988829" y="1925000"/>
            <a:chExt cx="3998598" cy="3998598"/>
          </a:xfrm>
          <a:solidFill>
            <a:srgbClr val="D83B01"/>
          </a:solidFill>
        </p:grpSpPr>
        <p:sp>
          <p:nvSpPr>
            <p:cNvPr id="9" name="Oval 8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8610" y="2093633"/>
              <a:ext cx="539037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7676" y="2241216"/>
            <a:ext cx="1967593" cy="1967593"/>
            <a:chOff x="1676400" y="2612571"/>
            <a:chExt cx="2623457" cy="2623457"/>
          </a:xfrm>
          <a:solidFill>
            <a:srgbClr val="70AD47"/>
          </a:solidFill>
        </p:grpSpPr>
        <p:sp>
          <p:nvSpPr>
            <p:cNvPr id="12" name="Oval 11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09" y="2834923"/>
              <a:ext cx="539037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14" name="Content Placeholder 31"/>
          <p:cNvSpPr>
            <a:spLocks noGrp="1"/>
          </p:cNvSpPr>
          <p:nvPr>
            <p:ph idx="1"/>
          </p:nvPr>
        </p:nvSpPr>
        <p:spPr>
          <a:xfrm>
            <a:off x="7474162" y="1302322"/>
            <a:ext cx="4285448" cy="42345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Higher versions incorporate all APIs from previous versions.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Projects targeting version </a:t>
            </a:r>
            <a:r>
              <a:rPr lang="en-US" i="1" dirty="0">
                <a:solidFill>
                  <a:schemeClr val="tx1"/>
                </a:solidFill>
              </a:rPr>
              <a:t>X.Y</a:t>
            </a:r>
            <a:r>
              <a:rPr lang="en-US" dirty="0">
                <a:solidFill>
                  <a:schemeClr val="tx1"/>
                </a:solidFill>
              </a:rPr>
              <a:t> can reference libraries &amp; projects targeting any version between 1.0 and X.Y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Concrete .NET platforms implement a specific version of .NET Standard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From that platform you can reference libraries up to that version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49381" y="2822920"/>
            <a:ext cx="804182" cy="804182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6" name="Oval 15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8610" y="3731966"/>
              <a:ext cx="539038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07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42322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29000" cy="4601183"/>
          </a:xfrm>
        </p:spPr>
        <p:txBody>
          <a:bodyPr/>
          <a:lstStyle/>
          <a:p>
            <a:pPr algn="ctr"/>
            <a:r>
              <a:rPr lang="en-GB" dirty="0"/>
              <a:t>What’s new?</a:t>
            </a:r>
            <a:endParaRPr lang="en-GB" sz="2400" dirty="0"/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5325344" y="1123837"/>
            <a:ext cx="4572892" cy="640080"/>
          </a:xfrm>
          <a:prstGeom prst="rect">
            <a:avLst/>
          </a:prstGeom>
        </p:spPr>
        <p:txBody>
          <a:bodyPr vert="horz" lIns="182880" tIns="182880" rIns="9144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Many more APIs!</a:t>
            </a:r>
          </a:p>
        </p:txBody>
      </p:sp>
      <p:sp>
        <p:nvSpPr>
          <p:cNvPr id="13" name="Content Placeholder 7"/>
          <p:cNvSpPr>
            <a:spLocks noGrp="1"/>
          </p:cNvSpPr>
          <p:nvPr/>
        </p:nvSpPr>
        <p:spPr>
          <a:xfrm>
            <a:off x="5335567" y="1768239"/>
            <a:ext cx="4572000" cy="3031032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Segoe UI Light"/>
                <a:ea typeface="+mn-ea"/>
                <a:cs typeface="Segoe UI Light"/>
              </a:defRPr>
            </a:lvl1pPr>
            <a:lvl2pPr marL="66294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/>
                <a:ea typeface="+mn-ea"/>
                <a:cs typeface="Segoe UI Light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200" kern="1200">
                <a:solidFill>
                  <a:schemeClr val="bg1"/>
                </a:solidFill>
                <a:latin typeface="Segoe UI Light"/>
                <a:ea typeface="+mn-ea"/>
                <a:cs typeface="Segoe UI Light"/>
              </a:defRPr>
            </a:lvl3pPr>
            <a:lvl4pPr marL="12801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000" kern="1200" baseline="0">
                <a:solidFill>
                  <a:schemeClr val="bg1"/>
                </a:solidFill>
                <a:latin typeface="Segoe UI Light"/>
                <a:ea typeface="+mn-ea"/>
                <a:cs typeface="Segoe UI Light"/>
              </a:defRPr>
            </a:lvl4pPr>
            <a:lvl5pPr marL="1463040" indent="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1601788" algn="l"/>
              </a:tabLst>
              <a:defRPr sz="1800" kern="1200" baseline="0">
                <a:solidFill>
                  <a:schemeClr val="bg1"/>
                </a:solidFill>
                <a:latin typeface="Segoe UI Light"/>
                <a:ea typeface="+mn-ea"/>
                <a:cs typeface="Segoe U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.NET standard 2.0 more than doubles the number of available APIs!</a:t>
            </a: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67" y="2947025"/>
            <a:ext cx="4297334" cy="1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29000" cy="4601183"/>
          </a:xfrm>
        </p:spPr>
        <p:txBody>
          <a:bodyPr/>
          <a:lstStyle/>
          <a:p>
            <a:pPr algn="ctr"/>
            <a:r>
              <a:rPr lang="en-GB" dirty="0"/>
              <a:t>What’s new?</a:t>
            </a:r>
            <a:endParaRPr lang="en-GB" sz="240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5220585" y="1035682"/>
            <a:ext cx="45728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/>
                </a:solidFill>
              </a:rPr>
              <a:t>Compat</a:t>
            </a:r>
            <a:r>
              <a:rPr lang="en-US" sz="2000" dirty="0">
                <a:solidFill>
                  <a:schemeClr val="tx1"/>
                </a:solidFill>
              </a:rPr>
              <a:t> with .NET Framework libs!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idx="10"/>
          </p:nvPr>
        </p:nvSpPr>
        <p:spPr>
          <a:xfrm>
            <a:off x="5220585" y="1517101"/>
            <a:ext cx="5847907" cy="392676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Most libraries are still targeting .NET Framework</a:t>
            </a:r>
          </a:p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compat</a:t>
            </a:r>
            <a:r>
              <a:rPr lang="en-US" sz="2000" dirty="0">
                <a:solidFill>
                  <a:schemeClr val="tx1"/>
                </a:solidFill>
              </a:rPr>
              <a:t> shim makes them usable on other platforms, with caveats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95652"/>
              </p:ext>
            </p:extLst>
          </p:nvPr>
        </p:nvGraphicFramePr>
        <p:xfrm>
          <a:off x="5333841" y="2157181"/>
          <a:ext cx="4065339" cy="2225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89474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765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4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4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1616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4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1616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4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1616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4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2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new?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95969" y="4703577"/>
            <a:ext cx="6386051" cy="403329"/>
            <a:chOff x="1646287" y="5572667"/>
            <a:chExt cx="8686705" cy="548634"/>
          </a:xfrm>
        </p:grpSpPr>
        <p:sp>
          <p:nvSpPr>
            <p:cNvPr id="7" name="Rectangle 6"/>
            <p:cNvSpPr/>
            <p:nvPr/>
          </p:nvSpPr>
          <p:spPr bwMode="auto">
            <a:xfrm>
              <a:off x="1646287" y="5572667"/>
              <a:ext cx="8686705" cy="54863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0896" y="5574603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Primitives • Collections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Reflection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Interop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Linq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28511" y="5676168"/>
              <a:ext cx="842111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6577" y="4193241"/>
            <a:ext cx="6386051" cy="403329"/>
            <a:chOff x="1646287" y="4881583"/>
            <a:chExt cx="8686705" cy="54863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646287" y="4881583"/>
              <a:ext cx="8686705" cy="548634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0896" y="4883519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Threads • Thread Pool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Tasks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55645" y="4985084"/>
              <a:ext cx="158784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26577" y="3682906"/>
            <a:ext cx="6386051" cy="403329"/>
            <a:chOff x="1646287" y="4109887"/>
            <a:chExt cx="8686705" cy="548634"/>
          </a:xfrm>
          <a:solidFill>
            <a:schemeClr val="accent6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Files • Compression • MMF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681" y="4213388"/>
              <a:ext cx="49977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26577" y="3172571"/>
            <a:ext cx="6386051" cy="403329"/>
            <a:chOff x="1646287" y="3278906"/>
            <a:chExt cx="8686705" cy="548634"/>
          </a:xfrm>
          <a:solidFill>
            <a:srgbClr val="00BCF2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1646287" y="327890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896" y="328084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Sockets • Http • Mail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WebSockets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0079" y="3382407"/>
              <a:ext cx="181897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26577" y="2151901"/>
            <a:ext cx="6386051" cy="403329"/>
            <a:chOff x="1646287" y="2550596"/>
            <a:chExt cx="8686705" cy="548634"/>
          </a:xfrm>
          <a:solidFill>
            <a:srgbClr val="505050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1646287" y="255059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80896" y="255253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BinaryFormatter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Data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Contract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75752" y="2654097"/>
              <a:ext cx="1947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26577" y="1641566"/>
            <a:ext cx="6386051" cy="403329"/>
            <a:chOff x="1646287" y="1759921"/>
            <a:chExt cx="8686705" cy="548634"/>
          </a:xfrm>
          <a:solidFill>
            <a:srgbClr val="002050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1646287" y="1759921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0896" y="1761857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XLinq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 Document 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XPath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Schema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XSL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9752" y="1863422"/>
              <a:ext cx="739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26577" y="2662236"/>
            <a:ext cx="6386051" cy="403329"/>
            <a:chOff x="1646287" y="4109887"/>
            <a:chExt cx="8686705" cy="548634"/>
          </a:xfrm>
          <a:solidFill>
            <a:srgbClr val="D83B0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Abstractions • Provider Model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DataSet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09977" y="4213388"/>
              <a:ext cx="87918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48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3" y="1123837"/>
            <a:ext cx="3248526" cy="4601183"/>
          </a:xfrm>
        </p:spPr>
        <p:txBody>
          <a:bodyPr/>
          <a:lstStyle/>
          <a:p>
            <a:pPr algn="ctr"/>
            <a:r>
              <a:rPr lang="en-GB" dirty="0"/>
              <a:t>How does it work?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451105" y="1595628"/>
            <a:ext cx="9144000" cy="365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NuGet package </a:t>
            </a:r>
            <a:r>
              <a:rPr lang="en-US" sz="2000" b="1" dirty="0" err="1">
                <a:solidFill>
                  <a:schemeClr val="tx1"/>
                </a:solidFill>
              </a:rPr>
              <a:t>NetStandard.Library</a:t>
            </a:r>
            <a:r>
              <a:rPr lang="en-US" sz="2000" dirty="0">
                <a:solidFill>
                  <a:schemeClr val="tx1"/>
                </a:solidFill>
              </a:rPr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reference assembly </a:t>
            </a:r>
            <a:r>
              <a:rPr lang="en-US" sz="2000" b="1" dirty="0">
                <a:solidFill>
                  <a:schemeClr val="tx1"/>
                </a:solidFill>
              </a:rPr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Each platform provides an implementation for netstandard.dll that type forwards to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280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3" y="1123837"/>
            <a:ext cx="3248526" cy="4601183"/>
          </a:xfrm>
        </p:spPr>
        <p:txBody>
          <a:bodyPr/>
          <a:lstStyle/>
          <a:p>
            <a:pPr algn="ctr"/>
            <a:r>
              <a:rPr lang="en-GB" dirty="0"/>
              <a:t>How does it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5108" y="2069535"/>
            <a:ext cx="2185036" cy="466174"/>
          </a:xfrm>
          <a:prstGeom prst="rect">
            <a:avLst/>
          </a:prstGeom>
          <a:solidFill>
            <a:srgbClr val="0078D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6481" y="3000798"/>
            <a:ext cx="2185036" cy="476158"/>
          </a:xfrm>
          <a:prstGeom prst="rect">
            <a:avLst/>
          </a:prstGeom>
          <a:solidFill>
            <a:srgbClr val="107C10"/>
          </a:solidFill>
          <a:ln>
            <a:solidFill>
              <a:srgbClr val="0D630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6305769" y="1658940"/>
            <a:ext cx="465089" cy="22186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773736" y="3000798"/>
            <a:ext cx="2185036" cy="476158"/>
          </a:xfrm>
          <a:prstGeom prst="rect">
            <a:avLst/>
          </a:prstGeom>
          <a:solidFill>
            <a:srgbClr val="7030A0"/>
          </a:solidFill>
          <a:ln>
            <a:solidFill>
              <a:srgbClr val="12081A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5108" y="3000798"/>
            <a:ext cx="2185037" cy="476158"/>
          </a:xfrm>
          <a:prstGeom prst="rect">
            <a:avLst/>
          </a:prstGeom>
          <a:solidFill>
            <a:srgbClr val="107C10"/>
          </a:solidFill>
          <a:ln>
            <a:solidFill>
              <a:srgbClr val="0D630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8524396" y="1658938"/>
            <a:ext cx="465089" cy="22186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7647626" y="2535709"/>
            <a:ext cx="1" cy="4650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36482" y="1123837"/>
            <a:ext cx="2185036" cy="470624"/>
          </a:xfrm>
          <a:prstGeom prst="rect">
            <a:avLst/>
          </a:prstGeom>
          <a:solidFill>
            <a:srgbClr val="E6E6E6"/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  <a:defRPr/>
            </a:pPr>
            <a:r>
              <a:rPr lang="en-US" sz="1471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5109" y="1123837"/>
            <a:ext cx="2185036" cy="470624"/>
          </a:xfrm>
          <a:prstGeom prst="rect">
            <a:avLst/>
          </a:prstGeom>
          <a:solidFill>
            <a:srgbClr val="E6E6E6"/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668">
              <a:defRPr/>
            </a:pPr>
            <a:r>
              <a:rPr lang="en-US" sz="1471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3736" y="1123837"/>
            <a:ext cx="2185036" cy="470624"/>
          </a:xfrm>
          <a:prstGeom prst="rect">
            <a:avLst/>
          </a:prstGeom>
          <a:solidFill>
            <a:srgbClr val="E6E6E6"/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668">
              <a:defRPr/>
            </a:pPr>
            <a:r>
              <a:rPr lang="en-US" sz="1471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5" name="Straight Arrow Connector 14"/>
          <p:cNvCxnSpPr>
            <a:cxnSpLocks/>
            <a:stCxn id="13" idx="2"/>
            <a:endCxn id="5" idx="0"/>
          </p:cNvCxnSpPr>
          <p:nvPr/>
        </p:nvCxnSpPr>
        <p:spPr>
          <a:xfrm flipH="1">
            <a:off x="7647626" y="1594460"/>
            <a:ext cx="1" cy="475074"/>
          </a:xfrm>
          <a:prstGeom prst="straightConnector1">
            <a:avLst/>
          </a:prstGeom>
          <a:ln w="38100">
            <a:solidFill>
              <a:srgbClr val="B9D4E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6300776" y="722684"/>
            <a:ext cx="475074" cy="2218626"/>
          </a:xfrm>
          <a:prstGeom prst="bentConnector3">
            <a:avLst>
              <a:gd name="adj1" fmla="val 50000"/>
            </a:avLst>
          </a:prstGeom>
          <a:ln w="38100">
            <a:solidFill>
              <a:srgbClr val="B9D4E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2"/>
          <p:cNvCxnSpPr>
            <a:cxnSpLocks/>
            <a:stCxn id="14" idx="2"/>
            <a:endCxn id="5" idx="0"/>
          </p:cNvCxnSpPr>
          <p:nvPr/>
        </p:nvCxnSpPr>
        <p:spPr>
          <a:xfrm rot="5400000">
            <a:off x="8519405" y="722684"/>
            <a:ext cx="475073" cy="2218628"/>
          </a:xfrm>
          <a:prstGeom prst="bentConnector3">
            <a:avLst>
              <a:gd name="adj1" fmla="val 50000"/>
            </a:avLst>
          </a:prstGeom>
          <a:ln w="38100">
            <a:solidFill>
              <a:srgbClr val="B9D4E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67186" y="3912060"/>
            <a:ext cx="1692071" cy="1942466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4452910" y="5108947"/>
            <a:ext cx="1453243" cy="269421"/>
          </a:xfrm>
          <a:prstGeom prst="rect">
            <a:avLst/>
          </a:prstGeom>
          <a:solidFill>
            <a:srgbClr val="107C10"/>
          </a:solidFill>
          <a:ln>
            <a:solidFill>
              <a:srgbClr val="0D630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25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2909" y="5429604"/>
            <a:ext cx="1453243" cy="269421"/>
          </a:xfrm>
          <a:prstGeom prst="rect">
            <a:avLst/>
          </a:prstGeom>
          <a:solidFill>
            <a:srgbClr val="7030A0"/>
          </a:solidFill>
          <a:ln>
            <a:solidFill>
              <a:srgbClr val="12081A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3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2909" y="4026930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52910" y="4729174"/>
            <a:ext cx="1453243" cy="269421"/>
          </a:xfrm>
          <a:prstGeom prst="rect">
            <a:avLst/>
          </a:prstGeom>
          <a:solidFill>
            <a:srgbClr val="E6E6E6"/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685668">
              <a:defRPr/>
            </a:pPr>
            <a:r>
              <a:rPr lang="en-US" sz="825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52909" y="4520864"/>
            <a:ext cx="352702" cy="4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7804" y="4424398"/>
            <a:ext cx="11384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b="1" dirty="0"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501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11839"/>
          </a:xfrm>
        </p:spPr>
        <p:txBody>
          <a:bodyPr/>
          <a:lstStyle/>
          <a:p>
            <a:r>
              <a:rPr lang="en-GB" dirty="0"/>
              <a:t>Who am I?</a:t>
            </a:r>
          </a:p>
          <a:p>
            <a:r>
              <a:rPr lang="en-GB" dirty="0" err="1"/>
              <a:t>.Net</a:t>
            </a:r>
            <a:r>
              <a:rPr lang="en-GB" dirty="0"/>
              <a:t> Today</a:t>
            </a:r>
          </a:p>
          <a:p>
            <a:r>
              <a:rPr lang="en-GB" dirty="0"/>
              <a:t>What is </a:t>
            </a:r>
            <a:r>
              <a:rPr lang="en-GB" dirty="0" err="1"/>
              <a:t>.Net</a:t>
            </a:r>
            <a:r>
              <a:rPr lang="en-GB" dirty="0"/>
              <a:t> Standard 2.0</a:t>
            </a:r>
          </a:p>
          <a:p>
            <a:r>
              <a:rPr lang="en-GB" dirty="0"/>
              <a:t>What’s new?</a:t>
            </a:r>
          </a:p>
          <a:p>
            <a:r>
              <a:rPr lang="en-GB" dirty="0"/>
              <a:t>How does it work? </a:t>
            </a:r>
          </a:p>
          <a:p>
            <a:r>
              <a:rPr lang="en-GB" dirty="0"/>
              <a:t>????? (Demo should be here)</a:t>
            </a:r>
          </a:p>
          <a:p>
            <a:r>
              <a:rPr lang="en-GB" dirty="0"/>
              <a:t>Are my Shared projects/PCL’s compatible?</a:t>
            </a:r>
          </a:p>
          <a:p>
            <a:r>
              <a:rPr lang="en-GB" dirty="0"/>
              <a:t>Demo will be here! :D</a:t>
            </a:r>
          </a:p>
          <a:p>
            <a:r>
              <a:rPr lang="en-GB" dirty="0"/>
              <a:t>Final thoughts and timelines</a:t>
            </a:r>
            <a:endParaRPr lang="en-GB" dirty="0"/>
          </a:p>
          <a:p>
            <a:r>
              <a:rPr lang="en-GB" dirty="0"/>
              <a:t>Questions &amp; …</a:t>
            </a:r>
          </a:p>
        </p:txBody>
      </p:sp>
    </p:spTree>
    <p:extLst>
      <p:ext uri="{BB962C8B-B14F-4D97-AF65-F5344CB8AC3E}">
        <p14:creationId xmlns:p14="http://schemas.microsoft.com/office/powerpoint/2010/main" val="32611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635589" y="3729329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EXISTING .NET FRAMEWORK CLASS LIBRARY</a:t>
            </a:r>
          </a:p>
        </p:txBody>
      </p:sp>
      <p:cxnSp>
        <p:nvCxnSpPr>
          <p:cNvPr id="5" name="Straight Arrow Connector 4"/>
          <p:cNvCxnSpPr>
            <a:cxnSpLocks/>
            <a:stCxn id="15" idx="3"/>
            <a:endCxn id="17" idx="1"/>
          </p:cNvCxnSpPr>
          <p:nvPr/>
        </p:nvCxnSpPr>
        <p:spPr>
          <a:xfrm flipV="1">
            <a:off x="5820005" y="2538097"/>
            <a:ext cx="3322689" cy="1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stCxn id="18" idx="0"/>
            <a:endCxn id="17" idx="2"/>
          </p:cNvCxnSpPr>
          <p:nvPr/>
        </p:nvCxnSpPr>
        <p:spPr>
          <a:xfrm flipV="1">
            <a:off x="10234903" y="2975038"/>
            <a:ext cx="0" cy="754292"/>
          </a:xfrm>
          <a:prstGeom prst="straightConnector1">
            <a:avLst/>
          </a:prstGeom>
          <a:ln w="57150">
            <a:solidFill>
              <a:srgbClr val="D83B0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15" idx="2"/>
            <a:endCxn id="4" idx="0"/>
          </p:cNvCxnSpPr>
          <p:nvPr/>
        </p:nvCxnSpPr>
        <p:spPr>
          <a:xfrm>
            <a:off x="4727797" y="2976633"/>
            <a:ext cx="0" cy="752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  <a:endCxn id="18" idx="1"/>
          </p:cNvCxnSpPr>
          <p:nvPr/>
        </p:nvCxnSpPr>
        <p:spPr>
          <a:xfrm>
            <a:off x="5820005" y="4166269"/>
            <a:ext cx="33226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80894" y="3091945"/>
            <a:ext cx="1423467" cy="545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</a:p>
          <a:p>
            <a:r>
              <a:rPr lang="en-US" sz="147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FORWARDING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5492" y="2079228"/>
            <a:ext cx="2071716" cy="315644"/>
            <a:chOff x="2504475" y="2630940"/>
            <a:chExt cx="2482826" cy="378280"/>
          </a:xfrm>
        </p:grpSpPr>
        <p:sp>
          <p:nvSpPr>
            <p:cNvPr id="11" name="Rectangle 10"/>
            <p:cNvSpPr/>
            <p:nvPr/>
          </p:nvSpPr>
          <p:spPr>
            <a:xfrm>
              <a:off x="2863703" y="2630940"/>
              <a:ext cx="2123598" cy="3782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netstandard!Object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04475" y="2630940"/>
              <a:ext cx="359229" cy="37828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11678"/>
            <a:stretch/>
          </p:blipFill>
          <p:spPr>
            <a:xfrm>
              <a:off x="2519295" y="2664826"/>
              <a:ext cx="322135" cy="313231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 bwMode="auto">
          <a:xfrm>
            <a:off x="3635589" y="2102753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.NET STANDARD-BASED CLASS LIBRARY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638336" y="3726413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 OR PORTABLE CLASS LIBRARY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9142695" y="2101157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NETSTANDARD.DLL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142695" y="3729329"/>
            <a:ext cx="2184416" cy="8738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23087" y="2841053"/>
            <a:ext cx="1811446" cy="5927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 TYPE IDENTITIES (BAD)</a:t>
            </a:r>
          </a:p>
        </p:txBody>
      </p:sp>
      <p:cxnSp>
        <p:nvCxnSpPr>
          <p:cNvPr id="20" name="Straight Connector 19"/>
          <p:cNvCxnSpPr>
            <a:stCxn id="19" idx="0"/>
            <a:endCxn id="11" idx="2"/>
          </p:cNvCxnSpPr>
          <p:nvPr/>
        </p:nvCxnSpPr>
        <p:spPr>
          <a:xfrm flipV="1">
            <a:off x="7628810" y="2394872"/>
            <a:ext cx="2413" cy="446180"/>
          </a:xfrm>
          <a:prstGeom prst="line">
            <a:avLst/>
          </a:prstGeom>
          <a:ln w="38100" cap="flat" cmpd="sng" algn="ctr">
            <a:solidFill>
              <a:srgbClr val="2E75B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9" idx="2"/>
            <a:endCxn id="23" idx="0"/>
          </p:cNvCxnSpPr>
          <p:nvPr/>
        </p:nvCxnSpPr>
        <p:spPr>
          <a:xfrm>
            <a:off x="7628810" y="3433753"/>
            <a:ext cx="2413" cy="292661"/>
          </a:xfrm>
          <a:prstGeom prst="line">
            <a:avLst/>
          </a:prstGeom>
          <a:ln w="38100" cap="flat" cmpd="sng" algn="ctr">
            <a:solidFill>
              <a:srgbClr val="2E75B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445492" y="3726413"/>
            <a:ext cx="2071716" cy="315644"/>
            <a:chOff x="2504475" y="2630940"/>
            <a:chExt cx="2482826" cy="378280"/>
          </a:xfrm>
        </p:grpSpPr>
        <p:sp>
          <p:nvSpPr>
            <p:cNvPr id="23" name="Rectangle 22"/>
            <p:cNvSpPr/>
            <p:nvPr/>
          </p:nvSpPr>
          <p:spPr>
            <a:xfrm>
              <a:off x="2863703" y="2630940"/>
              <a:ext cx="2123598" cy="3782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mscorlib!Object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04475" y="2630940"/>
              <a:ext cx="359229" cy="37828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r="11678"/>
            <a:stretch/>
          </p:blipFill>
          <p:spPr>
            <a:xfrm>
              <a:off x="2519295" y="2664826"/>
              <a:ext cx="322135" cy="313231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 bwMode="auto">
          <a:xfrm>
            <a:off x="9254748" y="3841382"/>
            <a:ext cx="2184416" cy="8738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rgbClr val="ED7D3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366801" y="3953436"/>
            <a:ext cx="2184416" cy="8738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rgbClr val="ED7D3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9478854" y="4065489"/>
            <a:ext cx="2184416" cy="8738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rgbClr val="ED7D3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00400" y="5178260"/>
            <a:ext cx="8672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6253" y="1123837"/>
            <a:ext cx="3248526" cy="4601183"/>
          </a:xfrm>
        </p:spPr>
        <p:txBody>
          <a:bodyPr/>
          <a:lstStyle/>
          <a:p>
            <a:pPr algn="ctr"/>
            <a:r>
              <a:rPr lang="en-GB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8348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cxnSpLocks/>
            <a:stCxn id="9" idx="3"/>
            <a:endCxn id="13" idx="1"/>
          </p:cNvCxnSpPr>
          <p:nvPr/>
        </p:nvCxnSpPr>
        <p:spPr>
          <a:xfrm flipV="1">
            <a:off x="5837467" y="2516832"/>
            <a:ext cx="3322689" cy="1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11" idx="0"/>
          </p:cNvCxnSpPr>
          <p:nvPr/>
        </p:nvCxnSpPr>
        <p:spPr>
          <a:xfrm flipV="1">
            <a:off x="10252365" y="3289932"/>
            <a:ext cx="0" cy="752025"/>
          </a:xfrm>
          <a:prstGeom prst="straightConnector1">
            <a:avLst/>
          </a:prstGeom>
          <a:ln w="57150">
            <a:solidFill>
              <a:srgbClr val="D83B0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stCxn id="9" idx="2"/>
            <a:endCxn id="10" idx="0"/>
          </p:cNvCxnSpPr>
          <p:nvPr/>
        </p:nvCxnSpPr>
        <p:spPr>
          <a:xfrm>
            <a:off x="4745259" y="2955368"/>
            <a:ext cx="2747" cy="1083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1" idx="1"/>
          </p:cNvCxnSpPr>
          <p:nvPr/>
        </p:nvCxnSpPr>
        <p:spPr>
          <a:xfrm>
            <a:off x="5837467" y="4478897"/>
            <a:ext cx="33226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418" y="3409426"/>
            <a:ext cx="1423467" cy="545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</a:p>
          <a:p>
            <a:r>
              <a:rPr lang="en-US" sz="147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FORWARDING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3051" y="2081488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.NET APPLICATION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55798" y="4039041"/>
            <a:ext cx="2184416" cy="873880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.NET STANDARD-BASED CLASS LIBRARY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60157" y="4041957"/>
            <a:ext cx="2184416" cy="8738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  <a:defRPr/>
            </a:pPr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NETSTANDARD.DLL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60156" y="2079892"/>
            <a:ext cx="2520576" cy="1210040"/>
            <a:chOff x="8539513" y="1975101"/>
            <a:chExt cx="3428158" cy="164573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solidFill>
              <a:srgbClr val="D83B0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70776">
                <a:lnSpc>
                  <a:spcPct val="90000"/>
                </a:lnSpc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solidFill>
              <a:srgbClr val="D83B01"/>
            </a:solidFill>
            <a:ln w="25400" cap="flat" cmpd="sng" algn="ctr">
              <a:solidFill>
                <a:srgbClr val="ED7D3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70776">
                <a:lnSpc>
                  <a:spcPct val="90000"/>
                </a:lnSpc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solidFill>
              <a:srgbClr val="D83B01"/>
            </a:solidFill>
            <a:ln w="25400" cap="flat" cmpd="sng" algn="ctr">
              <a:solidFill>
                <a:srgbClr val="ED7D3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70776">
                <a:lnSpc>
                  <a:spcPct val="90000"/>
                </a:lnSpc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solidFill>
              <a:srgbClr val="D83B01"/>
            </a:solidFill>
            <a:ln w="25400" cap="flat" cmpd="sng" algn="ctr">
              <a:solidFill>
                <a:srgbClr val="ED7D3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70776">
                <a:lnSpc>
                  <a:spcPct val="90000"/>
                </a:lnSpc>
                <a:defRPr/>
              </a:pPr>
              <a:r>
                <a:rPr lang="en-US" sz="1471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FRAMEWORK ASSEMBLIES</a:t>
              </a:r>
            </a:p>
          </p:txBody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6253" y="1123837"/>
            <a:ext cx="3248526" cy="4601183"/>
          </a:xfrm>
        </p:spPr>
        <p:txBody>
          <a:bodyPr/>
          <a:lstStyle/>
          <a:p>
            <a:pPr algn="ctr"/>
            <a:r>
              <a:rPr lang="en-GB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5406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Are my Shared projects/PCL’s compatible?</a:t>
            </a:r>
          </a:p>
        </p:txBody>
      </p:sp>
    </p:spTree>
    <p:extLst>
      <p:ext uri="{BB962C8B-B14F-4D97-AF65-F5344CB8AC3E}">
        <p14:creationId xmlns:p14="http://schemas.microsoft.com/office/powerpoint/2010/main" val="26028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Final thoughts and timelines</a:t>
            </a:r>
          </a:p>
        </p:txBody>
      </p:sp>
    </p:spTree>
    <p:extLst>
      <p:ext uri="{BB962C8B-B14F-4D97-AF65-F5344CB8AC3E}">
        <p14:creationId xmlns:p14="http://schemas.microsoft.com/office/powerpoint/2010/main" val="18440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That’s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62" y="1090453"/>
            <a:ext cx="7518844" cy="46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4601184"/>
          </a:xfrm>
        </p:spPr>
        <p:txBody>
          <a:bodyPr/>
          <a:lstStyle/>
          <a:p>
            <a:r>
              <a:rPr lang="en-GB" dirty="0"/>
              <a:t>Goran Karacic</a:t>
            </a:r>
          </a:p>
          <a:p>
            <a:r>
              <a:rPr lang="en-GB" dirty="0"/>
              <a:t>26 years young from Croatia</a:t>
            </a:r>
          </a:p>
          <a:p>
            <a:r>
              <a:rPr lang="en-GB" dirty="0"/>
              <a:t>former Microsoft Student Partner</a:t>
            </a:r>
          </a:p>
          <a:p>
            <a:r>
              <a:rPr lang="en-GB" dirty="0"/>
              <a:t>WPF developer at </a:t>
            </a:r>
            <a:r>
              <a:rPr lang="en-GB" dirty="0" err="1"/>
              <a:t>Vicoinz</a:t>
            </a:r>
            <a:endParaRPr lang="en-GB" dirty="0"/>
          </a:p>
          <a:p>
            <a:r>
              <a:rPr lang="en-GB" dirty="0"/>
              <a:t>Ice Cream addict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12" y="780876"/>
            <a:ext cx="8128000" cy="52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Today</a:t>
            </a:r>
          </a:p>
        </p:txBody>
      </p:sp>
    </p:spTree>
    <p:extLst>
      <p:ext uri="{BB962C8B-B14F-4D97-AF65-F5344CB8AC3E}">
        <p14:creationId xmlns:p14="http://schemas.microsoft.com/office/powerpoint/2010/main" val="11284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Today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3473" y="1493709"/>
            <a:ext cx="2185036" cy="2958202"/>
            <a:chOff x="1719261" y="1582078"/>
            <a:chExt cx="2869373" cy="3945389"/>
          </a:xfrm>
        </p:grpSpPr>
        <p:sp>
          <p:nvSpPr>
            <p:cNvPr id="6" name="Rectangle 5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defTabSz="672161">
                <a:lnSpc>
                  <a:spcPct val="90000"/>
                </a:lnSpc>
              </a:pPr>
              <a:r>
                <a:rPr lang="en-US" sz="1471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32100" y="1493709"/>
            <a:ext cx="2185036" cy="2958202"/>
            <a:chOff x="4604403" y="1582077"/>
            <a:chExt cx="3013825" cy="3945389"/>
          </a:xfrm>
        </p:grpSpPr>
        <p:sp>
          <p:nvSpPr>
            <p:cNvPr id="9" name="Rectangle 8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.NET CORE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50728" y="1493710"/>
            <a:ext cx="2185036" cy="2958202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XAMARIN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13473" y="2031559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8393" y="2031559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b="1" dirty="0"/>
              <a:t>APP</a:t>
            </a:r>
          </a:p>
          <a:p>
            <a:r>
              <a:rPr lang="en-US" sz="1176" b="1" dirty="0"/>
              <a:t>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3473" y="3241718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393" y="3241718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dirty="0"/>
              <a:t>BASE</a:t>
            </a:r>
          </a:p>
          <a:p>
            <a:r>
              <a:rPr lang="en-US" sz="1176" dirty="0"/>
              <a:t>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3472" y="4451876"/>
            <a:ext cx="6622338" cy="840399"/>
            <a:chOff x="1973256" y="5222474"/>
            <a:chExt cx="8553106" cy="1120852"/>
          </a:xfrm>
        </p:grpSpPr>
        <p:sp>
          <p:nvSpPr>
            <p:cNvPr id="19" name="TextBox 18"/>
            <p:cNvSpPr txBox="1"/>
            <p:nvPr/>
          </p:nvSpPr>
          <p:spPr>
            <a:xfrm>
              <a:off x="1973256" y="5222475"/>
              <a:ext cx="8553106" cy="1120851"/>
            </a:xfrm>
            <a:prstGeom prst="rect">
              <a:avLst/>
            </a:prstGeom>
            <a:solidFill>
              <a:srgbClr val="497CAA"/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algn="ctr" defTabSz="672161">
                <a:lnSpc>
                  <a:spcPct val="90000"/>
                </a:lnSpc>
              </a:pPr>
              <a:endParaRPr lang="en-US" sz="1176" kern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9735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solidFill>
                    <a:sysClr val="windowText" lastClr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solidFill>
                    <a:schemeClr val="bg1"/>
                  </a:solidFill>
                  <a:latin typeface="+mn-lt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5243" y="5715648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Languages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0752" y="5715651"/>
              <a:ext cx="2648424" cy="538008"/>
            </a:xfrm>
            <a:prstGeom prst="rect">
              <a:avLst/>
            </a:prstGeom>
            <a:solidFill>
              <a:srgbClr val="375D7F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Runtime components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3256" y="5222474"/>
              <a:ext cx="8553106" cy="403506"/>
            </a:xfrm>
            <a:prstGeom prst="rect">
              <a:avLst/>
            </a:prstGeom>
            <a:solidFill>
              <a:srgbClr val="2E75B6"/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COMMON INFRASTRUCTURE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480431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Base Class Library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99058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 Core Library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7685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Mono Class Library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480431" y="2149214"/>
            <a:ext cx="2050572" cy="907631"/>
            <a:chOff x="1188720" y="2356171"/>
            <a:chExt cx="2788920" cy="1234440"/>
          </a:xfrm>
        </p:grpSpPr>
        <p:sp>
          <p:nvSpPr>
            <p:cNvPr id="28" name="TextBox 27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Windows Forms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WPF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699082" y="2149214"/>
            <a:ext cx="2050572" cy="907631"/>
            <a:chOff x="4206240" y="2102819"/>
            <a:chExt cx="2788920" cy="1234440"/>
          </a:xfrm>
        </p:grpSpPr>
        <p:sp>
          <p:nvSpPr>
            <p:cNvPr id="33" name="TextBox 32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UWP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 Core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7733" y="2149214"/>
            <a:ext cx="2050572" cy="907631"/>
            <a:chOff x="7223760" y="2102819"/>
            <a:chExt cx="2788920" cy="1234440"/>
          </a:xfrm>
        </p:grpSpPr>
        <p:sp>
          <p:nvSpPr>
            <p:cNvPr id="36" name="TextBox 35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iOS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Android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OS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8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Today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10787" y="1493709"/>
            <a:ext cx="2185036" cy="2958202"/>
            <a:chOff x="1719261" y="1582078"/>
            <a:chExt cx="2869373" cy="3945389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defTabSz="672161">
                <a:lnSpc>
                  <a:spcPct val="90000"/>
                </a:lnSpc>
              </a:pPr>
              <a:r>
                <a:rPr lang="en-US" sz="1471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29414" y="1493709"/>
            <a:ext cx="2185036" cy="2958202"/>
            <a:chOff x="4604403" y="1582077"/>
            <a:chExt cx="3013825" cy="3945389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.NET CORE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8042" y="1493710"/>
            <a:ext cx="2185036" cy="2958202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64" tIns="107571" rIns="134464" bIns="107571" numCol="1" rtlCol="0" anchor="t" anchorCtr="0" compatLnSpc="1">
              <a:prstTxWarp prst="textNoShape">
                <a:avLst/>
              </a:prstTxWarp>
            </a:bodyPr>
            <a:lstStyle/>
            <a:p>
              <a:pPr defTabSz="670965">
                <a:lnSpc>
                  <a:spcPct val="90000"/>
                </a:lnSpc>
              </a:pPr>
              <a:r>
                <a:rPr lang="en-US" sz="2059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l"/>
              <a:r>
                <a:rPr lang="en-US" sz="1471" b="1" dirty="0">
                  <a:latin typeface="+mn-lt"/>
                </a:rPr>
                <a:t>XAMARIN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10787" y="2031559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05707" y="2031559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b="1" dirty="0"/>
              <a:t>APP</a:t>
            </a:r>
          </a:p>
          <a:p>
            <a:r>
              <a:rPr lang="en-US" sz="1176" b="1" dirty="0"/>
              <a:t>MODELS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0787" y="3241718"/>
            <a:ext cx="6622338" cy="114294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algn="ctr" defTabSz="672161">
              <a:lnSpc>
                <a:spcPct val="90000"/>
              </a:lnSpc>
            </a:pPr>
            <a:endParaRPr lang="en-US" sz="1176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05707" y="3241718"/>
            <a:ext cx="537855" cy="1142942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34464" tIns="107571" rIns="134464" bIns="107571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r>
              <a:rPr lang="en-US" sz="1176" dirty="0"/>
              <a:t>BASE</a:t>
            </a:r>
          </a:p>
          <a:p>
            <a:r>
              <a:rPr lang="en-US" sz="1176" dirty="0"/>
              <a:t>LIBRARIES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410786" y="4451877"/>
            <a:ext cx="6622338" cy="840398"/>
            <a:chOff x="1973256" y="5222473"/>
            <a:chExt cx="8553106" cy="1120850"/>
          </a:xfrm>
        </p:grpSpPr>
        <p:sp>
          <p:nvSpPr>
            <p:cNvPr id="53" name="TextBox 52"/>
            <p:cNvSpPr txBox="1"/>
            <p:nvPr/>
          </p:nvSpPr>
          <p:spPr>
            <a:xfrm>
              <a:off x="1973256" y="5222473"/>
              <a:ext cx="8553106" cy="112085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134464" tIns="107571" rIns="134464" bIns="107571" rtlCol="0" anchor="ctr">
              <a:noAutofit/>
            </a:bodyPr>
            <a:lstStyle/>
            <a:p>
              <a:pPr algn="ctr" defTabSz="672161">
                <a:lnSpc>
                  <a:spcPct val="90000"/>
                </a:lnSpc>
              </a:pPr>
              <a:endParaRPr lang="en-US" sz="1176" kern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9735" y="5715646"/>
              <a:ext cx="2648424" cy="53800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solidFill>
                    <a:sysClr val="windowText" lastClr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solidFill>
                    <a:schemeClr val="bg1"/>
                  </a:solidFill>
                  <a:latin typeface="+mn-lt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5243" y="5715646"/>
              <a:ext cx="2648424" cy="53800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Languages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90751" y="5715646"/>
              <a:ext cx="2648424" cy="53800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Runtime components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73256" y="5222474"/>
              <a:ext cx="8553106" cy="40350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r>
                <a:rPr lang="en-US" sz="1176" dirty="0">
                  <a:solidFill>
                    <a:schemeClr val="bg1"/>
                  </a:solidFill>
                </a:rPr>
                <a:t>COMMON INFRASTRUCTURE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77745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Base Class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96372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 Core Library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14999" y="3594686"/>
            <a:ext cx="2050572" cy="437007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34464" tIns="107571" rIns="134464" bIns="10757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176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</a:rPr>
              <a:t>Mono Class Library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477745" y="2149214"/>
            <a:ext cx="2050572" cy="907631"/>
            <a:chOff x="1188720" y="2356171"/>
            <a:chExt cx="2788920" cy="1234440"/>
          </a:xfrm>
        </p:grpSpPr>
        <p:sp>
          <p:nvSpPr>
            <p:cNvPr id="62" name="TextBox 61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Windows Forms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34464" tIns="107571" rIns="134464" bIns="107571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1176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</a:rPr>
                  <a:t>WPF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696396" y="2149214"/>
            <a:ext cx="2050572" cy="907631"/>
            <a:chOff x="4206240" y="2102819"/>
            <a:chExt cx="2788920" cy="1234440"/>
          </a:xfrm>
        </p:grpSpPr>
        <p:sp>
          <p:nvSpPr>
            <p:cNvPr id="67" name="TextBox 66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UWP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ASP.NET Core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915047" y="2149214"/>
            <a:ext cx="2050572" cy="907631"/>
            <a:chOff x="7223760" y="2102819"/>
            <a:chExt cx="2788920" cy="1234440"/>
          </a:xfrm>
        </p:grpSpPr>
        <p:sp>
          <p:nvSpPr>
            <p:cNvPr id="70" name="TextBox 69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iOS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Android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34464" tIns="107571" rIns="134464" bIns="10757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1176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</a:rPr>
                <a:t>OS X</a:t>
              </a:r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5411764" y="2480035"/>
            <a:ext cx="6120425" cy="2197038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2319" tIns="107434" rIns="134292" bIns="107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Need to target a small common denominator</a:t>
            </a:r>
          </a:p>
          <a:p>
            <a:pPr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defRPr/>
            </a:pPr>
            <a:r>
              <a:rPr lang="en-US" sz="1765" b="1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411480" indent="-342900" defTabSz="684692" fontAlgn="base">
              <a:lnSpc>
                <a:spcPct val="90000"/>
              </a:lnSpc>
              <a:spcBef>
                <a:spcPts val="44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65" kern="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75" name="Pentagon 37"/>
          <p:cNvSpPr/>
          <p:nvPr/>
        </p:nvSpPr>
        <p:spPr bwMode="auto">
          <a:xfrm>
            <a:off x="3990466" y="2480035"/>
            <a:ext cx="2016956" cy="2197038"/>
          </a:xfrm>
          <a:prstGeom prst="homePlate">
            <a:avLst>
              <a:gd name="adj" fmla="val 25983"/>
            </a:avLst>
          </a:prstGeom>
          <a:solidFill>
            <a:schemeClr val="accent1"/>
          </a:solidFill>
        </p:spPr>
        <p:txBody>
          <a:bodyPr wrap="square" lIns="134464" tIns="107571" rIns="134464" bIns="107571" rtlCol="0" anchor="ctr">
            <a:noAutofit/>
          </a:bodyPr>
          <a:lstStyle/>
          <a:p>
            <a:pPr defTabSz="672161">
              <a:lnSpc>
                <a:spcPct val="90000"/>
              </a:lnSpc>
            </a:pPr>
            <a:r>
              <a:rPr lang="en-US" sz="1765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5171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PCLs Today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28481" y="1722855"/>
            <a:ext cx="2359287" cy="2359287"/>
            <a:chOff x="6709504" y="1159329"/>
            <a:chExt cx="2359287" cy="2359287"/>
          </a:xfrm>
        </p:grpSpPr>
        <p:sp>
          <p:nvSpPr>
            <p:cNvPr id="5" name="Oval 4"/>
            <p:cNvSpPr/>
            <p:nvPr/>
          </p:nvSpPr>
          <p:spPr>
            <a:xfrm>
              <a:off x="6709504" y="1159329"/>
              <a:ext cx="2359287" cy="2359287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87392" y="2174540"/>
              <a:ext cx="9762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9019" y="2110467"/>
            <a:ext cx="1835524" cy="1835524"/>
            <a:chOff x="5630042" y="1546941"/>
            <a:chExt cx="1835524" cy="1835524"/>
          </a:xfrm>
        </p:grpSpPr>
        <p:sp>
          <p:nvSpPr>
            <p:cNvPr id="8" name="Oval 7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solidFill>
              <a:srgbClr val="2E75B6">
                <a:alpha val="40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5757" y="2242653"/>
              <a:ext cx="9762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4927" y="3161355"/>
            <a:ext cx="1532965" cy="1532965"/>
            <a:chOff x="6166580" y="2597829"/>
            <a:chExt cx="1532965" cy="1532965"/>
          </a:xfrm>
        </p:grpSpPr>
        <p:sp>
          <p:nvSpPr>
            <p:cNvPr id="11" name="Oval 10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2886" y="3675097"/>
              <a:ext cx="9762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80302" y="4817307"/>
            <a:ext cx="168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H="1" flipV="1">
            <a:off x="6888971" y="3623097"/>
            <a:ext cx="1433453" cy="119421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3" idx="0"/>
          </p:cNvCxnSpPr>
          <p:nvPr/>
        </p:nvCxnSpPr>
        <p:spPr>
          <a:xfrm flipH="1" flipV="1">
            <a:off x="7356928" y="3469101"/>
            <a:ext cx="965496" cy="134820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3" idx="0"/>
          </p:cNvCxnSpPr>
          <p:nvPr/>
        </p:nvCxnSpPr>
        <p:spPr>
          <a:xfrm flipH="1" flipV="1">
            <a:off x="7931060" y="3757988"/>
            <a:ext cx="391364" cy="10593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3" idx="0"/>
          </p:cNvCxnSpPr>
          <p:nvPr/>
        </p:nvCxnSpPr>
        <p:spPr>
          <a:xfrm flipH="1" flipV="1">
            <a:off x="7272855" y="2901155"/>
            <a:ext cx="1049569" cy="191615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 2.0</a:t>
            </a:r>
          </a:p>
        </p:txBody>
      </p:sp>
    </p:spTree>
    <p:extLst>
      <p:ext uri="{BB962C8B-B14F-4D97-AF65-F5344CB8AC3E}">
        <p14:creationId xmlns:p14="http://schemas.microsoft.com/office/powerpoint/2010/main" val="11387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17763" y="940931"/>
            <a:ext cx="8231214" cy="365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Standard</a:t>
            </a:r>
            <a:r>
              <a:rPr lang="en-US" b="1" dirty="0">
                <a:solidFill>
                  <a:schemeClr val="tx1"/>
                </a:solidFill>
              </a:rPr>
              <a:t> is a specification </a:t>
            </a:r>
          </a:p>
          <a:p>
            <a:r>
              <a:rPr lang="en-US" dirty="0">
                <a:solidFill>
                  <a:schemeClr val="tx1"/>
                </a:solidFill>
              </a:rPr>
              <a:t>Represents a set of </a:t>
            </a:r>
            <a:r>
              <a:rPr lang="en-US" b="1" dirty="0">
                <a:solidFill>
                  <a:schemeClr val="tx1"/>
                </a:solidFill>
              </a:rPr>
              <a:t>APIs that all .NET platforms have to implement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Is a type of class library &amp; provided as a NuGet package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58" y="3854252"/>
            <a:ext cx="7757624" cy="20809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sz="2800" dirty="0" err="1"/>
              <a:t>.Net</a:t>
            </a:r>
            <a:r>
              <a:rPr lang="en-GB" sz="2800" dirty="0"/>
              <a:t> Standard 2.0</a:t>
            </a:r>
          </a:p>
        </p:txBody>
      </p:sp>
    </p:spTree>
    <p:extLst>
      <p:ext uri="{BB962C8B-B14F-4D97-AF65-F5344CB8AC3E}">
        <p14:creationId xmlns:p14="http://schemas.microsoft.com/office/powerpoint/2010/main" val="6070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1211</TotalTime>
  <Words>795</Words>
  <Application>Microsoft Office PowerPoint</Application>
  <PresentationFormat>Widescreen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Corbel</vt:lpstr>
      <vt:lpstr>Segoe UI</vt:lpstr>
      <vt:lpstr>Segoe UI Light</vt:lpstr>
      <vt:lpstr>Segoe UI Semibold</vt:lpstr>
      <vt:lpstr>Segoe UI Semilight</vt:lpstr>
      <vt:lpstr>Wingdings 2</vt:lpstr>
      <vt:lpstr>Frame</vt:lpstr>
      <vt:lpstr>.Net Standard 2.0</vt:lpstr>
      <vt:lpstr>Agenda</vt:lpstr>
      <vt:lpstr>Who am I?</vt:lpstr>
      <vt:lpstr>.Net Today</vt:lpstr>
      <vt:lpstr>.Net Today</vt:lpstr>
      <vt:lpstr>.Net Today</vt:lpstr>
      <vt:lpstr>PCLs Today</vt:lpstr>
      <vt:lpstr>.Net Standard 2.0</vt:lpstr>
      <vt:lpstr>.Net Standard 2.0</vt:lpstr>
      <vt:lpstr>.Net Standard 2.0</vt:lpstr>
      <vt:lpstr>.Net Standard 2.0</vt:lpstr>
      <vt:lpstr>Targeting a .Net Standard</vt:lpstr>
      <vt:lpstr>What’s new?</vt:lpstr>
      <vt:lpstr>What’s new?</vt:lpstr>
      <vt:lpstr>What’s new?</vt:lpstr>
      <vt:lpstr>What’s new?</vt:lpstr>
      <vt:lpstr>How does it work?</vt:lpstr>
      <vt:lpstr>How does it work?</vt:lpstr>
      <vt:lpstr>How does it work?</vt:lpstr>
      <vt:lpstr>How does it work?</vt:lpstr>
      <vt:lpstr>How does it work?</vt:lpstr>
      <vt:lpstr>Are my Shared projects/PCL’s compatible?</vt:lpstr>
      <vt:lpstr>Final thoughts and timelines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IoT</dc:title>
  <dc:creator>Goran Karacic</dc:creator>
  <cp:lastModifiedBy>Goran Karacic</cp:lastModifiedBy>
  <cp:revision>36</cp:revision>
  <dcterms:created xsi:type="dcterms:W3CDTF">2016-03-16T01:28:58Z</dcterms:created>
  <dcterms:modified xsi:type="dcterms:W3CDTF">2016-12-14T15:27:09Z</dcterms:modified>
</cp:coreProperties>
</file>