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1" r:id="rId4"/>
    <p:sldId id="272" r:id="rId5"/>
    <p:sldId id="273" r:id="rId6"/>
    <p:sldId id="274" r:id="rId7"/>
    <p:sldId id="275" r:id="rId8"/>
    <p:sldId id="276" r:id="rId9"/>
    <p:sldId id="262" r:id="rId10"/>
    <p:sldId id="278" r:id="rId11"/>
    <p:sldId id="277" r:id="rId12"/>
    <p:sldId id="264" r:id="rId13"/>
    <p:sldId id="266" r:id="rId14"/>
    <p:sldId id="268" r:id="rId15"/>
    <p:sldId id="267" r:id="rId16"/>
    <p:sldId id="269" r:id="rId17"/>
    <p:sldId id="270" r:id="rId18"/>
    <p:sldId id="265"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D487AAC-73F2-4829-AF88-8BA4000AEEEA}" type="datetimeFigureOut">
              <a:rPr lang="en-US" smtClean="0"/>
              <a:t>11/23/2020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64717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D487AAC-73F2-4829-AF88-8BA4000AEEEA}" type="datetimeFigureOut">
              <a:rPr lang="en-US" smtClean="0"/>
              <a:t>11/23/2020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412199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D487AAC-73F2-4829-AF88-8BA4000AEEEA}" type="datetimeFigureOut">
              <a:rPr lang="en-US" smtClean="0"/>
              <a:t>11/23/2020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318412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D487AAC-73F2-4829-AF88-8BA4000AEEEA}" type="datetimeFigureOut">
              <a:rPr lang="en-US" smtClean="0"/>
              <a:t>11/23/2020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385834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D487AAC-73F2-4829-AF88-8BA4000AEEEA}" type="datetimeFigureOut">
              <a:rPr lang="en-US" smtClean="0"/>
              <a:t>11/23/2020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51858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D487AAC-73F2-4829-AF88-8BA4000AEEEA}" type="datetimeFigureOut">
              <a:rPr lang="en-US" smtClean="0"/>
              <a:t>11/23/2020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269461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D487AAC-73F2-4829-AF88-8BA4000AEEEA}" type="datetimeFigureOut">
              <a:rPr lang="en-US" smtClean="0"/>
              <a:t>11/23/2020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19387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D487AAC-73F2-4829-AF88-8BA4000AEEEA}" type="datetimeFigureOut">
              <a:rPr lang="en-US" smtClean="0"/>
              <a:t>11/23/2020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80426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D487AAC-73F2-4829-AF88-8BA4000AEEEA}" type="datetimeFigureOut">
              <a:rPr lang="en-US" smtClean="0"/>
              <a:t>11/23/2020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246434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D487AAC-73F2-4829-AF88-8BA4000AEEEA}" type="datetimeFigureOut">
              <a:rPr lang="en-US" smtClean="0"/>
              <a:t>11/23/2020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419079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D487AAC-73F2-4829-AF88-8BA4000AEEEA}" type="datetimeFigureOut">
              <a:rPr lang="en-US" smtClean="0"/>
              <a:t>11/23/2020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74161B2-D1BE-43DD-A2A5-23C4A0FF7C47}" type="slidenum">
              <a:rPr lang="en-US" smtClean="0"/>
              <a:t>‹Nº›</a:t>
            </a:fld>
            <a:endParaRPr lang="en-US"/>
          </a:p>
        </p:txBody>
      </p:sp>
    </p:spTree>
    <p:extLst>
      <p:ext uri="{BB962C8B-B14F-4D97-AF65-F5344CB8AC3E}">
        <p14:creationId xmlns:p14="http://schemas.microsoft.com/office/powerpoint/2010/main" val="83579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87AAC-73F2-4829-AF88-8BA4000AEEEA}" type="datetimeFigureOut">
              <a:rPr lang="en-US" smtClean="0"/>
              <a:t>11/23/2020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161B2-D1BE-43DD-A2A5-23C4A0FF7C47}" type="slidenum">
              <a:rPr lang="en-US" smtClean="0"/>
              <a:t>‹Nº›</a:t>
            </a:fld>
            <a:endParaRPr lang="en-US"/>
          </a:p>
        </p:txBody>
      </p:sp>
    </p:spTree>
    <p:extLst>
      <p:ext uri="{BB962C8B-B14F-4D97-AF65-F5344CB8AC3E}">
        <p14:creationId xmlns:p14="http://schemas.microsoft.com/office/powerpoint/2010/main" val="24288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chinelearningplus.com/nlp/topic-modeling-visualization-how-to-present-results-lda-mod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p:cNvSpPr txBox="1">
            <a:spLocks/>
          </p:cNvSpPr>
          <p:nvPr/>
        </p:nvSpPr>
        <p:spPr>
          <a:xfrm>
            <a:off x="860367" y="3086555"/>
            <a:ext cx="10515600" cy="1306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smtClean="0"/>
              <a:t>Sebastián Restrepo Agudelo</a:t>
            </a:r>
          </a:p>
          <a:p>
            <a:r>
              <a:rPr lang="es-ES" sz="4000" b="1" dirty="0" smtClean="0"/>
              <a:t>Ingeniero biomédico, </a:t>
            </a:r>
            <a:r>
              <a:rPr lang="es-ES" sz="4000" b="1" dirty="0" err="1" smtClean="0"/>
              <a:t>Msc</a:t>
            </a:r>
            <a:endParaRPr lang="en-US" sz="4000" b="1" dirty="0"/>
          </a:p>
        </p:txBody>
      </p:sp>
      <p:sp>
        <p:nvSpPr>
          <p:cNvPr id="12" name="Título 1"/>
          <p:cNvSpPr txBox="1">
            <a:spLocks/>
          </p:cNvSpPr>
          <p:nvPr/>
        </p:nvSpPr>
        <p:spPr>
          <a:xfrm>
            <a:off x="860367" y="1105355"/>
            <a:ext cx="10515600" cy="1306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smtClean="0"/>
              <a:t>Prueba técnica </a:t>
            </a:r>
            <a:r>
              <a:rPr lang="es-ES" sz="4000" b="1" dirty="0" err="1" smtClean="0"/>
              <a:t>Whale</a:t>
            </a:r>
            <a:r>
              <a:rPr lang="es-ES" sz="4000" b="1" dirty="0" smtClean="0"/>
              <a:t> &amp; Jaguar</a:t>
            </a:r>
          </a:p>
        </p:txBody>
      </p:sp>
    </p:spTree>
    <p:extLst>
      <p:ext uri="{BB962C8B-B14F-4D97-AF65-F5344CB8AC3E}">
        <p14:creationId xmlns:p14="http://schemas.microsoft.com/office/powerpoint/2010/main" val="349658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440" y="495755"/>
            <a:ext cx="10515600" cy="1306920"/>
          </a:xfrm>
        </p:spPr>
        <p:txBody>
          <a:bodyPr>
            <a:noAutofit/>
          </a:bodyPr>
          <a:lstStyle/>
          <a:p>
            <a:pPr algn="just"/>
            <a:r>
              <a:rPr lang="es-ES" sz="2000" b="1" dirty="0" smtClean="0"/>
              <a:t>Reto 4: </a:t>
            </a:r>
            <a:r>
              <a:rPr lang="en-US" sz="2000" b="1" dirty="0" err="1" smtClean="0"/>
              <a:t>Ahora</a:t>
            </a:r>
            <a:r>
              <a:rPr lang="en-US" sz="2000" b="1" dirty="0" smtClean="0"/>
              <a:t>, </a:t>
            </a:r>
            <a:r>
              <a:rPr lang="en-US" sz="2000" b="1" dirty="0" err="1" smtClean="0"/>
              <a:t>utilizando</a:t>
            </a:r>
            <a:r>
              <a:rPr lang="en-US" sz="2000" b="1" dirty="0" smtClean="0"/>
              <a:t> </a:t>
            </a:r>
            <a:r>
              <a:rPr lang="en-US" sz="2000" b="1" dirty="0" err="1" smtClean="0"/>
              <a:t>técnicas</a:t>
            </a:r>
            <a:r>
              <a:rPr lang="en-US" sz="2000" b="1" dirty="0" smtClean="0"/>
              <a:t> de </a:t>
            </a:r>
            <a:r>
              <a:rPr lang="en-US" sz="2000" b="1" dirty="0" err="1" smtClean="0"/>
              <a:t>aprendizaje</a:t>
            </a:r>
            <a:r>
              <a:rPr lang="en-US" sz="2000" b="1" dirty="0" smtClean="0"/>
              <a:t> no </a:t>
            </a:r>
            <a:r>
              <a:rPr lang="en-US" sz="2000" b="1" dirty="0" err="1" smtClean="0"/>
              <a:t>supervisado</a:t>
            </a:r>
            <a:r>
              <a:rPr lang="en-US" sz="2000" b="1" dirty="0" smtClean="0"/>
              <a:t>, </a:t>
            </a:r>
            <a:r>
              <a:rPr lang="en-US" sz="2000" b="1" dirty="0" err="1" smtClean="0"/>
              <a:t>trata</a:t>
            </a:r>
            <a:r>
              <a:rPr lang="en-US" sz="2000" b="1" dirty="0" smtClean="0"/>
              <a:t> de </a:t>
            </a:r>
            <a:r>
              <a:rPr lang="en-US" sz="2000" b="1" dirty="0" err="1" smtClean="0"/>
              <a:t>identificar</a:t>
            </a:r>
            <a:r>
              <a:rPr lang="en-US" sz="2000" b="1" dirty="0" smtClean="0"/>
              <a:t> </a:t>
            </a:r>
            <a:r>
              <a:rPr lang="en-US" sz="2000" b="1" dirty="0" err="1" smtClean="0"/>
              <a:t>temas</a:t>
            </a:r>
            <a:r>
              <a:rPr lang="en-US" sz="2000" b="1" dirty="0" smtClean="0"/>
              <a:t>,</a:t>
            </a:r>
            <a:br>
              <a:rPr lang="en-US" sz="2000" b="1" dirty="0" smtClean="0"/>
            </a:br>
            <a:r>
              <a:rPr lang="es-ES" sz="2000" b="1" dirty="0" smtClean="0"/>
              <a:t>“protagonistas” u otras entidades de las noticias.</a:t>
            </a:r>
            <a:endParaRPr lang="en-US" sz="2000" b="1" dirty="0"/>
          </a:p>
        </p:txBody>
      </p:sp>
      <p:sp>
        <p:nvSpPr>
          <p:cNvPr id="13" name="Rectángulo 12"/>
          <p:cNvSpPr/>
          <p:nvPr/>
        </p:nvSpPr>
        <p:spPr>
          <a:xfrm>
            <a:off x="472440" y="1798510"/>
            <a:ext cx="10763795" cy="1200329"/>
          </a:xfrm>
          <a:prstGeom prst="rect">
            <a:avLst/>
          </a:prstGeom>
        </p:spPr>
        <p:txBody>
          <a:bodyPr wrap="square">
            <a:spAutoFit/>
          </a:bodyPr>
          <a:lstStyle/>
          <a:p>
            <a:pPr marL="285750" indent="-285750" algn="just">
              <a:buFont typeface="Arial" panose="020B0604020202020204" pitchFamily="34" charset="0"/>
              <a:buChar char="•"/>
            </a:pPr>
            <a:r>
              <a:rPr lang="es-ES" dirty="0" smtClean="0"/>
              <a:t>En este reto se entrenaron dos modelos LDA: El primero fue para realizar la agrupación de 20 tópicos, y el segundo de 50 tópicos. A continuación se muestran los resultados obtenidos de los 10 primeros grupos obtenidos, entrenando el modelo LDA  para hallar 20 tópicos.</a:t>
            </a:r>
            <a:endParaRPr lang="en-US" dirty="0" smtClean="0"/>
          </a:p>
          <a:p>
            <a:pPr marL="285750" indent="-285750" algn="just">
              <a:buFont typeface="Arial" panose="020B0604020202020204" pitchFamily="34" charset="0"/>
              <a:buChar char="•"/>
            </a:pPr>
            <a:endParaRPr lang="en-US" dirty="0" smtClean="0"/>
          </a:p>
        </p:txBody>
      </p:sp>
      <p:sp>
        <p:nvSpPr>
          <p:cNvPr id="3" name="Rectángulo 2"/>
          <p:cNvSpPr/>
          <p:nvPr/>
        </p:nvSpPr>
        <p:spPr>
          <a:xfrm>
            <a:off x="740228" y="2721840"/>
            <a:ext cx="9980023" cy="3139321"/>
          </a:xfrm>
          <a:prstGeom prst="rect">
            <a:avLst/>
          </a:prstGeom>
        </p:spPr>
        <p:txBody>
          <a:bodyPr wrap="square">
            <a:spAutoFit/>
          </a:bodyPr>
          <a:lstStyle/>
          <a:p>
            <a:pPr marL="285750" indent="-285750" algn="just">
              <a:buFont typeface="Arial" panose="020B0604020202020204" pitchFamily="34" charset="0"/>
              <a:buChar char="•"/>
            </a:pPr>
            <a:r>
              <a:rPr lang="en-US" dirty="0" smtClean="0"/>
              <a:t>(0, '0.043*"news" + 0.031*"guide" + 0.029*"daily" + 0.029*"water" + 0.028*"stress"')</a:t>
            </a:r>
          </a:p>
          <a:p>
            <a:pPr marL="285750" indent="-285750" algn="just">
              <a:buFont typeface="Arial" panose="020B0604020202020204" pitchFamily="34" charset="0"/>
              <a:buChar char="•"/>
            </a:pPr>
            <a:r>
              <a:rPr lang="en-US" dirty="0" smtClean="0"/>
              <a:t>(1, '0.061*"food" + 0.027*"country" + 0.026*"report" + 0.019*"percent" + 0.017*"trip"'), (2, '0.072*"2012" + 0.038*"girl" + 0.033*"cancer" + 0.029*"red" + 0.025*"five"')</a:t>
            </a:r>
          </a:p>
          <a:p>
            <a:pPr marL="285750" indent="-285750" algn="just">
              <a:buFont typeface="Arial" panose="020B0604020202020204" pitchFamily="34" charset="0"/>
              <a:buChar char="•"/>
            </a:pPr>
            <a:r>
              <a:rPr lang="en-US" dirty="0" smtClean="0"/>
              <a:t>(3, '0.035*"around" + 0.031*"today" + 0.029*"baby" + 0.029*"heart" + 0.028*"moment"'),</a:t>
            </a:r>
          </a:p>
          <a:p>
            <a:pPr marL="285750" indent="-285750" algn="just">
              <a:buFont typeface="Arial" panose="020B0604020202020204" pitchFamily="34" charset="0"/>
              <a:buChar char="•"/>
            </a:pPr>
            <a:r>
              <a:rPr lang="en-US" dirty="0" smtClean="0"/>
              <a:t>(4, '0.065*"photo" + 0.036*"new" + 0.036*"day" + 0.028*"video" + 0.025*"year"')</a:t>
            </a:r>
          </a:p>
          <a:p>
            <a:pPr marL="285750" indent="-285750" algn="just">
              <a:buFont typeface="Arial" panose="020B0604020202020204" pitchFamily="34" charset="0"/>
              <a:buChar char="•"/>
            </a:pPr>
            <a:r>
              <a:rPr lang="en-US" dirty="0" smtClean="0"/>
              <a:t>(5, '0.030*"party" + 0.027*"fact" + 0.026*"designer" + 0.024*"plan" + 0.023*"tax"')</a:t>
            </a:r>
          </a:p>
          <a:p>
            <a:pPr marL="285750" indent="-285750" algn="just">
              <a:buFont typeface="Arial" panose="020B0604020202020204" pitchFamily="34" charset="0"/>
              <a:buChar char="•"/>
            </a:pPr>
            <a:r>
              <a:rPr lang="en-US" dirty="0" smtClean="0"/>
              <a:t>(6, '0.048*"change" + 0.029*"holiday" + 0.028*"important" + 0.021*"course" + 0.021*"exercise"')</a:t>
            </a:r>
          </a:p>
          <a:p>
            <a:pPr marL="285750" indent="-285750" algn="just">
              <a:buFont typeface="Arial" panose="020B0604020202020204" pitchFamily="34" charset="0"/>
              <a:buChar char="•"/>
            </a:pPr>
            <a:r>
              <a:rPr lang="en-US" dirty="0" smtClean="0"/>
              <a:t>(7, '0.045*"travel" + 0.041*"beauty" + 0.028*"social" + 0.026*"company" + 0.021*"patient"')</a:t>
            </a:r>
          </a:p>
          <a:p>
            <a:pPr marL="285750" indent="-285750" algn="just">
              <a:buFont typeface="Arial" panose="020B0604020202020204" pitchFamily="34" charset="0"/>
              <a:buChar char="•"/>
            </a:pPr>
            <a:r>
              <a:rPr lang="en-US" dirty="0" smtClean="0"/>
              <a:t>(8, '0.038*"feeling" + 0.036*"hour" + 0.030*"however" + 0.025*"six" + 0.022*"energy"')</a:t>
            </a:r>
          </a:p>
          <a:p>
            <a:pPr marL="285750" indent="-285750" algn="just">
              <a:buFont typeface="Arial" panose="020B0604020202020204" pitchFamily="34" charset="0"/>
              <a:buChar char="•"/>
            </a:pPr>
            <a:r>
              <a:rPr lang="en-US" dirty="0" smtClean="0"/>
              <a:t>(9, '0.056*"two" + 0.028*"hotel" + 0.028*"school" + 0.027*"reason" + 0.025*"model"')</a:t>
            </a:r>
          </a:p>
          <a:p>
            <a:pPr marL="285750" indent="-285750" algn="just">
              <a:buFont typeface="Arial" panose="020B0604020202020204" pitchFamily="34" charset="0"/>
              <a:buChar char="•"/>
            </a:pPr>
            <a:r>
              <a:rPr lang="en-US" dirty="0" smtClean="0"/>
              <a:t>(10, '0.101*"fashion" + 0.037*"body" + 0.032*"fear" + 0.024*"park" + 0.021*"beautiful"')</a:t>
            </a:r>
            <a:endParaRPr lang="en-US" dirty="0"/>
          </a:p>
        </p:txBody>
      </p:sp>
      <p:sp>
        <p:nvSpPr>
          <p:cNvPr id="4" name="Rectángulo 3"/>
          <p:cNvSpPr/>
          <p:nvPr/>
        </p:nvSpPr>
        <p:spPr>
          <a:xfrm>
            <a:off x="1023256" y="5883757"/>
            <a:ext cx="9244149" cy="646331"/>
          </a:xfrm>
          <a:prstGeom prst="rect">
            <a:avLst/>
          </a:prstGeom>
        </p:spPr>
        <p:txBody>
          <a:bodyPr wrap="square">
            <a:spAutoFit/>
          </a:bodyPr>
          <a:lstStyle/>
          <a:p>
            <a:r>
              <a:rPr lang="es-ES" dirty="0" smtClean="0"/>
              <a:t>En un caso hipotético, el grupo cuatro pudiera ser categorizado como </a:t>
            </a:r>
            <a:r>
              <a:rPr lang="es-ES" b="1" dirty="0" smtClean="0"/>
              <a:t>MEDIA</a:t>
            </a:r>
            <a:r>
              <a:rPr lang="es-ES" dirty="0" smtClean="0"/>
              <a:t>, y el grupo 7 como </a:t>
            </a:r>
            <a:r>
              <a:rPr lang="es-ES" b="1" dirty="0" smtClean="0"/>
              <a:t>BINESTAR</a:t>
            </a:r>
            <a:r>
              <a:rPr lang="es-ES" dirty="0" smtClean="0"/>
              <a:t>. No obstante, debe de haber una mayor exploración.</a:t>
            </a:r>
            <a:endParaRPr lang="en-US" dirty="0"/>
          </a:p>
        </p:txBody>
      </p:sp>
    </p:spTree>
    <p:extLst>
      <p:ext uri="{BB962C8B-B14F-4D97-AF65-F5344CB8AC3E}">
        <p14:creationId xmlns:p14="http://schemas.microsoft.com/office/powerpoint/2010/main" val="12311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440" y="495755"/>
            <a:ext cx="10515600" cy="1306920"/>
          </a:xfrm>
        </p:spPr>
        <p:txBody>
          <a:bodyPr>
            <a:noAutofit/>
          </a:bodyPr>
          <a:lstStyle/>
          <a:p>
            <a:pPr algn="just"/>
            <a:r>
              <a:rPr lang="es-ES" sz="2000" b="1" dirty="0" smtClean="0"/>
              <a:t>Reto 4: </a:t>
            </a:r>
            <a:r>
              <a:rPr lang="en-US" sz="2000" b="1" dirty="0" err="1" smtClean="0"/>
              <a:t>Ahora</a:t>
            </a:r>
            <a:r>
              <a:rPr lang="en-US" sz="2000" b="1" dirty="0" smtClean="0"/>
              <a:t>, </a:t>
            </a:r>
            <a:r>
              <a:rPr lang="en-US" sz="2000" b="1" dirty="0" err="1" smtClean="0"/>
              <a:t>utilizando</a:t>
            </a:r>
            <a:r>
              <a:rPr lang="en-US" sz="2000" b="1" dirty="0" smtClean="0"/>
              <a:t> </a:t>
            </a:r>
            <a:r>
              <a:rPr lang="en-US" sz="2000" b="1" dirty="0" err="1" smtClean="0"/>
              <a:t>técnicas</a:t>
            </a:r>
            <a:r>
              <a:rPr lang="en-US" sz="2000" b="1" dirty="0" smtClean="0"/>
              <a:t> de </a:t>
            </a:r>
            <a:r>
              <a:rPr lang="en-US" sz="2000" b="1" dirty="0" err="1" smtClean="0"/>
              <a:t>aprendizaje</a:t>
            </a:r>
            <a:r>
              <a:rPr lang="en-US" sz="2000" b="1" dirty="0" smtClean="0"/>
              <a:t> no </a:t>
            </a:r>
            <a:r>
              <a:rPr lang="en-US" sz="2000" b="1" dirty="0" err="1" smtClean="0"/>
              <a:t>supervisado</a:t>
            </a:r>
            <a:r>
              <a:rPr lang="en-US" sz="2000" b="1" dirty="0" smtClean="0"/>
              <a:t>, </a:t>
            </a:r>
            <a:r>
              <a:rPr lang="en-US" sz="2000" b="1" dirty="0" err="1" smtClean="0"/>
              <a:t>trata</a:t>
            </a:r>
            <a:r>
              <a:rPr lang="en-US" sz="2000" b="1" dirty="0" smtClean="0"/>
              <a:t> de </a:t>
            </a:r>
            <a:r>
              <a:rPr lang="en-US" sz="2000" b="1" dirty="0" err="1" smtClean="0"/>
              <a:t>identificar</a:t>
            </a:r>
            <a:r>
              <a:rPr lang="en-US" sz="2000" b="1" dirty="0" smtClean="0"/>
              <a:t> </a:t>
            </a:r>
            <a:r>
              <a:rPr lang="en-US" sz="2000" b="1" dirty="0" err="1" smtClean="0"/>
              <a:t>temas</a:t>
            </a:r>
            <a:r>
              <a:rPr lang="en-US" sz="2000" b="1" dirty="0" smtClean="0"/>
              <a:t>,</a:t>
            </a:r>
            <a:br>
              <a:rPr lang="en-US" sz="2000" b="1" dirty="0" smtClean="0"/>
            </a:br>
            <a:r>
              <a:rPr lang="es-ES" sz="2000" b="1" dirty="0" smtClean="0"/>
              <a:t>“protagonistas” u otras entidades de las noticias.</a:t>
            </a:r>
            <a:endParaRPr lang="en-US" sz="2000" b="1" dirty="0"/>
          </a:p>
        </p:txBody>
      </p:sp>
      <p:sp>
        <p:nvSpPr>
          <p:cNvPr id="13" name="Rectángulo 12"/>
          <p:cNvSpPr/>
          <p:nvPr/>
        </p:nvSpPr>
        <p:spPr>
          <a:xfrm>
            <a:off x="472440" y="1798510"/>
            <a:ext cx="10763795" cy="3139321"/>
          </a:xfrm>
          <a:prstGeom prst="rect">
            <a:avLst/>
          </a:prstGeom>
        </p:spPr>
        <p:txBody>
          <a:bodyPr wrap="square">
            <a:spAutoFit/>
          </a:bodyPr>
          <a:lstStyle/>
          <a:p>
            <a:pPr marL="285750" indent="-285750" algn="just">
              <a:buFont typeface="Arial" panose="020B0604020202020204" pitchFamily="34" charset="0"/>
              <a:buChar char="•"/>
            </a:pPr>
            <a:r>
              <a:rPr lang="en-US" dirty="0" smtClean="0"/>
              <a:t>Para </a:t>
            </a:r>
            <a:r>
              <a:rPr lang="en-US" dirty="0" err="1" smtClean="0"/>
              <a:t>visualizar</a:t>
            </a:r>
            <a:r>
              <a:rPr lang="en-US" dirty="0" smtClean="0"/>
              <a:t> </a:t>
            </a:r>
            <a:r>
              <a:rPr lang="en-US" dirty="0" err="1" smtClean="0"/>
              <a:t>los</a:t>
            </a:r>
            <a:r>
              <a:rPr lang="en-US" dirty="0" smtClean="0"/>
              <a:t> </a:t>
            </a:r>
            <a:r>
              <a:rPr lang="en-US" dirty="0" err="1" smtClean="0"/>
              <a:t>topicos</a:t>
            </a:r>
            <a:r>
              <a:rPr lang="en-US" dirty="0" smtClean="0"/>
              <a:t> </a:t>
            </a:r>
            <a:r>
              <a:rPr lang="en-US" dirty="0" err="1" smtClean="0"/>
              <a:t>existen</a:t>
            </a:r>
            <a:r>
              <a:rPr lang="en-US" dirty="0" smtClean="0"/>
              <a:t> </a:t>
            </a:r>
            <a:r>
              <a:rPr lang="en-US" dirty="0" err="1" smtClean="0"/>
              <a:t>ya</a:t>
            </a:r>
            <a:r>
              <a:rPr lang="en-US" dirty="0" smtClean="0"/>
              <a:t> </a:t>
            </a:r>
            <a:r>
              <a:rPr lang="en-US" dirty="0" err="1" smtClean="0"/>
              <a:t>implementaciones</a:t>
            </a:r>
            <a:r>
              <a:rPr lang="en-US" dirty="0" smtClean="0"/>
              <a:t> que </a:t>
            </a:r>
            <a:r>
              <a:rPr lang="en-US" dirty="0" err="1" smtClean="0"/>
              <a:t>permiten</a:t>
            </a:r>
            <a:r>
              <a:rPr lang="en-US" dirty="0" smtClean="0"/>
              <a:t> un major </a:t>
            </a:r>
            <a:r>
              <a:rPr lang="en-US" dirty="0" err="1" smtClean="0"/>
              <a:t>analisis</a:t>
            </a:r>
            <a:r>
              <a:rPr lang="en-US" dirty="0" smtClean="0"/>
              <a:t> tales </a:t>
            </a:r>
            <a:r>
              <a:rPr lang="en-US" dirty="0" err="1" smtClean="0"/>
              <a:t>como</a:t>
            </a:r>
            <a:r>
              <a:rPr lang="en-US" dirty="0" smtClean="0"/>
              <a:t>: </a:t>
            </a:r>
            <a:r>
              <a:rPr lang="en-US" dirty="0" smtClean="0">
                <a:hlinkClick r:id="rId2"/>
              </a:rPr>
              <a:t>https://www.machinelearningplus.com/nlp/topic-modeling-visualization-how-to-present-results-lda-models/</a:t>
            </a:r>
            <a:r>
              <a:rPr lang="en-US" dirty="0" smtClean="0"/>
              <a:t>, </a:t>
            </a:r>
            <a:r>
              <a:rPr lang="en-US" dirty="0" err="1" smtClean="0"/>
              <a:t>por</a:t>
            </a:r>
            <a:r>
              <a:rPr lang="en-US" dirty="0" smtClean="0"/>
              <a:t> </a:t>
            </a:r>
            <a:r>
              <a:rPr lang="en-US" dirty="0" err="1" smtClean="0"/>
              <a:t>cuestiones</a:t>
            </a:r>
            <a:r>
              <a:rPr lang="en-US" dirty="0" smtClean="0"/>
              <a:t> de </a:t>
            </a:r>
            <a:r>
              <a:rPr lang="en-US" dirty="0" err="1" smtClean="0"/>
              <a:t>tiempo</a:t>
            </a:r>
            <a:r>
              <a:rPr lang="en-US" dirty="0" smtClean="0"/>
              <a:t> no se </a:t>
            </a:r>
            <a:r>
              <a:rPr lang="en-US" dirty="0" err="1" smtClean="0"/>
              <a:t>pudieron</a:t>
            </a:r>
            <a:r>
              <a:rPr lang="en-US" dirty="0" smtClean="0"/>
              <a:t> </a:t>
            </a:r>
            <a:r>
              <a:rPr lang="en-US" dirty="0" err="1" smtClean="0"/>
              <a:t>implementar</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Se </a:t>
            </a:r>
            <a:r>
              <a:rPr lang="en-US" dirty="0" err="1" smtClean="0"/>
              <a:t>debe</a:t>
            </a:r>
            <a:r>
              <a:rPr lang="en-US" dirty="0" smtClean="0"/>
              <a:t> de </a:t>
            </a:r>
            <a:r>
              <a:rPr lang="en-US" dirty="0" err="1" smtClean="0"/>
              <a:t>explorar</a:t>
            </a:r>
            <a:r>
              <a:rPr lang="en-US" dirty="0" smtClean="0"/>
              <a:t> </a:t>
            </a:r>
            <a:r>
              <a:rPr lang="en-US" dirty="0" err="1" smtClean="0"/>
              <a:t>parametros</a:t>
            </a:r>
            <a:r>
              <a:rPr lang="en-US" dirty="0" smtClean="0"/>
              <a:t> </a:t>
            </a:r>
            <a:r>
              <a:rPr lang="en-US" dirty="0" err="1" smtClean="0"/>
              <a:t>como</a:t>
            </a:r>
            <a:r>
              <a:rPr lang="en-US" dirty="0" smtClean="0"/>
              <a:t> </a:t>
            </a:r>
            <a:r>
              <a:rPr lang="en-US" dirty="0" err="1" smtClean="0"/>
              <a:t>numeros</a:t>
            </a:r>
            <a:r>
              <a:rPr lang="en-US" dirty="0" smtClean="0"/>
              <a:t> de </a:t>
            </a:r>
            <a:r>
              <a:rPr lang="en-US" dirty="0" err="1" smtClean="0"/>
              <a:t>topicos</a:t>
            </a:r>
            <a:r>
              <a:rPr lang="en-US" dirty="0" smtClean="0"/>
              <a:t>, </a:t>
            </a:r>
            <a:r>
              <a:rPr lang="en-US" dirty="0" err="1" smtClean="0"/>
              <a:t>numero</a:t>
            </a:r>
            <a:r>
              <a:rPr lang="en-US" dirty="0" smtClean="0"/>
              <a:t> de </a:t>
            </a:r>
            <a:r>
              <a:rPr lang="en-US" dirty="0" err="1" smtClean="0"/>
              <a:t>actualizacion</a:t>
            </a:r>
            <a:r>
              <a:rPr lang="en-US" dirty="0" smtClean="0"/>
              <a:t> del </a:t>
            </a:r>
            <a:r>
              <a:rPr lang="en-US" dirty="0" err="1" smtClean="0"/>
              <a:t>modelo</a:t>
            </a:r>
            <a:r>
              <a:rPr lang="en-US" dirty="0" smtClean="0"/>
              <a:t>, </a:t>
            </a:r>
            <a:r>
              <a:rPr lang="en-US" dirty="0" err="1" smtClean="0"/>
              <a:t>numeros</a:t>
            </a:r>
            <a:r>
              <a:rPr lang="en-US" dirty="0" smtClean="0"/>
              <a:t> del valor de </a:t>
            </a:r>
            <a:r>
              <a:rPr lang="en-US" dirty="0" err="1" smtClean="0"/>
              <a:t>alfa</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Se </a:t>
            </a:r>
            <a:r>
              <a:rPr lang="en-US" dirty="0" err="1" smtClean="0"/>
              <a:t>debe</a:t>
            </a:r>
            <a:r>
              <a:rPr lang="en-US" dirty="0" smtClean="0"/>
              <a:t> </a:t>
            </a:r>
            <a:r>
              <a:rPr lang="en-US" dirty="0" err="1" smtClean="0"/>
              <a:t>refinar</a:t>
            </a:r>
            <a:r>
              <a:rPr lang="en-US" dirty="0" smtClean="0"/>
              <a:t> la </a:t>
            </a:r>
            <a:r>
              <a:rPr lang="en-US" dirty="0" err="1" smtClean="0"/>
              <a:t>eliminación</a:t>
            </a:r>
            <a:r>
              <a:rPr lang="en-US" dirty="0" smtClean="0"/>
              <a:t> de stop words y el </a:t>
            </a:r>
            <a:r>
              <a:rPr lang="en-US" dirty="0" err="1" smtClean="0"/>
              <a:t>procesamiento</a:t>
            </a:r>
            <a:r>
              <a:rPr lang="en-US" dirty="0" smtClean="0"/>
              <a:t> del </a:t>
            </a:r>
            <a:r>
              <a:rPr lang="en-US" dirty="0" err="1" smtClean="0"/>
              <a:t>texto</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Se </a:t>
            </a:r>
            <a:r>
              <a:rPr lang="en-US" dirty="0" err="1" smtClean="0"/>
              <a:t>deben</a:t>
            </a:r>
            <a:r>
              <a:rPr lang="en-US" dirty="0" smtClean="0"/>
              <a:t> de </a:t>
            </a:r>
            <a:r>
              <a:rPr lang="en-US" dirty="0" err="1" smtClean="0"/>
              <a:t>explorar</a:t>
            </a:r>
            <a:r>
              <a:rPr lang="en-US" dirty="0" smtClean="0"/>
              <a:t> </a:t>
            </a:r>
            <a:r>
              <a:rPr lang="en-US" dirty="0" err="1" smtClean="0"/>
              <a:t>otras</a:t>
            </a:r>
            <a:r>
              <a:rPr lang="en-US" dirty="0" smtClean="0"/>
              <a:t> </a:t>
            </a:r>
            <a:r>
              <a:rPr lang="en-US" dirty="0" err="1" smtClean="0"/>
              <a:t>tecnicas</a:t>
            </a:r>
            <a:r>
              <a:rPr lang="en-US" dirty="0" smtClean="0"/>
              <a:t>.</a:t>
            </a:r>
          </a:p>
          <a:p>
            <a:pPr algn="just"/>
            <a:endParaRPr lang="en-US" dirty="0"/>
          </a:p>
        </p:txBody>
      </p:sp>
    </p:spTree>
    <p:extLst>
      <p:ext uri="{BB962C8B-B14F-4D97-AF65-F5344CB8AC3E}">
        <p14:creationId xmlns:p14="http://schemas.microsoft.com/office/powerpoint/2010/main" val="42149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622" y="135537"/>
            <a:ext cx="10515600" cy="765009"/>
          </a:xfrm>
        </p:spPr>
        <p:txBody>
          <a:bodyPr>
            <a:noAutofit/>
          </a:bodyPr>
          <a:lstStyle/>
          <a:p>
            <a:r>
              <a:rPr lang="es-ES" sz="2000" b="1" dirty="0"/>
              <a:t>Reto </a:t>
            </a:r>
            <a:r>
              <a:rPr lang="es-ES" sz="2000" b="1" dirty="0" smtClean="0"/>
              <a:t>5</a:t>
            </a:r>
            <a:r>
              <a:rPr lang="es-ES" sz="2000" b="1" dirty="0"/>
              <a:t>: Basándote en el texto de la descripción corta, caracteriza este </a:t>
            </a:r>
            <a:r>
              <a:rPr lang="es-ES" sz="2000" b="1" dirty="0" err="1"/>
              <a:t>dataset</a:t>
            </a:r>
            <a:r>
              <a:rPr lang="es-ES" sz="2000" b="1" dirty="0"/>
              <a:t> .</a:t>
            </a:r>
            <a:endParaRPr lang="en-US" sz="2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8" y="900546"/>
            <a:ext cx="11753612" cy="5721927"/>
          </a:xfrm>
          <a:prstGeom prst="rect">
            <a:avLst/>
          </a:prstGeom>
        </p:spPr>
      </p:pic>
    </p:spTree>
    <p:extLst>
      <p:ext uri="{BB962C8B-B14F-4D97-AF65-F5344CB8AC3E}">
        <p14:creationId xmlns:p14="http://schemas.microsoft.com/office/powerpoint/2010/main" val="3208018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622" y="135537"/>
            <a:ext cx="10515600" cy="765009"/>
          </a:xfrm>
        </p:spPr>
        <p:txBody>
          <a:bodyPr>
            <a:noAutofit/>
          </a:bodyPr>
          <a:lstStyle/>
          <a:p>
            <a:r>
              <a:rPr lang="es-ES" sz="2000" b="1" dirty="0"/>
              <a:t>Reto </a:t>
            </a:r>
            <a:r>
              <a:rPr lang="es-ES" sz="2000" b="1" dirty="0" smtClean="0"/>
              <a:t>5</a:t>
            </a:r>
            <a:r>
              <a:rPr lang="es-ES" sz="2000" b="1" dirty="0"/>
              <a:t>: Basándote en el texto de la descripción corta, caracteriza este </a:t>
            </a:r>
            <a:r>
              <a:rPr lang="es-ES" sz="2000" b="1" dirty="0" err="1"/>
              <a:t>dataset</a:t>
            </a:r>
            <a:r>
              <a:rPr lang="es-ES" sz="2000" b="1" dirty="0"/>
              <a:t> .</a:t>
            </a:r>
            <a:endParaRPr lang="en-US" sz="2000" b="1" dirty="0"/>
          </a:p>
        </p:txBody>
      </p:sp>
      <p:sp>
        <p:nvSpPr>
          <p:cNvPr id="4" name="Título 1"/>
          <p:cNvSpPr txBox="1">
            <a:spLocks/>
          </p:cNvSpPr>
          <p:nvPr/>
        </p:nvSpPr>
        <p:spPr>
          <a:xfrm>
            <a:off x="264622" y="1755014"/>
            <a:ext cx="10515600" cy="765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b="1" dirty="0" smtClean="0"/>
              <a:t> Top 3 de categorías con MAYOR numero de noticias:</a:t>
            </a:r>
          </a:p>
          <a:p>
            <a:endParaRPr lang="es-ES" sz="2000" b="1" dirty="0" smtClean="0"/>
          </a:p>
          <a:p>
            <a:pPr marL="342900" indent="-342900">
              <a:buFont typeface="Arial" panose="020B0604020202020204" pitchFamily="34" charset="0"/>
              <a:buChar char="•"/>
            </a:pPr>
            <a:r>
              <a:rPr lang="es-ES" sz="2000" b="1" dirty="0" smtClean="0"/>
              <a:t>POLITICS: 31869</a:t>
            </a:r>
          </a:p>
          <a:p>
            <a:pPr marL="342900" indent="-342900">
              <a:buFont typeface="Arial" panose="020B0604020202020204" pitchFamily="34" charset="0"/>
              <a:buChar char="•"/>
            </a:pPr>
            <a:r>
              <a:rPr lang="es-ES" sz="2000" b="1" dirty="0" smtClean="0"/>
              <a:t>WELLNESS: 17826</a:t>
            </a:r>
          </a:p>
          <a:p>
            <a:pPr marL="342900" indent="-342900">
              <a:buFont typeface="Arial" panose="020B0604020202020204" pitchFamily="34" charset="0"/>
              <a:buChar char="•"/>
            </a:pPr>
            <a:r>
              <a:rPr lang="es-ES" sz="2000" b="1" dirty="0" smtClean="0"/>
              <a:t>ENTERTAINMENT: 15590</a:t>
            </a:r>
            <a:endParaRPr lang="es-ES" sz="2000" b="1" dirty="0"/>
          </a:p>
          <a:p>
            <a:endParaRPr lang="es-ES" sz="2000" b="1" dirty="0" smtClean="0"/>
          </a:p>
          <a:p>
            <a:endParaRPr lang="en-US" sz="2000" b="1" dirty="0"/>
          </a:p>
        </p:txBody>
      </p:sp>
      <p:sp>
        <p:nvSpPr>
          <p:cNvPr id="5" name="Título 1"/>
          <p:cNvSpPr txBox="1">
            <a:spLocks/>
          </p:cNvSpPr>
          <p:nvPr/>
        </p:nvSpPr>
        <p:spPr>
          <a:xfrm>
            <a:off x="264622" y="3920837"/>
            <a:ext cx="10515600" cy="765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b="1" dirty="0" smtClean="0"/>
              <a:t> Top 3 de categorías con MENOR numero de noticias:</a:t>
            </a:r>
          </a:p>
          <a:p>
            <a:pPr marL="342900" indent="-342900">
              <a:buFont typeface="Arial" panose="020B0604020202020204" pitchFamily="34" charset="0"/>
              <a:buChar char="•"/>
            </a:pPr>
            <a:r>
              <a:rPr lang="es-ES" sz="2000" b="1" dirty="0" smtClean="0"/>
              <a:t>EDUCATION: 1004</a:t>
            </a:r>
          </a:p>
          <a:p>
            <a:pPr marL="342900" indent="-342900">
              <a:buFont typeface="Arial" panose="020B0604020202020204" pitchFamily="34" charset="0"/>
              <a:buChar char="•"/>
            </a:pPr>
            <a:r>
              <a:rPr lang="es-ES" sz="2000" b="1" dirty="0" smtClean="0"/>
              <a:t>CULTURE &amp; ARTS: 1030</a:t>
            </a:r>
          </a:p>
          <a:p>
            <a:pPr marL="342900" indent="-342900">
              <a:buFont typeface="Arial" panose="020B0604020202020204" pitchFamily="34" charset="0"/>
              <a:buChar char="•"/>
            </a:pPr>
            <a:r>
              <a:rPr lang="es-ES" sz="2000" b="1" dirty="0" smtClean="0"/>
              <a:t>COLLEGE: 1094</a:t>
            </a:r>
            <a:endParaRPr lang="es-ES" sz="2000" b="1" dirty="0"/>
          </a:p>
          <a:p>
            <a:endParaRPr lang="es-ES" sz="2000" b="1" dirty="0" smtClean="0"/>
          </a:p>
          <a:p>
            <a:endParaRPr lang="en-US" sz="2000" b="1" dirty="0"/>
          </a:p>
        </p:txBody>
      </p:sp>
    </p:spTree>
    <p:extLst>
      <p:ext uri="{BB962C8B-B14F-4D97-AF65-F5344CB8AC3E}">
        <p14:creationId xmlns:p14="http://schemas.microsoft.com/office/powerpoint/2010/main" val="1103662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622" y="135537"/>
            <a:ext cx="10515600" cy="765009"/>
          </a:xfrm>
        </p:spPr>
        <p:txBody>
          <a:bodyPr>
            <a:noAutofit/>
          </a:bodyPr>
          <a:lstStyle/>
          <a:p>
            <a:r>
              <a:rPr lang="es-ES" sz="2000" b="1" dirty="0"/>
              <a:t>Reto </a:t>
            </a:r>
            <a:r>
              <a:rPr lang="es-ES" sz="2000" b="1" dirty="0" smtClean="0"/>
              <a:t>5</a:t>
            </a:r>
            <a:r>
              <a:rPr lang="es-ES" sz="2000" b="1" dirty="0"/>
              <a:t>: Basándote en el texto de la descripción corta, caracteriza este </a:t>
            </a:r>
            <a:r>
              <a:rPr lang="es-ES" sz="2000" b="1" dirty="0" err="1"/>
              <a:t>dataset</a:t>
            </a:r>
            <a:r>
              <a:rPr lang="es-ES" sz="2000" b="1" dirty="0"/>
              <a:t> .</a:t>
            </a:r>
            <a:endParaRPr lang="en-US" sz="2000" b="1" dirty="0"/>
          </a:p>
        </p:txBody>
      </p:sp>
      <p:sp>
        <p:nvSpPr>
          <p:cNvPr id="4" name="Título 1"/>
          <p:cNvSpPr txBox="1">
            <a:spLocks/>
          </p:cNvSpPr>
          <p:nvPr/>
        </p:nvSpPr>
        <p:spPr>
          <a:xfrm>
            <a:off x="264622" y="1230798"/>
            <a:ext cx="11650287" cy="765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t>Top 3 de categorías con MAYOR numero de noticias: POLITICS (31869), WELLNESS (17826), ENTERTAINMENT (15590).</a:t>
            </a:r>
            <a:endParaRPr lang="es-ES" sz="2000" dirty="0"/>
          </a:p>
          <a:p>
            <a:endParaRPr lang="es-ES" sz="2000" b="1" dirty="0" smtClean="0"/>
          </a:p>
          <a:p>
            <a:endParaRPr lang="en-US" sz="2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855005"/>
            <a:ext cx="5284816" cy="396361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22" y="1855005"/>
            <a:ext cx="5408116" cy="4056087"/>
          </a:xfrm>
          <a:prstGeom prst="rect">
            <a:avLst/>
          </a:prstGeom>
        </p:spPr>
      </p:pic>
    </p:spTree>
    <p:extLst>
      <p:ext uri="{BB962C8B-B14F-4D97-AF65-F5344CB8AC3E}">
        <p14:creationId xmlns:p14="http://schemas.microsoft.com/office/powerpoint/2010/main" val="3989899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40568" y="595745"/>
            <a:ext cx="10515600" cy="1146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b="1" dirty="0" smtClean="0"/>
              <a:t> Top 3 de categorías con MENOR numero de noticias: </a:t>
            </a:r>
            <a:r>
              <a:rPr lang="es-ES" sz="2000" dirty="0" smtClean="0"/>
              <a:t>EDUCATION (1004), </a:t>
            </a:r>
            <a:r>
              <a:rPr lang="es-ES" sz="2000" dirty="0" smtClean="0"/>
              <a:t>COLLEGE (1094), </a:t>
            </a:r>
            <a:r>
              <a:rPr lang="es-ES" sz="2000" dirty="0" smtClean="0"/>
              <a:t>CULTURE &amp; ARTS (</a:t>
            </a:r>
            <a:r>
              <a:rPr lang="es-ES" sz="2000" dirty="0" smtClean="0"/>
              <a:t>1030</a:t>
            </a:r>
            <a:r>
              <a:rPr lang="es-ES" sz="2000" dirty="0" smtClean="0"/>
              <a:t>):</a:t>
            </a:r>
          </a:p>
          <a:p>
            <a:endParaRPr lang="en-US" sz="2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22" y="1343104"/>
            <a:ext cx="5667115" cy="4250336"/>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587" y="1741754"/>
            <a:ext cx="5045831" cy="3784373"/>
          </a:xfrm>
          <a:prstGeom prst="rect">
            <a:avLst/>
          </a:prstGeom>
        </p:spPr>
      </p:pic>
      <p:sp>
        <p:nvSpPr>
          <p:cNvPr id="8" name="Título 1"/>
          <p:cNvSpPr txBox="1">
            <a:spLocks/>
          </p:cNvSpPr>
          <p:nvPr/>
        </p:nvSpPr>
        <p:spPr>
          <a:xfrm>
            <a:off x="417010" y="5593440"/>
            <a:ext cx="11515905" cy="1146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2000" dirty="0" smtClean="0"/>
              <a:t>Las categorías </a:t>
            </a:r>
            <a:r>
              <a:rPr lang="es-ES" sz="2000" b="1" dirty="0" smtClean="0"/>
              <a:t>“</a:t>
            </a:r>
            <a:r>
              <a:rPr lang="es-ES" sz="2000" b="1" dirty="0" err="1" smtClean="0"/>
              <a:t>education</a:t>
            </a:r>
            <a:r>
              <a:rPr lang="es-ES" sz="2000" b="1" dirty="0" smtClean="0"/>
              <a:t>” </a:t>
            </a:r>
            <a:r>
              <a:rPr lang="es-ES" sz="2000" dirty="0" smtClean="0"/>
              <a:t>and  “</a:t>
            </a:r>
            <a:r>
              <a:rPr lang="es-ES" sz="2000" b="1" dirty="0" err="1" smtClean="0"/>
              <a:t>collegue</a:t>
            </a:r>
            <a:r>
              <a:rPr lang="es-ES" sz="2000" b="1" dirty="0" smtClean="0"/>
              <a:t>” </a:t>
            </a:r>
            <a:r>
              <a:rPr lang="es-ES" sz="2000" dirty="0" smtClean="0"/>
              <a:t>tienen palabras en común con alta frecuencia, lo que puede sugerir la unificación de estas dos categorías y revisar el como se comporta el desempeño del modelo de clasificación.</a:t>
            </a:r>
          </a:p>
          <a:p>
            <a:endParaRPr lang="en-US" sz="2000" b="1" dirty="0"/>
          </a:p>
        </p:txBody>
      </p:sp>
    </p:spTree>
    <p:extLst>
      <p:ext uri="{BB962C8B-B14F-4D97-AF65-F5344CB8AC3E}">
        <p14:creationId xmlns:p14="http://schemas.microsoft.com/office/powerpoint/2010/main" val="467603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40568" y="976745"/>
            <a:ext cx="10515600" cy="765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t>De igual forma las categorías </a:t>
            </a:r>
            <a:r>
              <a:rPr lang="es-ES" sz="2000" dirty="0" smtClean="0"/>
              <a:t>”</a:t>
            </a:r>
            <a:r>
              <a:rPr lang="es-ES" sz="2000" b="1" dirty="0" err="1" smtClean="0"/>
              <a:t>parenting</a:t>
            </a:r>
            <a:r>
              <a:rPr lang="es-ES" sz="2000" dirty="0" smtClean="0"/>
              <a:t>” y “</a:t>
            </a:r>
            <a:r>
              <a:rPr lang="es-ES" sz="2000" b="1" dirty="0" err="1" smtClean="0"/>
              <a:t>parents</a:t>
            </a:r>
            <a:r>
              <a:rPr lang="es-ES" sz="2000" dirty="0" smtClean="0"/>
              <a:t>” </a:t>
            </a:r>
            <a:r>
              <a:rPr lang="es-ES" sz="2000" dirty="0" smtClean="0"/>
              <a:t>poseen palabras en común con una alta frecuencia.  </a:t>
            </a:r>
            <a:endParaRPr lang="en-US" sz="2000"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68" y="1821359"/>
            <a:ext cx="5429806" cy="4072355"/>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537" y="1821359"/>
            <a:ext cx="5429807" cy="4072355"/>
          </a:xfrm>
          <a:prstGeom prst="rect">
            <a:avLst/>
          </a:prstGeom>
        </p:spPr>
      </p:pic>
      <p:sp>
        <p:nvSpPr>
          <p:cNvPr id="8" name="Rectángulo 7"/>
          <p:cNvSpPr/>
          <p:nvPr/>
        </p:nvSpPr>
        <p:spPr>
          <a:xfrm>
            <a:off x="440567" y="330415"/>
            <a:ext cx="9132923" cy="369332"/>
          </a:xfrm>
          <a:prstGeom prst="rect">
            <a:avLst/>
          </a:prstGeom>
        </p:spPr>
        <p:txBody>
          <a:bodyPr wrap="square">
            <a:spAutoFit/>
          </a:bodyPr>
          <a:lstStyle/>
          <a:p>
            <a:r>
              <a:rPr lang="es-ES" b="1" dirty="0"/>
              <a:t>Reto 5: Basándote en el texto de la descripción corta, caracteriza este </a:t>
            </a:r>
            <a:r>
              <a:rPr lang="es-ES" b="1" dirty="0" err="1"/>
              <a:t>dataset</a:t>
            </a:r>
            <a:r>
              <a:rPr lang="es-ES" b="1" dirty="0"/>
              <a:t> .</a:t>
            </a:r>
            <a:endParaRPr lang="en-US" dirty="0"/>
          </a:p>
        </p:txBody>
      </p:sp>
      <p:sp>
        <p:nvSpPr>
          <p:cNvPr id="9" name="Título 1"/>
          <p:cNvSpPr txBox="1">
            <a:spLocks/>
          </p:cNvSpPr>
          <p:nvPr/>
        </p:nvSpPr>
        <p:spPr>
          <a:xfrm>
            <a:off x="440568" y="6092991"/>
            <a:ext cx="11543614" cy="363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t>Este mismo escenario ocurre con las siguientes categorías: </a:t>
            </a:r>
            <a:r>
              <a:rPr lang="es-ES" sz="2000" b="1" dirty="0" smtClean="0"/>
              <a:t>(</a:t>
            </a:r>
            <a:r>
              <a:rPr lang="es-ES" sz="2000" b="1" dirty="0" err="1" smtClean="0"/>
              <a:t>arts</a:t>
            </a:r>
            <a:r>
              <a:rPr lang="es-ES" sz="2000" b="1" dirty="0" smtClean="0"/>
              <a:t>, </a:t>
            </a:r>
            <a:r>
              <a:rPr lang="es-ES" sz="2000" b="1" dirty="0" err="1" smtClean="0"/>
              <a:t>arts</a:t>
            </a:r>
            <a:r>
              <a:rPr lang="es-ES" sz="2000" b="1" dirty="0" smtClean="0"/>
              <a:t> &amp; culture, culture &amp; </a:t>
            </a:r>
            <a:r>
              <a:rPr lang="es-ES" sz="2000" b="1" dirty="0" err="1" smtClean="0"/>
              <a:t>arts</a:t>
            </a:r>
            <a:r>
              <a:rPr lang="es-ES" sz="2000" b="1" dirty="0" smtClean="0"/>
              <a:t>), (</a:t>
            </a:r>
            <a:r>
              <a:rPr lang="es-ES" sz="2000" b="1" dirty="0" err="1" smtClean="0"/>
              <a:t>style</a:t>
            </a:r>
            <a:r>
              <a:rPr lang="es-ES" sz="2000" b="1" dirty="0" smtClean="0"/>
              <a:t> &amp; </a:t>
            </a:r>
            <a:r>
              <a:rPr lang="es-ES" sz="2000" b="1" dirty="0" err="1" smtClean="0"/>
              <a:t>beauty</a:t>
            </a:r>
            <a:r>
              <a:rPr lang="es-ES" sz="2000" b="1" dirty="0" smtClean="0"/>
              <a:t>, </a:t>
            </a:r>
            <a:r>
              <a:rPr lang="es-ES" sz="2000" b="1" dirty="0" err="1" smtClean="0"/>
              <a:t>style</a:t>
            </a:r>
            <a:r>
              <a:rPr lang="es-ES" sz="2000" b="1" dirty="0" smtClean="0"/>
              <a:t> </a:t>
            </a:r>
            <a:r>
              <a:rPr lang="es-ES" sz="2000" b="1" dirty="0" err="1" smtClean="0"/>
              <a:t>education</a:t>
            </a:r>
            <a:r>
              <a:rPr lang="es-ES" sz="2000" b="1" dirty="0" smtClean="0"/>
              <a:t>), (taste, </a:t>
            </a:r>
            <a:r>
              <a:rPr lang="es-ES" sz="2000" b="1" dirty="0" err="1" smtClean="0"/>
              <a:t>food</a:t>
            </a:r>
            <a:r>
              <a:rPr lang="es-ES" sz="2000" b="1" dirty="0" smtClean="0"/>
              <a:t> &amp; </a:t>
            </a:r>
            <a:r>
              <a:rPr lang="es-ES" sz="2000" b="1" dirty="0" err="1" smtClean="0"/>
              <a:t>drink</a:t>
            </a:r>
            <a:r>
              <a:rPr lang="es-ES" sz="2000" b="1" dirty="0" smtClean="0"/>
              <a:t>)</a:t>
            </a:r>
            <a:r>
              <a:rPr lang="es-ES" sz="2000" dirty="0" smtClean="0"/>
              <a:t>.</a:t>
            </a:r>
          </a:p>
          <a:p>
            <a:endParaRPr lang="en-US" sz="2000" b="1" dirty="0"/>
          </a:p>
        </p:txBody>
      </p:sp>
    </p:spTree>
    <p:extLst>
      <p:ext uri="{BB962C8B-B14F-4D97-AF65-F5344CB8AC3E}">
        <p14:creationId xmlns:p14="http://schemas.microsoft.com/office/powerpoint/2010/main" val="176197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40567" y="976745"/>
            <a:ext cx="10906305" cy="1239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2000" dirty="0" smtClean="0"/>
              <a:t>El análisis de frecuencia de palabras, demostró que se debe mejorar la eliminación de </a:t>
            </a:r>
            <a:r>
              <a:rPr lang="es-ES" sz="2000" dirty="0" err="1" smtClean="0"/>
              <a:t>stop_words</a:t>
            </a:r>
            <a:r>
              <a:rPr lang="es-ES" sz="2000" dirty="0" smtClean="0"/>
              <a:t>, dado que palabras como </a:t>
            </a:r>
            <a:r>
              <a:rPr lang="es-ES" sz="2000" b="1" dirty="0" smtClean="0"/>
              <a:t>u, </a:t>
            </a:r>
            <a:r>
              <a:rPr lang="es-ES" sz="2000" b="1" dirty="0" err="1" smtClean="0"/>
              <a:t>said,new</a:t>
            </a:r>
            <a:r>
              <a:rPr lang="es-ES" sz="2000" b="1" dirty="0" smtClean="0"/>
              <a:t>, </a:t>
            </a:r>
            <a:r>
              <a:rPr lang="es-ES" sz="2000" b="1" dirty="0" err="1" smtClean="0"/>
              <a:t>one</a:t>
            </a:r>
            <a:r>
              <a:rPr lang="es-ES" sz="2000" b="1" dirty="0" smtClean="0"/>
              <a:t>, </a:t>
            </a:r>
            <a:r>
              <a:rPr lang="es-ES" sz="2000" b="1" dirty="0" err="1" smtClean="0"/>
              <a:t>say</a:t>
            </a:r>
            <a:r>
              <a:rPr lang="es-ES" sz="2000" dirty="0" smtClean="0"/>
              <a:t>, entre otras,  se encontraron en la mayoría de categorías, lo que dependiendo del contexto puede representar ruido en los procesos de la analítica del texto y/o en la transformación vectorial.</a:t>
            </a:r>
            <a:endParaRPr lang="en-US" sz="2000" b="1" dirty="0"/>
          </a:p>
        </p:txBody>
      </p:sp>
      <p:sp>
        <p:nvSpPr>
          <p:cNvPr id="8" name="Rectángulo 7"/>
          <p:cNvSpPr/>
          <p:nvPr/>
        </p:nvSpPr>
        <p:spPr>
          <a:xfrm>
            <a:off x="440567" y="330415"/>
            <a:ext cx="9132923" cy="369332"/>
          </a:xfrm>
          <a:prstGeom prst="rect">
            <a:avLst/>
          </a:prstGeom>
        </p:spPr>
        <p:txBody>
          <a:bodyPr wrap="square">
            <a:spAutoFit/>
          </a:bodyPr>
          <a:lstStyle/>
          <a:p>
            <a:r>
              <a:rPr lang="es-ES" b="1" dirty="0"/>
              <a:t>Reto 5: Basándote en el texto de la descripción corta, caracteriza este </a:t>
            </a:r>
            <a:r>
              <a:rPr lang="es-ES" b="1" dirty="0" err="1"/>
              <a:t>dataset</a:t>
            </a:r>
            <a:r>
              <a:rPr lang="es-ES" b="1" dirty="0"/>
              <a:t> .</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4" y="2438400"/>
            <a:ext cx="4803032" cy="3602274"/>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418" y="2438399"/>
            <a:ext cx="5040278" cy="3780209"/>
          </a:xfrm>
          <a:prstGeom prst="rect">
            <a:avLst/>
          </a:prstGeom>
        </p:spPr>
      </p:pic>
      <p:sp>
        <p:nvSpPr>
          <p:cNvPr id="4" name="Rectángulo 3"/>
          <p:cNvSpPr/>
          <p:nvPr/>
        </p:nvSpPr>
        <p:spPr>
          <a:xfrm>
            <a:off x="1108363" y="3602182"/>
            <a:ext cx="429491" cy="51261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ángulo 9"/>
          <p:cNvSpPr/>
          <p:nvPr/>
        </p:nvSpPr>
        <p:spPr>
          <a:xfrm>
            <a:off x="6553200" y="3858491"/>
            <a:ext cx="429491" cy="101830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05129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440" y="495755"/>
            <a:ext cx="10515600" cy="1306920"/>
          </a:xfrm>
        </p:spPr>
        <p:txBody>
          <a:bodyPr>
            <a:noAutofit/>
          </a:bodyPr>
          <a:lstStyle/>
          <a:p>
            <a:r>
              <a:rPr lang="es-ES" sz="2000" b="1" dirty="0"/>
              <a:t>Reto 6</a:t>
            </a:r>
            <a:r>
              <a:rPr lang="es-ES" sz="2000" b="1" dirty="0" smtClean="0"/>
              <a:t>: </a:t>
            </a:r>
            <a:r>
              <a:rPr lang="es-ES" sz="2000" b="1" dirty="0"/>
              <a:t>¿Qué otra información útil se puede extraer de los datos?</a:t>
            </a:r>
            <a:endParaRPr lang="en-US" sz="2000" b="1" dirty="0"/>
          </a:p>
        </p:txBody>
      </p:sp>
      <p:sp>
        <p:nvSpPr>
          <p:cNvPr id="3" name="Título 1"/>
          <p:cNvSpPr txBox="1">
            <a:spLocks/>
          </p:cNvSpPr>
          <p:nvPr/>
        </p:nvSpPr>
        <p:spPr>
          <a:xfrm>
            <a:off x="472440" y="2047305"/>
            <a:ext cx="10626437" cy="36872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s-ES" sz="2000" dirty="0" smtClean="0"/>
              <a:t>Analizar el grado de similitud entre categorías de noticia utilizando técnicas como coseno y </a:t>
            </a:r>
            <a:r>
              <a:rPr lang="es-ES" sz="2000" dirty="0" err="1"/>
              <a:t>J</a:t>
            </a:r>
            <a:r>
              <a:rPr lang="es-ES" sz="2000" dirty="0" err="1" smtClean="0"/>
              <a:t>accard</a:t>
            </a:r>
            <a:r>
              <a:rPr lang="es-ES" sz="2000" dirty="0" smtClean="0"/>
              <a:t>. Eso pudiera contribuir a mejorar la definición de las categorías (clases) y el desempeño de clasificación.</a:t>
            </a:r>
          </a:p>
          <a:p>
            <a:pPr marL="342900" indent="-342900">
              <a:lnSpc>
                <a:spcPct val="150000"/>
              </a:lnSpc>
              <a:buFont typeface="Arial" panose="020B0604020202020204" pitchFamily="34" charset="0"/>
              <a:buChar char="•"/>
            </a:pPr>
            <a:r>
              <a:rPr lang="es-ES" sz="2000" dirty="0" smtClean="0"/>
              <a:t>Extraer la cantidad promedio </a:t>
            </a:r>
            <a:r>
              <a:rPr lang="es-ES" sz="2000" dirty="0"/>
              <a:t>general de palabras de las noticias de cada categoría. Esto pudiera ser insumo para mejorar el desempeño</a:t>
            </a:r>
            <a:r>
              <a:rPr lang="en-US" sz="2000" dirty="0"/>
              <a:t>. </a:t>
            </a:r>
            <a:r>
              <a:rPr lang="en-US" sz="2000" dirty="0" err="1"/>
              <a:t>Esto</a:t>
            </a:r>
            <a:r>
              <a:rPr lang="en-US" sz="2000" dirty="0"/>
              <a:t> </a:t>
            </a:r>
            <a:r>
              <a:rPr lang="en-US" sz="2000" dirty="0" err="1"/>
              <a:t>tambien</a:t>
            </a:r>
            <a:r>
              <a:rPr lang="en-US" sz="2000" dirty="0"/>
              <a:t> </a:t>
            </a:r>
            <a:r>
              <a:rPr lang="en-US" sz="2000" dirty="0" err="1"/>
              <a:t>puede</a:t>
            </a:r>
            <a:r>
              <a:rPr lang="en-US" sz="2000" dirty="0"/>
              <a:t> </a:t>
            </a:r>
            <a:r>
              <a:rPr lang="en-US" sz="2000" dirty="0" err="1"/>
              <a:t>servir</a:t>
            </a:r>
            <a:r>
              <a:rPr lang="en-US" sz="2000" dirty="0"/>
              <a:t> para </a:t>
            </a:r>
            <a:r>
              <a:rPr lang="en-US" sz="2000" dirty="0" err="1" smtClean="0"/>
              <a:t>analisis</a:t>
            </a:r>
            <a:r>
              <a:rPr lang="en-US" sz="2000" dirty="0" smtClean="0"/>
              <a:t> </a:t>
            </a:r>
            <a:r>
              <a:rPr lang="en-US" sz="2000" dirty="0" err="1"/>
              <a:t>los</a:t>
            </a:r>
            <a:r>
              <a:rPr lang="en-US" sz="2000" dirty="0"/>
              <a:t> </a:t>
            </a:r>
            <a:r>
              <a:rPr lang="en-US" sz="2000" dirty="0" err="1"/>
              <a:t>estilos</a:t>
            </a:r>
            <a:r>
              <a:rPr lang="en-US" sz="2000" dirty="0"/>
              <a:t> que se </a:t>
            </a:r>
            <a:r>
              <a:rPr lang="en-US" sz="2000" dirty="0" err="1"/>
              <a:t>pueden</a:t>
            </a:r>
            <a:r>
              <a:rPr lang="en-US" sz="2000" dirty="0"/>
              <a:t> </a:t>
            </a:r>
            <a:r>
              <a:rPr lang="en-US" sz="2000" dirty="0" err="1"/>
              <a:t>manejar</a:t>
            </a:r>
            <a:r>
              <a:rPr lang="en-US" sz="2000" dirty="0"/>
              <a:t> </a:t>
            </a:r>
            <a:r>
              <a:rPr lang="en-US" sz="2000" dirty="0" err="1"/>
              <a:t>por</a:t>
            </a:r>
            <a:r>
              <a:rPr lang="en-US" sz="2000" dirty="0"/>
              <a:t> </a:t>
            </a:r>
            <a:r>
              <a:rPr lang="en-US" sz="2000" dirty="0" err="1"/>
              <a:t>cada</a:t>
            </a:r>
            <a:r>
              <a:rPr lang="en-US" sz="2000" dirty="0"/>
              <a:t> </a:t>
            </a:r>
            <a:r>
              <a:rPr lang="en-US" sz="2000" dirty="0" err="1"/>
              <a:t>tipo</a:t>
            </a:r>
            <a:r>
              <a:rPr lang="en-US" sz="2000" dirty="0"/>
              <a:t> de </a:t>
            </a:r>
            <a:r>
              <a:rPr lang="en-US" sz="2000" dirty="0" err="1"/>
              <a:t>categoria</a:t>
            </a:r>
            <a:r>
              <a:rPr lang="en-US" sz="2000" dirty="0"/>
              <a:t> de la </a:t>
            </a:r>
            <a:r>
              <a:rPr lang="en-US" sz="2000" dirty="0" err="1" smtClean="0"/>
              <a:t>noticia</a:t>
            </a:r>
            <a:r>
              <a:rPr lang="en-US" sz="2000" dirty="0" smtClean="0"/>
              <a:t>. </a:t>
            </a:r>
            <a:r>
              <a:rPr lang="en-US" sz="2000" dirty="0" err="1" smtClean="0"/>
              <a:t>Tambien</a:t>
            </a:r>
            <a:r>
              <a:rPr lang="en-US" sz="2000" dirty="0" smtClean="0"/>
              <a:t> </a:t>
            </a:r>
            <a:r>
              <a:rPr lang="en-US" sz="2000" dirty="0" err="1" smtClean="0"/>
              <a:t>aplicaria</a:t>
            </a:r>
            <a:r>
              <a:rPr lang="en-US" sz="2000" dirty="0" smtClean="0"/>
              <a:t> para la </a:t>
            </a:r>
            <a:r>
              <a:rPr lang="en-US" sz="2000" dirty="0" err="1" smtClean="0"/>
              <a:t>cantidad</a:t>
            </a:r>
            <a:r>
              <a:rPr lang="en-US" sz="2000" dirty="0" smtClean="0"/>
              <a:t> de palabras </a:t>
            </a:r>
            <a:r>
              <a:rPr lang="en-US" sz="2000" dirty="0" err="1" smtClean="0"/>
              <a:t>usadas</a:t>
            </a:r>
            <a:r>
              <a:rPr lang="en-US" sz="2000" dirty="0" smtClean="0"/>
              <a:t> </a:t>
            </a:r>
            <a:r>
              <a:rPr lang="en-US" sz="2000" dirty="0" err="1" smtClean="0"/>
              <a:t>en</a:t>
            </a:r>
            <a:r>
              <a:rPr lang="en-US" sz="2000" dirty="0" smtClean="0"/>
              <a:t> </a:t>
            </a:r>
            <a:r>
              <a:rPr lang="en-US" sz="2000" dirty="0" err="1" smtClean="0"/>
              <a:t>cada</a:t>
            </a:r>
            <a:r>
              <a:rPr lang="en-US" sz="2000" dirty="0" smtClean="0"/>
              <a:t> </a:t>
            </a:r>
            <a:r>
              <a:rPr lang="en-US" sz="2000" dirty="0" err="1" smtClean="0"/>
              <a:t>categoria</a:t>
            </a:r>
            <a:r>
              <a:rPr lang="en-US" sz="2000" dirty="0" smtClean="0"/>
              <a:t>.</a:t>
            </a:r>
          </a:p>
          <a:p>
            <a:pPr marL="342900" indent="-342900">
              <a:lnSpc>
                <a:spcPct val="150000"/>
              </a:lnSpc>
              <a:buFont typeface="Arial" panose="020B0604020202020204" pitchFamily="34" charset="0"/>
              <a:buChar char="•"/>
            </a:pPr>
            <a:r>
              <a:rPr lang="en-US" sz="2000" dirty="0" smtClean="0"/>
              <a:t>No se </a:t>
            </a:r>
            <a:r>
              <a:rPr lang="en-US" sz="2000" dirty="0" err="1" smtClean="0"/>
              <a:t>pudieron</a:t>
            </a:r>
            <a:r>
              <a:rPr lang="en-US" sz="2000" dirty="0" smtClean="0"/>
              <a:t> </a:t>
            </a:r>
            <a:r>
              <a:rPr lang="en-US" sz="2000" dirty="0" err="1" smtClean="0"/>
              <a:t>graficas</a:t>
            </a:r>
            <a:r>
              <a:rPr lang="en-US" sz="2000" dirty="0" smtClean="0"/>
              <a:t> </a:t>
            </a:r>
            <a:r>
              <a:rPr lang="en-US" sz="2000" dirty="0" err="1" smtClean="0"/>
              <a:t>pero</a:t>
            </a:r>
            <a:r>
              <a:rPr lang="en-US" sz="2000" dirty="0" smtClean="0"/>
              <a:t> </a:t>
            </a:r>
            <a:r>
              <a:rPr lang="en-US" sz="2000" dirty="0" err="1" smtClean="0"/>
              <a:t>en</a:t>
            </a:r>
            <a:r>
              <a:rPr lang="en-US" sz="2000" dirty="0" smtClean="0"/>
              <a:t> </a:t>
            </a:r>
            <a:r>
              <a:rPr lang="en-US" sz="2000" dirty="0" err="1" smtClean="0"/>
              <a:t>los</a:t>
            </a:r>
            <a:r>
              <a:rPr lang="en-US" sz="2000" dirty="0" smtClean="0"/>
              <a:t> </a:t>
            </a:r>
            <a:r>
              <a:rPr lang="en-US" sz="2000" dirty="0" err="1" smtClean="0"/>
              <a:t>codigos</a:t>
            </a:r>
            <a:r>
              <a:rPr lang="en-US" sz="2000" dirty="0" smtClean="0"/>
              <a:t> se </a:t>
            </a:r>
            <a:r>
              <a:rPr lang="en-US" sz="2000" dirty="0" err="1" smtClean="0"/>
              <a:t>tienen</a:t>
            </a:r>
            <a:r>
              <a:rPr lang="en-US" sz="2000" dirty="0" smtClean="0"/>
              <a:t> </a:t>
            </a:r>
            <a:r>
              <a:rPr lang="en-US" sz="2000" dirty="0" err="1" smtClean="0"/>
              <a:t>funciones</a:t>
            </a:r>
            <a:r>
              <a:rPr lang="en-US" sz="2000" dirty="0" smtClean="0"/>
              <a:t> que </a:t>
            </a:r>
            <a:r>
              <a:rPr lang="en-US" sz="2000" dirty="0" err="1" smtClean="0"/>
              <a:t>estiman</a:t>
            </a:r>
            <a:r>
              <a:rPr lang="en-US" sz="2000" dirty="0" smtClean="0"/>
              <a:t> </a:t>
            </a:r>
            <a:r>
              <a:rPr lang="en-US" sz="2000" dirty="0" err="1" smtClean="0"/>
              <a:t>trigramas</a:t>
            </a:r>
            <a:r>
              <a:rPr lang="en-US" sz="2000" dirty="0" smtClean="0"/>
              <a:t>. </a:t>
            </a:r>
            <a:r>
              <a:rPr lang="en-US" sz="2000" dirty="0" err="1" smtClean="0"/>
              <a:t>Revisar</a:t>
            </a:r>
            <a:r>
              <a:rPr lang="en-US" sz="2000" dirty="0" smtClean="0"/>
              <a:t> document “Word frequency analysis.xlsx”, </a:t>
            </a:r>
            <a:r>
              <a:rPr lang="en-US" sz="2000" dirty="0" err="1" smtClean="0"/>
              <a:t>donde</a:t>
            </a:r>
            <a:r>
              <a:rPr lang="en-US" sz="2000" dirty="0" smtClean="0"/>
              <a:t> se </a:t>
            </a:r>
            <a:r>
              <a:rPr lang="en-US" sz="2000" dirty="0" err="1" smtClean="0"/>
              <a:t>muestra</a:t>
            </a:r>
            <a:r>
              <a:rPr lang="en-US" sz="2000" dirty="0" smtClean="0"/>
              <a:t> un </a:t>
            </a:r>
            <a:r>
              <a:rPr lang="en-US" sz="2000" dirty="0" err="1" smtClean="0"/>
              <a:t>ejemplo</a:t>
            </a:r>
            <a:r>
              <a:rPr lang="en-US" sz="2000" dirty="0" smtClean="0"/>
              <a:t> del </a:t>
            </a:r>
            <a:r>
              <a:rPr lang="en-US" sz="2000" dirty="0" err="1" smtClean="0"/>
              <a:t>analisis</a:t>
            </a:r>
            <a:r>
              <a:rPr lang="en-US" sz="2000" dirty="0" smtClean="0"/>
              <a:t> que se </a:t>
            </a:r>
            <a:r>
              <a:rPr lang="en-US" sz="2000" dirty="0" err="1" smtClean="0"/>
              <a:t>puede</a:t>
            </a:r>
            <a:r>
              <a:rPr lang="en-US" sz="2000" dirty="0" smtClean="0"/>
              <a:t> </a:t>
            </a:r>
            <a:r>
              <a:rPr lang="en-US" sz="2000" dirty="0" err="1" smtClean="0"/>
              <a:t>realizar</a:t>
            </a:r>
            <a:r>
              <a:rPr lang="en-US" sz="2000" dirty="0" smtClean="0"/>
              <a:t>.</a:t>
            </a:r>
            <a:endParaRPr lang="es-ES" sz="2000" dirty="0"/>
          </a:p>
        </p:txBody>
      </p:sp>
    </p:spTree>
    <p:extLst>
      <p:ext uri="{BB962C8B-B14F-4D97-AF65-F5344CB8AC3E}">
        <p14:creationId xmlns:p14="http://schemas.microsoft.com/office/powerpoint/2010/main" val="408490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149" y="135537"/>
            <a:ext cx="10515600" cy="1306920"/>
          </a:xfrm>
        </p:spPr>
        <p:txBody>
          <a:bodyPr>
            <a:noAutofit/>
          </a:bodyPr>
          <a:lstStyle/>
          <a:p>
            <a:r>
              <a:rPr lang="es-ES" sz="2000" b="1" dirty="0" smtClean="0"/>
              <a:t>Reto 1: ¿Se pueden catalogar las noticias con la descripción y los titulares? Compara tu clasificación con las categorías incluidas en el set de datos.</a:t>
            </a:r>
            <a:endParaRPr lang="en-US" sz="2000" b="1" dirty="0"/>
          </a:p>
        </p:txBody>
      </p:sp>
      <p:sp>
        <p:nvSpPr>
          <p:cNvPr id="10" name="Rectángulo 9"/>
          <p:cNvSpPr/>
          <p:nvPr/>
        </p:nvSpPr>
        <p:spPr>
          <a:xfrm>
            <a:off x="591085" y="1924597"/>
            <a:ext cx="1043745"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Dataset</a:t>
            </a:r>
          </a:p>
          <a:p>
            <a:pPr algn="ctr" fontAlgn="base"/>
            <a:endParaRPr lang="en-US" dirty="0" smtClean="0"/>
          </a:p>
          <a:p>
            <a:pPr algn="ctr" fontAlgn="base"/>
            <a:r>
              <a:rPr lang="es-CO" dirty="0" smtClean="0"/>
              <a:t>News </a:t>
            </a:r>
            <a:r>
              <a:rPr lang="es-CO" dirty="0" err="1"/>
              <a:t>Category</a:t>
            </a:r>
            <a:r>
              <a:rPr lang="es-CO" dirty="0"/>
              <a:t> </a:t>
            </a:r>
            <a:r>
              <a:rPr lang="es-CO" dirty="0" err="1"/>
              <a:t>Dataset</a:t>
            </a:r>
            <a:endParaRPr lang="es-CO" dirty="0"/>
          </a:p>
          <a:p>
            <a:r>
              <a:rPr lang="es-CO" dirty="0" smtClean="0"/>
              <a:t/>
            </a:r>
            <a:br>
              <a:rPr lang="es-CO" dirty="0" smtClean="0"/>
            </a:br>
            <a:endParaRPr lang="en-US" dirty="0"/>
          </a:p>
        </p:txBody>
      </p:sp>
      <p:sp>
        <p:nvSpPr>
          <p:cNvPr id="11" name="Rectángulo 10"/>
          <p:cNvSpPr/>
          <p:nvPr/>
        </p:nvSpPr>
        <p:spPr>
          <a:xfrm>
            <a:off x="2273813" y="1936471"/>
            <a:ext cx="1955874"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endParaRPr lang="en-US" b="1" dirty="0" smtClean="0"/>
          </a:p>
          <a:p>
            <a:pPr algn="ctr"/>
            <a:endParaRPr lang="en-US" b="1" dirty="0"/>
          </a:p>
          <a:p>
            <a:pPr algn="ctr"/>
            <a:r>
              <a:rPr lang="en-US" b="1" dirty="0" smtClean="0"/>
              <a:t>Text processing</a:t>
            </a:r>
          </a:p>
          <a:p>
            <a:pPr algn="ctr"/>
            <a:endParaRPr lang="en-US" dirty="0" smtClean="0"/>
          </a:p>
          <a:p>
            <a:pPr marL="285750" indent="-285750">
              <a:buFont typeface="Arial" panose="020B0604020202020204" pitchFamily="34" charset="0"/>
              <a:buChar char="•"/>
            </a:pPr>
            <a:r>
              <a:rPr lang="en-US" dirty="0" smtClean="0"/>
              <a:t>Concatenate data</a:t>
            </a:r>
          </a:p>
          <a:p>
            <a:pPr marL="285750" indent="-285750">
              <a:buFont typeface="Arial" panose="020B0604020202020204" pitchFamily="34" charset="0"/>
              <a:buChar char="•"/>
            </a:pPr>
            <a:r>
              <a:rPr lang="en-US" dirty="0" smtClean="0"/>
              <a:t>Lowercase</a:t>
            </a:r>
          </a:p>
          <a:p>
            <a:pPr marL="285750" indent="-285750">
              <a:buFont typeface="Arial" panose="020B0604020202020204" pitchFamily="34" charset="0"/>
              <a:buChar char="•"/>
            </a:pPr>
            <a:r>
              <a:rPr lang="en-US" dirty="0" smtClean="0"/>
              <a:t>Remove characters</a:t>
            </a:r>
          </a:p>
          <a:p>
            <a:pPr marL="285750" indent="-285750">
              <a:buFont typeface="Arial" panose="020B0604020202020204" pitchFamily="34" charset="0"/>
              <a:buChar char="•"/>
            </a:pPr>
            <a:r>
              <a:rPr lang="en-US" dirty="0" smtClean="0"/>
              <a:t>Remove stop words</a:t>
            </a:r>
          </a:p>
          <a:p>
            <a:pPr marL="285750" indent="-285750">
              <a:buFont typeface="Arial" panose="020B0604020202020204" pitchFamily="34" charset="0"/>
              <a:buChar char="•"/>
            </a:pPr>
            <a:r>
              <a:rPr lang="en-US" dirty="0" smtClean="0"/>
              <a:t>Lemmatization </a:t>
            </a:r>
          </a:p>
          <a:p>
            <a:pPr algn="ctr"/>
            <a:endParaRPr lang="en-US" dirty="0" smtClean="0"/>
          </a:p>
          <a:p>
            <a:pPr algn="ctr"/>
            <a:endParaRPr lang="en-US" dirty="0"/>
          </a:p>
        </p:txBody>
      </p:sp>
      <p:sp>
        <p:nvSpPr>
          <p:cNvPr id="12" name="Rectángulo 11"/>
          <p:cNvSpPr/>
          <p:nvPr/>
        </p:nvSpPr>
        <p:spPr>
          <a:xfrm>
            <a:off x="4900510" y="1939639"/>
            <a:ext cx="2125308"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Text transformation</a:t>
            </a:r>
          </a:p>
          <a:p>
            <a:pPr algn="ctr"/>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err="1" smtClean="0"/>
              <a:t>CountVectorizer</a:t>
            </a:r>
            <a:endParaRPr lang="en-US" dirty="0" smtClean="0"/>
          </a:p>
          <a:p>
            <a:pPr marL="285750" indent="-285750">
              <a:buFont typeface="Arial" panose="020B0604020202020204" pitchFamily="34" charset="0"/>
              <a:buChar char="•"/>
            </a:pPr>
            <a:r>
              <a:rPr lang="en-US" dirty="0" smtClean="0"/>
              <a:t>TF-IDF</a:t>
            </a:r>
            <a:endParaRPr lang="en-US" dirty="0"/>
          </a:p>
          <a:p>
            <a:pPr algn="ctr"/>
            <a:endParaRPr lang="en-US" b="1" dirty="0" smtClean="0"/>
          </a:p>
          <a:p>
            <a:pPr algn="ctr"/>
            <a:endParaRPr lang="en-US" b="1" dirty="0"/>
          </a:p>
          <a:p>
            <a:pPr algn="ctr"/>
            <a:endParaRPr lang="en-US" b="1" dirty="0" smtClean="0"/>
          </a:p>
          <a:p>
            <a:pPr algn="ctr"/>
            <a:endParaRPr lang="en-US" b="1" dirty="0"/>
          </a:p>
        </p:txBody>
      </p:sp>
      <p:sp>
        <p:nvSpPr>
          <p:cNvPr id="13" name="Rectángulo 12"/>
          <p:cNvSpPr/>
          <p:nvPr/>
        </p:nvSpPr>
        <p:spPr>
          <a:xfrm>
            <a:off x="7714427" y="1936472"/>
            <a:ext cx="1326863" cy="3132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Classifiers</a:t>
            </a:r>
          </a:p>
          <a:p>
            <a:pPr algn="ctr"/>
            <a:endParaRPr lang="en-US" b="1" dirty="0"/>
          </a:p>
          <a:p>
            <a:pPr algn="ctr"/>
            <a:endParaRPr lang="en-US" b="1" dirty="0"/>
          </a:p>
          <a:p>
            <a:pPr marL="285750" indent="-285750">
              <a:buFont typeface="Arial" panose="020B0604020202020204" pitchFamily="34" charset="0"/>
              <a:buChar char="•"/>
            </a:pPr>
            <a:r>
              <a:rPr lang="en-US" dirty="0" smtClean="0"/>
              <a:t>SVM</a:t>
            </a:r>
          </a:p>
          <a:p>
            <a:pPr marL="285750" indent="-285750">
              <a:buFont typeface="Arial" panose="020B0604020202020204" pitchFamily="34" charset="0"/>
              <a:buChar char="•"/>
            </a:pPr>
            <a:r>
              <a:rPr lang="en-US" dirty="0" smtClean="0"/>
              <a:t>LR</a:t>
            </a:r>
          </a:p>
          <a:p>
            <a:pPr marL="285750" indent="-285750">
              <a:buFont typeface="Arial" panose="020B0604020202020204" pitchFamily="34" charset="0"/>
              <a:buChar char="•"/>
            </a:pPr>
            <a:r>
              <a:rPr lang="en-US" dirty="0" smtClean="0"/>
              <a:t>NB</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6" name="Título 1"/>
          <p:cNvSpPr txBox="1">
            <a:spLocks/>
          </p:cNvSpPr>
          <p:nvPr/>
        </p:nvSpPr>
        <p:spPr>
          <a:xfrm rot="10800000" flipV="1">
            <a:off x="489860" y="1081165"/>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t>Para resolver este reto se implementó la siguiente estrategia:</a:t>
            </a:r>
            <a:endParaRPr lang="en-US" sz="2000" dirty="0"/>
          </a:p>
        </p:txBody>
      </p:sp>
      <p:sp>
        <p:nvSpPr>
          <p:cNvPr id="21" name="Rectángulo 20"/>
          <p:cNvSpPr/>
          <p:nvPr/>
        </p:nvSpPr>
        <p:spPr>
          <a:xfrm>
            <a:off x="9801180" y="1936472"/>
            <a:ext cx="1820528" cy="3132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Performance evaluation &amp; error analysis</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cxnSp>
        <p:nvCxnSpPr>
          <p:cNvPr id="22" name="Conector recto de flecha 21"/>
          <p:cNvCxnSpPr/>
          <p:nvPr/>
        </p:nvCxnSpPr>
        <p:spPr>
          <a:xfrm flipV="1">
            <a:off x="1619747" y="3486624"/>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p:cNvCxnSpPr/>
          <p:nvPr/>
        </p:nvCxnSpPr>
        <p:spPr>
          <a:xfrm flipV="1">
            <a:off x="4246444" y="3482494"/>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p:cNvCxnSpPr/>
          <p:nvPr/>
        </p:nvCxnSpPr>
        <p:spPr>
          <a:xfrm flipV="1">
            <a:off x="7052661" y="3431577"/>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p:cNvCxnSpPr/>
          <p:nvPr/>
        </p:nvCxnSpPr>
        <p:spPr>
          <a:xfrm flipV="1">
            <a:off x="9078811" y="3427447"/>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149" y="135537"/>
            <a:ext cx="10515600" cy="1306920"/>
          </a:xfrm>
        </p:spPr>
        <p:txBody>
          <a:bodyPr>
            <a:noAutofit/>
          </a:bodyPr>
          <a:lstStyle/>
          <a:p>
            <a:r>
              <a:rPr lang="es-ES" sz="2000" b="1" dirty="0" smtClean="0"/>
              <a:t>Reto 1: ¿Se pueden catalogar las noticias con la descripción y los titulares? Compara tu clasificación con las categorías incluidas en el set de datos.</a:t>
            </a:r>
            <a:endParaRPr lang="en-US" sz="2000" b="1" dirty="0"/>
          </a:p>
        </p:txBody>
      </p:sp>
      <p:sp>
        <p:nvSpPr>
          <p:cNvPr id="16" name="Título 1"/>
          <p:cNvSpPr txBox="1">
            <a:spLocks/>
          </p:cNvSpPr>
          <p:nvPr/>
        </p:nvSpPr>
        <p:spPr>
          <a:xfrm rot="10800000" flipV="1">
            <a:off x="500149" y="1356980"/>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Procesamiento de las noticias (texto):</a:t>
            </a:r>
            <a:endParaRPr lang="en-US" sz="2000" b="1" dirty="0"/>
          </a:p>
        </p:txBody>
      </p:sp>
      <p:sp>
        <p:nvSpPr>
          <p:cNvPr id="9" name="Título 1"/>
          <p:cNvSpPr txBox="1">
            <a:spLocks/>
          </p:cNvSpPr>
          <p:nvPr/>
        </p:nvSpPr>
        <p:spPr>
          <a:xfrm rot="10800000" flipV="1">
            <a:off x="4060767" y="2328260"/>
            <a:ext cx="6704215" cy="3817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sp>
        <p:nvSpPr>
          <p:cNvPr id="15" name="Rectángulo 14"/>
          <p:cNvSpPr/>
          <p:nvPr/>
        </p:nvSpPr>
        <p:spPr>
          <a:xfrm>
            <a:off x="3255819" y="2563478"/>
            <a:ext cx="2078182" cy="1149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Lowercase:</a:t>
            </a:r>
          </a:p>
          <a:p>
            <a:pPr algn="ctr"/>
            <a:endParaRPr lang="en-US" b="1" dirty="0"/>
          </a:p>
          <a:p>
            <a:pPr algn="ctr"/>
            <a:r>
              <a:rPr lang="en-US" dirty="0" smtClean="0"/>
              <a:t>HELLO </a:t>
            </a:r>
            <a:r>
              <a:rPr lang="en-US" dirty="0" smtClean="0">
                <a:sym typeface="Wingdings" panose="05000000000000000000" pitchFamily="2" charset="2"/>
              </a:rPr>
              <a:t> hello</a:t>
            </a:r>
            <a:endParaRPr lang="en-US" dirty="0" smtClean="0"/>
          </a:p>
          <a:p>
            <a:pPr algn="ctr"/>
            <a:endParaRPr lang="en-US" dirty="0" smtClean="0"/>
          </a:p>
          <a:p>
            <a:pPr algn="ctr"/>
            <a:endParaRPr lang="en-US" dirty="0"/>
          </a:p>
        </p:txBody>
      </p:sp>
      <p:sp>
        <p:nvSpPr>
          <p:cNvPr id="17" name="Rectángulo 16"/>
          <p:cNvSpPr/>
          <p:nvPr/>
        </p:nvSpPr>
        <p:spPr>
          <a:xfrm>
            <a:off x="6058592" y="2563478"/>
            <a:ext cx="2078182" cy="1149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Remove characters:</a:t>
            </a:r>
          </a:p>
          <a:p>
            <a:pPr algn="ctr"/>
            <a:endParaRPr lang="en-US" b="1" dirty="0"/>
          </a:p>
          <a:p>
            <a:pPr algn="ctr"/>
            <a:r>
              <a:rPr lang="en-US" dirty="0" smtClean="0">
                <a:sym typeface="Wingdings" panose="05000000000000000000" pitchFamily="2" charset="2"/>
              </a:rPr>
              <a:t>hello</a:t>
            </a:r>
            <a:r>
              <a:rPr lang="en-US" dirty="0" smtClean="0"/>
              <a:t>!?’ </a:t>
            </a:r>
            <a:r>
              <a:rPr lang="en-US" dirty="0" smtClean="0">
                <a:sym typeface="Wingdings" panose="05000000000000000000" pitchFamily="2" charset="2"/>
              </a:rPr>
              <a:t> hello</a:t>
            </a:r>
            <a:endParaRPr lang="en-US" dirty="0" smtClean="0"/>
          </a:p>
          <a:p>
            <a:pPr algn="ctr"/>
            <a:endParaRPr lang="en-US" dirty="0" smtClean="0"/>
          </a:p>
          <a:p>
            <a:pPr algn="ctr"/>
            <a:endParaRPr lang="en-US" dirty="0"/>
          </a:p>
        </p:txBody>
      </p:sp>
      <p:sp>
        <p:nvSpPr>
          <p:cNvPr id="18" name="Rectángulo 17"/>
          <p:cNvSpPr/>
          <p:nvPr/>
        </p:nvSpPr>
        <p:spPr>
          <a:xfrm>
            <a:off x="8823268" y="2533010"/>
            <a:ext cx="2502132" cy="1179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Remove stop words:</a:t>
            </a:r>
          </a:p>
          <a:p>
            <a:pPr algn="ctr"/>
            <a:endParaRPr lang="en-US" b="1" dirty="0"/>
          </a:p>
          <a:p>
            <a:pPr algn="ctr"/>
            <a:r>
              <a:rPr lang="en-US" dirty="0">
                <a:solidFill>
                  <a:srgbClr val="FF0000"/>
                </a:solidFill>
                <a:sym typeface="Wingdings" panose="05000000000000000000" pitchFamily="2" charset="2"/>
              </a:rPr>
              <a:t>t</a:t>
            </a:r>
            <a:r>
              <a:rPr lang="en-US" dirty="0" smtClean="0">
                <a:solidFill>
                  <a:srgbClr val="FF0000"/>
                </a:solidFill>
                <a:sym typeface="Wingdings" panose="05000000000000000000" pitchFamily="2" charset="2"/>
              </a:rPr>
              <a:t>he</a:t>
            </a:r>
            <a:r>
              <a:rPr lang="en-US" dirty="0" smtClean="0">
                <a:sym typeface="Wingdings" panose="05000000000000000000" pitchFamily="2" charset="2"/>
              </a:rPr>
              <a:t> car </a:t>
            </a:r>
            <a:r>
              <a:rPr lang="en-US" dirty="0" smtClean="0">
                <a:solidFill>
                  <a:srgbClr val="FF0000"/>
                </a:solidFill>
                <a:sym typeface="Wingdings" panose="05000000000000000000" pitchFamily="2" charset="2"/>
              </a:rPr>
              <a:t>is red</a:t>
            </a:r>
            <a:r>
              <a:rPr lang="en-US" dirty="0" smtClean="0"/>
              <a:t> -</a:t>
            </a:r>
            <a:r>
              <a:rPr lang="en-US" dirty="0" smtClean="0">
                <a:sym typeface="Wingdings" panose="05000000000000000000" pitchFamily="2" charset="2"/>
              </a:rPr>
              <a:t> car</a:t>
            </a:r>
            <a:endParaRPr lang="en-US" dirty="0" smtClean="0"/>
          </a:p>
          <a:p>
            <a:pPr algn="ctr"/>
            <a:endParaRPr lang="en-US" dirty="0" smtClean="0"/>
          </a:p>
          <a:p>
            <a:pPr algn="ctr"/>
            <a:endParaRPr lang="en-US" dirty="0"/>
          </a:p>
        </p:txBody>
      </p:sp>
      <p:sp>
        <p:nvSpPr>
          <p:cNvPr id="19" name="Rectángulo 18"/>
          <p:cNvSpPr/>
          <p:nvPr/>
        </p:nvSpPr>
        <p:spPr>
          <a:xfrm>
            <a:off x="878378" y="2533010"/>
            <a:ext cx="1643149" cy="1149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NEWS TEXT</a:t>
            </a:r>
            <a:endParaRPr lang="en-US" dirty="0" smtClean="0"/>
          </a:p>
          <a:p>
            <a:pPr algn="ctr"/>
            <a:endParaRPr lang="en-US" dirty="0"/>
          </a:p>
        </p:txBody>
      </p:sp>
      <p:sp>
        <p:nvSpPr>
          <p:cNvPr id="20" name="Rectángulo 19"/>
          <p:cNvSpPr/>
          <p:nvPr/>
        </p:nvSpPr>
        <p:spPr>
          <a:xfrm>
            <a:off x="8825347" y="4540200"/>
            <a:ext cx="2628208" cy="1341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Lemmatization</a:t>
            </a:r>
          </a:p>
          <a:p>
            <a:pPr algn="ctr"/>
            <a:endParaRPr lang="en-US" b="1" dirty="0"/>
          </a:p>
          <a:p>
            <a:pPr algn="ctr"/>
            <a:r>
              <a:rPr lang="en-US" dirty="0" smtClean="0">
                <a:solidFill>
                  <a:srgbClr val="FF0000"/>
                </a:solidFill>
                <a:sym typeface="Wingdings" panose="05000000000000000000" pitchFamily="2" charset="2"/>
              </a:rPr>
              <a:t>Cars, car’s, cars’</a:t>
            </a:r>
            <a:r>
              <a:rPr lang="en-US" dirty="0" smtClean="0"/>
              <a:t>-</a:t>
            </a:r>
            <a:r>
              <a:rPr lang="en-US" dirty="0" smtClean="0">
                <a:sym typeface="Wingdings" panose="05000000000000000000" pitchFamily="2" charset="2"/>
              </a:rPr>
              <a:t> car</a:t>
            </a:r>
            <a:endParaRPr lang="en-US" dirty="0" smtClean="0"/>
          </a:p>
          <a:p>
            <a:pPr algn="ctr"/>
            <a:endParaRPr lang="en-US" dirty="0" smtClean="0"/>
          </a:p>
          <a:p>
            <a:pPr algn="ctr"/>
            <a:endParaRPr lang="en-US" dirty="0"/>
          </a:p>
        </p:txBody>
      </p:sp>
      <p:cxnSp>
        <p:nvCxnSpPr>
          <p:cNvPr id="4" name="Conector recto de flecha 3"/>
          <p:cNvCxnSpPr/>
          <p:nvPr/>
        </p:nvCxnSpPr>
        <p:spPr>
          <a:xfrm flipV="1">
            <a:off x="2576947" y="3103419"/>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p:cNvCxnSpPr/>
          <p:nvPr/>
        </p:nvCxnSpPr>
        <p:spPr>
          <a:xfrm flipV="1">
            <a:off x="5375564" y="3116587"/>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Conector recto de flecha 21"/>
          <p:cNvCxnSpPr/>
          <p:nvPr/>
        </p:nvCxnSpPr>
        <p:spPr>
          <a:xfrm flipV="1">
            <a:off x="8185959" y="3133886"/>
            <a:ext cx="637309" cy="41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p:cNvCxnSpPr/>
          <p:nvPr/>
        </p:nvCxnSpPr>
        <p:spPr>
          <a:xfrm>
            <a:off x="10074334" y="3726410"/>
            <a:ext cx="0" cy="7881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524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149" y="135537"/>
            <a:ext cx="10515600" cy="1306920"/>
          </a:xfrm>
        </p:spPr>
        <p:txBody>
          <a:bodyPr>
            <a:noAutofit/>
          </a:bodyPr>
          <a:lstStyle/>
          <a:p>
            <a:r>
              <a:rPr lang="es-ES" sz="2000" b="1" dirty="0" smtClean="0"/>
              <a:t>Reto 1: ¿Se pueden catalogar las noticias con la descripción y los titulares? Compara tu clasificación con las categorías incluidas en el set de datos.</a:t>
            </a:r>
            <a:endParaRPr lang="en-US" sz="2000" b="1" dirty="0"/>
          </a:p>
        </p:txBody>
      </p:sp>
      <p:sp>
        <p:nvSpPr>
          <p:cNvPr id="16" name="Título 1"/>
          <p:cNvSpPr txBox="1">
            <a:spLocks/>
          </p:cNvSpPr>
          <p:nvPr/>
        </p:nvSpPr>
        <p:spPr>
          <a:xfrm rot="10800000" flipV="1">
            <a:off x="500149" y="1356980"/>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Transformación del texto a vectores.</a:t>
            </a:r>
            <a:endParaRPr lang="en-US" sz="2000" b="1" dirty="0"/>
          </a:p>
        </p:txBody>
      </p:sp>
      <p:sp>
        <p:nvSpPr>
          <p:cNvPr id="9" name="Título 1"/>
          <p:cNvSpPr txBox="1">
            <a:spLocks/>
          </p:cNvSpPr>
          <p:nvPr/>
        </p:nvSpPr>
        <p:spPr>
          <a:xfrm rot="10800000" flipV="1">
            <a:off x="3534284" y="2328260"/>
            <a:ext cx="6704215" cy="3817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sp>
        <p:nvSpPr>
          <p:cNvPr id="3" name="AutoShape 2" descr="CountVectorizer in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untVectorizer in Python"/>
          <p:cNvSpPr>
            <a:spLocks noChangeAspect="1" noChangeArrowheads="1"/>
          </p:cNvSpPr>
          <p:nvPr/>
        </p:nvSpPr>
        <p:spPr bwMode="auto">
          <a:xfrm>
            <a:off x="4928046" y="466306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p:cNvPicPr>
            <a:picLocks noChangeAspect="1"/>
          </p:cNvPicPr>
          <p:nvPr/>
        </p:nvPicPr>
        <p:blipFill>
          <a:blip r:embed="rId2"/>
          <a:stretch>
            <a:fillRect/>
          </a:stretch>
        </p:blipFill>
        <p:spPr>
          <a:xfrm>
            <a:off x="5452434" y="2244918"/>
            <a:ext cx="5449684" cy="157893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24" name="Rectángulo 23"/>
          <p:cNvSpPr/>
          <p:nvPr/>
        </p:nvSpPr>
        <p:spPr>
          <a:xfrm>
            <a:off x="119701" y="3461081"/>
            <a:ext cx="1643149" cy="1149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PROCESSED  TEXT</a:t>
            </a:r>
            <a:endParaRPr lang="en-US" dirty="0" smtClean="0"/>
          </a:p>
          <a:p>
            <a:pPr algn="ctr"/>
            <a:endParaRPr lang="en-US" dirty="0"/>
          </a:p>
        </p:txBody>
      </p:sp>
      <p:sp>
        <p:nvSpPr>
          <p:cNvPr id="26" name="Rectángulo 25"/>
          <p:cNvSpPr/>
          <p:nvPr/>
        </p:nvSpPr>
        <p:spPr>
          <a:xfrm>
            <a:off x="2495767" y="4380639"/>
            <a:ext cx="1868415" cy="1795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Term Frequency - </a:t>
            </a:r>
            <a:r>
              <a:rPr lang="en-US" b="1" dirty="0"/>
              <a:t>Inverse Document Frequency</a:t>
            </a:r>
          </a:p>
        </p:txBody>
      </p:sp>
      <p:sp>
        <p:nvSpPr>
          <p:cNvPr id="27" name="Rectángulo 26"/>
          <p:cNvSpPr/>
          <p:nvPr/>
        </p:nvSpPr>
        <p:spPr>
          <a:xfrm>
            <a:off x="2579715" y="2339335"/>
            <a:ext cx="1784468" cy="13608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Count </a:t>
            </a:r>
            <a:r>
              <a:rPr lang="en-US" b="1" dirty="0" err="1" smtClean="0"/>
              <a:t>vectorizer</a:t>
            </a:r>
            <a:endParaRPr lang="en-US" b="1" dirty="0"/>
          </a:p>
        </p:txBody>
      </p:sp>
      <p:cxnSp>
        <p:nvCxnSpPr>
          <p:cNvPr id="28" name="Conector recto de flecha 27"/>
          <p:cNvCxnSpPr/>
          <p:nvPr/>
        </p:nvCxnSpPr>
        <p:spPr>
          <a:xfrm flipV="1">
            <a:off x="4483170" y="3034386"/>
            <a:ext cx="713108"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Conector recto de flecha 28"/>
          <p:cNvCxnSpPr>
            <a:stCxn id="24" idx="3"/>
            <a:endCxn id="27" idx="1"/>
          </p:cNvCxnSpPr>
          <p:nvPr/>
        </p:nvCxnSpPr>
        <p:spPr>
          <a:xfrm flipV="1">
            <a:off x="1762850" y="3019770"/>
            <a:ext cx="816865" cy="10158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Conector recto de flecha 29"/>
          <p:cNvCxnSpPr>
            <a:stCxn id="24" idx="3"/>
            <a:endCxn id="26" idx="1"/>
          </p:cNvCxnSpPr>
          <p:nvPr/>
        </p:nvCxnSpPr>
        <p:spPr>
          <a:xfrm>
            <a:off x="1762850" y="4035620"/>
            <a:ext cx="732917" cy="124286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36" name="Grupo 35"/>
          <p:cNvGrpSpPr/>
          <p:nvPr/>
        </p:nvGrpSpPr>
        <p:grpSpPr>
          <a:xfrm>
            <a:off x="5369304" y="4380639"/>
            <a:ext cx="2909005" cy="2020870"/>
            <a:chOff x="6379206" y="4349430"/>
            <a:chExt cx="2909005" cy="2020870"/>
          </a:xfrm>
        </p:grpSpPr>
        <p:grpSp>
          <p:nvGrpSpPr>
            <p:cNvPr id="33" name="Grupo 32"/>
            <p:cNvGrpSpPr/>
            <p:nvPr/>
          </p:nvGrpSpPr>
          <p:grpSpPr>
            <a:xfrm>
              <a:off x="6448549" y="4422204"/>
              <a:ext cx="2839662" cy="1948096"/>
              <a:chOff x="6586451" y="4815465"/>
              <a:chExt cx="2584219" cy="1576596"/>
            </a:xfrm>
          </p:grpSpPr>
          <p:pic>
            <p:nvPicPr>
              <p:cNvPr id="2054" name="Picture 6"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451" y="4815465"/>
                <a:ext cx="2584219" cy="504539"/>
              </a:xfrm>
              <a:prstGeom prst="rect">
                <a:avLst/>
              </a:prstGeom>
            </p:spPr>
            <p:style>
              <a:lnRef idx="2">
                <a:schemeClr val="dk1"/>
              </a:lnRef>
              <a:fillRef idx="1">
                <a:schemeClr val="lt1"/>
              </a:fillRef>
              <a:effectRef idx="0">
                <a:schemeClr val="dk1"/>
              </a:effectRef>
              <a:fontRef idx="minor">
                <a:schemeClr val="dk1"/>
              </a:fontRef>
            </p:style>
          </p:pic>
          <p:pic>
            <p:nvPicPr>
              <p:cNvPr id="2056" name="Picture 8"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451" y="5320004"/>
                <a:ext cx="2584219" cy="1072057"/>
              </a:xfrm>
              <a:prstGeom prst="rect">
                <a:avLst/>
              </a:prstGeom>
            </p:spPr>
            <p:style>
              <a:lnRef idx="2">
                <a:schemeClr val="dk1"/>
              </a:lnRef>
              <a:fillRef idx="1">
                <a:schemeClr val="lt1"/>
              </a:fillRef>
              <a:effectRef idx="0">
                <a:schemeClr val="dk1"/>
              </a:effectRef>
              <a:fontRef idx="minor">
                <a:schemeClr val="dk1"/>
              </a:fontRef>
            </p:style>
          </p:pic>
        </p:grpSp>
        <p:sp>
          <p:nvSpPr>
            <p:cNvPr id="35" name="CuadroTexto 34"/>
            <p:cNvSpPr txBox="1"/>
            <p:nvPr/>
          </p:nvSpPr>
          <p:spPr>
            <a:xfrm>
              <a:off x="6379206" y="4349430"/>
              <a:ext cx="386644" cy="369332"/>
            </a:xfrm>
            <a:prstGeom prst="rect">
              <a:avLst/>
            </a:prstGeom>
            <a:noFill/>
          </p:spPr>
          <p:txBody>
            <a:bodyPr wrap="none" rtlCol="0">
              <a:spAutoFit/>
            </a:bodyPr>
            <a:lstStyle/>
            <a:p>
              <a:r>
                <a:rPr lang="en-US" sz="1400" b="1" dirty="0" smtClean="0">
                  <a:solidFill>
                    <a:srgbClr val="FF0000"/>
                  </a:solidFill>
                </a:rPr>
                <a:t>1</a:t>
              </a:r>
              <a:r>
                <a:rPr lang="en-US" dirty="0" smtClean="0">
                  <a:solidFill>
                    <a:srgbClr val="FF0000"/>
                  </a:solidFill>
                </a:rPr>
                <a:t>. </a:t>
              </a:r>
              <a:endParaRPr lang="en-US" dirty="0">
                <a:solidFill>
                  <a:srgbClr val="FF0000"/>
                </a:solidFill>
              </a:endParaRPr>
            </a:p>
          </p:txBody>
        </p:sp>
        <p:sp>
          <p:nvSpPr>
            <p:cNvPr id="38" name="CuadroTexto 37"/>
            <p:cNvSpPr txBox="1"/>
            <p:nvPr/>
          </p:nvSpPr>
          <p:spPr>
            <a:xfrm>
              <a:off x="6393129" y="4958970"/>
              <a:ext cx="386644" cy="369332"/>
            </a:xfrm>
            <a:prstGeom prst="rect">
              <a:avLst/>
            </a:prstGeom>
            <a:noFill/>
          </p:spPr>
          <p:txBody>
            <a:bodyPr wrap="none" rtlCol="0">
              <a:spAutoFit/>
            </a:bodyPr>
            <a:lstStyle/>
            <a:p>
              <a:r>
                <a:rPr lang="en-US" sz="1400" b="1" dirty="0">
                  <a:solidFill>
                    <a:srgbClr val="FF0000"/>
                  </a:solidFill>
                </a:rPr>
                <a:t>2</a:t>
              </a:r>
              <a:r>
                <a:rPr lang="en-US" dirty="0" smtClean="0">
                  <a:solidFill>
                    <a:srgbClr val="FF0000"/>
                  </a:solidFill>
                </a:rPr>
                <a:t>. </a:t>
              </a:r>
              <a:endParaRPr lang="en-US" dirty="0">
                <a:solidFill>
                  <a:srgbClr val="FF0000"/>
                </a:solidFill>
              </a:endParaRPr>
            </a:p>
          </p:txBody>
        </p:sp>
      </p:grpSp>
      <p:cxnSp>
        <p:nvCxnSpPr>
          <p:cNvPr id="41" name="Conector recto de flecha 40"/>
          <p:cNvCxnSpPr/>
          <p:nvPr/>
        </p:nvCxnSpPr>
        <p:spPr>
          <a:xfrm flipV="1">
            <a:off x="4487673" y="5369193"/>
            <a:ext cx="713108"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p:cNvCxnSpPr/>
          <p:nvPr/>
        </p:nvCxnSpPr>
        <p:spPr>
          <a:xfrm flipV="1">
            <a:off x="8343495" y="5359509"/>
            <a:ext cx="540000"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058" name="Picture 10" descr="Text clustering with K-means and tf-idf | by Mikhail Salnikov | Medium"/>
          <p:cNvPicPr>
            <a:picLocks noChangeAspect="1" noChangeArrowheads="1"/>
          </p:cNvPicPr>
          <p:nvPr/>
        </p:nvPicPr>
        <p:blipFill rotWithShape="1">
          <a:blip r:embed="rId5">
            <a:extLst>
              <a:ext uri="{28A0092B-C50C-407E-A947-70E740481C1C}">
                <a14:useLocalDpi xmlns:a14="http://schemas.microsoft.com/office/drawing/2010/main" val="0"/>
              </a:ext>
            </a:extLst>
          </a:blip>
          <a:srcRect r="53731" b="2568"/>
          <a:stretch/>
        </p:blipFill>
        <p:spPr bwMode="auto">
          <a:xfrm>
            <a:off x="8951326" y="4387996"/>
            <a:ext cx="3037545" cy="201351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25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txBox="1">
            <a:spLocks/>
          </p:cNvSpPr>
          <p:nvPr/>
        </p:nvSpPr>
        <p:spPr>
          <a:xfrm rot="10800000" flipV="1">
            <a:off x="186640" y="183366"/>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Rendimiento clasificador SVR: </a:t>
            </a:r>
            <a:r>
              <a:rPr lang="es-ES" sz="2000" dirty="0" smtClean="0"/>
              <a:t>Exactitud promedio </a:t>
            </a:r>
            <a:r>
              <a:rPr lang="es-ES" sz="2000" dirty="0" smtClean="0">
                <a:sym typeface="Wingdings" panose="05000000000000000000" pitchFamily="2" charset="2"/>
              </a:rPr>
              <a:t> 58%</a:t>
            </a:r>
            <a:r>
              <a:rPr lang="es-ES" sz="2000" dirty="0" smtClean="0"/>
              <a:t> </a:t>
            </a:r>
            <a:endParaRPr lang="en-US" sz="2000" dirty="0"/>
          </a:p>
        </p:txBody>
      </p:sp>
      <p:graphicFrame>
        <p:nvGraphicFramePr>
          <p:cNvPr id="5" name="Tabla 4"/>
          <p:cNvGraphicFramePr>
            <a:graphicFrameLocks noGrp="1"/>
          </p:cNvGraphicFramePr>
          <p:nvPr>
            <p:extLst>
              <p:ext uri="{D42A27DB-BD31-4B8C-83A1-F6EECF244321}">
                <p14:modId xmlns:p14="http://schemas.microsoft.com/office/powerpoint/2010/main" val="798985744"/>
              </p:ext>
            </p:extLst>
          </p:nvPr>
        </p:nvGraphicFramePr>
        <p:xfrm>
          <a:off x="483326" y="1167433"/>
          <a:ext cx="5434147" cy="4807880"/>
        </p:xfrm>
        <a:graphic>
          <a:graphicData uri="http://schemas.openxmlformats.org/drawingml/2006/table">
            <a:tbl>
              <a:tblPr>
                <a:tableStyleId>{793D81CF-94F2-401A-BA57-92F5A7B2D0C5}</a:tableStyleId>
              </a:tblPr>
              <a:tblGrid>
                <a:gridCol w="1332301">
                  <a:extLst>
                    <a:ext uri="{9D8B030D-6E8A-4147-A177-3AD203B41FA5}">
                      <a16:colId xmlns:a16="http://schemas.microsoft.com/office/drawing/2014/main" val="2339267091"/>
                    </a:ext>
                  </a:extLst>
                </a:gridCol>
                <a:gridCol w="975904">
                  <a:extLst>
                    <a:ext uri="{9D8B030D-6E8A-4147-A177-3AD203B41FA5}">
                      <a16:colId xmlns:a16="http://schemas.microsoft.com/office/drawing/2014/main" val="554729347"/>
                    </a:ext>
                  </a:extLst>
                </a:gridCol>
                <a:gridCol w="975904">
                  <a:extLst>
                    <a:ext uri="{9D8B030D-6E8A-4147-A177-3AD203B41FA5}">
                      <a16:colId xmlns:a16="http://schemas.microsoft.com/office/drawing/2014/main" val="24106991"/>
                    </a:ext>
                  </a:extLst>
                </a:gridCol>
                <a:gridCol w="975904">
                  <a:extLst>
                    <a:ext uri="{9D8B030D-6E8A-4147-A177-3AD203B41FA5}">
                      <a16:colId xmlns:a16="http://schemas.microsoft.com/office/drawing/2014/main" val="3687154959"/>
                    </a:ext>
                  </a:extLst>
                </a:gridCol>
                <a:gridCol w="1174134">
                  <a:extLst>
                    <a:ext uri="{9D8B030D-6E8A-4147-A177-3AD203B41FA5}">
                      <a16:colId xmlns:a16="http://schemas.microsoft.com/office/drawing/2014/main" val="1308040979"/>
                    </a:ext>
                  </a:extLst>
                </a:gridCol>
              </a:tblGrid>
              <a:tr h="136471">
                <a:tc>
                  <a:txBody>
                    <a:bodyPr/>
                    <a:lstStyle/>
                    <a:p>
                      <a:pPr algn="ctr" fontAlgn="b"/>
                      <a:r>
                        <a:rPr lang="es-CO" sz="1400" b="1" u="none" strike="noStrike" dirty="0" err="1" smtClean="0">
                          <a:effectLst/>
                        </a:rPr>
                        <a:t>Categoria</a:t>
                      </a:r>
                      <a:endParaRPr lang="es-CO" sz="1400" b="1" i="0" u="none" strike="noStrike" dirty="0">
                        <a:solidFill>
                          <a:srgbClr val="000000"/>
                        </a:solidFill>
                        <a:effectLst/>
                        <a:latin typeface="Calibri" panose="020F0502020204030204" pitchFamily="34" charset="0"/>
                      </a:endParaRPr>
                    </a:p>
                  </a:txBody>
                  <a:tcPr marL="5180" marR="5180" marT="5180" marB="0" anchor="b"/>
                </a:tc>
                <a:tc>
                  <a:txBody>
                    <a:bodyPr/>
                    <a:lstStyle/>
                    <a:p>
                      <a:pPr algn="ctr" fontAlgn="t"/>
                      <a:r>
                        <a:rPr lang="es-CO" sz="1400" b="1" u="none" strike="noStrike" dirty="0" err="1">
                          <a:effectLst/>
                        </a:rPr>
                        <a:t>precision</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t"/>
                      <a:r>
                        <a:rPr lang="es-CO" sz="1400" b="1" u="none" strike="noStrike" dirty="0">
                          <a:effectLst/>
                        </a:rPr>
                        <a:t>recall</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t"/>
                      <a:r>
                        <a:rPr lang="es-CO" sz="1400" b="1" u="none" strike="noStrike" dirty="0">
                          <a:effectLst/>
                        </a:rPr>
                        <a:t>f1-score</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t"/>
                      <a:r>
                        <a:rPr lang="es-CO" sz="1400" b="1" u="none" strike="noStrike" dirty="0" err="1">
                          <a:effectLst/>
                        </a:rPr>
                        <a:t>support</a:t>
                      </a:r>
                      <a:endParaRPr lang="es-CO" sz="1400" b="1" i="0" u="none" strike="noStrike" dirty="0">
                        <a:solidFill>
                          <a:srgbClr val="000000"/>
                        </a:solidFill>
                        <a:effectLst/>
                        <a:latin typeface="Calibri" panose="020F0502020204030204" pitchFamily="34" charset="0"/>
                      </a:endParaRPr>
                    </a:p>
                  </a:txBody>
                  <a:tcPr marL="5180" marR="5180" marT="5180" marB="0"/>
                </a:tc>
                <a:extLst>
                  <a:ext uri="{0D108BD9-81ED-4DB2-BD59-A6C34878D82A}">
                    <a16:rowId xmlns:a16="http://schemas.microsoft.com/office/drawing/2014/main" val="4273965066"/>
                  </a:ext>
                </a:extLst>
              </a:tr>
              <a:tr h="136471">
                <a:tc>
                  <a:txBody>
                    <a:bodyPr/>
                    <a:lstStyle/>
                    <a:p>
                      <a:pPr algn="ctr" fontAlgn="t"/>
                      <a:r>
                        <a:rPr lang="es-CO" sz="1400" b="1" u="none" strike="noStrike" dirty="0">
                          <a:effectLst/>
                        </a:rPr>
                        <a:t>STYLE &amp; BEAUTY</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dirty="0">
                          <a:effectLst/>
                        </a:rPr>
                        <a:t>0,81</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2133</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533091394"/>
                  </a:ext>
                </a:extLst>
              </a:tr>
              <a:tr h="136471">
                <a:tc>
                  <a:txBody>
                    <a:bodyPr/>
                    <a:lstStyle/>
                    <a:p>
                      <a:pPr algn="ctr" fontAlgn="t"/>
                      <a:r>
                        <a:rPr lang="es-CO" sz="1400" b="1" u="none" strike="noStrike" dirty="0">
                          <a:effectLst/>
                        </a:rPr>
                        <a:t>POLITICS</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dirty="0">
                          <a:effectLst/>
                        </a:rPr>
                        <a:t>0,83</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0,69</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0,75</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7678</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17191133"/>
                  </a:ext>
                </a:extLst>
              </a:tr>
              <a:tr h="136471">
                <a:tc>
                  <a:txBody>
                    <a:bodyPr/>
                    <a:lstStyle/>
                    <a:p>
                      <a:pPr algn="ctr" fontAlgn="t"/>
                      <a:r>
                        <a:rPr lang="es-CO" sz="1400" b="1" u="none" strike="noStrike" dirty="0">
                          <a:effectLst/>
                        </a:rPr>
                        <a:t>WEDDINGS</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dirty="0">
                          <a:effectLst/>
                        </a:rPr>
                        <a:t>0,75</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dirty="0">
                          <a:effectLst/>
                        </a:rPr>
                        <a:t>0,72</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dirty="0">
                          <a:effectLst/>
                        </a:rPr>
                        <a:t>0,73</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751</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454120439"/>
                  </a:ext>
                </a:extLst>
              </a:tr>
              <a:tr h="136471">
                <a:tc>
                  <a:txBody>
                    <a:bodyPr/>
                    <a:lstStyle/>
                    <a:p>
                      <a:pPr algn="ctr" fontAlgn="t"/>
                      <a:r>
                        <a:rPr lang="es-CO" sz="1400" b="1" u="none" strike="noStrike" dirty="0">
                          <a:effectLst/>
                        </a:rPr>
                        <a:t>DIVORCE</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0,71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636</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692394166"/>
                  </a:ext>
                </a:extLst>
              </a:tr>
              <a:tr h="136471">
                <a:tc>
                  <a:txBody>
                    <a:bodyPr/>
                    <a:lstStyle/>
                    <a:p>
                      <a:pPr algn="ctr" fontAlgn="t"/>
                      <a:r>
                        <a:rPr lang="es-CO" sz="1400" b="1" u="none" strike="noStrike">
                          <a:effectLst/>
                        </a:rPr>
                        <a:t>TRAVEL</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0,76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dirty="0">
                          <a:effectLst/>
                        </a:rPr>
                        <a:t>0,66</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0,70</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2275</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4236700228"/>
                  </a:ext>
                </a:extLst>
              </a:tr>
              <a:tr h="136471">
                <a:tc>
                  <a:txBody>
                    <a:bodyPr/>
                    <a:lstStyle/>
                    <a:p>
                      <a:pPr algn="ctr" fontAlgn="t"/>
                      <a:r>
                        <a:rPr lang="es-CO" sz="1400" b="1" u="none" strike="noStrike">
                          <a:effectLst/>
                        </a:rPr>
                        <a:t>QUEER VOICES</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0,65</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0,73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0,69</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1102</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4262090103"/>
                  </a:ext>
                </a:extLst>
              </a:tr>
              <a:tr h="136471">
                <a:tc>
                  <a:txBody>
                    <a:bodyPr/>
                    <a:lstStyle/>
                    <a:p>
                      <a:pPr algn="ctr" fontAlgn="t"/>
                      <a:r>
                        <a:rPr lang="es-CO" sz="1400" b="1" u="none" strike="noStrike" dirty="0">
                          <a:effectLst/>
                        </a:rPr>
                        <a:t>HOME &amp; LIVING</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dirty="0">
                          <a:effectLst/>
                        </a:rPr>
                        <a:t>0,70</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0,68</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885</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4200381256"/>
                  </a:ext>
                </a:extLst>
              </a:tr>
              <a:tr h="136471">
                <a:tc>
                  <a:txBody>
                    <a:bodyPr/>
                    <a:lstStyle/>
                    <a:p>
                      <a:pPr algn="ctr" fontAlgn="t"/>
                      <a:r>
                        <a:rPr lang="es-CO" sz="1400" b="1" u="none" strike="noStrike" dirty="0">
                          <a:effectLst/>
                        </a:rPr>
                        <a:t>WELLNESS</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0,78</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4848</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202265675"/>
                  </a:ext>
                </a:extLst>
              </a:tr>
              <a:tr h="136471">
                <a:tc>
                  <a:txBody>
                    <a:bodyPr/>
                    <a:lstStyle/>
                    <a:p>
                      <a:pPr algn="ctr" fontAlgn="t"/>
                      <a:r>
                        <a:rPr lang="es-CO" sz="1400" b="1" u="none" strike="noStrike">
                          <a:effectLst/>
                        </a:rPr>
                        <a:t>FOOD &amp; DRINK</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0,73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1591</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229660283"/>
                  </a:ext>
                </a:extLst>
              </a:tr>
              <a:tr h="136471">
                <a:tc>
                  <a:txBody>
                    <a:bodyPr/>
                    <a:lstStyle/>
                    <a:p>
                      <a:pPr algn="ctr" fontAlgn="t"/>
                      <a:r>
                        <a:rPr lang="es-CO" sz="1400" b="1" u="none" strike="noStrike">
                          <a:effectLst/>
                        </a:rPr>
                        <a:t>SPORTS</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0,66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dirty="0">
                          <a:effectLst/>
                        </a:rPr>
                        <a:t>0,63</a:t>
                      </a:r>
                      <a:endParaRPr lang="es-CO" sz="14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1029</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165912883"/>
                  </a:ext>
                </a:extLst>
              </a:tr>
              <a:tr h="136471">
                <a:tc>
                  <a:txBody>
                    <a:bodyPr/>
                    <a:lstStyle/>
                    <a:p>
                      <a:pPr algn="ctr" fontAlgn="t"/>
                      <a:r>
                        <a:rPr lang="es-CO" sz="1400" b="1" u="none" strike="noStrike" dirty="0">
                          <a:effectLst/>
                        </a:rPr>
                        <a:t>ENTERTAINMENT</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0,69</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0,58</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0,63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3687</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272694877"/>
                  </a:ext>
                </a:extLst>
              </a:tr>
              <a:tr h="136471">
                <a:tc>
                  <a:txBody>
                    <a:bodyPr/>
                    <a:lstStyle/>
                    <a:p>
                      <a:pPr algn="ctr" fontAlgn="t"/>
                      <a:r>
                        <a:rPr lang="es-CO" sz="1400" b="1" u="none" strike="noStrike" dirty="0">
                          <a:effectLst/>
                        </a:rPr>
                        <a:t>PARENTING</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0,62</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2125</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295756495"/>
                  </a:ext>
                </a:extLst>
              </a:tr>
              <a:tr h="136471">
                <a:tc>
                  <a:txBody>
                    <a:bodyPr/>
                    <a:lstStyle/>
                    <a:p>
                      <a:pPr algn="ctr" fontAlgn="t"/>
                      <a:r>
                        <a:rPr lang="es-CO" sz="1400" b="1" u="none" strike="noStrike">
                          <a:effectLst/>
                        </a:rPr>
                        <a:t>CRIME</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0,54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0,52</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663</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382329902"/>
                  </a:ext>
                </a:extLst>
              </a:tr>
              <a:tr h="136471">
                <a:tc>
                  <a:txBody>
                    <a:bodyPr/>
                    <a:lstStyle/>
                    <a:p>
                      <a:pPr algn="ctr" fontAlgn="t"/>
                      <a:r>
                        <a:rPr lang="es-CO" sz="1400" b="1" u="none" strike="noStrike" dirty="0">
                          <a:effectLst/>
                        </a:rPr>
                        <a:t>COMEDY</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742</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822220377"/>
                  </a:ext>
                </a:extLst>
              </a:tr>
              <a:tr h="136471">
                <a:tc>
                  <a:txBody>
                    <a:bodyPr/>
                    <a:lstStyle/>
                    <a:p>
                      <a:pPr algn="ctr" fontAlgn="t"/>
                      <a:r>
                        <a:rPr lang="es-CO" sz="1400" b="1" u="none" strike="noStrike">
                          <a:effectLst/>
                        </a:rPr>
                        <a:t>SCIENCE</a:t>
                      </a:r>
                      <a:endParaRPr lang="es-CO" sz="14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0,51</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349</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833667211"/>
                  </a:ext>
                </a:extLst>
              </a:tr>
              <a:tr h="136471">
                <a:tc>
                  <a:txBody>
                    <a:bodyPr/>
                    <a:lstStyle/>
                    <a:p>
                      <a:pPr algn="ctr" fontAlgn="t"/>
                      <a:r>
                        <a:rPr lang="es-CO" sz="1400" b="1" u="none" strike="noStrike" dirty="0">
                          <a:effectLst/>
                        </a:rPr>
                        <a:t>THE WORLDPOST</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0,49</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656</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795490932"/>
                  </a:ext>
                </a:extLst>
              </a:tr>
              <a:tr h="136471">
                <a:tc>
                  <a:txBody>
                    <a:bodyPr/>
                    <a:lstStyle/>
                    <a:p>
                      <a:pPr algn="ctr" fontAlgn="t"/>
                      <a:r>
                        <a:rPr lang="es-CO" sz="1400" b="1" u="none" strike="noStrike" dirty="0">
                          <a:effectLst/>
                        </a:rPr>
                        <a:t>BUSINESS</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0,48</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1041</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821263321"/>
                  </a:ext>
                </a:extLst>
              </a:tr>
              <a:tr h="136471">
                <a:tc>
                  <a:txBody>
                    <a:bodyPr/>
                    <a:lstStyle/>
                    <a:p>
                      <a:pPr algn="ctr" fontAlgn="t"/>
                      <a:r>
                        <a:rPr lang="es-CO" sz="1400" b="1" u="none" strike="noStrike" dirty="0">
                          <a:effectLst/>
                        </a:rPr>
                        <a:t>RELIGION</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0,42</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0,49</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0,45</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394</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659658114"/>
                  </a:ext>
                </a:extLst>
              </a:tr>
              <a:tr h="136471">
                <a:tc>
                  <a:txBody>
                    <a:bodyPr/>
                    <a:lstStyle/>
                    <a:p>
                      <a:pPr algn="ctr" fontAlgn="t"/>
                      <a:r>
                        <a:rPr lang="es-CO" sz="1400" b="1" u="none" strike="noStrike" dirty="0">
                          <a:effectLst/>
                        </a:rPr>
                        <a:t>TECH</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0,42</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0,44</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379</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570656556"/>
                  </a:ext>
                </a:extLst>
              </a:tr>
              <a:tr h="136471">
                <a:tc>
                  <a:txBody>
                    <a:bodyPr/>
                    <a:lstStyle/>
                    <a:p>
                      <a:pPr algn="ctr" fontAlgn="t"/>
                      <a:r>
                        <a:rPr lang="es-CO" sz="1400" b="1" u="none" strike="noStrike" dirty="0">
                          <a:effectLst/>
                        </a:rPr>
                        <a:t>MONEY</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0,37</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0,43</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0,40</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292</a:t>
                      </a:r>
                      <a:endParaRPr lang="es-CO" sz="14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544468124"/>
                  </a:ext>
                </a:extLst>
              </a:tr>
              <a:tr h="136471">
                <a:tc>
                  <a:txBody>
                    <a:bodyPr/>
                    <a:lstStyle/>
                    <a:p>
                      <a:pPr algn="ctr" fontAlgn="t"/>
                      <a:r>
                        <a:rPr lang="es-CO" sz="1400" b="1" u="none" strike="noStrike" dirty="0">
                          <a:effectLst/>
                        </a:rPr>
                        <a:t>MEDIA</a:t>
                      </a:r>
                      <a:endParaRPr lang="es-CO" sz="14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400" u="none" strike="noStrike">
                          <a:effectLst/>
                        </a:rPr>
                        <a:t>0,36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0,46</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a:effectLst/>
                        </a:rPr>
                        <a:t>0,40</a:t>
                      </a:r>
                      <a:endParaRPr lang="es-CO" sz="14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400" u="none" strike="noStrike" dirty="0">
                          <a:effectLst/>
                        </a:rPr>
                        <a:t>424</a:t>
                      </a:r>
                      <a:endParaRPr lang="es-CO" sz="14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176871950"/>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448578415"/>
              </p:ext>
            </p:extLst>
          </p:nvPr>
        </p:nvGraphicFramePr>
        <p:xfrm>
          <a:off x="6339594" y="1167433"/>
          <a:ext cx="5178082" cy="4807889"/>
        </p:xfrm>
        <a:graphic>
          <a:graphicData uri="http://schemas.openxmlformats.org/drawingml/2006/table">
            <a:tbl>
              <a:tblPr>
                <a:tableStyleId>{793D81CF-94F2-401A-BA57-92F5A7B2D0C5}</a:tableStyleId>
              </a:tblPr>
              <a:tblGrid>
                <a:gridCol w="1210737">
                  <a:extLst>
                    <a:ext uri="{9D8B030D-6E8A-4147-A177-3AD203B41FA5}">
                      <a16:colId xmlns:a16="http://schemas.microsoft.com/office/drawing/2014/main" val="2073409205"/>
                    </a:ext>
                  </a:extLst>
                </a:gridCol>
                <a:gridCol w="977184">
                  <a:extLst>
                    <a:ext uri="{9D8B030D-6E8A-4147-A177-3AD203B41FA5}">
                      <a16:colId xmlns:a16="http://schemas.microsoft.com/office/drawing/2014/main" val="1380575084"/>
                    </a:ext>
                  </a:extLst>
                </a:gridCol>
                <a:gridCol w="933514">
                  <a:extLst>
                    <a:ext uri="{9D8B030D-6E8A-4147-A177-3AD203B41FA5}">
                      <a16:colId xmlns:a16="http://schemas.microsoft.com/office/drawing/2014/main" val="3410836640"/>
                    </a:ext>
                  </a:extLst>
                </a:gridCol>
                <a:gridCol w="933514">
                  <a:extLst>
                    <a:ext uri="{9D8B030D-6E8A-4147-A177-3AD203B41FA5}">
                      <a16:colId xmlns:a16="http://schemas.microsoft.com/office/drawing/2014/main" val="3550738818"/>
                    </a:ext>
                  </a:extLst>
                </a:gridCol>
                <a:gridCol w="1123133">
                  <a:extLst>
                    <a:ext uri="{9D8B030D-6E8A-4147-A177-3AD203B41FA5}">
                      <a16:colId xmlns:a16="http://schemas.microsoft.com/office/drawing/2014/main" val="3170731373"/>
                    </a:ext>
                  </a:extLst>
                </a:gridCol>
              </a:tblGrid>
              <a:tr h="223849">
                <a:tc>
                  <a:txBody>
                    <a:bodyPr/>
                    <a:lstStyle/>
                    <a:p>
                      <a:pPr algn="ctr" fontAlgn="b"/>
                      <a:r>
                        <a:rPr lang="es-CO" sz="1400" b="1" u="none" strike="noStrike" dirty="0" err="1" smtClean="0">
                          <a:effectLst/>
                        </a:rPr>
                        <a:t>Categoria</a:t>
                      </a:r>
                      <a:endParaRPr lang="es-CO" sz="1400" b="1"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t"/>
                      <a:r>
                        <a:rPr lang="es-CO" sz="1400" b="1" u="none" strike="noStrike" dirty="0" err="1">
                          <a:effectLst/>
                        </a:rPr>
                        <a:t>precision</a:t>
                      </a:r>
                      <a:endParaRPr lang="es-CO" sz="1400" b="1"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t"/>
                      <a:r>
                        <a:rPr lang="es-CO" sz="1400" b="1" u="none" strike="noStrike" dirty="0">
                          <a:effectLst/>
                        </a:rPr>
                        <a:t>recall</a:t>
                      </a:r>
                      <a:endParaRPr lang="es-CO" sz="1400" b="1"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t"/>
                      <a:r>
                        <a:rPr lang="es-CO" sz="1400" b="1" u="none" strike="noStrike" dirty="0">
                          <a:effectLst/>
                        </a:rPr>
                        <a:t>f1-score</a:t>
                      </a:r>
                      <a:endParaRPr lang="es-CO" sz="1400" b="1"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t"/>
                      <a:r>
                        <a:rPr lang="es-CO" sz="1400" b="1" u="none" strike="noStrike" dirty="0" err="1">
                          <a:effectLst/>
                        </a:rPr>
                        <a:t>support</a:t>
                      </a:r>
                      <a:endParaRPr lang="es-CO" sz="1400" b="1"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310732706"/>
                  </a:ext>
                </a:extLst>
              </a:tr>
              <a:tr h="229202">
                <a:tc>
                  <a:txBody>
                    <a:bodyPr/>
                    <a:lstStyle/>
                    <a:p>
                      <a:pPr algn="ctr" fontAlgn="t"/>
                      <a:r>
                        <a:rPr lang="es-CO" sz="1200" b="1" u="none" strike="noStrike" dirty="0">
                          <a:effectLst/>
                        </a:rPr>
                        <a:t>EDUCATION</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0,37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0,42</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179</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142034613"/>
                  </a:ext>
                </a:extLst>
              </a:tr>
              <a:tr h="229202">
                <a:tc>
                  <a:txBody>
                    <a:bodyPr/>
                    <a:lstStyle/>
                    <a:p>
                      <a:pPr algn="ctr" fontAlgn="t"/>
                      <a:r>
                        <a:rPr lang="es-CO" sz="1200" b="1" u="none" strike="noStrike" dirty="0">
                          <a:effectLst/>
                        </a:rPr>
                        <a:t>COLLEGE</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0,33</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0,41</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175</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829732664"/>
                  </a:ext>
                </a:extLst>
              </a:tr>
              <a:tr h="229202">
                <a:tc>
                  <a:txBody>
                    <a:bodyPr/>
                    <a:lstStyle/>
                    <a:p>
                      <a:pPr algn="ctr" fontAlgn="t"/>
                      <a:r>
                        <a:rPr lang="es-CO" sz="1200" b="1" u="none" strike="noStrike" dirty="0">
                          <a:effectLst/>
                        </a:rPr>
                        <a:t>LATINO VOICES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0,28</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0,53</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0,36</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116</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38524797"/>
                  </a:ext>
                </a:extLst>
              </a:tr>
              <a:tr h="229202">
                <a:tc>
                  <a:txBody>
                    <a:bodyPr/>
                    <a:lstStyle/>
                    <a:p>
                      <a:pPr algn="ctr" fontAlgn="t"/>
                      <a:r>
                        <a:rPr lang="es-CO" sz="1200" b="1" u="none" strike="noStrike" dirty="0">
                          <a:effectLst/>
                        </a:rPr>
                        <a:t>BLACK VOICES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0,30</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0,42</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0,35</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621</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833364183"/>
                  </a:ext>
                </a:extLst>
              </a:tr>
              <a:tr h="229202">
                <a:tc>
                  <a:txBody>
                    <a:bodyPr/>
                    <a:lstStyle/>
                    <a:p>
                      <a:pPr algn="ctr" fontAlgn="t"/>
                      <a:r>
                        <a:rPr lang="es-CO" sz="1200" b="1" u="none" strike="noStrike" dirty="0">
                          <a:effectLst/>
                        </a:rPr>
                        <a:t>GREEN</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0,33</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0,38</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0,35</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420</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471347113"/>
                  </a:ext>
                </a:extLst>
              </a:tr>
              <a:tr h="229202">
                <a:tc>
                  <a:txBody>
                    <a:bodyPr/>
                    <a:lstStyle/>
                    <a:p>
                      <a:pPr algn="ctr" fontAlgn="t"/>
                      <a:r>
                        <a:rPr lang="es-CO" sz="1200" b="1" u="none" strike="noStrike">
                          <a:effectLst/>
                        </a:rPr>
                        <a:t>WOMEN</a:t>
                      </a:r>
                      <a:endParaRPr lang="es-CO" sz="12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0,26</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0,30</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471</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532627481"/>
                  </a:ext>
                </a:extLst>
              </a:tr>
              <a:tr h="229202">
                <a:tc>
                  <a:txBody>
                    <a:bodyPr/>
                    <a:lstStyle/>
                    <a:p>
                      <a:pPr algn="ctr" fontAlgn="t"/>
                      <a:r>
                        <a:rPr lang="es-CO" sz="1200" b="1" u="none" strike="noStrike" dirty="0">
                          <a:effectLst/>
                        </a:rPr>
                        <a:t>IMPACT</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0,25</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0,30</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451</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941583007"/>
                  </a:ext>
                </a:extLst>
              </a:tr>
              <a:tr h="229202">
                <a:tc>
                  <a:txBody>
                    <a:bodyPr/>
                    <a:lstStyle/>
                    <a:p>
                      <a:pPr algn="ctr" fontAlgn="t"/>
                      <a:r>
                        <a:rPr lang="es-CO" sz="1200" b="1" u="none" strike="noStrike" dirty="0">
                          <a:effectLst/>
                        </a:rPr>
                        <a:t>ENVIRONMENT</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0,24</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0,29</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170</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092708027"/>
                  </a:ext>
                </a:extLst>
              </a:tr>
              <a:tr h="229202">
                <a:tc>
                  <a:txBody>
                    <a:bodyPr/>
                    <a:lstStyle/>
                    <a:p>
                      <a:pPr algn="ctr" fontAlgn="t"/>
                      <a:r>
                        <a:rPr lang="es-CO" sz="1200" b="1" u="none" strike="noStrike">
                          <a:effectLst/>
                        </a:rPr>
                        <a:t>CULTURE &amp; ARTS</a:t>
                      </a:r>
                      <a:endParaRPr lang="es-CO" sz="12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0,23</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121</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825712463"/>
                  </a:ext>
                </a:extLst>
              </a:tr>
              <a:tr h="229202">
                <a:tc>
                  <a:txBody>
                    <a:bodyPr/>
                    <a:lstStyle/>
                    <a:p>
                      <a:pPr algn="ctr" fontAlgn="t"/>
                      <a:r>
                        <a:rPr lang="es-CO" sz="1200" b="1" u="none" strike="noStrike">
                          <a:effectLst/>
                        </a:rPr>
                        <a:t>WORLDPOST</a:t>
                      </a:r>
                      <a:endParaRPr lang="es-CO" sz="12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0,23</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0,36</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0,28</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234</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259707377"/>
                  </a:ext>
                </a:extLst>
              </a:tr>
              <a:tr h="229202">
                <a:tc>
                  <a:txBody>
                    <a:bodyPr/>
                    <a:lstStyle/>
                    <a:p>
                      <a:pPr algn="ctr" fontAlgn="t"/>
                      <a:r>
                        <a:rPr lang="es-CO" sz="1200" b="1" u="none" strike="noStrike" dirty="0">
                          <a:effectLst/>
                        </a:rPr>
                        <a:t>WEIRD NEWS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0,23</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0,34</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346</a:t>
                      </a:r>
                      <a:endParaRPr lang="es-CO" sz="1200" b="0" i="0" u="none" strike="noStrike">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734618352"/>
                  </a:ext>
                </a:extLst>
              </a:tr>
              <a:tr h="229202">
                <a:tc>
                  <a:txBody>
                    <a:bodyPr/>
                    <a:lstStyle/>
                    <a:p>
                      <a:pPr algn="ctr" fontAlgn="t"/>
                      <a:r>
                        <a:rPr lang="es-CO" sz="1200" b="1" u="none" strike="noStrike">
                          <a:effectLst/>
                        </a:rPr>
                        <a:t>STYLE</a:t>
                      </a:r>
                      <a:endParaRPr lang="es-CO" sz="12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0,21</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0,38</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0,27</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238</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1468812851"/>
                  </a:ext>
                </a:extLst>
              </a:tr>
              <a:tr h="229202">
                <a:tc>
                  <a:txBody>
                    <a:bodyPr/>
                    <a:lstStyle/>
                    <a:p>
                      <a:pPr algn="ctr" fontAlgn="t"/>
                      <a:r>
                        <a:rPr lang="es-CO" sz="1200" b="1" u="none" strike="noStrike" dirty="0">
                          <a:effectLst/>
                        </a:rPr>
                        <a:t>PARENTS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0,20</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410</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016480388"/>
                  </a:ext>
                </a:extLst>
              </a:tr>
              <a:tr h="229202">
                <a:tc>
                  <a:txBody>
                    <a:bodyPr/>
                    <a:lstStyle/>
                    <a:p>
                      <a:pPr algn="ctr" fontAlgn="t"/>
                      <a:r>
                        <a:rPr lang="es-CO" sz="1200" b="1" u="none" strike="noStrike" dirty="0">
                          <a:effectLst/>
                        </a:rPr>
                        <a:t>WORLD NEWS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0,19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0,38</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0,26</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219</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439933323"/>
                  </a:ext>
                </a:extLst>
              </a:tr>
              <a:tr h="229202">
                <a:tc>
                  <a:txBody>
                    <a:bodyPr/>
                    <a:lstStyle/>
                    <a:p>
                      <a:pPr algn="ctr" fontAlgn="t"/>
                      <a:r>
                        <a:rPr lang="es-CO" sz="1200" b="1" u="none" strike="noStrike">
                          <a:effectLst/>
                        </a:rPr>
                        <a:t>HEALTHY LIVING</a:t>
                      </a:r>
                      <a:endParaRPr lang="es-CO" sz="1200" b="1" i="0" u="none" strike="noStrike">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0,19</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0,36</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0,25</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685</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2753771065"/>
                  </a:ext>
                </a:extLst>
              </a:tr>
              <a:tr h="229202">
                <a:tc>
                  <a:txBody>
                    <a:bodyPr/>
                    <a:lstStyle/>
                    <a:p>
                      <a:pPr algn="ctr" fontAlgn="t"/>
                      <a:r>
                        <a:rPr lang="es-CO" sz="1200" b="1" u="none" strike="noStrike" dirty="0">
                          <a:effectLst/>
                        </a:rPr>
                        <a:t>FIFTY</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0,17</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0,24</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114</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490662484"/>
                  </a:ext>
                </a:extLst>
              </a:tr>
              <a:tr h="229202">
                <a:tc>
                  <a:txBody>
                    <a:bodyPr/>
                    <a:lstStyle/>
                    <a:p>
                      <a:pPr algn="ctr" fontAlgn="t"/>
                      <a:r>
                        <a:rPr lang="es-CO" sz="1200" b="1" u="none" strike="noStrike" dirty="0">
                          <a:effectLst/>
                        </a:rPr>
                        <a:t>ARTS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0,19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0,31</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0,24</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186</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724318422"/>
                  </a:ext>
                </a:extLst>
              </a:tr>
              <a:tr h="229202">
                <a:tc>
                  <a:txBody>
                    <a:bodyPr/>
                    <a:lstStyle/>
                    <a:p>
                      <a:pPr algn="ctr" fontAlgn="t"/>
                      <a:r>
                        <a:rPr lang="es-CO" sz="1200" b="1" u="none" strike="noStrike" dirty="0">
                          <a:effectLst/>
                        </a:rPr>
                        <a:t>GOOD NEWS</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0,17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0,35</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0,23</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137</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4019857282"/>
                  </a:ext>
                </a:extLst>
              </a:tr>
              <a:tr h="229202">
                <a:tc>
                  <a:txBody>
                    <a:bodyPr/>
                    <a:lstStyle/>
                    <a:p>
                      <a:pPr algn="ctr" fontAlgn="t"/>
                      <a:r>
                        <a:rPr lang="es-CO" sz="1200" b="1" u="none" strike="noStrike" dirty="0">
                          <a:effectLst/>
                        </a:rPr>
                        <a:t>ARTS &amp; CULTURE</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a:effectLst/>
                        </a:rPr>
                        <a:t>0,17</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0,30</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0,22</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151</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3868868506"/>
                  </a:ext>
                </a:extLst>
              </a:tr>
              <a:tr h="229202">
                <a:tc>
                  <a:txBody>
                    <a:bodyPr/>
                    <a:lstStyle/>
                    <a:p>
                      <a:pPr algn="ctr" fontAlgn="t"/>
                      <a:r>
                        <a:rPr lang="es-CO" sz="1200" b="1" u="none" strike="noStrike" dirty="0">
                          <a:effectLst/>
                        </a:rPr>
                        <a:t>TASTE</a:t>
                      </a:r>
                      <a:endParaRPr lang="es-CO" sz="1200" b="1" i="0" u="none" strike="noStrike" dirty="0">
                        <a:solidFill>
                          <a:srgbClr val="000000"/>
                        </a:solidFill>
                        <a:effectLst/>
                        <a:latin typeface="Calibri" panose="020F0502020204030204" pitchFamily="34" charset="0"/>
                      </a:endParaRPr>
                    </a:p>
                  </a:txBody>
                  <a:tcPr marL="5180" marR="5180" marT="5180" marB="0"/>
                </a:tc>
                <a:tc>
                  <a:txBody>
                    <a:bodyPr/>
                    <a:lstStyle/>
                    <a:p>
                      <a:pPr algn="ctr" fontAlgn="ctr"/>
                      <a:r>
                        <a:rPr lang="es-CO" sz="1200" u="none" strike="noStrike" dirty="0">
                          <a:effectLst/>
                        </a:rPr>
                        <a:t>0,13</a:t>
                      </a:r>
                      <a:endParaRPr lang="es-CO" sz="1200" b="0" i="0" u="none" strike="noStrike" dirty="0">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0,34</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a:effectLst/>
                        </a:rPr>
                        <a:t>0,19</a:t>
                      </a:r>
                      <a:endParaRPr lang="es-CO" sz="1200" b="0" i="0" u="none" strike="noStrike">
                        <a:solidFill>
                          <a:srgbClr val="000000"/>
                        </a:solidFill>
                        <a:effectLst/>
                        <a:latin typeface="Calibri" panose="020F0502020204030204" pitchFamily="34" charset="0"/>
                      </a:endParaRPr>
                    </a:p>
                  </a:txBody>
                  <a:tcPr marL="5180" marR="5180" marT="5180" marB="0" anchor="ctr"/>
                </a:tc>
                <a:tc>
                  <a:txBody>
                    <a:bodyPr/>
                    <a:lstStyle/>
                    <a:p>
                      <a:pPr algn="ctr" fontAlgn="ctr"/>
                      <a:r>
                        <a:rPr lang="es-CO" sz="1200" u="none" strike="noStrike" dirty="0">
                          <a:effectLst/>
                        </a:rPr>
                        <a:t>154</a:t>
                      </a:r>
                      <a:endParaRPr lang="es-CO" sz="1200" b="0" i="0" u="none" strike="noStrike" dirty="0">
                        <a:solidFill>
                          <a:srgbClr val="000000"/>
                        </a:solidFill>
                        <a:effectLst/>
                        <a:latin typeface="Calibri" panose="020F0502020204030204" pitchFamily="34" charset="0"/>
                      </a:endParaRPr>
                    </a:p>
                  </a:txBody>
                  <a:tcPr marL="5180" marR="5180" marT="5180" marB="0" anchor="ctr"/>
                </a:tc>
                <a:extLst>
                  <a:ext uri="{0D108BD9-81ED-4DB2-BD59-A6C34878D82A}">
                    <a16:rowId xmlns:a16="http://schemas.microsoft.com/office/drawing/2014/main" val="4213254332"/>
                  </a:ext>
                </a:extLst>
              </a:tr>
            </a:tbl>
          </a:graphicData>
        </a:graphic>
      </p:graphicFrame>
      <p:sp>
        <p:nvSpPr>
          <p:cNvPr id="24" name="Título 1"/>
          <p:cNvSpPr txBox="1">
            <a:spLocks/>
          </p:cNvSpPr>
          <p:nvPr/>
        </p:nvSpPr>
        <p:spPr>
          <a:xfrm rot="10800000" flipV="1">
            <a:off x="186640" y="5975313"/>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1800" dirty="0" smtClean="0"/>
              <a:t>Las categorías que tienen </a:t>
            </a:r>
            <a:r>
              <a:rPr lang="es-ES" sz="1800" b="1" dirty="0" smtClean="0"/>
              <a:t>MENOR</a:t>
            </a:r>
            <a:r>
              <a:rPr lang="es-ES" sz="1800" dirty="0" smtClean="0"/>
              <a:t> cantidad de datos, son las que obtuvieron en general el peor desempeño en términos del </a:t>
            </a:r>
            <a:r>
              <a:rPr lang="es-ES" sz="1800" b="1" dirty="0" smtClean="0"/>
              <a:t>F1-SCORE.</a:t>
            </a:r>
            <a:endParaRPr lang="en-US" sz="1800" b="1" dirty="0"/>
          </a:p>
        </p:txBody>
      </p:sp>
    </p:spTree>
    <p:extLst>
      <p:ext uri="{BB962C8B-B14F-4D97-AF65-F5344CB8AC3E}">
        <p14:creationId xmlns:p14="http://schemas.microsoft.com/office/powerpoint/2010/main" val="1950298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txBox="1">
            <a:spLocks/>
          </p:cNvSpPr>
          <p:nvPr/>
        </p:nvSpPr>
        <p:spPr>
          <a:xfrm rot="10800000" flipV="1">
            <a:off x="186640" y="183366"/>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Análisis de noticias clasificadas incorrectas</a:t>
            </a:r>
            <a:r>
              <a:rPr lang="es-ES" sz="2000" dirty="0" smtClean="0"/>
              <a:t> </a:t>
            </a:r>
            <a:endParaRPr lang="en-US" sz="2000" dirty="0"/>
          </a:p>
        </p:txBody>
      </p:sp>
      <p:sp>
        <p:nvSpPr>
          <p:cNvPr id="24" name="Título 1"/>
          <p:cNvSpPr txBox="1">
            <a:spLocks/>
          </p:cNvSpPr>
          <p:nvPr/>
        </p:nvSpPr>
        <p:spPr>
          <a:xfrm rot="10800000" flipV="1">
            <a:off x="669965" y="971492"/>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1800" dirty="0" smtClean="0"/>
              <a:t>La categoría que tienen </a:t>
            </a:r>
            <a:r>
              <a:rPr lang="es-ES" sz="1800" b="1" dirty="0" smtClean="0"/>
              <a:t>MENOR</a:t>
            </a:r>
            <a:r>
              <a:rPr lang="es-ES" sz="1800" dirty="0" smtClean="0"/>
              <a:t> f1-score es la categoría </a:t>
            </a:r>
            <a:r>
              <a:rPr lang="es-ES" sz="1800" b="1" dirty="0" smtClean="0"/>
              <a:t>TASTE</a:t>
            </a:r>
            <a:r>
              <a:rPr lang="es-ES" sz="1800" dirty="0" smtClean="0"/>
              <a:t>. Revisando los casos fallidos, se encuentra que el clasificador confunde en gran proporción la noticias de esta clase con la categoría </a:t>
            </a:r>
            <a:r>
              <a:rPr lang="es-CO" sz="1800" b="1" u="none" strike="noStrike" dirty="0" smtClean="0">
                <a:effectLst/>
              </a:rPr>
              <a:t>FOOD &amp; DRINK</a:t>
            </a:r>
            <a:endParaRPr lang="en-US" sz="1800" b="1" dirty="0"/>
          </a:p>
        </p:txBody>
      </p:sp>
      <p:graphicFrame>
        <p:nvGraphicFramePr>
          <p:cNvPr id="2" name="Tabla 1"/>
          <p:cNvGraphicFramePr>
            <a:graphicFrameLocks noGrp="1"/>
          </p:cNvGraphicFramePr>
          <p:nvPr>
            <p:extLst>
              <p:ext uri="{D42A27DB-BD31-4B8C-83A1-F6EECF244321}">
                <p14:modId xmlns:p14="http://schemas.microsoft.com/office/powerpoint/2010/main" val="704763964"/>
              </p:ext>
            </p:extLst>
          </p:nvPr>
        </p:nvGraphicFramePr>
        <p:xfrm>
          <a:off x="914400" y="1759618"/>
          <a:ext cx="10136778" cy="4001100"/>
        </p:xfrm>
        <a:graphic>
          <a:graphicData uri="http://schemas.openxmlformats.org/drawingml/2006/table">
            <a:tbl>
              <a:tblPr>
                <a:tableStyleId>{793D81CF-94F2-401A-BA57-92F5A7B2D0C5}</a:tableStyleId>
              </a:tblPr>
              <a:tblGrid>
                <a:gridCol w="6784079">
                  <a:extLst>
                    <a:ext uri="{9D8B030D-6E8A-4147-A177-3AD203B41FA5}">
                      <a16:colId xmlns:a16="http://schemas.microsoft.com/office/drawing/2014/main" val="1830607394"/>
                    </a:ext>
                  </a:extLst>
                </a:gridCol>
                <a:gridCol w="1477063">
                  <a:extLst>
                    <a:ext uri="{9D8B030D-6E8A-4147-A177-3AD203B41FA5}">
                      <a16:colId xmlns:a16="http://schemas.microsoft.com/office/drawing/2014/main" val="2922542844"/>
                    </a:ext>
                  </a:extLst>
                </a:gridCol>
                <a:gridCol w="1875636">
                  <a:extLst>
                    <a:ext uri="{9D8B030D-6E8A-4147-A177-3AD203B41FA5}">
                      <a16:colId xmlns:a16="http://schemas.microsoft.com/office/drawing/2014/main" val="3280750774"/>
                    </a:ext>
                  </a:extLst>
                </a:gridCol>
              </a:tblGrid>
              <a:tr h="521712">
                <a:tc>
                  <a:txBody>
                    <a:bodyPr/>
                    <a:lstStyle/>
                    <a:p>
                      <a:pPr algn="ctr" fontAlgn="t"/>
                      <a:r>
                        <a:rPr lang="es-CO" sz="1800" b="1" u="none" strike="noStrike" dirty="0" err="1" smtClean="0">
                          <a:effectLst/>
                        </a:rPr>
                        <a:t>Processed</a:t>
                      </a:r>
                      <a:r>
                        <a:rPr lang="es-CO" sz="1800" b="1" u="none" strike="noStrike" baseline="0" dirty="0" smtClean="0">
                          <a:effectLst/>
                        </a:rPr>
                        <a:t> </a:t>
                      </a:r>
                      <a:r>
                        <a:rPr lang="es-CO" sz="1800" b="1" u="none" strike="noStrike" baseline="0" dirty="0" err="1" smtClean="0">
                          <a:effectLst/>
                        </a:rPr>
                        <a:t>text</a:t>
                      </a:r>
                      <a:endParaRPr lang="es-CO" sz="1800" b="1" i="0" u="none" strike="noStrike" dirty="0">
                        <a:solidFill>
                          <a:srgbClr val="000000"/>
                        </a:solidFill>
                        <a:effectLst/>
                        <a:latin typeface="Calibri" panose="020F0502020204030204" pitchFamily="34" charset="0"/>
                      </a:endParaRPr>
                    </a:p>
                  </a:txBody>
                  <a:tcPr marL="7196" marR="7196" marT="7196" marB="0"/>
                </a:tc>
                <a:tc>
                  <a:txBody>
                    <a:bodyPr/>
                    <a:lstStyle/>
                    <a:p>
                      <a:pPr algn="ctr" fontAlgn="t"/>
                      <a:r>
                        <a:rPr lang="es-CO" sz="1800" b="1" u="none" strike="noStrike" dirty="0" err="1">
                          <a:effectLst/>
                        </a:rPr>
                        <a:t>real_category</a:t>
                      </a:r>
                      <a:endParaRPr lang="es-CO" sz="1800" b="1" i="0" u="none" strike="noStrike" dirty="0">
                        <a:solidFill>
                          <a:srgbClr val="000000"/>
                        </a:solidFill>
                        <a:effectLst/>
                        <a:latin typeface="Calibri" panose="020F0502020204030204" pitchFamily="34" charset="0"/>
                      </a:endParaRPr>
                    </a:p>
                  </a:txBody>
                  <a:tcPr marL="7196" marR="7196" marT="7196" marB="0"/>
                </a:tc>
                <a:tc>
                  <a:txBody>
                    <a:bodyPr/>
                    <a:lstStyle/>
                    <a:p>
                      <a:pPr algn="ctr" fontAlgn="t"/>
                      <a:r>
                        <a:rPr lang="es-CO" sz="1800" b="1" u="none" strike="noStrike" dirty="0" err="1">
                          <a:effectLst/>
                        </a:rPr>
                        <a:t>predicted_category</a:t>
                      </a:r>
                      <a:endParaRPr lang="es-CO" sz="1800" b="1" i="0" u="none" strike="noStrike" dirty="0">
                        <a:solidFill>
                          <a:srgbClr val="000000"/>
                        </a:solidFill>
                        <a:effectLst/>
                        <a:latin typeface="Calibri" panose="020F0502020204030204" pitchFamily="34" charset="0"/>
                      </a:endParaRPr>
                    </a:p>
                  </a:txBody>
                  <a:tcPr marL="7196" marR="7196" marT="7196" marB="0"/>
                </a:tc>
                <a:extLst>
                  <a:ext uri="{0D108BD9-81ED-4DB2-BD59-A6C34878D82A}">
                    <a16:rowId xmlns:a16="http://schemas.microsoft.com/office/drawing/2014/main" val="3302406228"/>
                  </a:ext>
                </a:extLst>
              </a:tr>
              <a:tr h="292746">
                <a:tc>
                  <a:txBody>
                    <a:bodyPr/>
                    <a:lstStyle/>
                    <a:p>
                      <a:pPr algn="l" fontAlgn="b"/>
                      <a:r>
                        <a:rPr lang="en-US" sz="1600" u="none" strike="noStrike" dirty="0">
                          <a:effectLst/>
                        </a:rPr>
                        <a:t>magic </a:t>
                      </a:r>
                      <a:r>
                        <a:rPr lang="en-US" sz="1600" u="none" strike="noStrike" dirty="0" err="1">
                          <a:effectLst/>
                        </a:rPr>
                        <a:t>poké</a:t>
                      </a:r>
                      <a:r>
                        <a:rPr lang="en-US" sz="1600" u="none" strike="noStrike" dirty="0">
                          <a:effectLst/>
                        </a:rPr>
                        <a:t> ball dessert treat </a:t>
                      </a:r>
                      <a:r>
                        <a:rPr lang="en-US" sz="1600" u="none" strike="noStrike" dirty="0" err="1">
                          <a:effectLst/>
                        </a:rPr>
                        <a:t>pokémon</a:t>
                      </a:r>
                      <a:r>
                        <a:rPr lang="en-US" sz="1600" u="none" strike="noStrike" dirty="0">
                          <a:effectLst/>
                        </a:rPr>
                        <a:t> go player deserve got ta catch snack</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FOOD &amp; DRINK</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818300192"/>
                  </a:ext>
                </a:extLst>
              </a:tr>
              <a:tr h="292746">
                <a:tc>
                  <a:txBody>
                    <a:bodyPr/>
                    <a:lstStyle/>
                    <a:p>
                      <a:pPr algn="l" fontAlgn="b"/>
                      <a:r>
                        <a:rPr lang="en-US" sz="1600" u="none" strike="noStrike" dirty="0" err="1">
                          <a:effectLst/>
                        </a:rPr>
                        <a:t>whats</a:t>
                      </a:r>
                      <a:r>
                        <a:rPr lang="en-US" sz="1600" u="none" strike="noStrike" dirty="0">
                          <a:effectLst/>
                        </a:rPr>
                        <a:t> better fresh frozen turkey farmer butcher weigh</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a:effectLst/>
                        </a:rPr>
                        <a:t>FOOD &amp; DRINK</a:t>
                      </a:r>
                      <a:endParaRPr lang="es-CO" sz="16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533849906"/>
                  </a:ext>
                </a:extLst>
              </a:tr>
              <a:tr h="577101">
                <a:tc>
                  <a:txBody>
                    <a:bodyPr/>
                    <a:lstStyle/>
                    <a:p>
                      <a:pPr algn="l" fontAlgn="b"/>
                      <a:r>
                        <a:rPr lang="en-US" sz="1600" u="none" strike="noStrike" dirty="0">
                          <a:effectLst/>
                        </a:rPr>
                        <a:t>quiz good snacking habit really </a:t>
                      </a:r>
                      <a:r>
                        <a:rPr lang="en-US" sz="1600" u="none" strike="noStrike" dirty="0" err="1">
                          <a:effectLst/>
                        </a:rPr>
                        <a:t>whats</a:t>
                      </a:r>
                      <a:r>
                        <a:rPr lang="en-US" sz="1600" u="none" strike="noStrike" dirty="0">
                          <a:effectLst/>
                        </a:rPr>
                        <a:t> going potato chip healthy hummus pretzel dipping</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a:effectLst/>
                        </a:rPr>
                        <a:t>WELLNESS</a:t>
                      </a:r>
                      <a:endParaRPr lang="es-CO" sz="16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1482790524"/>
                  </a:ext>
                </a:extLst>
              </a:tr>
              <a:tr h="861456">
                <a:tc>
                  <a:txBody>
                    <a:bodyPr/>
                    <a:lstStyle/>
                    <a:p>
                      <a:pPr algn="l" fontAlgn="b"/>
                      <a:r>
                        <a:rPr lang="es-CO" sz="1600" u="none" strike="noStrike" dirty="0">
                          <a:effectLst/>
                        </a:rPr>
                        <a:t>5 </a:t>
                      </a:r>
                      <a:r>
                        <a:rPr lang="es-CO" sz="1600" u="none" strike="noStrike" dirty="0" err="1">
                          <a:effectLst/>
                        </a:rPr>
                        <a:t>decadent</a:t>
                      </a:r>
                      <a:r>
                        <a:rPr lang="es-CO" sz="1600" u="none" strike="noStrike" dirty="0">
                          <a:effectLst/>
                        </a:rPr>
                        <a:t> </a:t>
                      </a:r>
                      <a:r>
                        <a:rPr lang="es-CO" sz="1600" u="none" strike="noStrike" dirty="0" err="1">
                          <a:effectLst/>
                        </a:rPr>
                        <a:t>dessert</a:t>
                      </a:r>
                      <a:r>
                        <a:rPr lang="es-CO" sz="1600" u="none" strike="noStrike" dirty="0">
                          <a:effectLst/>
                        </a:rPr>
                        <a:t> </a:t>
                      </a:r>
                      <a:r>
                        <a:rPr lang="es-CO" sz="1600" u="none" strike="noStrike" dirty="0" err="1">
                          <a:effectLst/>
                        </a:rPr>
                        <a:t>hold</a:t>
                      </a:r>
                      <a:r>
                        <a:rPr lang="es-CO" sz="1600" u="none" strike="noStrike" dirty="0">
                          <a:effectLst/>
                        </a:rPr>
                        <a:t> </a:t>
                      </a:r>
                      <a:r>
                        <a:rPr lang="es-CO" sz="1600" u="none" strike="noStrike" dirty="0" err="1">
                          <a:effectLst/>
                        </a:rPr>
                        <a:t>hand</a:t>
                      </a:r>
                      <a:r>
                        <a:rPr lang="es-CO" sz="1600" u="none" strike="noStrike" dirty="0">
                          <a:effectLst/>
                        </a:rPr>
                        <a:t> </a:t>
                      </a:r>
                      <a:r>
                        <a:rPr lang="es-CO" sz="1600" u="none" strike="noStrike" dirty="0" err="1">
                          <a:effectLst/>
                        </a:rPr>
                        <a:t>spiked</a:t>
                      </a:r>
                      <a:r>
                        <a:rPr lang="es-CO" sz="1600" u="none" strike="noStrike" dirty="0">
                          <a:effectLst/>
                        </a:rPr>
                        <a:t> </a:t>
                      </a:r>
                      <a:r>
                        <a:rPr lang="es-CO" sz="1600" u="none" strike="noStrike" dirty="0" err="1">
                          <a:effectLst/>
                        </a:rPr>
                        <a:t>bailey</a:t>
                      </a:r>
                      <a:r>
                        <a:rPr lang="es-CO" sz="1600" u="none" strike="noStrike" dirty="0">
                          <a:effectLst/>
                        </a:rPr>
                        <a:t> </a:t>
                      </a:r>
                      <a:r>
                        <a:rPr lang="es-CO" sz="1600" u="none" strike="noStrike" dirty="0" err="1">
                          <a:effectLst/>
                        </a:rPr>
                        <a:t>irish</a:t>
                      </a:r>
                      <a:r>
                        <a:rPr lang="es-CO" sz="1600" u="none" strike="noStrike" dirty="0">
                          <a:effectLst/>
                        </a:rPr>
                        <a:t> </a:t>
                      </a:r>
                      <a:r>
                        <a:rPr lang="es-CO" sz="1600" u="none" strike="noStrike" dirty="0" err="1">
                          <a:effectLst/>
                        </a:rPr>
                        <a:t>cream</a:t>
                      </a:r>
                      <a:r>
                        <a:rPr lang="es-CO" sz="1600" u="none" strike="noStrike" dirty="0">
                          <a:effectLst/>
                        </a:rPr>
                        <a:t> chocolate </a:t>
                      </a:r>
                      <a:r>
                        <a:rPr lang="es-CO" sz="1600" u="none" strike="noStrike" dirty="0" err="1">
                          <a:effectLst/>
                        </a:rPr>
                        <a:t>brownie</a:t>
                      </a:r>
                      <a:r>
                        <a:rPr lang="es-CO" sz="1600" u="none" strike="noStrike" dirty="0">
                          <a:effectLst/>
                        </a:rPr>
                        <a:t> </a:t>
                      </a:r>
                      <a:r>
                        <a:rPr lang="es-CO" sz="1600" u="none" strike="noStrike" dirty="0" err="1">
                          <a:effectLst/>
                        </a:rPr>
                        <a:t>swirl</a:t>
                      </a:r>
                      <a:r>
                        <a:rPr lang="es-CO" sz="1600" u="none" strike="noStrike" dirty="0">
                          <a:effectLst/>
                        </a:rPr>
                        <a:t> </a:t>
                      </a:r>
                      <a:r>
                        <a:rPr lang="es-CO" sz="1600" u="none" strike="noStrike" dirty="0" err="1">
                          <a:effectLst/>
                        </a:rPr>
                        <a:t>tangy</a:t>
                      </a:r>
                      <a:r>
                        <a:rPr lang="es-CO" sz="1600" u="none" strike="noStrike" dirty="0">
                          <a:effectLst/>
                        </a:rPr>
                        <a:t> </a:t>
                      </a:r>
                      <a:r>
                        <a:rPr lang="es-CO" sz="1600" u="none" strike="noStrike" dirty="0" err="1">
                          <a:effectLst/>
                        </a:rPr>
                        <a:t>cheesecake</a:t>
                      </a:r>
                      <a:r>
                        <a:rPr lang="es-CO" sz="1600" u="none" strike="noStrike" dirty="0">
                          <a:effectLst/>
                        </a:rPr>
                        <a:t> </a:t>
                      </a:r>
                      <a:r>
                        <a:rPr lang="es-CO" sz="1600" u="none" strike="noStrike" dirty="0" err="1">
                          <a:effectLst/>
                        </a:rPr>
                        <a:t>cakey</a:t>
                      </a:r>
                      <a:r>
                        <a:rPr lang="es-CO" sz="1600" u="none" strike="noStrike" dirty="0">
                          <a:effectLst/>
                        </a:rPr>
                        <a:t> </a:t>
                      </a:r>
                      <a:r>
                        <a:rPr lang="es-CO" sz="1600" u="none" strike="noStrike" dirty="0" err="1">
                          <a:effectLst/>
                        </a:rPr>
                        <a:t>bottom</a:t>
                      </a:r>
                      <a:r>
                        <a:rPr lang="es-CO" sz="1600" u="none" strike="noStrike" dirty="0">
                          <a:effectLst/>
                        </a:rPr>
                        <a:t> </a:t>
                      </a:r>
                      <a:r>
                        <a:rPr lang="es-CO" sz="1600" u="none" strike="noStrike" dirty="0" err="1">
                          <a:effectLst/>
                        </a:rPr>
                        <a:t>alternately</a:t>
                      </a:r>
                      <a:r>
                        <a:rPr lang="es-CO" sz="1600" u="none" strike="noStrike" dirty="0">
                          <a:effectLst/>
                        </a:rPr>
                        <a:t> </a:t>
                      </a:r>
                      <a:r>
                        <a:rPr lang="es-CO" sz="1600" u="none" strike="noStrike" dirty="0" err="1">
                          <a:effectLst/>
                        </a:rPr>
                        <a:t>fudgy</a:t>
                      </a:r>
                      <a:r>
                        <a:rPr lang="es-CO" sz="1600" u="none" strike="noStrike" dirty="0">
                          <a:effectLst/>
                        </a:rPr>
                        <a:t> </a:t>
                      </a:r>
                      <a:r>
                        <a:rPr lang="es-CO" sz="1600" u="none" strike="noStrike" dirty="0" err="1">
                          <a:effectLst/>
                        </a:rPr>
                        <a:t>creamy</a:t>
                      </a:r>
                      <a:r>
                        <a:rPr lang="es-CO" sz="1600" u="none" strike="noStrike" dirty="0">
                          <a:effectLst/>
                        </a:rPr>
                        <a:t> center </a:t>
                      </a:r>
                      <a:r>
                        <a:rPr lang="es-CO" sz="1600" u="none" strike="noStrike" dirty="0" err="1">
                          <a:effectLst/>
                        </a:rPr>
                        <a:t>crisp</a:t>
                      </a:r>
                      <a:r>
                        <a:rPr lang="es-CO" sz="1600" u="none" strike="noStrike" dirty="0">
                          <a:effectLst/>
                        </a:rPr>
                        <a:t> top </a:t>
                      </a:r>
                      <a:r>
                        <a:rPr lang="es-CO" sz="1600" u="none" strike="noStrike" dirty="0" err="1">
                          <a:effectLst/>
                        </a:rPr>
                        <a:t>sure</a:t>
                      </a:r>
                      <a:r>
                        <a:rPr lang="es-CO" sz="1600" u="none" strike="noStrike" dirty="0">
                          <a:effectLst/>
                        </a:rPr>
                        <a:t> </a:t>
                      </a:r>
                      <a:r>
                        <a:rPr lang="es-CO" sz="1600" u="none" strike="noStrike" dirty="0" err="1">
                          <a:effectLst/>
                        </a:rPr>
                        <a:t>cut</a:t>
                      </a:r>
                      <a:r>
                        <a:rPr lang="es-CO" sz="1600" u="none" strike="noStrike" dirty="0">
                          <a:effectLst/>
                        </a:rPr>
                        <a:t> </a:t>
                      </a:r>
                      <a:r>
                        <a:rPr lang="es-CO" sz="1600" u="none" strike="noStrike" dirty="0" err="1">
                          <a:effectLst/>
                        </a:rPr>
                        <a:t>small</a:t>
                      </a:r>
                      <a:r>
                        <a:rPr lang="es-CO" sz="1600" u="none" strike="noStrike" dirty="0">
                          <a:effectLst/>
                        </a:rPr>
                        <a:t> </a:t>
                      </a:r>
                      <a:r>
                        <a:rPr lang="es-CO" sz="1600" u="none" strike="noStrike" dirty="0" err="1">
                          <a:effectLst/>
                        </a:rPr>
                        <a:t>rich</a:t>
                      </a:r>
                      <a:r>
                        <a:rPr lang="es-CO" sz="1600" u="none" strike="noStrike" dirty="0">
                          <a:effectLst/>
                        </a:rPr>
                        <a:t> sin</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FOOD &amp; DRINK</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3603872154"/>
                  </a:ext>
                </a:extLst>
              </a:tr>
              <a:tr h="292746">
                <a:tc>
                  <a:txBody>
                    <a:bodyPr/>
                    <a:lstStyle/>
                    <a:p>
                      <a:pPr algn="l" fontAlgn="b"/>
                      <a:r>
                        <a:rPr lang="en-US" sz="1600" u="none" strike="noStrike" dirty="0" err="1">
                          <a:effectLst/>
                        </a:rPr>
                        <a:t>mostgoogled</a:t>
                      </a:r>
                      <a:r>
                        <a:rPr lang="en-US" sz="1600" u="none" strike="noStrike" dirty="0">
                          <a:effectLst/>
                        </a:rPr>
                        <a:t> thanksgiving pie side every state salute </a:t>
                      </a:r>
                      <a:r>
                        <a:rPr lang="en-US" sz="1600" u="none" strike="noStrike" dirty="0" err="1">
                          <a:effectLst/>
                        </a:rPr>
                        <a:t>wisconsin</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POLITICS</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971208304"/>
                  </a:ext>
                </a:extLst>
              </a:tr>
              <a:tr h="292746">
                <a:tc>
                  <a:txBody>
                    <a:bodyPr/>
                    <a:lstStyle/>
                    <a:p>
                      <a:pPr algn="l" fontAlgn="b"/>
                      <a:r>
                        <a:rPr lang="en-US" sz="1600" u="none" strike="noStrike" dirty="0">
                          <a:effectLst/>
                        </a:rPr>
                        <a:t>common mistake making beer foamy nose grease required</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FOOD &amp; DRINK</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593387426"/>
                  </a:ext>
                </a:extLst>
              </a:tr>
              <a:tr h="292746">
                <a:tc>
                  <a:txBody>
                    <a:bodyPr/>
                    <a:lstStyle/>
                    <a:p>
                      <a:pPr algn="l" fontAlgn="b"/>
                      <a:r>
                        <a:rPr lang="en-US" sz="1600" u="none" strike="noStrike" dirty="0">
                          <a:effectLst/>
                        </a:rPr>
                        <a:t>make </a:t>
                      </a:r>
                      <a:r>
                        <a:rPr lang="en-US" sz="1600" u="none" strike="noStrike" dirty="0" err="1">
                          <a:effectLst/>
                        </a:rPr>
                        <a:t>greek</a:t>
                      </a:r>
                      <a:r>
                        <a:rPr lang="en-US" sz="1600" u="none" strike="noStrike" dirty="0">
                          <a:effectLst/>
                        </a:rPr>
                        <a:t> </a:t>
                      </a:r>
                      <a:r>
                        <a:rPr lang="en-US" sz="1600" u="none" strike="noStrike" dirty="0" err="1">
                          <a:effectLst/>
                        </a:rPr>
                        <a:t>easter</a:t>
                      </a:r>
                      <a:r>
                        <a:rPr lang="en-US" sz="1600" u="none" strike="noStrike" dirty="0">
                          <a:effectLst/>
                        </a:rPr>
                        <a:t> sweet bread </a:t>
                      </a:r>
                      <a:r>
                        <a:rPr lang="en-US" sz="1600" u="none" strike="noStrike" dirty="0" err="1">
                          <a:effectLst/>
                        </a:rPr>
                        <a:t>tsoureki</a:t>
                      </a:r>
                      <a:r>
                        <a:rPr lang="en-US" sz="1600" u="none" strike="noStrike" dirty="0">
                          <a:effectLst/>
                        </a:rPr>
                        <a:t> </a:t>
                      </a:r>
                      <a:r>
                        <a:rPr lang="en-US" sz="1600" u="none" strike="noStrike" dirty="0" err="1">
                          <a:effectLst/>
                        </a:rPr>
                        <a:t>havent</a:t>
                      </a:r>
                      <a:r>
                        <a:rPr lang="en-US" sz="1600" u="none" strike="noStrike" dirty="0">
                          <a:effectLst/>
                        </a:rPr>
                        <a:t> tried </a:t>
                      </a:r>
                      <a:r>
                        <a:rPr lang="en-US" sz="1600" u="none" strike="noStrike" dirty="0" err="1">
                          <a:effectLst/>
                        </a:rPr>
                        <a:t>tsoureki</a:t>
                      </a:r>
                      <a:r>
                        <a:rPr lang="en-US" sz="1600" u="none" strike="noStrike" dirty="0">
                          <a:effectLst/>
                        </a:rPr>
                        <a:t> certainly missing</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FOOD &amp; DRINK</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3228185330"/>
                  </a:ext>
                </a:extLst>
              </a:tr>
              <a:tr h="577101">
                <a:tc>
                  <a:txBody>
                    <a:bodyPr/>
                    <a:lstStyle/>
                    <a:p>
                      <a:pPr algn="l" fontAlgn="b"/>
                      <a:r>
                        <a:rPr lang="en-US" sz="1600" u="none" strike="noStrike" dirty="0">
                          <a:effectLst/>
                        </a:rPr>
                        <a:t>oldest people world eat drink every day </a:t>
                      </a:r>
                      <a:r>
                        <a:rPr lang="en-US" sz="1600" u="none" strike="noStrike" dirty="0" err="1">
                          <a:effectLst/>
                        </a:rPr>
                        <a:t>täo</a:t>
                      </a:r>
                      <a:r>
                        <a:rPr lang="en-US" sz="1600" u="none" strike="noStrike" dirty="0">
                          <a:effectLst/>
                        </a:rPr>
                        <a:t> </a:t>
                      </a:r>
                      <a:r>
                        <a:rPr lang="en-US" sz="1600" u="none" strike="noStrike" dirty="0" err="1">
                          <a:effectLst/>
                        </a:rPr>
                        <a:t>porchonlynch</a:t>
                      </a:r>
                      <a:r>
                        <a:rPr lang="en-US" sz="1600" u="none" strike="noStrike" dirty="0">
                          <a:effectLst/>
                        </a:rPr>
                        <a:t> 98yearold yogi </a:t>
                      </a:r>
                      <a:r>
                        <a:rPr lang="en-US" sz="1600" u="none" strike="noStrike" dirty="0" err="1">
                          <a:effectLst/>
                        </a:rPr>
                        <a:t>porchonlynch</a:t>
                      </a:r>
                      <a:r>
                        <a:rPr lang="en-US" sz="1600" u="none" strike="noStrike" dirty="0">
                          <a:effectLst/>
                        </a:rPr>
                        <a:t> started yoga eight </a:t>
                      </a:r>
                      <a:r>
                        <a:rPr lang="en-US" sz="1600" u="none" strike="noStrike" dirty="0" err="1">
                          <a:effectLst/>
                        </a:rPr>
                        <a:t>india</a:t>
                      </a:r>
                      <a:r>
                        <a:rPr lang="en-US" sz="1600" u="none" strike="noStrike" dirty="0">
                          <a:effectLst/>
                        </a:rPr>
                        <a:t> uncle told</a:t>
                      </a:r>
                      <a:endParaRPr lang="en-US"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TASTE</a:t>
                      </a:r>
                      <a:endParaRPr lang="es-CO" sz="16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600" u="none" strike="noStrike" dirty="0">
                          <a:effectLst/>
                        </a:rPr>
                        <a:t>WORLD NEWS</a:t>
                      </a:r>
                      <a:endParaRPr lang="es-CO" sz="16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596625699"/>
                  </a:ext>
                </a:extLst>
              </a:tr>
            </a:tbl>
          </a:graphicData>
        </a:graphic>
      </p:graphicFrame>
      <p:sp>
        <p:nvSpPr>
          <p:cNvPr id="7" name="Título 1"/>
          <p:cNvSpPr txBox="1">
            <a:spLocks/>
          </p:cNvSpPr>
          <p:nvPr/>
        </p:nvSpPr>
        <p:spPr>
          <a:xfrm rot="10800000" flipV="1">
            <a:off x="724989" y="5760719"/>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CO" sz="1800" dirty="0" smtClean="0"/>
              <a:t>Realizando un análisis de frecuencias de la palabras que contienen ambas categorías, es evidente que comparte muchas en común, lo que desencadena la confusión del modelo de clasificación.</a:t>
            </a:r>
            <a:endParaRPr lang="en-US" sz="1800" b="1" dirty="0"/>
          </a:p>
        </p:txBody>
      </p:sp>
    </p:spTree>
    <p:extLst>
      <p:ext uri="{BB962C8B-B14F-4D97-AF65-F5344CB8AC3E}">
        <p14:creationId xmlns:p14="http://schemas.microsoft.com/office/powerpoint/2010/main" val="2418811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txBox="1">
            <a:spLocks/>
          </p:cNvSpPr>
          <p:nvPr/>
        </p:nvSpPr>
        <p:spPr>
          <a:xfrm rot="10800000" flipV="1">
            <a:off x="186640" y="183366"/>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Análisis de noticias clasificadas incorrectas</a:t>
            </a:r>
            <a:r>
              <a:rPr lang="es-ES" sz="2000" dirty="0" smtClean="0"/>
              <a:t> </a:t>
            </a:r>
            <a:endParaRPr lang="en-US" sz="2000" dirty="0"/>
          </a:p>
        </p:txBody>
      </p:sp>
      <p:sp>
        <p:nvSpPr>
          <p:cNvPr id="24" name="Título 1"/>
          <p:cNvSpPr txBox="1">
            <a:spLocks/>
          </p:cNvSpPr>
          <p:nvPr/>
        </p:nvSpPr>
        <p:spPr>
          <a:xfrm rot="10800000" flipV="1">
            <a:off x="669965" y="971492"/>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s-ES" sz="1800" dirty="0" smtClean="0"/>
              <a:t>En el caso de la categoría  </a:t>
            </a:r>
            <a:r>
              <a:rPr lang="es-CO" sz="1800" b="1" u="none" strike="noStrike" dirty="0" smtClean="0">
                <a:effectLst/>
              </a:rPr>
              <a:t>GOOD NEWS, </a:t>
            </a:r>
            <a:r>
              <a:rPr lang="es-CO" sz="1800" u="none" strike="noStrike" dirty="0" smtClean="0">
                <a:effectLst/>
              </a:rPr>
              <a:t>las noticias tienden a equivocarse con la gran mayoría de categorías, lo que hace afectar la precisión de las demás categorías</a:t>
            </a:r>
            <a:r>
              <a:rPr lang="es-ES" sz="1800" dirty="0" smtClean="0"/>
              <a:t>. Esta clase, es de las que </a:t>
            </a:r>
            <a:r>
              <a:rPr lang="es-ES" sz="1800" b="1" dirty="0" smtClean="0"/>
              <a:t>MENOS</a:t>
            </a:r>
            <a:r>
              <a:rPr lang="es-ES" sz="1800" dirty="0" smtClean="0"/>
              <a:t> muestras tiene, por lo que una solución puede ser obtener mayor numero de muestras. Si al hacer esto no ocurre un efecto positivo, se debe </a:t>
            </a:r>
            <a:r>
              <a:rPr lang="es-ES" sz="1800" b="1" dirty="0" smtClean="0"/>
              <a:t>REVISAR</a:t>
            </a:r>
            <a:r>
              <a:rPr lang="es-ES" sz="1800" dirty="0" smtClean="0"/>
              <a:t> si esto realmente es una clase o se debe transformar o unir a otra </a:t>
            </a:r>
            <a:r>
              <a:rPr lang="es-ES" sz="1800" dirty="0" err="1" smtClean="0"/>
              <a:t>categoria</a:t>
            </a:r>
            <a:r>
              <a:rPr lang="es-ES" sz="1800" dirty="0"/>
              <a:t>.</a:t>
            </a:r>
            <a:endParaRPr lang="en-US" sz="1800" b="1" dirty="0"/>
          </a:p>
        </p:txBody>
      </p:sp>
      <p:graphicFrame>
        <p:nvGraphicFramePr>
          <p:cNvPr id="3" name="Tabla 2"/>
          <p:cNvGraphicFramePr>
            <a:graphicFrameLocks noGrp="1"/>
          </p:cNvGraphicFramePr>
          <p:nvPr>
            <p:extLst>
              <p:ext uri="{D42A27DB-BD31-4B8C-83A1-F6EECF244321}">
                <p14:modId xmlns:p14="http://schemas.microsoft.com/office/powerpoint/2010/main" val="3567895961"/>
              </p:ext>
            </p:extLst>
          </p:nvPr>
        </p:nvGraphicFramePr>
        <p:xfrm>
          <a:off x="809899" y="2379869"/>
          <a:ext cx="10280468" cy="3629824"/>
        </p:xfrm>
        <a:graphic>
          <a:graphicData uri="http://schemas.openxmlformats.org/drawingml/2006/table">
            <a:tbl>
              <a:tblPr>
                <a:tableStyleId>{793D81CF-94F2-401A-BA57-92F5A7B2D0C5}</a:tableStyleId>
              </a:tblPr>
              <a:tblGrid>
                <a:gridCol w="6673766">
                  <a:extLst>
                    <a:ext uri="{9D8B030D-6E8A-4147-A177-3AD203B41FA5}">
                      <a16:colId xmlns:a16="http://schemas.microsoft.com/office/drawing/2014/main" val="1525984355"/>
                    </a:ext>
                  </a:extLst>
                </a:gridCol>
                <a:gridCol w="1437807">
                  <a:extLst>
                    <a:ext uri="{9D8B030D-6E8A-4147-A177-3AD203B41FA5}">
                      <a16:colId xmlns:a16="http://schemas.microsoft.com/office/drawing/2014/main" val="367196278"/>
                    </a:ext>
                  </a:extLst>
                </a:gridCol>
                <a:gridCol w="2168895">
                  <a:extLst>
                    <a:ext uri="{9D8B030D-6E8A-4147-A177-3AD203B41FA5}">
                      <a16:colId xmlns:a16="http://schemas.microsoft.com/office/drawing/2014/main" val="3711316608"/>
                    </a:ext>
                  </a:extLst>
                </a:gridCol>
              </a:tblGrid>
              <a:tr h="350268">
                <a:tc>
                  <a:txBody>
                    <a:bodyPr/>
                    <a:lstStyle/>
                    <a:p>
                      <a:pPr algn="ctr" fontAlgn="t"/>
                      <a:r>
                        <a:rPr lang="es-CO" sz="1800" b="1" u="none" strike="noStrike" dirty="0" err="1" smtClean="0">
                          <a:effectLst/>
                        </a:rPr>
                        <a:t>Processed</a:t>
                      </a:r>
                      <a:r>
                        <a:rPr lang="es-CO" sz="1800" b="1" u="none" strike="noStrike" baseline="0" dirty="0" smtClean="0">
                          <a:effectLst/>
                        </a:rPr>
                        <a:t> </a:t>
                      </a:r>
                      <a:r>
                        <a:rPr lang="es-CO" sz="1800" b="1" u="none" strike="noStrike" baseline="0" dirty="0" err="1" smtClean="0">
                          <a:effectLst/>
                        </a:rPr>
                        <a:t>text</a:t>
                      </a:r>
                      <a:endParaRPr lang="es-CO" sz="1800" b="1" i="0" u="none" strike="noStrike" dirty="0">
                        <a:solidFill>
                          <a:srgbClr val="000000"/>
                        </a:solidFill>
                        <a:effectLst/>
                        <a:latin typeface="Calibri" panose="020F0502020204030204" pitchFamily="34" charset="0"/>
                      </a:endParaRPr>
                    </a:p>
                  </a:txBody>
                  <a:tcPr marL="7196" marR="7196" marT="7196" marB="0"/>
                </a:tc>
                <a:tc>
                  <a:txBody>
                    <a:bodyPr/>
                    <a:lstStyle/>
                    <a:p>
                      <a:pPr algn="ctr" fontAlgn="t"/>
                      <a:r>
                        <a:rPr lang="es-CO" sz="1800" b="1" u="none" strike="noStrike" dirty="0" err="1">
                          <a:effectLst/>
                        </a:rPr>
                        <a:t>real_category</a:t>
                      </a:r>
                      <a:endParaRPr lang="es-CO" sz="1800" b="1" i="0" u="none" strike="noStrike" dirty="0">
                        <a:solidFill>
                          <a:srgbClr val="000000"/>
                        </a:solidFill>
                        <a:effectLst/>
                        <a:latin typeface="Calibri" panose="020F0502020204030204" pitchFamily="34" charset="0"/>
                      </a:endParaRPr>
                    </a:p>
                  </a:txBody>
                  <a:tcPr marL="7196" marR="7196" marT="7196" marB="0"/>
                </a:tc>
                <a:tc>
                  <a:txBody>
                    <a:bodyPr/>
                    <a:lstStyle/>
                    <a:p>
                      <a:pPr algn="ctr" fontAlgn="t"/>
                      <a:r>
                        <a:rPr lang="es-CO" sz="1800" b="1" u="none" strike="noStrike" dirty="0" err="1">
                          <a:effectLst/>
                        </a:rPr>
                        <a:t>predicted_category</a:t>
                      </a:r>
                      <a:endParaRPr lang="es-CO" sz="1800" b="1" i="0" u="none" strike="noStrike" dirty="0">
                        <a:solidFill>
                          <a:srgbClr val="000000"/>
                        </a:solidFill>
                        <a:effectLst/>
                        <a:latin typeface="Calibri" panose="020F0502020204030204" pitchFamily="34" charset="0"/>
                      </a:endParaRPr>
                    </a:p>
                  </a:txBody>
                  <a:tcPr marL="7196" marR="7196" marT="7196" marB="0"/>
                </a:tc>
                <a:extLst>
                  <a:ext uri="{0D108BD9-81ED-4DB2-BD59-A6C34878D82A}">
                    <a16:rowId xmlns:a16="http://schemas.microsoft.com/office/drawing/2014/main" val="3136357314"/>
                  </a:ext>
                </a:extLst>
              </a:tr>
              <a:tr h="157082">
                <a:tc>
                  <a:txBody>
                    <a:bodyPr/>
                    <a:lstStyle/>
                    <a:p>
                      <a:pPr algn="l" fontAlgn="b"/>
                      <a:r>
                        <a:rPr lang="en-US" sz="1400" u="none" strike="noStrike" dirty="0" err="1">
                          <a:effectLst/>
                        </a:rPr>
                        <a:t>nypd</a:t>
                      </a:r>
                      <a:r>
                        <a:rPr lang="en-US" sz="1400" u="none" strike="noStrike" dirty="0">
                          <a:effectLst/>
                        </a:rPr>
                        <a:t> waved </a:t>
                      </a:r>
                      <a:r>
                        <a:rPr lang="en-US" sz="1400" u="none" strike="noStrike" dirty="0" err="1">
                          <a:effectLst/>
                        </a:rPr>
                        <a:t>french</a:t>
                      </a:r>
                      <a:r>
                        <a:rPr lang="en-US" sz="1400" u="none" strike="noStrike" dirty="0">
                          <a:effectLst/>
                        </a:rPr>
                        <a:t> flag thanksgiving parade new </a:t>
                      </a:r>
                      <a:r>
                        <a:rPr lang="en-US" sz="1400" u="none" strike="noStrike" dirty="0" err="1">
                          <a:effectLst/>
                        </a:rPr>
                        <a:t>york</a:t>
                      </a:r>
                      <a:r>
                        <a:rPr lang="en-US" sz="1400" u="none" strike="noStrike" dirty="0">
                          <a:effectLst/>
                        </a:rPr>
                        <a:t> city police officer show solidarity </a:t>
                      </a:r>
                      <a:r>
                        <a:rPr lang="en-US" sz="1400" u="none" strike="noStrike" dirty="0" err="1">
                          <a:effectLst/>
                        </a:rPr>
                        <a:t>paris</a:t>
                      </a:r>
                      <a:r>
                        <a:rPr lang="en-US" sz="1400" u="none" strike="noStrike" dirty="0">
                          <a:effectLst/>
                        </a:rPr>
                        <a:t> terror attack</a:t>
                      </a:r>
                      <a:endParaRPr lang="en-US"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POLITICS</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1309347943"/>
                  </a:ext>
                </a:extLst>
              </a:tr>
              <a:tr h="157082">
                <a:tc>
                  <a:txBody>
                    <a:bodyPr/>
                    <a:lstStyle/>
                    <a:p>
                      <a:pPr algn="l" fontAlgn="b"/>
                      <a:r>
                        <a:rPr lang="en-US" sz="1400" u="none" strike="noStrike" dirty="0" err="1">
                          <a:effectLst/>
                        </a:rPr>
                        <a:t>colorado</a:t>
                      </a:r>
                      <a:r>
                        <a:rPr lang="en-US" sz="1400" u="none" strike="noStrike" dirty="0">
                          <a:effectLst/>
                        </a:rPr>
                        <a:t> use pot tax fund </a:t>
                      </a:r>
                      <a:r>
                        <a:rPr lang="en-US" sz="1400" u="none" strike="noStrike" dirty="0" err="1">
                          <a:effectLst/>
                        </a:rPr>
                        <a:t>antibullying</a:t>
                      </a:r>
                      <a:r>
                        <a:rPr lang="en-US" sz="1400" u="none" strike="noStrike" dirty="0">
                          <a:effectLst/>
                        </a:rPr>
                        <a:t> program school kind bud indeed</a:t>
                      </a:r>
                      <a:endParaRPr lang="en-US"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POLITICS</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900882494"/>
                  </a:ext>
                </a:extLst>
              </a:tr>
              <a:tr h="157082">
                <a:tc>
                  <a:txBody>
                    <a:bodyPr/>
                    <a:lstStyle/>
                    <a:p>
                      <a:pPr algn="l" fontAlgn="b"/>
                      <a:r>
                        <a:rPr lang="es-CO" sz="1400" u="none" strike="noStrike" dirty="0" err="1">
                          <a:effectLst/>
                        </a:rPr>
                        <a:t>snorkelers</a:t>
                      </a:r>
                      <a:r>
                        <a:rPr lang="es-CO" sz="1400" u="none" strike="noStrike" dirty="0">
                          <a:effectLst/>
                        </a:rPr>
                        <a:t> </a:t>
                      </a:r>
                      <a:r>
                        <a:rPr lang="es-CO" sz="1400" u="none" strike="noStrike" dirty="0" err="1">
                          <a:effectLst/>
                        </a:rPr>
                        <a:t>jam</a:t>
                      </a:r>
                      <a:r>
                        <a:rPr lang="es-CO" sz="1400" u="none" strike="noStrike" dirty="0">
                          <a:effectLst/>
                        </a:rPr>
                        <a:t> </a:t>
                      </a:r>
                      <a:r>
                        <a:rPr lang="es-CO" sz="1400" u="none" strike="noStrike" dirty="0" err="1">
                          <a:effectLst/>
                        </a:rPr>
                        <a:t>underwater</a:t>
                      </a:r>
                      <a:r>
                        <a:rPr lang="es-CO" sz="1400" u="none" strike="noStrike" dirty="0">
                          <a:effectLst/>
                        </a:rPr>
                        <a:t> </a:t>
                      </a:r>
                      <a:r>
                        <a:rPr lang="es-CO" sz="1400" u="none" strike="noStrike" dirty="0" err="1">
                          <a:effectLst/>
                        </a:rPr>
                        <a:t>concert</a:t>
                      </a:r>
                      <a:r>
                        <a:rPr lang="es-CO" sz="1400" u="none" strike="noStrike" dirty="0">
                          <a:effectLst/>
                        </a:rPr>
                        <a:t> </a:t>
                      </a:r>
                      <a:r>
                        <a:rPr lang="es-CO" sz="1400" u="none" strike="noStrike" dirty="0" err="1">
                          <a:effectLst/>
                        </a:rPr>
                        <a:t>learn</a:t>
                      </a:r>
                      <a:r>
                        <a:rPr lang="es-CO" sz="1400" u="none" strike="noStrike" dirty="0">
                          <a:effectLst/>
                        </a:rPr>
                        <a:t> coral </a:t>
                      </a:r>
                      <a:r>
                        <a:rPr lang="es-CO" sz="1400" u="none" strike="noStrike" dirty="0" err="1">
                          <a:effectLst/>
                        </a:rPr>
                        <a:t>reef</a:t>
                      </a:r>
                      <a:r>
                        <a:rPr lang="es-CO" sz="1400" u="none" strike="noStrike" dirty="0">
                          <a:effectLst/>
                        </a:rPr>
                        <a:t> </a:t>
                      </a:r>
                      <a:r>
                        <a:rPr lang="es-CO" sz="1400" u="none" strike="noStrike" dirty="0" err="1">
                          <a:effectLst/>
                        </a:rPr>
                        <a:t>best</a:t>
                      </a:r>
                      <a:r>
                        <a:rPr lang="es-CO" sz="1400" u="none" strike="noStrike" dirty="0">
                          <a:effectLst/>
                        </a:rPr>
                        <a:t> </a:t>
                      </a:r>
                      <a:r>
                        <a:rPr lang="es-CO" sz="1400" u="none" strike="noStrike" dirty="0" err="1">
                          <a:effectLst/>
                        </a:rPr>
                        <a:t>way</a:t>
                      </a:r>
                      <a:r>
                        <a:rPr lang="es-CO" sz="1400" u="none" strike="noStrike" dirty="0">
                          <a:effectLst/>
                        </a:rPr>
                        <a:t> </a:t>
                      </a:r>
                      <a:r>
                        <a:rPr lang="es-CO" sz="1400" u="none" strike="noStrike" dirty="0" err="1">
                          <a:effectLst/>
                        </a:rPr>
                        <a:t>big</a:t>
                      </a:r>
                      <a:r>
                        <a:rPr lang="es-CO" sz="1400" u="none" strike="noStrike" dirty="0">
                          <a:effectLst/>
                        </a:rPr>
                        <a:t> </a:t>
                      </a:r>
                      <a:r>
                        <a:rPr lang="es-CO" sz="1400" u="none" strike="noStrike" dirty="0" err="1">
                          <a:effectLst/>
                        </a:rPr>
                        <a:t>pine</a:t>
                      </a:r>
                      <a:r>
                        <a:rPr lang="es-CO" sz="1400" u="none" strike="noStrike" dirty="0">
                          <a:effectLst/>
                        </a:rPr>
                        <a:t> </a:t>
                      </a:r>
                      <a:r>
                        <a:rPr lang="es-CO" sz="1400" u="none" strike="noStrike" dirty="0" err="1">
                          <a:effectLst/>
                        </a:rPr>
                        <a:t>key</a:t>
                      </a:r>
                      <a:r>
                        <a:rPr lang="es-CO" sz="1400" u="none" strike="noStrike" dirty="0">
                          <a:effectLst/>
                        </a:rPr>
                        <a:t> </a:t>
                      </a:r>
                      <a:r>
                        <a:rPr lang="es-CO" sz="1400" u="none" strike="noStrike" dirty="0" err="1">
                          <a:effectLst/>
                        </a:rPr>
                        <a:t>fla</a:t>
                      </a:r>
                      <a:r>
                        <a:rPr lang="es-CO" sz="1400" u="none" strike="noStrike" dirty="0">
                          <a:effectLst/>
                        </a:rPr>
                        <a:t> </a:t>
                      </a:r>
                      <a:r>
                        <a:rPr lang="es-CO" sz="1400" u="none" strike="noStrike" dirty="0" err="1">
                          <a:effectLst/>
                        </a:rPr>
                        <a:t>ap</a:t>
                      </a:r>
                      <a:r>
                        <a:rPr lang="es-CO" sz="1400" u="none" strike="noStrike" dirty="0">
                          <a:effectLst/>
                        </a:rPr>
                        <a:t> </a:t>
                      </a:r>
                      <a:r>
                        <a:rPr lang="es-CO" sz="1400" u="none" strike="noStrike" dirty="0" err="1">
                          <a:effectLst/>
                        </a:rPr>
                        <a:t>hundred</a:t>
                      </a:r>
                      <a:r>
                        <a:rPr lang="es-CO" sz="1400" u="none" strike="noStrike" dirty="0">
                          <a:effectLst/>
                        </a:rPr>
                        <a:t> </a:t>
                      </a:r>
                      <a:r>
                        <a:rPr lang="es-CO" sz="1400" u="none" strike="noStrike" dirty="0" err="1">
                          <a:effectLst/>
                        </a:rPr>
                        <a:t>musicloving</a:t>
                      </a:r>
                      <a:r>
                        <a:rPr lang="es-CO" sz="1400" u="none" strike="noStrike" dirty="0">
                          <a:effectLst/>
                        </a:rPr>
                        <a:t> </a:t>
                      </a:r>
                      <a:r>
                        <a:rPr lang="es-CO" sz="1400" u="none" strike="noStrike" dirty="0" err="1">
                          <a:effectLst/>
                        </a:rPr>
                        <a:t>snorkelers</a:t>
                      </a:r>
                      <a:r>
                        <a:rPr lang="es-CO" sz="1400" u="none" strike="noStrike" dirty="0">
                          <a:effectLst/>
                        </a:rPr>
                        <a:t> </a:t>
                      </a:r>
                      <a:r>
                        <a:rPr lang="es-CO" sz="1400" u="none" strike="noStrike" dirty="0" err="1">
                          <a:effectLst/>
                        </a:rPr>
                        <a:t>diver</a:t>
                      </a:r>
                      <a:r>
                        <a:rPr lang="es-CO" sz="1400" u="none" strike="noStrike" dirty="0">
                          <a:effectLst/>
                        </a:rPr>
                        <a:t> </a:t>
                      </a:r>
                      <a:r>
                        <a:rPr lang="es-CO" sz="1400" u="none" strike="noStrike" dirty="0" err="1">
                          <a:effectLst/>
                        </a:rPr>
                        <a:t>joined</a:t>
                      </a:r>
                      <a:r>
                        <a:rPr lang="es-CO" sz="1400" u="none" strike="noStrike" dirty="0">
                          <a:effectLst/>
                        </a:rPr>
                        <a:t> </a:t>
                      </a:r>
                      <a:r>
                        <a:rPr lang="es-CO" sz="1400" u="none" strike="noStrike" dirty="0" err="1">
                          <a:effectLst/>
                        </a:rPr>
                        <a:t>distance</a:t>
                      </a:r>
                      <a:r>
                        <a:rPr lang="es-CO" sz="1400" u="none" strike="noStrike" dirty="0">
                          <a:effectLst/>
                        </a:rPr>
                        <a:t> </a:t>
                      </a:r>
                      <a:r>
                        <a:rPr lang="es-CO" sz="1400" u="none" strike="noStrike" dirty="0" err="1">
                          <a:effectLst/>
                        </a:rPr>
                        <a:t>swimmer</a:t>
                      </a:r>
                      <a:r>
                        <a:rPr lang="es-CO" sz="1400" u="none" strike="noStrike" dirty="0">
                          <a:effectLst/>
                        </a:rPr>
                        <a:t> diana </a:t>
                      </a:r>
                      <a:r>
                        <a:rPr lang="es-CO" sz="1400" u="none" strike="noStrike" dirty="0" err="1">
                          <a:effectLst/>
                        </a:rPr>
                        <a:t>nyad</a:t>
                      </a:r>
                      <a:r>
                        <a:rPr lang="es-CO" sz="1400" u="none" strike="noStrike" dirty="0">
                          <a:effectLst/>
                        </a:rPr>
                        <a:t> </a:t>
                      </a:r>
                      <a:r>
                        <a:rPr lang="es-CO" sz="1400" u="none" strike="noStrike" dirty="0" err="1">
                          <a:effectLst/>
                        </a:rPr>
                        <a:t>ducked</a:t>
                      </a:r>
                      <a:r>
                        <a:rPr lang="es-CO" sz="1400" u="none" strike="noStrike" dirty="0">
                          <a:effectLst/>
                        </a:rPr>
                        <a:t> </a:t>
                      </a:r>
                      <a:r>
                        <a:rPr lang="es-CO" sz="1400" u="none" strike="noStrike" dirty="0" err="1">
                          <a:effectLst/>
                        </a:rPr>
                        <a:t>beneath</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GOOD NEWS</a:t>
                      </a:r>
                      <a:endParaRPr lang="es-CO"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ENTERTAINMENT</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553526149"/>
                  </a:ext>
                </a:extLst>
              </a:tr>
              <a:tr h="157082">
                <a:tc>
                  <a:txBody>
                    <a:bodyPr/>
                    <a:lstStyle/>
                    <a:p>
                      <a:pPr algn="l" fontAlgn="b"/>
                      <a:r>
                        <a:rPr lang="en-US" sz="1400" u="none" strike="noStrike" dirty="0">
                          <a:effectLst/>
                        </a:rPr>
                        <a:t>unexpected effect </a:t>
                      </a:r>
                      <a:r>
                        <a:rPr lang="en-US" sz="1400" u="none" strike="noStrike" dirty="0" err="1">
                          <a:effectLst/>
                        </a:rPr>
                        <a:t>pokémon</a:t>
                      </a:r>
                      <a:r>
                        <a:rPr lang="en-US" sz="1400" u="none" strike="noStrike" dirty="0">
                          <a:effectLst/>
                        </a:rPr>
                        <a:t> go boy autism something suddenly happening whatever magic</a:t>
                      </a:r>
                      <a:endParaRPr lang="en-US"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GOOD NEWS</a:t>
                      </a:r>
                      <a:endParaRPr lang="es-CO"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WELLNESS</a:t>
                      </a:r>
                      <a:endParaRPr lang="es-CO" sz="14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3049923248"/>
                  </a:ext>
                </a:extLst>
              </a:tr>
              <a:tr h="157082">
                <a:tc>
                  <a:txBody>
                    <a:bodyPr/>
                    <a:lstStyle/>
                    <a:p>
                      <a:pPr algn="l" fontAlgn="b"/>
                      <a:r>
                        <a:rPr lang="en-US" sz="1400" u="none" strike="noStrike" dirty="0">
                          <a:effectLst/>
                        </a:rPr>
                        <a:t>video explores age best time alive embrace everything life today</a:t>
                      </a:r>
                      <a:endParaRPr lang="en-US"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GOOD NEWS</a:t>
                      </a:r>
                      <a:endParaRPr lang="es-CO"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COMEDY</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994397373"/>
                  </a:ext>
                </a:extLst>
              </a:tr>
              <a:tr h="157082">
                <a:tc>
                  <a:txBody>
                    <a:bodyPr/>
                    <a:lstStyle/>
                    <a:p>
                      <a:pPr algn="l" fontAlgn="b"/>
                      <a:r>
                        <a:rPr lang="en-US" sz="1400" u="none" strike="noStrike" dirty="0">
                          <a:effectLst/>
                        </a:rPr>
                        <a:t>baby elephant dance ribbon reminds u cut loose life</a:t>
                      </a:r>
                      <a:endParaRPr lang="en-US"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GOOD NEWS</a:t>
                      </a:r>
                      <a:endParaRPr lang="es-CO"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GREEN</a:t>
                      </a:r>
                      <a:endParaRPr lang="es-CO" sz="14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652782819"/>
                  </a:ext>
                </a:extLst>
              </a:tr>
              <a:tr h="284318">
                <a:tc>
                  <a:txBody>
                    <a:bodyPr/>
                    <a:lstStyle/>
                    <a:p>
                      <a:pPr algn="l" fontAlgn="b"/>
                      <a:r>
                        <a:rPr lang="en-US" sz="1400" u="none" strike="noStrike">
                          <a:effectLst/>
                        </a:rPr>
                        <a:t>happy anniversary matchcom meet first success story twenty year ago last month brandnew dating website called matchcom launched universe radically changed couple connected fact estimated 40 million american partake kind online dating service</a:t>
                      </a:r>
                      <a:endParaRPr lang="en-US"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WOMEN</a:t>
                      </a:r>
                      <a:endParaRPr lang="es-CO" sz="14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3993303919"/>
                  </a:ext>
                </a:extLst>
              </a:tr>
              <a:tr h="157082">
                <a:tc>
                  <a:txBody>
                    <a:bodyPr/>
                    <a:lstStyle/>
                    <a:p>
                      <a:pPr algn="l" fontAlgn="b"/>
                      <a:r>
                        <a:rPr lang="en-US" sz="1400" u="none" strike="noStrike">
                          <a:effectLst/>
                        </a:rPr>
                        <a:t>harry potter fan want pokemon go cast spell accio firebolt</a:t>
                      </a:r>
                      <a:endParaRPr lang="en-US"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ENTERTAINMENT</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4247521271"/>
                  </a:ext>
                </a:extLst>
              </a:tr>
              <a:tr h="157082">
                <a:tc>
                  <a:txBody>
                    <a:bodyPr/>
                    <a:lstStyle/>
                    <a:p>
                      <a:pPr algn="l" fontAlgn="b"/>
                      <a:r>
                        <a:rPr lang="en-US" sz="1400" u="none" strike="noStrike">
                          <a:effectLst/>
                        </a:rPr>
                        <a:t>holocaust survivor salute liberator emotional meeting decade later</a:t>
                      </a:r>
                      <a:endParaRPr lang="en-US"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POLITICS</a:t>
                      </a:r>
                      <a:endParaRPr lang="es-CO" sz="14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3586595656"/>
                  </a:ext>
                </a:extLst>
              </a:tr>
              <a:tr h="157082">
                <a:tc>
                  <a:txBody>
                    <a:bodyPr/>
                    <a:lstStyle/>
                    <a:p>
                      <a:pPr algn="l" fontAlgn="b"/>
                      <a:r>
                        <a:rPr lang="en-US" sz="1400" u="none" strike="noStrike">
                          <a:effectLst/>
                        </a:rPr>
                        <a:t>learning homelessness kind toddler start donation drive patrick giving say want santa grows</a:t>
                      </a:r>
                      <a:endParaRPr lang="en-US"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a:effectLst/>
                        </a:rPr>
                        <a:t>IMPACT</a:t>
                      </a:r>
                      <a:endParaRPr lang="es-CO" sz="1400" b="0" i="0" u="none" strike="noStrike">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618511418"/>
                  </a:ext>
                </a:extLst>
              </a:tr>
              <a:tr h="157082">
                <a:tc>
                  <a:txBody>
                    <a:bodyPr/>
                    <a:lstStyle/>
                    <a:p>
                      <a:pPr algn="l" fontAlgn="b"/>
                      <a:r>
                        <a:rPr lang="en-US" sz="1400" u="none" strike="noStrike">
                          <a:effectLst/>
                        </a:rPr>
                        <a:t>supermarket best response complaint dead worm rest peace william worm</a:t>
                      </a:r>
                      <a:endParaRPr lang="en-US" sz="1400" b="0" i="0" u="none" strike="noStrike">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GOOD NEWS</a:t>
                      </a:r>
                      <a:endParaRPr lang="es-CO" sz="1400" b="0" i="0" u="none" strike="noStrike" dirty="0">
                        <a:solidFill>
                          <a:srgbClr val="000000"/>
                        </a:solidFill>
                        <a:effectLst/>
                        <a:latin typeface="Calibri" panose="020F0502020204030204" pitchFamily="34" charset="0"/>
                      </a:endParaRPr>
                    </a:p>
                  </a:txBody>
                  <a:tcPr marL="7196" marR="7196" marT="7196" marB="0" anchor="b"/>
                </a:tc>
                <a:tc>
                  <a:txBody>
                    <a:bodyPr/>
                    <a:lstStyle/>
                    <a:p>
                      <a:pPr algn="ctr" fontAlgn="b"/>
                      <a:r>
                        <a:rPr lang="es-CO" sz="1400" u="none" strike="noStrike" dirty="0">
                          <a:effectLst/>
                        </a:rPr>
                        <a:t>WELLNESS</a:t>
                      </a:r>
                      <a:endParaRPr lang="es-CO" sz="1400" b="0" i="0" u="none" strike="noStrike" dirty="0">
                        <a:solidFill>
                          <a:srgbClr val="000000"/>
                        </a:solidFill>
                        <a:effectLst/>
                        <a:latin typeface="Calibri" panose="020F0502020204030204" pitchFamily="34" charset="0"/>
                      </a:endParaRPr>
                    </a:p>
                  </a:txBody>
                  <a:tcPr marL="7196" marR="7196" marT="7196" marB="0" anchor="b"/>
                </a:tc>
                <a:extLst>
                  <a:ext uri="{0D108BD9-81ED-4DB2-BD59-A6C34878D82A}">
                    <a16:rowId xmlns:a16="http://schemas.microsoft.com/office/drawing/2014/main" val="2486751314"/>
                  </a:ext>
                </a:extLst>
              </a:tr>
            </a:tbl>
          </a:graphicData>
        </a:graphic>
      </p:graphicFrame>
    </p:spTree>
    <p:extLst>
      <p:ext uri="{BB962C8B-B14F-4D97-AF65-F5344CB8AC3E}">
        <p14:creationId xmlns:p14="http://schemas.microsoft.com/office/powerpoint/2010/main" val="3511808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txBox="1">
            <a:spLocks/>
          </p:cNvSpPr>
          <p:nvPr/>
        </p:nvSpPr>
        <p:spPr>
          <a:xfrm rot="10800000" flipV="1">
            <a:off x="186640" y="183366"/>
            <a:ext cx="10515600" cy="78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s-ES" sz="2000" b="1" dirty="0" smtClean="0"/>
              <a:t>Reto 1: ¿Se pueden catalogar las noticias con la descripción y los titulares? Compara tu clasificación con las categorías incluidas en el set de datos.</a:t>
            </a:r>
            <a:endParaRPr lang="en-US" sz="2000" dirty="0"/>
          </a:p>
        </p:txBody>
      </p:sp>
      <p:sp>
        <p:nvSpPr>
          <p:cNvPr id="24" name="Título 1"/>
          <p:cNvSpPr txBox="1">
            <a:spLocks/>
          </p:cNvSpPr>
          <p:nvPr/>
        </p:nvSpPr>
        <p:spPr>
          <a:xfrm rot="10800000" flipV="1">
            <a:off x="578524" y="1828800"/>
            <a:ext cx="10851475" cy="34363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endParaRPr lang="es-CO" sz="1800" dirty="0" smtClean="0"/>
          </a:p>
          <a:p>
            <a:pPr marL="285750" indent="-285750" algn="just" fontAlgn="t">
              <a:spcBef>
                <a:spcPts val="0"/>
              </a:spcBef>
              <a:buFont typeface="Arial" panose="020B0604020202020204" pitchFamily="34" charset="0"/>
              <a:buChar char="•"/>
            </a:pPr>
            <a:r>
              <a:rPr lang="es-CO" sz="1800" dirty="0" smtClean="0"/>
              <a:t>Utilizando algoritmos de machine learning se pueden catalogar las noticias. En el modelo SVM entrenado, este tiene un aceptable desempeño (F1-score) para reconocer las noticias correspondientes a las a </a:t>
            </a:r>
            <a:r>
              <a:rPr lang="es-CO" sz="1800" b="1" dirty="0">
                <a:solidFill>
                  <a:srgbClr val="000000"/>
                </a:solidFill>
                <a:latin typeface="Calibri" panose="020F0502020204030204" pitchFamily="34" charset="0"/>
              </a:rPr>
              <a:t>STYLE &amp; </a:t>
            </a:r>
            <a:r>
              <a:rPr lang="es-CO" sz="1800" b="1" dirty="0" smtClean="0">
                <a:solidFill>
                  <a:srgbClr val="000000"/>
                </a:solidFill>
                <a:latin typeface="Calibri" panose="020F0502020204030204" pitchFamily="34" charset="0"/>
              </a:rPr>
              <a:t>BEAUTY, POLITICS, WEDDINGS.</a:t>
            </a:r>
            <a:endParaRPr lang="es-CO" sz="1800" dirty="0"/>
          </a:p>
          <a:p>
            <a:pPr marL="342900" indent="-342900" algn="just">
              <a:buFont typeface="Arial" panose="020B0604020202020204" pitchFamily="34" charset="0"/>
              <a:buChar char="•"/>
            </a:pPr>
            <a:endParaRPr lang="es-CO" sz="1800" dirty="0"/>
          </a:p>
          <a:p>
            <a:pPr marL="342900" indent="-342900" algn="just">
              <a:buFont typeface="Arial" panose="020B0604020202020204" pitchFamily="34" charset="0"/>
              <a:buChar char="•"/>
            </a:pPr>
            <a:r>
              <a:rPr lang="es-CO" sz="1800" dirty="0" smtClean="0"/>
              <a:t>Se debe de seguir analizando las noticias incorrectas con el fin de tener un mayor conocimiento del porque el clasificador esta fallando tanto</a:t>
            </a:r>
            <a:r>
              <a:rPr lang="es-ES" sz="1800" dirty="0" smtClean="0"/>
              <a:t>. Esto puede desencadenar en mejoras para la caracterización de los datos.</a:t>
            </a:r>
          </a:p>
          <a:p>
            <a:pPr marL="342900" indent="-342900" algn="just">
              <a:buFont typeface="Arial" panose="020B0604020202020204" pitchFamily="34" charset="0"/>
              <a:buChar char="•"/>
            </a:pPr>
            <a:endParaRPr lang="es-ES" sz="1800" dirty="0" smtClean="0"/>
          </a:p>
          <a:p>
            <a:pPr marL="342900" indent="-342900" algn="just">
              <a:buFont typeface="Arial" panose="020B0604020202020204" pitchFamily="34" charset="0"/>
              <a:buChar char="•"/>
            </a:pPr>
            <a:r>
              <a:rPr lang="es-CO" sz="1800" dirty="0" smtClean="0"/>
              <a:t>Se debe de hacer procesos de optimización utilizando K-</a:t>
            </a:r>
            <a:r>
              <a:rPr lang="es-CO" sz="1800" dirty="0" err="1" smtClean="0"/>
              <a:t>fold</a:t>
            </a:r>
            <a:r>
              <a:rPr lang="es-CO" sz="1800" dirty="0" smtClean="0"/>
              <a:t> estratificado con el fin de encontrar los parámetros que maximizan la separabilidad entre las clases. Se intento, pero debido al costo computacional de búsqueda en rejilla implementada no se obtuvo un resultado preliminar.</a:t>
            </a:r>
          </a:p>
          <a:p>
            <a:pPr marL="342900" indent="-342900" algn="just">
              <a:buFont typeface="Arial" panose="020B0604020202020204" pitchFamily="34" charset="0"/>
              <a:buChar char="•"/>
            </a:pPr>
            <a:endParaRPr lang="es-CO" sz="1800" dirty="0"/>
          </a:p>
          <a:p>
            <a:pPr marL="342900" indent="-342900" algn="just">
              <a:buFont typeface="Arial" panose="020B0604020202020204" pitchFamily="34" charset="0"/>
              <a:buChar char="•"/>
            </a:pPr>
            <a:r>
              <a:rPr lang="es-CO" sz="1800" dirty="0" smtClean="0"/>
              <a:t>Realizar un proceso de eliminación de stop </a:t>
            </a:r>
            <a:r>
              <a:rPr lang="es-CO" sz="1800" dirty="0" err="1" smtClean="0"/>
              <a:t>words</a:t>
            </a:r>
            <a:r>
              <a:rPr lang="es-CO" sz="1800" dirty="0" smtClean="0"/>
              <a:t> personalizado, contribuiría a eliminar aquellas palabras que inyectan ruido en el proceso de clasificación. Lo mismo aplica para los procesos de </a:t>
            </a:r>
            <a:r>
              <a:rPr lang="es-CO" sz="1800" dirty="0" err="1" smtClean="0"/>
              <a:t>lematizacion</a:t>
            </a:r>
            <a:r>
              <a:rPr lang="es-CO" sz="1800" dirty="0"/>
              <a:t>.</a:t>
            </a:r>
            <a:endParaRPr lang="es-CO" sz="1800" dirty="0" smtClean="0"/>
          </a:p>
          <a:p>
            <a:pPr algn="just"/>
            <a:endParaRPr lang="es-CO" sz="1800" dirty="0" smtClean="0"/>
          </a:p>
          <a:p>
            <a:pPr algn="just"/>
            <a:endParaRPr lang="es-CO" sz="1800" dirty="0" smtClean="0"/>
          </a:p>
          <a:p>
            <a:pPr marL="342900" indent="-342900" algn="just">
              <a:buFont typeface="Arial" panose="020B0604020202020204" pitchFamily="34" charset="0"/>
              <a:buChar char="•"/>
            </a:pPr>
            <a:r>
              <a:rPr lang="es-CO" sz="1800" dirty="0" smtClean="0"/>
              <a:t>Se deben de utilizar modelos pre-entrenados con el fin de evaluar el desempeño del </a:t>
            </a:r>
            <a:r>
              <a:rPr lang="es-CO" sz="1800" dirty="0" err="1" smtClean="0"/>
              <a:t>dataset</a:t>
            </a:r>
            <a:r>
              <a:rPr lang="es-CO" sz="1800" dirty="0" smtClean="0"/>
              <a:t>. </a:t>
            </a:r>
            <a:r>
              <a:rPr lang="es-CO" sz="1800" dirty="0" err="1" smtClean="0"/>
              <a:t>Arquicteturas</a:t>
            </a:r>
            <a:r>
              <a:rPr lang="es-CO" sz="1800" dirty="0" smtClean="0"/>
              <a:t> como RNN, Transformers, debido por cuestiones de tiempo y computo no se pudo obtener evaluar los modelos basados en Deep learning.</a:t>
            </a:r>
            <a:endParaRPr lang="es-CO" sz="1800" dirty="0" smtClean="0"/>
          </a:p>
          <a:p>
            <a:pPr marL="342900" indent="-342900" algn="just">
              <a:buFont typeface="Arial" panose="020B0604020202020204" pitchFamily="34" charset="0"/>
              <a:buChar char="•"/>
            </a:pPr>
            <a:endParaRPr lang="es-ES" sz="1800" dirty="0" smtClean="0"/>
          </a:p>
          <a:p>
            <a:pPr marL="342900" indent="-342900" algn="just">
              <a:buFont typeface="Arial" panose="020B0604020202020204" pitchFamily="34" charset="0"/>
              <a:buChar char="•"/>
            </a:pPr>
            <a:endParaRPr lang="en-US" sz="1800" b="1" dirty="0"/>
          </a:p>
        </p:txBody>
      </p:sp>
    </p:spTree>
    <p:extLst>
      <p:ext uri="{BB962C8B-B14F-4D97-AF65-F5344CB8AC3E}">
        <p14:creationId xmlns:p14="http://schemas.microsoft.com/office/powerpoint/2010/main" val="263310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440" y="495755"/>
            <a:ext cx="10515600" cy="1306920"/>
          </a:xfrm>
        </p:spPr>
        <p:txBody>
          <a:bodyPr>
            <a:noAutofit/>
          </a:bodyPr>
          <a:lstStyle/>
          <a:p>
            <a:pPr algn="just"/>
            <a:r>
              <a:rPr lang="es-ES" sz="2000" b="1" dirty="0" smtClean="0"/>
              <a:t>Reto 4: </a:t>
            </a:r>
            <a:r>
              <a:rPr lang="en-US" sz="2000" b="1" dirty="0" err="1" smtClean="0"/>
              <a:t>Ahora</a:t>
            </a:r>
            <a:r>
              <a:rPr lang="en-US" sz="2000" b="1" dirty="0" smtClean="0"/>
              <a:t>, </a:t>
            </a:r>
            <a:r>
              <a:rPr lang="en-US" sz="2000" b="1" dirty="0" err="1" smtClean="0"/>
              <a:t>utilizando</a:t>
            </a:r>
            <a:r>
              <a:rPr lang="en-US" sz="2000" b="1" dirty="0" smtClean="0"/>
              <a:t> </a:t>
            </a:r>
            <a:r>
              <a:rPr lang="en-US" sz="2000" b="1" dirty="0" err="1" smtClean="0"/>
              <a:t>técnicas</a:t>
            </a:r>
            <a:r>
              <a:rPr lang="en-US" sz="2000" b="1" dirty="0" smtClean="0"/>
              <a:t> de </a:t>
            </a:r>
            <a:r>
              <a:rPr lang="en-US" sz="2000" b="1" dirty="0" err="1" smtClean="0"/>
              <a:t>aprendizaje</a:t>
            </a:r>
            <a:r>
              <a:rPr lang="en-US" sz="2000" b="1" dirty="0" smtClean="0"/>
              <a:t> no </a:t>
            </a:r>
            <a:r>
              <a:rPr lang="en-US" sz="2000" b="1" dirty="0" err="1" smtClean="0"/>
              <a:t>supervisado</a:t>
            </a:r>
            <a:r>
              <a:rPr lang="en-US" sz="2000" b="1" dirty="0" smtClean="0"/>
              <a:t>, </a:t>
            </a:r>
            <a:r>
              <a:rPr lang="en-US" sz="2000" b="1" dirty="0" err="1" smtClean="0"/>
              <a:t>trata</a:t>
            </a:r>
            <a:r>
              <a:rPr lang="en-US" sz="2000" b="1" dirty="0" smtClean="0"/>
              <a:t> de </a:t>
            </a:r>
            <a:r>
              <a:rPr lang="en-US" sz="2000" b="1" dirty="0" err="1" smtClean="0"/>
              <a:t>identificar</a:t>
            </a:r>
            <a:r>
              <a:rPr lang="en-US" sz="2000" b="1" dirty="0" smtClean="0"/>
              <a:t> </a:t>
            </a:r>
            <a:r>
              <a:rPr lang="en-US" sz="2000" b="1" dirty="0" err="1" smtClean="0"/>
              <a:t>temas</a:t>
            </a:r>
            <a:r>
              <a:rPr lang="en-US" sz="2000" b="1" dirty="0" smtClean="0"/>
              <a:t>,</a:t>
            </a:r>
            <a:br>
              <a:rPr lang="en-US" sz="2000" b="1" dirty="0" smtClean="0"/>
            </a:br>
            <a:r>
              <a:rPr lang="es-ES" sz="2000" b="1" dirty="0" smtClean="0"/>
              <a:t>“protagonistas” u otras entidades de las noticias.</a:t>
            </a:r>
            <a:endParaRPr lang="en-US" sz="2000" b="1" dirty="0"/>
          </a:p>
        </p:txBody>
      </p:sp>
      <p:sp>
        <p:nvSpPr>
          <p:cNvPr id="4" name="Rectángulo 3"/>
          <p:cNvSpPr/>
          <p:nvPr/>
        </p:nvSpPr>
        <p:spPr>
          <a:xfrm>
            <a:off x="472440" y="2462155"/>
            <a:ext cx="1041862"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NEWS TEXTS</a:t>
            </a:r>
            <a:endParaRPr lang="en-US" dirty="0" smtClean="0"/>
          </a:p>
          <a:p>
            <a:pPr algn="ctr"/>
            <a:endParaRPr lang="en-US" dirty="0"/>
          </a:p>
        </p:txBody>
      </p:sp>
      <p:sp>
        <p:nvSpPr>
          <p:cNvPr id="5" name="Rectángulo 4"/>
          <p:cNvSpPr/>
          <p:nvPr/>
        </p:nvSpPr>
        <p:spPr>
          <a:xfrm>
            <a:off x="472440" y="1613844"/>
            <a:ext cx="11540339" cy="646331"/>
          </a:xfrm>
          <a:prstGeom prst="rect">
            <a:avLst/>
          </a:prstGeom>
        </p:spPr>
        <p:txBody>
          <a:bodyPr wrap="none">
            <a:spAutoFit/>
          </a:bodyPr>
          <a:lstStyle/>
          <a:p>
            <a:r>
              <a:rPr lang="es-ES" dirty="0"/>
              <a:t>Para resolver este reto se implementó la siguiente </a:t>
            </a:r>
            <a:r>
              <a:rPr lang="es-ES" dirty="0" smtClean="0"/>
              <a:t>estrategia utilizando la técnica no supervisada de modelado de tópicos</a:t>
            </a:r>
          </a:p>
          <a:p>
            <a:r>
              <a:rPr lang="es-ES" dirty="0" smtClean="0"/>
              <a:t>Denominada </a:t>
            </a:r>
            <a:r>
              <a:rPr lang="es-ES" b="1" dirty="0" err="1" smtClean="0"/>
              <a:t>Latent</a:t>
            </a:r>
            <a:r>
              <a:rPr lang="es-ES" b="1" dirty="0" smtClean="0"/>
              <a:t> </a:t>
            </a:r>
            <a:r>
              <a:rPr lang="es-ES" b="1" dirty="0" err="1" smtClean="0"/>
              <a:t>Dirichlet</a:t>
            </a:r>
            <a:r>
              <a:rPr lang="es-ES" b="1" dirty="0" smtClean="0"/>
              <a:t> </a:t>
            </a:r>
            <a:r>
              <a:rPr lang="es-ES" b="1" dirty="0" err="1" smtClean="0"/>
              <a:t>Allocation</a:t>
            </a:r>
            <a:r>
              <a:rPr lang="es-ES" b="1" dirty="0" smtClean="0"/>
              <a:t> (LDA)</a:t>
            </a:r>
            <a:r>
              <a:rPr lang="es-ES" dirty="0" smtClean="0"/>
              <a:t>:</a:t>
            </a:r>
            <a:endParaRPr lang="en-US" dirty="0"/>
          </a:p>
        </p:txBody>
      </p:sp>
      <p:sp>
        <p:nvSpPr>
          <p:cNvPr id="6" name="Rectángulo 5"/>
          <p:cNvSpPr/>
          <p:nvPr/>
        </p:nvSpPr>
        <p:spPr>
          <a:xfrm>
            <a:off x="2246285" y="2445923"/>
            <a:ext cx="1955874"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endParaRPr lang="en-US" b="1" dirty="0" smtClean="0"/>
          </a:p>
          <a:p>
            <a:pPr algn="ctr"/>
            <a:endParaRPr lang="en-US" b="1" dirty="0"/>
          </a:p>
          <a:p>
            <a:pPr algn="ctr"/>
            <a:r>
              <a:rPr lang="en-US" b="1" dirty="0" smtClean="0"/>
              <a:t>Text processing</a:t>
            </a:r>
          </a:p>
          <a:p>
            <a:pPr algn="ctr"/>
            <a:endParaRPr lang="en-US" dirty="0" smtClean="0"/>
          </a:p>
          <a:p>
            <a:pPr marL="285750" indent="-285750">
              <a:buFont typeface="Arial" panose="020B0604020202020204" pitchFamily="34" charset="0"/>
              <a:buChar char="•"/>
            </a:pPr>
            <a:r>
              <a:rPr lang="en-US" dirty="0" smtClean="0"/>
              <a:t>Concatenate data</a:t>
            </a:r>
          </a:p>
          <a:p>
            <a:pPr marL="285750" indent="-285750">
              <a:buFont typeface="Arial" panose="020B0604020202020204" pitchFamily="34" charset="0"/>
              <a:buChar char="•"/>
            </a:pPr>
            <a:r>
              <a:rPr lang="en-US" dirty="0" smtClean="0"/>
              <a:t>Lowercase</a:t>
            </a:r>
          </a:p>
          <a:p>
            <a:pPr marL="285750" indent="-285750">
              <a:buFont typeface="Arial" panose="020B0604020202020204" pitchFamily="34" charset="0"/>
              <a:buChar char="•"/>
            </a:pPr>
            <a:r>
              <a:rPr lang="en-US" dirty="0" smtClean="0"/>
              <a:t>Remove characters</a:t>
            </a:r>
          </a:p>
          <a:p>
            <a:pPr marL="285750" indent="-285750">
              <a:buFont typeface="Arial" panose="020B0604020202020204" pitchFamily="34" charset="0"/>
              <a:buChar char="•"/>
            </a:pPr>
            <a:r>
              <a:rPr lang="en-US" dirty="0" smtClean="0"/>
              <a:t>Remove stop words</a:t>
            </a:r>
          </a:p>
          <a:p>
            <a:pPr marL="285750" indent="-285750">
              <a:buFont typeface="Arial" panose="020B0604020202020204" pitchFamily="34" charset="0"/>
              <a:buChar char="•"/>
            </a:pPr>
            <a:r>
              <a:rPr lang="en-US" dirty="0" smtClean="0"/>
              <a:t>Lemmatization </a:t>
            </a:r>
          </a:p>
          <a:p>
            <a:pPr algn="ctr"/>
            <a:endParaRPr lang="en-US" dirty="0" smtClean="0"/>
          </a:p>
          <a:p>
            <a:pPr algn="ctr"/>
            <a:endParaRPr lang="en-US" dirty="0"/>
          </a:p>
        </p:txBody>
      </p:sp>
      <p:sp>
        <p:nvSpPr>
          <p:cNvPr id="7" name="Rectángulo 6"/>
          <p:cNvSpPr/>
          <p:nvPr/>
        </p:nvSpPr>
        <p:spPr>
          <a:xfrm>
            <a:off x="4841265" y="2445921"/>
            <a:ext cx="1955874"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r>
              <a:rPr lang="en-US" b="1" dirty="0" smtClean="0"/>
              <a:t>Text transformation</a:t>
            </a:r>
          </a:p>
          <a:p>
            <a:pPr algn="ctr"/>
            <a:endParaRPr lang="en-US" dirty="0" smtClean="0"/>
          </a:p>
          <a:p>
            <a:pPr marL="285750" indent="-285750">
              <a:buFont typeface="Arial" panose="020B0604020202020204" pitchFamily="34" charset="0"/>
              <a:buChar char="•"/>
            </a:pPr>
            <a:r>
              <a:rPr lang="en-US" dirty="0" smtClean="0"/>
              <a:t>Create dictionary</a:t>
            </a:r>
          </a:p>
          <a:p>
            <a:pPr marL="285750" indent="-285750">
              <a:buFont typeface="Arial" panose="020B0604020202020204" pitchFamily="34" charset="0"/>
              <a:buChar char="•"/>
            </a:pPr>
            <a:r>
              <a:rPr lang="en-US" dirty="0" smtClean="0"/>
              <a:t>Create news term matrix</a:t>
            </a:r>
          </a:p>
          <a:p>
            <a:pPr marL="285750" indent="-285750">
              <a:buFont typeface="Arial" panose="020B0604020202020204" pitchFamily="34" charset="0"/>
              <a:buChar char="•"/>
            </a:pPr>
            <a:endParaRPr lang="en-US" dirty="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algn="ctr"/>
            <a:endParaRPr lang="en-US" dirty="0" smtClean="0"/>
          </a:p>
          <a:p>
            <a:pPr algn="ctr"/>
            <a:endParaRPr lang="en-US" dirty="0"/>
          </a:p>
        </p:txBody>
      </p:sp>
      <p:sp>
        <p:nvSpPr>
          <p:cNvPr id="8" name="Rectángulo 7"/>
          <p:cNvSpPr/>
          <p:nvPr/>
        </p:nvSpPr>
        <p:spPr>
          <a:xfrm>
            <a:off x="7329580" y="2441640"/>
            <a:ext cx="1955874"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r>
              <a:rPr lang="es-ES" b="1" dirty="0" err="1" smtClean="0"/>
              <a:t>Latent</a:t>
            </a:r>
            <a:r>
              <a:rPr lang="es-ES" b="1" dirty="0" smtClean="0"/>
              <a:t> </a:t>
            </a:r>
            <a:r>
              <a:rPr lang="es-ES" b="1" dirty="0" err="1" smtClean="0"/>
              <a:t>Dirichlet</a:t>
            </a:r>
            <a:r>
              <a:rPr lang="es-ES" b="1" dirty="0" smtClean="0"/>
              <a:t> </a:t>
            </a:r>
            <a:r>
              <a:rPr lang="es-ES" b="1" dirty="0" err="1" smtClean="0"/>
              <a:t>Allocation</a:t>
            </a:r>
            <a:r>
              <a:rPr lang="es-ES" b="1" dirty="0" smtClean="0"/>
              <a:t> (LDA)</a:t>
            </a:r>
            <a:r>
              <a:rPr lang="es-ES" dirty="0" smtClean="0"/>
              <a:t>:</a:t>
            </a:r>
          </a:p>
          <a:p>
            <a:pPr algn="ctr"/>
            <a:endParaRPr lang="es-ES" dirty="0"/>
          </a:p>
          <a:p>
            <a:pPr algn="ctr"/>
            <a:endParaRPr lang="es-ES" dirty="0" smtClean="0"/>
          </a:p>
          <a:p>
            <a:pPr algn="ctr"/>
            <a:r>
              <a:rPr lang="es-ES" dirty="0" err="1" smtClean="0"/>
              <a:t>Model</a:t>
            </a:r>
            <a:r>
              <a:rPr lang="es-ES" dirty="0" smtClean="0"/>
              <a:t> training</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algn="ctr"/>
            <a:endParaRPr lang="en-US" dirty="0" smtClean="0"/>
          </a:p>
          <a:p>
            <a:pPr algn="ctr"/>
            <a:endParaRPr lang="en-US" dirty="0"/>
          </a:p>
        </p:txBody>
      </p:sp>
      <p:sp>
        <p:nvSpPr>
          <p:cNvPr id="9" name="Rectángulo 8"/>
          <p:cNvSpPr/>
          <p:nvPr/>
        </p:nvSpPr>
        <p:spPr>
          <a:xfrm>
            <a:off x="9900149" y="2445923"/>
            <a:ext cx="1955874" cy="3132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r>
              <a:rPr lang="es-ES" b="1" dirty="0" err="1" smtClean="0"/>
              <a:t>Modeling</a:t>
            </a:r>
            <a:r>
              <a:rPr lang="es-ES" b="1" dirty="0" smtClean="0"/>
              <a:t> </a:t>
            </a:r>
            <a:r>
              <a:rPr lang="es-ES" b="1" dirty="0" err="1" smtClean="0"/>
              <a:t>topic</a:t>
            </a:r>
            <a:r>
              <a:rPr lang="es-ES" b="1" dirty="0" smtClean="0"/>
              <a:t> </a:t>
            </a:r>
            <a:r>
              <a:rPr lang="es-ES" b="1" dirty="0" err="1" smtClean="0"/>
              <a:t>analysis</a:t>
            </a:r>
            <a:endParaRPr lang="es-ES" b="1" dirty="0" smtClean="0"/>
          </a:p>
          <a:p>
            <a:pPr algn="ctr"/>
            <a:endParaRPr lang="es-ES" b="1" dirty="0"/>
          </a:p>
          <a:p>
            <a:pPr algn="ctr"/>
            <a:endParaRPr lang="es-ES" b="1" dirty="0" smtClean="0"/>
          </a:p>
          <a:p>
            <a:pPr algn="ctr"/>
            <a:endParaRPr lang="es-ES" b="1" dirty="0"/>
          </a:p>
          <a:p>
            <a:endParaRPr lang="en-US" dirty="0"/>
          </a:p>
          <a:p>
            <a:pPr marL="285750" indent="-285750">
              <a:buFont typeface="Arial" panose="020B0604020202020204" pitchFamily="34" charset="0"/>
              <a:buChar char="•"/>
            </a:pPr>
            <a:endParaRPr lang="en-US" dirty="0" smtClean="0"/>
          </a:p>
          <a:p>
            <a:pPr algn="ctr"/>
            <a:endParaRPr lang="en-US" dirty="0" smtClean="0"/>
          </a:p>
          <a:p>
            <a:pPr algn="ctr"/>
            <a:endParaRPr lang="en-US" dirty="0"/>
          </a:p>
        </p:txBody>
      </p:sp>
      <p:cxnSp>
        <p:nvCxnSpPr>
          <p:cNvPr id="10" name="Conector recto de flecha 9"/>
          <p:cNvCxnSpPr/>
          <p:nvPr/>
        </p:nvCxnSpPr>
        <p:spPr>
          <a:xfrm flipV="1">
            <a:off x="1632787" y="4007797"/>
            <a:ext cx="514048" cy="42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Conector recto de flecha 10"/>
          <p:cNvCxnSpPr/>
          <p:nvPr/>
        </p:nvCxnSpPr>
        <p:spPr>
          <a:xfrm flipV="1">
            <a:off x="4287438" y="4007797"/>
            <a:ext cx="493566"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p:cNvCxnSpPr/>
          <p:nvPr/>
        </p:nvCxnSpPr>
        <p:spPr>
          <a:xfrm flipV="1">
            <a:off x="6851606" y="4028312"/>
            <a:ext cx="372150"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p:cNvCxnSpPr/>
          <p:nvPr/>
        </p:nvCxnSpPr>
        <p:spPr>
          <a:xfrm flipV="1">
            <a:off x="9365148" y="4007795"/>
            <a:ext cx="372150"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18836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2204</Words>
  <Application>Microsoft Office PowerPoint</Application>
  <PresentationFormat>Panorámica</PresentationFormat>
  <Paragraphs>463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Tema de Office</vt:lpstr>
      <vt:lpstr>Presentación de PowerPoint</vt:lpstr>
      <vt:lpstr>Reto 1: ¿Se pueden catalogar las noticias con la descripción y los titulares? Compara tu clasificación con las categorías incluidas en el set de datos.</vt:lpstr>
      <vt:lpstr>Reto 1: ¿Se pueden catalogar las noticias con la descripción y los titulares? Compara tu clasificación con las categorías incluidas en el set de datos.</vt:lpstr>
      <vt:lpstr>Reto 1: ¿Se pueden catalogar las noticias con la descripción y los titulares? Compara tu clasificación con las categorías incluidas en el set de datos.</vt:lpstr>
      <vt:lpstr>Presentación de PowerPoint</vt:lpstr>
      <vt:lpstr>Presentación de PowerPoint</vt:lpstr>
      <vt:lpstr>Presentación de PowerPoint</vt:lpstr>
      <vt:lpstr>Presentación de PowerPoint</vt:lpstr>
      <vt:lpstr>Reto 4: Ahora, utilizando técnicas de aprendizaje no supervisado, trata de identificar temas, “protagonistas” u otras entidades de las noticias.</vt:lpstr>
      <vt:lpstr>Reto 4: Ahora, utilizando técnicas de aprendizaje no supervisado, trata de identificar temas, “protagonistas” u otras entidades de las noticias.</vt:lpstr>
      <vt:lpstr>Reto 4: Ahora, utilizando técnicas de aprendizaje no supervisado, trata de identificar temas, “protagonistas” u otras entidades de las noticias.</vt:lpstr>
      <vt:lpstr>Reto 5: Basándote en el texto de la descripción corta, caracteriza este dataset .</vt:lpstr>
      <vt:lpstr>Reto 5: Basándote en el texto de la descripción corta, caracteriza este dataset .</vt:lpstr>
      <vt:lpstr>Reto 5: Basándote en el texto de la descripción corta, caracteriza este dataset .</vt:lpstr>
      <vt:lpstr>Presentación de PowerPoint</vt:lpstr>
      <vt:lpstr>Presentación de PowerPoint</vt:lpstr>
      <vt:lpstr>Presentación de PowerPoint</vt:lpstr>
      <vt:lpstr>Reto 6: ¿Qué otra información útil se puede extraer de los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Administrator</dc:creator>
  <cp:lastModifiedBy>Administrator</cp:lastModifiedBy>
  <cp:revision>39</cp:revision>
  <dcterms:created xsi:type="dcterms:W3CDTF">2020-11-23T15:44:24Z</dcterms:created>
  <dcterms:modified xsi:type="dcterms:W3CDTF">2020-11-24T04:43:52Z</dcterms:modified>
</cp:coreProperties>
</file>