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1"/>
  </p:notesMasterIdLst>
  <p:sldIdLst>
    <p:sldId id="256" r:id="rId2"/>
    <p:sldId id="304" r:id="rId3"/>
    <p:sldId id="261" r:id="rId4"/>
    <p:sldId id="336" r:id="rId5"/>
    <p:sldId id="278" r:id="rId6"/>
    <p:sldId id="267" r:id="rId7"/>
    <p:sldId id="265" r:id="rId8"/>
    <p:sldId id="302" r:id="rId9"/>
    <p:sldId id="271" r:id="rId10"/>
  </p:sldIdLst>
  <p:sldSz cx="9144000" cy="5143500" type="screen16x9"/>
  <p:notesSz cx="6858000" cy="9144000"/>
  <p:embeddedFontLst>
    <p:embeddedFont>
      <p:font typeface="Delius Swash Caps" panose="020B0604020202020204" charset="0"/>
      <p:regular r:id="rId12"/>
    </p:embeddedFont>
    <p:embeddedFont>
      <p:font typeface="Didact Gothic" panose="020B0604020202020204" charset="0"/>
      <p:regular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Playfair Displ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A1FFFD-2841-4924-8504-0C1B9DDAC0B3}">
  <a:tblStyle styleId="{31A1FFFD-2841-4924-8504-0C1B9DDAC0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104" autoAdjust="0"/>
  </p:normalViewPr>
  <p:slideViewPr>
    <p:cSldViewPr snapToGrid="0">
      <p:cViewPr varScale="1">
        <p:scale>
          <a:sx n="144" d="100"/>
          <a:sy n="144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68e081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968e081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09ab6d726b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09ab6d726b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09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9ab6d726b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09ab6d726b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29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9ab6d726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9ab6d726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4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ab6d726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ab6d726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30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9ab6d726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09ab6d726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68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9ab6d726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9ab6d726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0"/>
            <a:ext cx="9144000" cy="5143500"/>
          </a:xfrm>
          <a:prstGeom prst="rect">
            <a:avLst/>
          </a:prstGeom>
          <a:solidFill>
            <a:srgbClr val="000546">
              <a:alpha val="5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-777">
            <a:off x="588450" y="1306707"/>
            <a:ext cx="7967100" cy="20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232">
            <a:off x="2352150" y="3606173"/>
            <a:ext cx="44397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986100" y="11120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976950" y="343610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399300" y="429150"/>
            <a:ext cx="8345400" cy="42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5"/>
          <p:cNvCxnSpPr/>
          <p:nvPr/>
        </p:nvCxnSpPr>
        <p:spPr>
          <a:xfrm>
            <a:off x="197220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694175" y="3600499"/>
            <a:ext cx="25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694172" y="3223700"/>
            <a:ext cx="25719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539432" y="3600499"/>
            <a:ext cx="25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539425" y="3223700"/>
            <a:ext cx="25719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96650" y="375150"/>
            <a:ext cx="7550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4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50"/>
            <a:ext cx="9144000" cy="5143500"/>
          </a:xfrm>
          <a:prstGeom prst="rect">
            <a:avLst/>
          </a:prstGeom>
          <a:solidFill>
            <a:srgbClr val="000546">
              <a:alpha val="5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3406650" y="3127476"/>
            <a:ext cx="2330700" cy="8574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2"/>
          </p:nvPr>
        </p:nvSpPr>
        <p:spPr>
          <a:xfrm>
            <a:off x="5858600" y="3127481"/>
            <a:ext cx="2330700" cy="8574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3"/>
          </p:nvPr>
        </p:nvSpPr>
        <p:spPr>
          <a:xfrm>
            <a:off x="5858600" y="2696075"/>
            <a:ext cx="2330700" cy="4314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1800" b="1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4"/>
          </p:nvPr>
        </p:nvSpPr>
        <p:spPr>
          <a:xfrm>
            <a:off x="954700" y="3127475"/>
            <a:ext cx="2330700" cy="8574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5"/>
          </p:nvPr>
        </p:nvSpPr>
        <p:spPr>
          <a:xfrm>
            <a:off x="954700" y="2696075"/>
            <a:ext cx="2330700" cy="4314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1800" b="1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6"/>
          </p:nvPr>
        </p:nvSpPr>
        <p:spPr>
          <a:xfrm>
            <a:off x="3406650" y="2696075"/>
            <a:ext cx="2330700" cy="4314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1800" b="1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Delius Swash Caps"/>
              <a:buNone/>
              <a:defRPr sz="2500">
                <a:solidFill>
                  <a:schemeClr val="accent3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197220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96650" y="375150"/>
            <a:ext cx="7550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1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4624250" y="1171713"/>
            <a:ext cx="4239600" cy="18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1"/>
          </p:nvPr>
        </p:nvSpPr>
        <p:spPr>
          <a:xfrm>
            <a:off x="4624250" y="2934988"/>
            <a:ext cx="4095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 rot="10800000">
            <a:off x="4910700" y="4933650"/>
            <a:ext cx="422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8"/>
          <p:cNvSpPr/>
          <p:nvPr/>
        </p:nvSpPr>
        <p:spPr>
          <a:xfrm flipH="1">
            <a:off x="304800" y="-22950"/>
            <a:ext cx="3941400" cy="518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41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6"/>
          <p:cNvCxnSpPr/>
          <p:nvPr/>
        </p:nvCxnSpPr>
        <p:spPr>
          <a:xfrm rot="10800000">
            <a:off x="197220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6"/>
          <p:cNvCxnSpPr/>
          <p:nvPr/>
        </p:nvCxnSpPr>
        <p:spPr>
          <a:xfrm rot="10800000">
            <a:off x="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96650" y="375150"/>
            <a:ext cx="7550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50"/>
            <a:ext cx="9144000" cy="5143500"/>
          </a:xfrm>
          <a:prstGeom prst="rect">
            <a:avLst/>
          </a:prstGeom>
          <a:solidFill>
            <a:srgbClr val="000546">
              <a:alpha val="5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37450" y="1028700"/>
            <a:ext cx="68691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9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>
            <a:off x="197220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97050" y="966813"/>
            <a:ext cx="3246600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697038" y="2732188"/>
            <a:ext cx="3443700" cy="14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0" y="4933650"/>
            <a:ext cx="422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9"/>
          <p:cNvSpPr/>
          <p:nvPr/>
        </p:nvSpPr>
        <p:spPr>
          <a:xfrm>
            <a:off x="4890300" y="-22950"/>
            <a:ext cx="3941400" cy="518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399300" y="429150"/>
            <a:ext cx="8345400" cy="42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197220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796650" y="375150"/>
            <a:ext cx="7550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/>
          <p:nvPr/>
        </p:nvSpPr>
        <p:spPr>
          <a:xfrm>
            <a:off x="0" y="50"/>
            <a:ext cx="9144000" cy="5143500"/>
          </a:xfrm>
          <a:prstGeom prst="rect">
            <a:avLst/>
          </a:prstGeom>
          <a:solidFill>
            <a:srgbClr val="000546">
              <a:alpha val="5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39"/>
          <p:cNvCxnSpPr/>
          <p:nvPr/>
        </p:nvCxnSpPr>
        <p:spPr>
          <a:xfrm rot="10800000">
            <a:off x="197220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9"/>
          <p:cNvCxnSpPr/>
          <p:nvPr/>
        </p:nvCxnSpPr>
        <p:spPr>
          <a:xfrm rot="10800000">
            <a:off x="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0"/>
          <p:cNvCxnSpPr/>
          <p:nvPr/>
        </p:nvCxnSpPr>
        <p:spPr>
          <a:xfrm>
            <a:off x="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40"/>
          <p:cNvCxnSpPr/>
          <p:nvPr/>
        </p:nvCxnSpPr>
        <p:spPr>
          <a:xfrm>
            <a:off x="197220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bg>
      <p:bgPr>
        <a:solidFill>
          <a:schemeClr val="dk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41"/>
          <p:cNvCxnSpPr/>
          <p:nvPr/>
        </p:nvCxnSpPr>
        <p:spPr>
          <a:xfrm>
            <a:off x="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197220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41"/>
          <p:cNvSpPr/>
          <p:nvPr/>
        </p:nvSpPr>
        <p:spPr>
          <a:xfrm>
            <a:off x="399300" y="429150"/>
            <a:ext cx="8345400" cy="42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6" name="Google Shape;266;p41"/>
          <p:cNvCxnSpPr/>
          <p:nvPr/>
        </p:nvCxnSpPr>
        <p:spPr>
          <a:xfrm>
            <a:off x="0" y="4933650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1"/>
          <p:cNvCxnSpPr/>
          <p:nvPr/>
        </p:nvCxnSpPr>
        <p:spPr>
          <a:xfrm>
            <a:off x="1972200" y="209975"/>
            <a:ext cx="717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5" r:id="rId6"/>
    <p:sldLayoutId id="2147483685" r:id="rId7"/>
    <p:sldLayoutId id="2147483686" r:id="rId8"/>
    <p:sldLayoutId id="214748368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ctrTitle"/>
          </p:nvPr>
        </p:nvSpPr>
        <p:spPr>
          <a:xfrm rot="-777">
            <a:off x="588450" y="1306707"/>
            <a:ext cx="7967100" cy="20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Ciclo de Vida de Desarrollo en Cascada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9"/>
          <p:cNvSpPr txBox="1">
            <a:spLocks noGrp="1"/>
          </p:cNvSpPr>
          <p:nvPr>
            <p:ph type="subTitle" idx="4"/>
          </p:nvPr>
        </p:nvSpPr>
        <p:spPr>
          <a:xfrm>
            <a:off x="631449" y="2242429"/>
            <a:ext cx="2571900" cy="43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Rodriguez Ventura Sebastián</a:t>
            </a:r>
            <a:endParaRPr dirty="0"/>
          </a:p>
        </p:txBody>
      </p:sp>
      <p:sp>
        <p:nvSpPr>
          <p:cNvPr id="1118" name="Google Shape;1118;p99"/>
          <p:cNvSpPr txBox="1">
            <a:spLocks noGrp="1"/>
          </p:cNvSpPr>
          <p:nvPr>
            <p:ph type="title"/>
          </p:nvPr>
        </p:nvSpPr>
        <p:spPr>
          <a:xfrm>
            <a:off x="796650" y="375150"/>
            <a:ext cx="7550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Nuestro</a:t>
            </a:r>
            <a:r>
              <a:rPr lang="en" b="1" dirty="0"/>
              <a:t> </a:t>
            </a:r>
            <a:r>
              <a:rPr lang="es-PE" dirty="0"/>
              <a:t>equipo</a:t>
            </a:r>
            <a:endParaRPr dirty="0"/>
          </a:p>
        </p:txBody>
      </p:sp>
      <p:sp>
        <p:nvSpPr>
          <p:cNvPr id="1121" name="Google Shape;1121;p99"/>
          <p:cNvSpPr txBox="1">
            <a:spLocks noGrp="1"/>
          </p:cNvSpPr>
          <p:nvPr>
            <p:ph type="subTitle" idx="2"/>
          </p:nvPr>
        </p:nvSpPr>
        <p:spPr>
          <a:xfrm>
            <a:off x="3305784" y="2242429"/>
            <a:ext cx="2571900" cy="43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Egocheaga Sarmiento Nilo</a:t>
            </a:r>
            <a:endParaRPr dirty="0"/>
          </a:p>
        </p:txBody>
      </p:sp>
      <p:sp>
        <p:nvSpPr>
          <p:cNvPr id="28" name="Google Shape;1121;p99">
            <a:extLst>
              <a:ext uri="{FF2B5EF4-FFF2-40B4-BE49-F238E27FC236}">
                <a16:creationId xmlns:a16="http://schemas.microsoft.com/office/drawing/2014/main" id="{AF5E2215-9C16-49CC-B49C-1F3DD3A466AE}"/>
              </a:ext>
            </a:extLst>
          </p:cNvPr>
          <p:cNvSpPr txBox="1">
            <a:spLocks/>
          </p:cNvSpPr>
          <p:nvPr/>
        </p:nvSpPr>
        <p:spPr>
          <a:xfrm>
            <a:off x="5980121" y="2242429"/>
            <a:ext cx="2571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s-PE" dirty="0"/>
              <a:t>Taboada Aguirre Tatiana</a:t>
            </a:r>
          </a:p>
        </p:txBody>
      </p:sp>
      <p:sp>
        <p:nvSpPr>
          <p:cNvPr id="29" name="Google Shape;1121;p99">
            <a:extLst>
              <a:ext uri="{FF2B5EF4-FFF2-40B4-BE49-F238E27FC236}">
                <a16:creationId xmlns:a16="http://schemas.microsoft.com/office/drawing/2014/main" id="{A2AF2F49-F512-44C5-89A4-105F1FF9BB95}"/>
              </a:ext>
            </a:extLst>
          </p:cNvPr>
          <p:cNvSpPr txBox="1">
            <a:spLocks/>
          </p:cNvSpPr>
          <p:nvPr/>
        </p:nvSpPr>
        <p:spPr>
          <a:xfrm>
            <a:off x="1957443" y="4008472"/>
            <a:ext cx="2571900" cy="66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s-PE" dirty="0"/>
              <a:t>Plasencia Toledo Jesús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4FF8EB-45A5-4F84-AFDB-A637F07E6E6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71" y="1021652"/>
            <a:ext cx="1148400" cy="1105200"/>
          </a:xfrm>
          <a:prstGeom prst="rect">
            <a:avLst/>
          </a:prstGeom>
        </p:spPr>
      </p:pic>
      <p:sp>
        <p:nvSpPr>
          <p:cNvPr id="30" name="Google Shape;1121;p99">
            <a:extLst>
              <a:ext uri="{FF2B5EF4-FFF2-40B4-BE49-F238E27FC236}">
                <a16:creationId xmlns:a16="http://schemas.microsoft.com/office/drawing/2014/main" id="{07D77C4A-AC3A-4DCC-8D57-F50DDA458F68}"/>
              </a:ext>
            </a:extLst>
          </p:cNvPr>
          <p:cNvSpPr txBox="1">
            <a:spLocks/>
          </p:cNvSpPr>
          <p:nvPr/>
        </p:nvSpPr>
        <p:spPr>
          <a:xfrm>
            <a:off x="5099735" y="4008472"/>
            <a:ext cx="1555897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s-PE" dirty="0"/>
              <a:t>Plaza Yanac Frank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C313C8F-6CE9-47D2-BCE8-C5E4A354FEA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93" y="2789510"/>
            <a:ext cx="1148400" cy="11052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E97629E-3BD8-4F21-AF12-0EEDDC46323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359641" y="2831955"/>
            <a:ext cx="1148400" cy="11052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D2DC934-688C-4E10-9A28-2C1C2DA0942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343197" y="1021652"/>
            <a:ext cx="1148400" cy="11052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A56BE70-FDE4-446C-9A5E-14BEABA1AF7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997800" y="1021652"/>
            <a:ext cx="1148400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8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/>
          <p:nvPr/>
        </p:nvSpPr>
        <p:spPr>
          <a:xfrm>
            <a:off x="4582325" y="644540"/>
            <a:ext cx="3780900" cy="385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657294" y="876683"/>
            <a:ext cx="3246600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¿Qué es y cómo inició este modelo?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36" name="Google Shape;336;p56"/>
          <p:cNvSpPr txBox="1">
            <a:spLocks noGrp="1"/>
          </p:cNvSpPr>
          <p:nvPr>
            <p:ph type="subTitle" idx="1"/>
          </p:nvPr>
        </p:nvSpPr>
        <p:spPr>
          <a:xfrm>
            <a:off x="657294" y="2815172"/>
            <a:ext cx="3443700" cy="14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Propuesto por Winston W. Royce en 1970 y revisada posteriormente por Barry Boehm en 1980.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Consiste en un orden lineal en las fases para el desarrollo de software.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FB7E3F-592E-469A-9CE3-DBFB6A718BEA}"/>
              </a:ext>
            </a:extLst>
          </p:cNvPr>
          <p:cNvSpPr txBox="1"/>
          <p:nvPr/>
        </p:nvSpPr>
        <p:spPr>
          <a:xfrm>
            <a:off x="6619461" y="2571683"/>
            <a:ext cx="19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9.88 – 9.74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7F3547-DFDC-4860-A088-993C7665B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00" r="20248"/>
          <a:stretch/>
        </p:blipFill>
        <p:spPr>
          <a:xfrm>
            <a:off x="5727395" y="1815549"/>
            <a:ext cx="2498486" cy="25345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B8482D-9FEC-439F-AF96-26745A8F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669" y="793283"/>
            <a:ext cx="1616423" cy="1830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23FEE-8691-4DB4-AD93-C483C35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120" y="593862"/>
            <a:ext cx="2821193" cy="1825540"/>
          </a:xfrm>
        </p:spPr>
        <p:txBody>
          <a:bodyPr/>
          <a:lstStyle/>
          <a:p>
            <a:pPr algn="r">
              <a:buSzPts val="4200"/>
            </a:pPr>
            <a:r>
              <a:rPr lang="es-PE" sz="3600" b="1" dirty="0"/>
              <a:t>Fases del Modelo en Cascada</a:t>
            </a:r>
          </a:p>
        </p:txBody>
      </p:sp>
      <p:sp>
        <p:nvSpPr>
          <p:cNvPr id="11" name="Google Shape;996;p93">
            <a:extLst>
              <a:ext uri="{FF2B5EF4-FFF2-40B4-BE49-F238E27FC236}">
                <a16:creationId xmlns:a16="http://schemas.microsoft.com/office/drawing/2014/main" id="{335506F6-43AF-416F-8B30-1F8A22E54336}"/>
              </a:ext>
            </a:extLst>
          </p:cNvPr>
          <p:cNvSpPr/>
          <p:nvPr/>
        </p:nvSpPr>
        <p:spPr>
          <a:xfrm>
            <a:off x="2717394" y="1309054"/>
            <a:ext cx="2102700" cy="525300"/>
          </a:xfrm>
          <a:prstGeom prst="roundRect">
            <a:avLst>
              <a:gd name="adj" fmla="val 17481"/>
            </a:avLst>
          </a:prstGeom>
          <a:solidFill>
            <a:schemeClr val="bg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Análisis</a:t>
            </a:r>
            <a:endParaRPr sz="18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Google Shape;997;p93">
            <a:extLst>
              <a:ext uri="{FF2B5EF4-FFF2-40B4-BE49-F238E27FC236}">
                <a16:creationId xmlns:a16="http://schemas.microsoft.com/office/drawing/2014/main" id="{6DF10BE9-4DF1-4FAD-A2C1-4769C27392D7}"/>
              </a:ext>
            </a:extLst>
          </p:cNvPr>
          <p:cNvSpPr/>
          <p:nvPr/>
        </p:nvSpPr>
        <p:spPr>
          <a:xfrm>
            <a:off x="3213894" y="2019254"/>
            <a:ext cx="2102700" cy="525300"/>
          </a:xfrm>
          <a:prstGeom prst="roundRect">
            <a:avLst>
              <a:gd name="adj" fmla="val 1805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Diseño</a:t>
            </a:r>
            <a:endParaRPr sz="18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" name="Google Shape;998;p93">
            <a:extLst>
              <a:ext uri="{FF2B5EF4-FFF2-40B4-BE49-F238E27FC236}">
                <a16:creationId xmlns:a16="http://schemas.microsoft.com/office/drawing/2014/main" id="{F3F3BDBF-17EC-4657-B610-C2367B8F4481}"/>
              </a:ext>
            </a:extLst>
          </p:cNvPr>
          <p:cNvSpPr/>
          <p:nvPr/>
        </p:nvSpPr>
        <p:spPr>
          <a:xfrm>
            <a:off x="4704294" y="4149854"/>
            <a:ext cx="2102700" cy="525300"/>
          </a:xfrm>
          <a:prstGeom prst="roundRect">
            <a:avLst>
              <a:gd name="adj" fmla="val 12184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Mantenimiento</a:t>
            </a:r>
            <a:endParaRPr sz="18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Google Shape;999;p93">
            <a:extLst>
              <a:ext uri="{FF2B5EF4-FFF2-40B4-BE49-F238E27FC236}">
                <a16:creationId xmlns:a16="http://schemas.microsoft.com/office/drawing/2014/main" id="{F11DCAFD-4616-4EFD-979A-755D623F7FE4}"/>
              </a:ext>
            </a:extLst>
          </p:cNvPr>
          <p:cNvSpPr/>
          <p:nvPr/>
        </p:nvSpPr>
        <p:spPr>
          <a:xfrm>
            <a:off x="3710707" y="2729454"/>
            <a:ext cx="2102700" cy="525300"/>
          </a:xfrm>
          <a:prstGeom prst="roundRect">
            <a:avLst>
              <a:gd name="adj" fmla="val 15604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Implementa</a:t>
            </a:r>
            <a:r>
              <a:rPr lang="es-PE" sz="18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ci</a:t>
            </a:r>
            <a:r>
              <a:rPr lang="en" sz="18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ón</a:t>
            </a:r>
            <a:endParaRPr sz="18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" name="Google Shape;1000;p93">
            <a:extLst>
              <a:ext uri="{FF2B5EF4-FFF2-40B4-BE49-F238E27FC236}">
                <a16:creationId xmlns:a16="http://schemas.microsoft.com/office/drawing/2014/main" id="{CB6CD807-FB2D-4048-8874-1F5B2700BDC8}"/>
              </a:ext>
            </a:extLst>
          </p:cNvPr>
          <p:cNvSpPr/>
          <p:nvPr/>
        </p:nvSpPr>
        <p:spPr>
          <a:xfrm>
            <a:off x="4207507" y="3439654"/>
            <a:ext cx="2102700" cy="525300"/>
          </a:xfrm>
          <a:prstGeom prst="roundRect">
            <a:avLst>
              <a:gd name="adj" fmla="val 13148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Verificación</a:t>
            </a:r>
            <a:endParaRPr sz="18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6" name="Google Shape;1006;p93">
            <a:extLst>
              <a:ext uri="{FF2B5EF4-FFF2-40B4-BE49-F238E27FC236}">
                <a16:creationId xmlns:a16="http://schemas.microsoft.com/office/drawing/2014/main" id="{124EF0A1-BFC8-4CE2-B28C-C57A04BE2E2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-5400000" flipH="1">
            <a:off x="3924594" y="1678504"/>
            <a:ext cx="184800" cy="496500"/>
          </a:xfrm>
          <a:prstGeom prst="bentConnector3">
            <a:avLst>
              <a:gd name="adj1" fmla="val 5002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07;p93">
            <a:extLst>
              <a:ext uri="{FF2B5EF4-FFF2-40B4-BE49-F238E27FC236}">
                <a16:creationId xmlns:a16="http://schemas.microsoft.com/office/drawing/2014/main" id="{779C616D-0053-4B3C-9172-0A50032DCB5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-5400000" flipH="1">
            <a:off x="4421244" y="2388554"/>
            <a:ext cx="184800" cy="496800"/>
          </a:xfrm>
          <a:prstGeom prst="bentConnector3">
            <a:avLst>
              <a:gd name="adj1" fmla="val 5002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008;p93">
            <a:extLst>
              <a:ext uri="{FF2B5EF4-FFF2-40B4-BE49-F238E27FC236}">
                <a16:creationId xmlns:a16="http://schemas.microsoft.com/office/drawing/2014/main" id="{F9721FE1-F41F-4D8B-B582-8C50FD5617E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-5400000" flipH="1">
            <a:off x="4918057" y="3098754"/>
            <a:ext cx="184800" cy="496800"/>
          </a:xfrm>
          <a:prstGeom prst="bentConnector3">
            <a:avLst>
              <a:gd name="adj1" fmla="val 5002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09;p93">
            <a:extLst>
              <a:ext uri="{FF2B5EF4-FFF2-40B4-BE49-F238E27FC236}">
                <a16:creationId xmlns:a16="http://schemas.microsoft.com/office/drawing/2014/main" id="{EFD751A8-0DCF-4980-8359-0AEEE7281055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rot="-5400000" flipH="1">
            <a:off x="5414857" y="3808954"/>
            <a:ext cx="184800" cy="496800"/>
          </a:xfrm>
          <a:prstGeom prst="bentConnector3">
            <a:avLst>
              <a:gd name="adj1" fmla="val 5002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996;p93">
            <a:extLst>
              <a:ext uri="{FF2B5EF4-FFF2-40B4-BE49-F238E27FC236}">
                <a16:creationId xmlns:a16="http://schemas.microsoft.com/office/drawing/2014/main" id="{895F1B0E-C383-46BA-9F8B-2AA534C3F836}"/>
              </a:ext>
            </a:extLst>
          </p:cNvPr>
          <p:cNvSpPr/>
          <p:nvPr/>
        </p:nvSpPr>
        <p:spPr>
          <a:xfrm>
            <a:off x="2227063" y="593862"/>
            <a:ext cx="2102700" cy="525300"/>
          </a:xfrm>
          <a:prstGeom prst="roundRect">
            <a:avLst>
              <a:gd name="adj" fmla="val 17481"/>
            </a:avLst>
          </a:prstGeom>
          <a:solidFill>
            <a:schemeClr val="bg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Requisitos</a:t>
            </a:r>
            <a:endParaRPr sz="18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" name="Google Shape;1006;p93">
            <a:extLst>
              <a:ext uri="{FF2B5EF4-FFF2-40B4-BE49-F238E27FC236}">
                <a16:creationId xmlns:a16="http://schemas.microsoft.com/office/drawing/2014/main" id="{0C752DB4-B6DA-4AB1-82FA-2862814A192B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rot="16200000" flipH="1">
            <a:off x="3428632" y="968942"/>
            <a:ext cx="189892" cy="4903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48;p57">
            <a:extLst>
              <a:ext uri="{FF2B5EF4-FFF2-40B4-BE49-F238E27FC236}">
                <a16:creationId xmlns:a16="http://schemas.microsoft.com/office/drawing/2014/main" id="{9A208F8B-D510-4340-A9E6-9BE8FBE295C4}"/>
              </a:ext>
            </a:extLst>
          </p:cNvPr>
          <p:cNvSpPr/>
          <p:nvPr/>
        </p:nvSpPr>
        <p:spPr>
          <a:xfrm flipH="1">
            <a:off x="1946407" y="593862"/>
            <a:ext cx="127558" cy="1240492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48;p57">
            <a:extLst>
              <a:ext uri="{FF2B5EF4-FFF2-40B4-BE49-F238E27FC236}">
                <a16:creationId xmlns:a16="http://schemas.microsoft.com/office/drawing/2014/main" id="{778186AA-F3DC-4C81-A6F9-B5F9B32ECF0A}"/>
              </a:ext>
            </a:extLst>
          </p:cNvPr>
          <p:cNvSpPr/>
          <p:nvPr/>
        </p:nvSpPr>
        <p:spPr>
          <a:xfrm flipH="1">
            <a:off x="2754825" y="2019154"/>
            <a:ext cx="126000" cy="1945436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8;p57">
            <a:extLst>
              <a:ext uri="{FF2B5EF4-FFF2-40B4-BE49-F238E27FC236}">
                <a16:creationId xmlns:a16="http://schemas.microsoft.com/office/drawing/2014/main" id="{96FF4786-EA1A-40D0-807D-FA3257148A85}"/>
              </a:ext>
            </a:extLst>
          </p:cNvPr>
          <p:cNvSpPr/>
          <p:nvPr/>
        </p:nvSpPr>
        <p:spPr>
          <a:xfrm flipH="1">
            <a:off x="3907826" y="4149755"/>
            <a:ext cx="126000" cy="5254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32;p67">
            <a:extLst>
              <a:ext uri="{FF2B5EF4-FFF2-40B4-BE49-F238E27FC236}">
                <a16:creationId xmlns:a16="http://schemas.microsoft.com/office/drawing/2014/main" id="{70BA099C-E6A5-4143-A00A-F83C2142B825}"/>
              </a:ext>
            </a:extLst>
          </p:cNvPr>
          <p:cNvSpPr txBox="1"/>
          <p:nvPr/>
        </p:nvSpPr>
        <p:spPr>
          <a:xfrm>
            <a:off x="390249" y="950404"/>
            <a:ext cx="1556158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Definición del Problema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532;p67">
            <a:extLst>
              <a:ext uri="{FF2B5EF4-FFF2-40B4-BE49-F238E27FC236}">
                <a16:creationId xmlns:a16="http://schemas.microsoft.com/office/drawing/2014/main" id="{CE1006EC-13B2-4A39-A1FC-C539CB070BF4}"/>
              </a:ext>
            </a:extLst>
          </p:cNvPr>
          <p:cNvSpPr txBox="1"/>
          <p:nvPr/>
        </p:nvSpPr>
        <p:spPr>
          <a:xfrm>
            <a:off x="1088827" y="2777209"/>
            <a:ext cx="1556158" cy="42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Desarrollo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532;p67">
            <a:extLst>
              <a:ext uri="{FF2B5EF4-FFF2-40B4-BE49-F238E27FC236}">
                <a16:creationId xmlns:a16="http://schemas.microsoft.com/office/drawing/2014/main" id="{8E12E070-0081-4D6C-84AF-FBB976D9EA5A}"/>
              </a:ext>
            </a:extLst>
          </p:cNvPr>
          <p:cNvSpPr txBox="1"/>
          <p:nvPr/>
        </p:nvSpPr>
        <p:spPr>
          <a:xfrm>
            <a:off x="2003527" y="4197377"/>
            <a:ext cx="1852930" cy="42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Mantenimiento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622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3"/>
          <p:cNvSpPr txBox="1">
            <a:spLocks noGrp="1"/>
          </p:cNvSpPr>
          <p:nvPr>
            <p:ph type="subTitle" idx="1"/>
          </p:nvPr>
        </p:nvSpPr>
        <p:spPr>
          <a:xfrm>
            <a:off x="4614370" y="2683564"/>
            <a:ext cx="4095000" cy="1424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Definimos las necesidades del cliente y analizamos los requerimientos en base a la problemática presentada.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Establecemos un estudio de la viabilidad y especificamos los requisitos mencionados.</a:t>
            </a:r>
            <a:endParaRPr dirty="0"/>
          </a:p>
        </p:txBody>
      </p:sp>
      <p:sp>
        <p:nvSpPr>
          <p:cNvPr id="606" name="Google Shape;606;p73"/>
          <p:cNvSpPr txBox="1">
            <a:spLocks noGrp="1"/>
          </p:cNvSpPr>
          <p:nvPr>
            <p:ph type="title"/>
          </p:nvPr>
        </p:nvSpPr>
        <p:spPr>
          <a:xfrm>
            <a:off x="4614370" y="986182"/>
            <a:ext cx="3890272" cy="1697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Etapa de  Definición del Problema</a:t>
            </a:r>
            <a:endParaRPr dirty="0"/>
          </a:p>
        </p:txBody>
      </p:sp>
      <p:sp>
        <p:nvSpPr>
          <p:cNvPr id="607" name="Google Shape;607;p73"/>
          <p:cNvSpPr/>
          <p:nvPr/>
        </p:nvSpPr>
        <p:spPr>
          <a:xfrm>
            <a:off x="696125" y="644540"/>
            <a:ext cx="3780900" cy="385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4214E6-0202-40B2-B223-3DC5521BF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8" r="36605" b="12035"/>
          <a:stretch/>
        </p:blipFill>
        <p:spPr>
          <a:xfrm>
            <a:off x="833469" y="793564"/>
            <a:ext cx="3506211" cy="35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>
            <a:spLocks noGrp="1"/>
          </p:cNvSpPr>
          <p:nvPr>
            <p:ph type="subTitle" idx="4"/>
          </p:nvPr>
        </p:nvSpPr>
        <p:spPr>
          <a:xfrm>
            <a:off x="954700" y="3127475"/>
            <a:ext cx="233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Definir de la organización de la estructura y elementos a usar.</a:t>
            </a:r>
            <a:endParaRPr dirty="0"/>
          </a:p>
        </p:txBody>
      </p:sp>
      <p:sp>
        <p:nvSpPr>
          <p:cNvPr id="427" name="Google Shape;427;p62"/>
          <p:cNvSpPr txBox="1">
            <a:spLocks noGrp="1"/>
          </p:cNvSpPr>
          <p:nvPr>
            <p:ph type="subTitle" idx="5"/>
          </p:nvPr>
        </p:nvSpPr>
        <p:spPr>
          <a:xfrm>
            <a:off x="954700" y="2696075"/>
            <a:ext cx="23307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Diseño</a:t>
            </a:r>
            <a:endParaRPr dirty="0"/>
          </a:p>
        </p:txBody>
      </p:sp>
      <p:sp>
        <p:nvSpPr>
          <p:cNvPr id="428" name="Google Shape;428;p62"/>
          <p:cNvSpPr txBox="1">
            <a:spLocks noGrp="1"/>
          </p:cNvSpPr>
          <p:nvPr>
            <p:ph type="subTitle" idx="2"/>
          </p:nvPr>
        </p:nvSpPr>
        <p:spPr>
          <a:xfrm>
            <a:off x="5858600" y="3127481"/>
            <a:ext cx="233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Test de las funcionalidades verificación de la eficacia de las mismas.</a:t>
            </a:r>
            <a:endParaRPr dirty="0"/>
          </a:p>
        </p:txBody>
      </p:sp>
      <p:sp>
        <p:nvSpPr>
          <p:cNvPr id="429" name="Google Shape;429;p62"/>
          <p:cNvSpPr txBox="1">
            <a:spLocks noGrp="1"/>
          </p:cNvSpPr>
          <p:nvPr>
            <p:ph type="subTitle" idx="6"/>
          </p:nvPr>
        </p:nvSpPr>
        <p:spPr>
          <a:xfrm>
            <a:off x="3406650" y="2696075"/>
            <a:ext cx="23307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Implementación</a:t>
            </a:r>
            <a:endParaRPr dirty="0"/>
          </a:p>
        </p:txBody>
      </p:sp>
      <p:sp>
        <p:nvSpPr>
          <p:cNvPr id="430" name="Google Shape;430;p62"/>
          <p:cNvSpPr txBox="1">
            <a:spLocks noGrp="1"/>
          </p:cNvSpPr>
          <p:nvPr>
            <p:ph type="subTitle" idx="1"/>
          </p:nvPr>
        </p:nvSpPr>
        <p:spPr>
          <a:xfrm>
            <a:off x="3406650" y="3127476"/>
            <a:ext cx="233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Integración de los elementos de diseño a programación.</a:t>
            </a:r>
            <a:endParaRPr dirty="0"/>
          </a:p>
        </p:txBody>
      </p:sp>
      <p:sp>
        <p:nvSpPr>
          <p:cNvPr id="431" name="Google Shape;431;p62"/>
          <p:cNvSpPr txBox="1">
            <a:spLocks noGrp="1"/>
          </p:cNvSpPr>
          <p:nvPr>
            <p:ph type="title"/>
          </p:nvPr>
        </p:nvSpPr>
        <p:spPr>
          <a:xfrm>
            <a:off x="796650" y="375150"/>
            <a:ext cx="7550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Etapa de Desarrollo</a:t>
            </a:r>
            <a:endParaRPr dirty="0"/>
          </a:p>
        </p:txBody>
      </p:sp>
      <p:sp>
        <p:nvSpPr>
          <p:cNvPr id="423" name="Google Shape;423;p62"/>
          <p:cNvSpPr/>
          <p:nvPr/>
        </p:nvSpPr>
        <p:spPr>
          <a:xfrm>
            <a:off x="4210650" y="1632706"/>
            <a:ext cx="722700" cy="7227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2"/>
          <p:cNvSpPr/>
          <p:nvPr/>
        </p:nvSpPr>
        <p:spPr>
          <a:xfrm>
            <a:off x="1758700" y="1630694"/>
            <a:ext cx="722700" cy="7227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62"/>
          <p:cNvSpPr/>
          <p:nvPr/>
        </p:nvSpPr>
        <p:spPr>
          <a:xfrm>
            <a:off x="6662600" y="1630694"/>
            <a:ext cx="722700" cy="722700"/>
          </a:xfrm>
          <a:prstGeom prst="rect">
            <a:avLst/>
          </a:prstGeom>
          <a:solidFill>
            <a:srgbClr val="000546">
              <a:alpha val="5179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2"/>
          <p:cNvSpPr txBox="1">
            <a:spLocks noGrp="1"/>
          </p:cNvSpPr>
          <p:nvPr>
            <p:ph type="subTitle" idx="3"/>
          </p:nvPr>
        </p:nvSpPr>
        <p:spPr>
          <a:xfrm>
            <a:off x="5858600" y="2696075"/>
            <a:ext cx="23307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Verificación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AAE165-A9C8-4AA2-BD08-E84B3004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950" y="1764125"/>
            <a:ext cx="468000" cy="46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5957FD-88E7-44F4-8EA1-0EE13C8B4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00" y="1758044"/>
            <a:ext cx="468000" cy="46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5ABCD36-DD77-4028-90CF-421AFC867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050" y="17161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/>
          <p:nvPr/>
        </p:nvSpPr>
        <p:spPr>
          <a:xfrm>
            <a:off x="1150241" y="1699550"/>
            <a:ext cx="2101500" cy="8955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Mantenimiento Correctivo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60"/>
          <p:cNvSpPr/>
          <p:nvPr/>
        </p:nvSpPr>
        <p:spPr>
          <a:xfrm>
            <a:off x="1158141" y="2813575"/>
            <a:ext cx="2101500" cy="895500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Mantenimiento Perfectivo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60"/>
          <p:cNvSpPr/>
          <p:nvPr/>
        </p:nvSpPr>
        <p:spPr>
          <a:xfrm>
            <a:off x="3409916" y="2797775"/>
            <a:ext cx="2101500" cy="8955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Mantenimiento Preventivo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60"/>
          <p:cNvSpPr/>
          <p:nvPr/>
        </p:nvSpPr>
        <p:spPr>
          <a:xfrm>
            <a:off x="3425716" y="1691650"/>
            <a:ext cx="2101500" cy="895500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Mantenimiento Adaptivo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60"/>
          <p:cNvSpPr txBox="1"/>
          <p:nvPr/>
        </p:nvSpPr>
        <p:spPr>
          <a:xfrm rot="-5400000">
            <a:off x="-268839" y="2597675"/>
            <a:ext cx="209001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Tipos de</a:t>
            </a:r>
            <a:endParaRPr sz="16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89" name="Google Shape;389;p60"/>
          <p:cNvSpPr txBox="1"/>
          <p:nvPr/>
        </p:nvSpPr>
        <p:spPr>
          <a:xfrm>
            <a:off x="2442586" y="3799561"/>
            <a:ext cx="173184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Mantenimiento</a:t>
            </a:r>
            <a:endParaRPr sz="16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93" name="Google Shape;393;p60"/>
          <p:cNvSpPr txBox="1"/>
          <p:nvPr/>
        </p:nvSpPr>
        <p:spPr>
          <a:xfrm>
            <a:off x="5892258" y="1926550"/>
            <a:ext cx="2455091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Consiste en probar el sistema y aplicar posibles cambios a fin de asegurar la correcta adaptación a los nuevos requerimientos del cliente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60"/>
          <p:cNvSpPr/>
          <p:nvPr/>
        </p:nvSpPr>
        <p:spPr>
          <a:xfrm>
            <a:off x="5990434" y="1691650"/>
            <a:ext cx="336900" cy="2349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title"/>
          </p:nvPr>
        </p:nvSpPr>
        <p:spPr>
          <a:xfrm>
            <a:off x="796650" y="513790"/>
            <a:ext cx="7550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Etapa de Mantenimiento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7"/>
          <p:cNvSpPr/>
          <p:nvPr/>
        </p:nvSpPr>
        <p:spPr>
          <a:xfrm>
            <a:off x="1023260" y="952424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 fácil de usar por lo comprensible de sus fases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0" name="Google Shape;1080;p97"/>
          <p:cNvSpPr/>
          <p:nvPr/>
        </p:nvSpPr>
        <p:spPr>
          <a:xfrm>
            <a:off x="461702" y="952424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94" name="Google Shape;1094;p97"/>
          <p:cNvSpPr txBox="1">
            <a:spLocks noGrp="1"/>
          </p:cNvSpPr>
          <p:nvPr>
            <p:ph type="title"/>
          </p:nvPr>
        </p:nvSpPr>
        <p:spPr>
          <a:xfrm>
            <a:off x="3572220" y="308889"/>
            <a:ext cx="1999559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Ventajas</a:t>
            </a:r>
            <a:endParaRPr dirty="0"/>
          </a:p>
        </p:txBody>
      </p:sp>
      <p:sp>
        <p:nvSpPr>
          <p:cNvPr id="23" name="Google Shape;719;p80">
            <a:extLst>
              <a:ext uri="{FF2B5EF4-FFF2-40B4-BE49-F238E27FC236}">
                <a16:creationId xmlns:a16="http://schemas.microsoft.com/office/drawing/2014/main" id="{F789F3E7-7928-4426-858D-607A47B57386}"/>
              </a:ext>
            </a:extLst>
          </p:cNvPr>
          <p:cNvSpPr/>
          <p:nvPr/>
        </p:nvSpPr>
        <p:spPr>
          <a:xfrm>
            <a:off x="3698993" y="1672221"/>
            <a:ext cx="1884379" cy="1799057"/>
          </a:xfrm>
          <a:prstGeom prst="roundRect">
            <a:avLst>
              <a:gd name="adj" fmla="val 40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291B7D-CF85-4150-9238-E1FDB4DE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10" y="1855178"/>
            <a:ext cx="1398884" cy="1398884"/>
          </a:xfrm>
          <a:prstGeom prst="rect">
            <a:avLst/>
          </a:prstGeom>
        </p:spPr>
      </p:pic>
      <p:sp>
        <p:nvSpPr>
          <p:cNvPr id="35" name="Google Shape;1074;p97">
            <a:extLst>
              <a:ext uri="{FF2B5EF4-FFF2-40B4-BE49-F238E27FC236}">
                <a16:creationId xmlns:a16="http://schemas.microsoft.com/office/drawing/2014/main" id="{BA80FA96-59BD-4012-AFCA-E09114CD4A16}"/>
              </a:ext>
            </a:extLst>
          </p:cNvPr>
          <p:cNvSpPr/>
          <p:nvPr/>
        </p:nvSpPr>
        <p:spPr>
          <a:xfrm>
            <a:off x="1023260" y="1758900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Etapas claramente definidas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1080;p97">
            <a:extLst>
              <a:ext uri="{FF2B5EF4-FFF2-40B4-BE49-F238E27FC236}">
                <a16:creationId xmlns:a16="http://schemas.microsoft.com/office/drawing/2014/main" id="{8FECA766-BFC4-4DB9-B97F-8FBE548A86AF}"/>
              </a:ext>
            </a:extLst>
          </p:cNvPr>
          <p:cNvSpPr/>
          <p:nvPr/>
        </p:nvSpPr>
        <p:spPr>
          <a:xfrm>
            <a:off x="461702" y="1758900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7" name="Google Shape;1074;p97">
            <a:extLst>
              <a:ext uri="{FF2B5EF4-FFF2-40B4-BE49-F238E27FC236}">
                <a16:creationId xmlns:a16="http://schemas.microsoft.com/office/drawing/2014/main" id="{8C15F2B4-8ECF-41DB-BAF0-9CC072A5BE98}"/>
              </a:ext>
            </a:extLst>
          </p:cNvPr>
          <p:cNvSpPr/>
          <p:nvPr/>
        </p:nvSpPr>
        <p:spPr>
          <a:xfrm>
            <a:off x="1023260" y="2571750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Diseño antes del código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1080;p97">
            <a:extLst>
              <a:ext uri="{FF2B5EF4-FFF2-40B4-BE49-F238E27FC236}">
                <a16:creationId xmlns:a16="http://schemas.microsoft.com/office/drawing/2014/main" id="{E9F5E16C-E4BE-4557-90E8-B4F315B90C2E}"/>
              </a:ext>
            </a:extLst>
          </p:cNvPr>
          <p:cNvSpPr/>
          <p:nvPr/>
        </p:nvSpPr>
        <p:spPr>
          <a:xfrm>
            <a:off x="461702" y="2571750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9" name="Google Shape;1074;p97">
            <a:extLst>
              <a:ext uri="{FF2B5EF4-FFF2-40B4-BE49-F238E27FC236}">
                <a16:creationId xmlns:a16="http://schemas.microsoft.com/office/drawing/2014/main" id="{C58C5CAB-A9C7-425C-87CB-C83968A3A028}"/>
              </a:ext>
            </a:extLst>
          </p:cNvPr>
          <p:cNvSpPr/>
          <p:nvPr/>
        </p:nvSpPr>
        <p:spPr>
          <a:xfrm>
            <a:off x="1023260" y="3378226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Funciona bien para proyectos pequeños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1080;p97">
            <a:extLst>
              <a:ext uri="{FF2B5EF4-FFF2-40B4-BE49-F238E27FC236}">
                <a16:creationId xmlns:a16="http://schemas.microsoft.com/office/drawing/2014/main" id="{20861D59-C104-4F51-8F7D-D4E342842334}"/>
              </a:ext>
            </a:extLst>
          </p:cNvPr>
          <p:cNvSpPr/>
          <p:nvPr/>
        </p:nvSpPr>
        <p:spPr>
          <a:xfrm>
            <a:off x="461702" y="3378226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1" name="Google Shape;1074;p97">
            <a:extLst>
              <a:ext uri="{FF2B5EF4-FFF2-40B4-BE49-F238E27FC236}">
                <a16:creationId xmlns:a16="http://schemas.microsoft.com/office/drawing/2014/main" id="{943F82CE-3CEC-43D8-87D2-ADCF1C3B1122}"/>
              </a:ext>
            </a:extLst>
          </p:cNvPr>
          <p:cNvSpPr/>
          <p:nvPr/>
        </p:nvSpPr>
        <p:spPr>
          <a:xfrm>
            <a:off x="1023260" y="4184702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Buena documentación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" name="Google Shape;1080;p97">
            <a:extLst>
              <a:ext uri="{FF2B5EF4-FFF2-40B4-BE49-F238E27FC236}">
                <a16:creationId xmlns:a16="http://schemas.microsoft.com/office/drawing/2014/main" id="{2BE72E27-4D75-435F-905F-608B6C08B63F}"/>
              </a:ext>
            </a:extLst>
          </p:cNvPr>
          <p:cNvSpPr/>
          <p:nvPr/>
        </p:nvSpPr>
        <p:spPr>
          <a:xfrm>
            <a:off x="461702" y="4184702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3" name="Google Shape;1074;p97">
            <a:extLst>
              <a:ext uri="{FF2B5EF4-FFF2-40B4-BE49-F238E27FC236}">
                <a16:creationId xmlns:a16="http://schemas.microsoft.com/office/drawing/2014/main" id="{898A7833-FDB2-44D5-B931-C43065CC6D02}"/>
              </a:ext>
            </a:extLst>
          </p:cNvPr>
          <p:cNvSpPr/>
          <p:nvPr/>
        </p:nvSpPr>
        <p:spPr>
          <a:xfrm>
            <a:off x="6648807" y="464924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 dificultades en proyectos complejos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Google Shape;1080;p97">
            <a:extLst>
              <a:ext uri="{FF2B5EF4-FFF2-40B4-BE49-F238E27FC236}">
                <a16:creationId xmlns:a16="http://schemas.microsoft.com/office/drawing/2014/main" id="{D40ABCAA-7502-4CEC-B443-F4C43C4EFDE4}"/>
              </a:ext>
            </a:extLst>
          </p:cNvPr>
          <p:cNvSpPr/>
          <p:nvPr/>
        </p:nvSpPr>
        <p:spPr>
          <a:xfrm>
            <a:off x="6087249" y="464924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5" name="Google Shape;1074;p97">
            <a:extLst>
              <a:ext uri="{FF2B5EF4-FFF2-40B4-BE49-F238E27FC236}">
                <a16:creationId xmlns:a16="http://schemas.microsoft.com/office/drawing/2014/main" id="{8D59725A-A4CD-49B2-872E-92318569B668}"/>
              </a:ext>
            </a:extLst>
          </p:cNvPr>
          <p:cNvSpPr/>
          <p:nvPr/>
        </p:nvSpPr>
        <p:spPr>
          <a:xfrm>
            <a:off x="6648807" y="1271400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hay ningún software hasta llegado el final del ciclo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" name="Google Shape;1080;p97">
            <a:extLst>
              <a:ext uri="{FF2B5EF4-FFF2-40B4-BE49-F238E27FC236}">
                <a16:creationId xmlns:a16="http://schemas.microsoft.com/office/drawing/2014/main" id="{F2CF06F9-B826-400C-A71F-EBC7E4F9EF13}"/>
              </a:ext>
            </a:extLst>
          </p:cNvPr>
          <p:cNvSpPr/>
          <p:nvPr/>
        </p:nvSpPr>
        <p:spPr>
          <a:xfrm>
            <a:off x="6087249" y="1271400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7" name="Google Shape;1074;p97">
            <a:extLst>
              <a:ext uri="{FF2B5EF4-FFF2-40B4-BE49-F238E27FC236}">
                <a16:creationId xmlns:a16="http://schemas.microsoft.com/office/drawing/2014/main" id="{CA8510AB-F3CF-40BF-9244-6E187D2E6D79}"/>
              </a:ext>
            </a:extLst>
          </p:cNvPr>
          <p:cNvSpPr/>
          <p:nvPr/>
        </p:nvSpPr>
        <p:spPr>
          <a:xfrm>
            <a:off x="6648807" y="2084250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Comunicación con el cliente solo al inicio y al final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1080;p97">
            <a:extLst>
              <a:ext uri="{FF2B5EF4-FFF2-40B4-BE49-F238E27FC236}">
                <a16:creationId xmlns:a16="http://schemas.microsoft.com/office/drawing/2014/main" id="{0E28A5EE-8E6B-48C4-B4DA-C912987AC59C}"/>
              </a:ext>
            </a:extLst>
          </p:cNvPr>
          <p:cNvSpPr/>
          <p:nvPr/>
        </p:nvSpPr>
        <p:spPr>
          <a:xfrm>
            <a:off x="6087249" y="2084250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9" name="Google Shape;1074;p97">
            <a:extLst>
              <a:ext uri="{FF2B5EF4-FFF2-40B4-BE49-F238E27FC236}">
                <a16:creationId xmlns:a16="http://schemas.microsoft.com/office/drawing/2014/main" id="{84CE3FA2-6D3A-48BB-AE21-9A1DD8EA5707}"/>
              </a:ext>
            </a:extLst>
          </p:cNvPr>
          <p:cNvSpPr/>
          <p:nvPr/>
        </p:nvSpPr>
        <p:spPr>
          <a:xfrm>
            <a:off x="6648807" y="2890726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Gran cantidad de riesgo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1080;p97">
            <a:extLst>
              <a:ext uri="{FF2B5EF4-FFF2-40B4-BE49-F238E27FC236}">
                <a16:creationId xmlns:a16="http://schemas.microsoft.com/office/drawing/2014/main" id="{D6CB60B1-BC17-473E-8C0C-FE8E371D032C}"/>
              </a:ext>
            </a:extLst>
          </p:cNvPr>
          <p:cNvSpPr/>
          <p:nvPr/>
        </p:nvSpPr>
        <p:spPr>
          <a:xfrm>
            <a:off x="6087249" y="2890726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1" name="Google Shape;1074;p97">
            <a:extLst>
              <a:ext uri="{FF2B5EF4-FFF2-40B4-BE49-F238E27FC236}">
                <a16:creationId xmlns:a16="http://schemas.microsoft.com/office/drawing/2014/main" id="{AABE00B3-48D8-4A5E-A583-8577E85F7EA7}"/>
              </a:ext>
            </a:extLst>
          </p:cNvPr>
          <p:cNvSpPr/>
          <p:nvPr/>
        </p:nvSpPr>
        <p:spPr>
          <a:xfrm>
            <a:off x="6648807" y="3697202"/>
            <a:ext cx="2197018" cy="487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Poco eficiente en proyectos largos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1080;p97">
            <a:extLst>
              <a:ext uri="{FF2B5EF4-FFF2-40B4-BE49-F238E27FC236}">
                <a16:creationId xmlns:a16="http://schemas.microsoft.com/office/drawing/2014/main" id="{931BC1E1-EF08-4484-8D72-BD407C4446F0}"/>
              </a:ext>
            </a:extLst>
          </p:cNvPr>
          <p:cNvSpPr/>
          <p:nvPr/>
        </p:nvSpPr>
        <p:spPr>
          <a:xfrm>
            <a:off x="6087249" y="3697202"/>
            <a:ext cx="561558" cy="487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sz="32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3" name="Google Shape;1094;p97">
            <a:extLst>
              <a:ext uri="{FF2B5EF4-FFF2-40B4-BE49-F238E27FC236}">
                <a16:creationId xmlns:a16="http://schemas.microsoft.com/office/drawing/2014/main" id="{06CC6571-1FCE-4A49-9247-D37708912056}"/>
              </a:ext>
            </a:extLst>
          </p:cNvPr>
          <p:cNvSpPr txBox="1">
            <a:spLocks/>
          </p:cNvSpPr>
          <p:nvPr/>
        </p:nvSpPr>
        <p:spPr>
          <a:xfrm>
            <a:off x="3419855" y="4184702"/>
            <a:ext cx="2488399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s-PE" b="1" dirty="0"/>
              <a:t>Desventajas</a:t>
            </a:r>
            <a:endParaRPr lang="es-PE" dirty="0"/>
          </a:p>
        </p:txBody>
      </p:sp>
      <p:cxnSp>
        <p:nvCxnSpPr>
          <p:cNvPr id="54" name="Google Shape;866;p86">
            <a:extLst>
              <a:ext uri="{FF2B5EF4-FFF2-40B4-BE49-F238E27FC236}">
                <a16:creationId xmlns:a16="http://schemas.microsoft.com/office/drawing/2014/main" id="{725C5A37-871F-4893-91EC-7C9B6CFB86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4995" y="577480"/>
            <a:ext cx="1895373" cy="344064"/>
          </a:xfrm>
          <a:prstGeom prst="bentConnector3">
            <a:avLst>
              <a:gd name="adj1" fmla="val 10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9334B34D-02E6-42A9-8A21-1D13BD49DE67}"/>
              </a:ext>
            </a:extLst>
          </p:cNvPr>
          <p:cNvSpPr/>
          <p:nvPr/>
        </p:nvSpPr>
        <p:spPr>
          <a:xfrm>
            <a:off x="3727508" y="554619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4" name="Google Shape;866;p86">
            <a:extLst>
              <a:ext uri="{FF2B5EF4-FFF2-40B4-BE49-F238E27FC236}">
                <a16:creationId xmlns:a16="http://schemas.microsoft.com/office/drawing/2014/main" id="{8C4703AD-6F4B-474C-8884-80908D8F7699}"/>
              </a:ext>
            </a:extLst>
          </p:cNvPr>
          <p:cNvCxnSpPr>
            <a:cxnSpLocks/>
          </p:cNvCxnSpPr>
          <p:nvPr/>
        </p:nvCxnSpPr>
        <p:spPr>
          <a:xfrm flipV="1">
            <a:off x="5804452" y="4252913"/>
            <a:ext cx="1882223" cy="319088"/>
          </a:xfrm>
          <a:prstGeom prst="bentConnector3">
            <a:avLst>
              <a:gd name="adj1" fmla="val 9997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057FE804-7F26-4B24-8626-7095BA001DB6}"/>
              </a:ext>
            </a:extLst>
          </p:cNvPr>
          <p:cNvSpPr/>
          <p:nvPr/>
        </p:nvSpPr>
        <p:spPr>
          <a:xfrm>
            <a:off x="5781592" y="4549141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3" name="Google Shape;857;p86">
            <a:extLst>
              <a:ext uri="{FF2B5EF4-FFF2-40B4-BE49-F238E27FC236}">
                <a16:creationId xmlns:a16="http://schemas.microsoft.com/office/drawing/2014/main" id="{1B187418-61BB-4DD6-970F-6AB4572C29F1}"/>
              </a:ext>
            </a:extLst>
          </p:cNvPr>
          <p:cNvCxnSpPr>
            <a:cxnSpLocks/>
          </p:cNvCxnSpPr>
          <p:nvPr/>
        </p:nvCxnSpPr>
        <p:spPr>
          <a:xfrm flipV="1">
            <a:off x="1854995" y="1439924"/>
            <a:ext cx="0" cy="318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857;p86">
            <a:extLst>
              <a:ext uri="{FF2B5EF4-FFF2-40B4-BE49-F238E27FC236}">
                <a16:creationId xmlns:a16="http://schemas.microsoft.com/office/drawing/2014/main" id="{73050D03-BF3C-48B0-ADA3-955292E79F4A}"/>
              </a:ext>
            </a:extLst>
          </p:cNvPr>
          <p:cNvCxnSpPr>
            <a:cxnSpLocks/>
          </p:cNvCxnSpPr>
          <p:nvPr/>
        </p:nvCxnSpPr>
        <p:spPr>
          <a:xfrm flipV="1">
            <a:off x="1854995" y="2246400"/>
            <a:ext cx="0" cy="318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857;p86">
            <a:extLst>
              <a:ext uri="{FF2B5EF4-FFF2-40B4-BE49-F238E27FC236}">
                <a16:creationId xmlns:a16="http://schemas.microsoft.com/office/drawing/2014/main" id="{761E3BE5-0880-483A-8E68-ED1AC49605CB}"/>
              </a:ext>
            </a:extLst>
          </p:cNvPr>
          <p:cNvCxnSpPr>
            <a:cxnSpLocks/>
          </p:cNvCxnSpPr>
          <p:nvPr/>
        </p:nvCxnSpPr>
        <p:spPr>
          <a:xfrm flipV="1">
            <a:off x="1854995" y="3059250"/>
            <a:ext cx="0" cy="318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57;p86">
            <a:extLst>
              <a:ext uri="{FF2B5EF4-FFF2-40B4-BE49-F238E27FC236}">
                <a16:creationId xmlns:a16="http://schemas.microsoft.com/office/drawing/2014/main" id="{46F82AA8-D5B0-4CB3-A51E-EB5EA297F26D}"/>
              </a:ext>
            </a:extLst>
          </p:cNvPr>
          <p:cNvCxnSpPr>
            <a:cxnSpLocks/>
          </p:cNvCxnSpPr>
          <p:nvPr/>
        </p:nvCxnSpPr>
        <p:spPr>
          <a:xfrm flipV="1">
            <a:off x="1854995" y="3865726"/>
            <a:ext cx="0" cy="318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57;p86">
            <a:extLst>
              <a:ext uri="{FF2B5EF4-FFF2-40B4-BE49-F238E27FC236}">
                <a16:creationId xmlns:a16="http://schemas.microsoft.com/office/drawing/2014/main" id="{94200CFF-F9E7-421F-93A8-0EC7A273DF9F}"/>
              </a:ext>
            </a:extLst>
          </p:cNvPr>
          <p:cNvCxnSpPr>
            <a:cxnSpLocks/>
          </p:cNvCxnSpPr>
          <p:nvPr/>
        </p:nvCxnSpPr>
        <p:spPr>
          <a:xfrm flipV="1">
            <a:off x="7686675" y="952424"/>
            <a:ext cx="0" cy="318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57;p86">
            <a:extLst>
              <a:ext uri="{FF2B5EF4-FFF2-40B4-BE49-F238E27FC236}">
                <a16:creationId xmlns:a16="http://schemas.microsoft.com/office/drawing/2014/main" id="{776EE233-DFB9-43B6-81D7-72456B3375E8}"/>
              </a:ext>
            </a:extLst>
          </p:cNvPr>
          <p:cNvCxnSpPr>
            <a:cxnSpLocks/>
          </p:cNvCxnSpPr>
          <p:nvPr/>
        </p:nvCxnSpPr>
        <p:spPr>
          <a:xfrm flipV="1">
            <a:off x="7686675" y="1758900"/>
            <a:ext cx="0" cy="318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7;p86">
            <a:extLst>
              <a:ext uri="{FF2B5EF4-FFF2-40B4-BE49-F238E27FC236}">
                <a16:creationId xmlns:a16="http://schemas.microsoft.com/office/drawing/2014/main" id="{E5BDE15B-34A0-4AD2-96C5-74DB5FC33DBF}"/>
              </a:ext>
            </a:extLst>
          </p:cNvPr>
          <p:cNvCxnSpPr>
            <a:cxnSpLocks/>
          </p:cNvCxnSpPr>
          <p:nvPr/>
        </p:nvCxnSpPr>
        <p:spPr>
          <a:xfrm flipV="1">
            <a:off x="7686675" y="2571750"/>
            <a:ext cx="0" cy="318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57;p86">
            <a:extLst>
              <a:ext uri="{FF2B5EF4-FFF2-40B4-BE49-F238E27FC236}">
                <a16:creationId xmlns:a16="http://schemas.microsoft.com/office/drawing/2014/main" id="{D1D2FCFF-1EDD-4864-85B7-8E2445CE3723}"/>
              </a:ext>
            </a:extLst>
          </p:cNvPr>
          <p:cNvCxnSpPr>
            <a:cxnSpLocks/>
          </p:cNvCxnSpPr>
          <p:nvPr/>
        </p:nvCxnSpPr>
        <p:spPr>
          <a:xfrm flipV="1">
            <a:off x="7686675" y="3378226"/>
            <a:ext cx="0" cy="318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21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27;p100">
            <a:extLst>
              <a:ext uri="{FF2B5EF4-FFF2-40B4-BE49-F238E27FC236}">
                <a16:creationId xmlns:a16="http://schemas.microsoft.com/office/drawing/2014/main" id="{F5DAB7C6-2BDA-4ED8-AA91-195D667A057B}"/>
              </a:ext>
            </a:extLst>
          </p:cNvPr>
          <p:cNvSpPr txBox="1">
            <a:spLocks/>
          </p:cNvSpPr>
          <p:nvPr/>
        </p:nvSpPr>
        <p:spPr>
          <a:xfrm>
            <a:off x="3851250" y="1706725"/>
            <a:ext cx="51213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96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s-PE" b="1" dirty="0"/>
              <a:t>Gracias!</a:t>
            </a:r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undraising Business Consulting Toolkit by Slidesgo">
  <a:themeElements>
    <a:clrScheme name="Simple Light">
      <a:dk1>
        <a:srgbClr val="000546"/>
      </a:dk1>
      <a:lt1>
        <a:srgbClr val="F3F4FF"/>
      </a:lt1>
      <a:dk2>
        <a:srgbClr val="B3B7E4"/>
      </a:dk2>
      <a:lt2>
        <a:srgbClr val="999FDB"/>
      </a:lt2>
      <a:accent1>
        <a:srgbClr val="7F84C7"/>
      </a:accent1>
      <a:accent2>
        <a:srgbClr val="696FB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5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265</Words>
  <Application>Microsoft Office PowerPoint</Application>
  <PresentationFormat>Presentación en pantalla (16:9)</PresentationFormat>
  <Paragraphs>62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Delius Swash Caps</vt:lpstr>
      <vt:lpstr>Lato</vt:lpstr>
      <vt:lpstr>Didact Gothic</vt:lpstr>
      <vt:lpstr>Playfair Display</vt:lpstr>
      <vt:lpstr>Arial</vt:lpstr>
      <vt:lpstr>Fundraising Business Consulting Toolkit by Slidesgo</vt:lpstr>
      <vt:lpstr>Ciclo de Vida de Desarrollo en Cascada</vt:lpstr>
      <vt:lpstr>Nuestro equipo</vt:lpstr>
      <vt:lpstr>¿Qué es y cómo inició este modelo? </vt:lpstr>
      <vt:lpstr>Fases del Modelo en Cascada</vt:lpstr>
      <vt:lpstr>Etapa de  Definición del Problema</vt:lpstr>
      <vt:lpstr>Etapa de Desarrollo</vt:lpstr>
      <vt:lpstr>Etapa de Mantenimiento</vt:lpstr>
      <vt:lpstr>Ventajas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Fundraising Business Consulting Toolkit</dc:title>
  <cp:lastModifiedBy>LN75684700 (Rodriguez Ventura, Sebastián)</cp:lastModifiedBy>
  <cp:revision>25</cp:revision>
  <dcterms:modified xsi:type="dcterms:W3CDTF">2022-03-01T15:39:43Z</dcterms:modified>
</cp:coreProperties>
</file>