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5" r:id="rId8"/>
    <p:sldId id="263" r:id="rId9"/>
    <p:sldId id="266" r:id="rId10"/>
    <p:sldId id="26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iaD7Te5H+zSs6OZVTl+Upyhf8h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79541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 name="Google Shape;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37635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0240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3065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6780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1" name="Google Shape;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1245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4537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49212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94822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08284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843323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1"/>
        <p:cNvGrpSpPr/>
        <p:nvPr/>
      </p:nvGrpSpPr>
      <p:grpSpPr>
        <a:xfrm>
          <a:off x="0" y="0"/>
          <a:ext cx="0" cy="0"/>
          <a:chOff x="0" y="0"/>
          <a:chExt cx="0" cy="0"/>
        </a:xfrm>
      </p:grpSpPr>
      <p:pic>
        <p:nvPicPr>
          <p:cNvPr id="12" name="Google Shape;12;p11" descr="portada-gobierno.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2" name="Google Shape;42;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1"/>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8" name="Google Shape;48;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3"/>
        <p:cNvGrpSpPr/>
        <p:nvPr/>
      </p:nvGrpSpPr>
      <p:grpSpPr>
        <a:xfrm>
          <a:off x="0" y="0"/>
          <a:ext cx="0" cy="0"/>
          <a:chOff x="0" y="0"/>
          <a:chExt cx="0" cy="0"/>
        </a:xfrm>
      </p:grpSpPr>
      <p:pic>
        <p:nvPicPr>
          <p:cNvPr id="14" name="Google Shape;14;p12" descr="portad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p:cSld name="Encabezado de sección">
    <p:spTree>
      <p:nvGrpSpPr>
        <p:cNvPr id="1" name="Shape 15"/>
        <p:cNvGrpSpPr/>
        <p:nvPr/>
      </p:nvGrpSpPr>
      <p:grpSpPr>
        <a:xfrm>
          <a:off x="0" y="0"/>
          <a:ext cx="0" cy="0"/>
          <a:chOff x="0" y="0"/>
          <a:chExt cx="0" cy="0"/>
        </a:xfrm>
      </p:grpSpPr>
      <p:pic>
        <p:nvPicPr>
          <p:cNvPr id="16" name="Google Shape;16;p13" descr="intern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17"/>
        <p:cNvGrpSpPr/>
        <p:nvPr/>
      </p:nvGrpSpPr>
      <p:grpSpPr>
        <a:xfrm>
          <a:off x="0" y="0"/>
          <a:ext cx="0" cy="0"/>
          <a:chOff x="0" y="0"/>
          <a:chExt cx="0" cy="0"/>
        </a:xfrm>
      </p:grpSpPr>
      <p:pic>
        <p:nvPicPr>
          <p:cNvPr id="18" name="Google Shape;18;p14" descr="interna-con-f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9"/>
        <p:cNvGrpSpPr/>
        <p:nvPr/>
      </p:nvGrpSpPr>
      <p:grpSpPr>
        <a:xfrm>
          <a:off x="0" y="0"/>
          <a:ext cx="0" cy="0"/>
          <a:chOff x="0" y="0"/>
          <a:chExt cx="0" cy="0"/>
        </a:xfrm>
      </p:grpSpPr>
      <p:pic>
        <p:nvPicPr>
          <p:cNvPr id="20" name="Google Shape;20;p15" descr="cierre.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21"/>
        <p:cNvGrpSpPr/>
        <p:nvPr/>
      </p:nvGrpSpPr>
      <p:grpSpPr>
        <a:xfrm>
          <a:off x="0" y="0"/>
          <a:ext cx="0" cy="0"/>
          <a:chOff x="0" y="0"/>
          <a:chExt cx="0" cy="0"/>
        </a:xfrm>
      </p:grpSpPr>
      <p:pic>
        <p:nvPicPr>
          <p:cNvPr id="22" name="Google Shape;22;p16" descr="interna+textur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ólo el título">
  <p:cSld name="Sólo el título">
    <p:spTree>
      <p:nvGrpSpPr>
        <p:cNvPr id="1" name="Shape 23"/>
        <p:cNvGrpSpPr/>
        <p:nvPr/>
      </p:nvGrpSpPr>
      <p:grpSpPr>
        <a:xfrm>
          <a:off x="0" y="0"/>
          <a:ext cx="0" cy="0"/>
          <a:chOff x="0" y="0"/>
          <a:chExt cx="0" cy="0"/>
        </a:xfrm>
      </p:grpSpPr>
      <p:pic>
        <p:nvPicPr>
          <p:cNvPr id="24" name="Google Shape;24;p17" descr="interna-na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5"/>
        <p:cNvGrpSpPr/>
        <p:nvPr/>
      </p:nvGrpSpPr>
      <p:grpSpPr>
        <a:xfrm>
          <a:off x="0" y="0"/>
          <a:ext cx="0" cy="0"/>
          <a:chOff x="0" y="0"/>
          <a:chExt cx="0" cy="0"/>
        </a:xfrm>
      </p:grpSpPr>
      <p:sp>
        <p:nvSpPr>
          <p:cNvPr id="26" name="Google Shape;26;p18"/>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8"/>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28" name="Google Shape;28;p18"/>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29" name="Google Shape;29;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a:spLocks noGrp="1"/>
          </p:cNvSpPr>
          <p:nvPr>
            <p:ph type="pic" idx="2"/>
          </p:nvPr>
        </p:nvSpPr>
        <p:spPr>
          <a:xfrm>
            <a:off x="1792288" y="459581"/>
            <a:ext cx="5486400" cy="3086100"/>
          </a:xfrm>
          <a:prstGeom prst="rect">
            <a:avLst/>
          </a:prstGeom>
          <a:noFill/>
          <a:ln>
            <a:noFill/>
          </a:ln>
        </p:spPr>
      </p:sp>
      <p:sp>
        <p:nvSpPr>
          <p:cNvPr id="35" name="Google Shape;35;p19"/>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6" name="Google Shape;36;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ocs.google.com/document/d/1hZBfoKlEq4n_Kla_wnHFUEgygmEqwMBN/edit?usp=sharing&amp;ouid=106404031230836045745&amp;rtpof=true&amp;sd=true"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document/d/1hZBfoKlEq4n_Kla_wnHFUEgygmEqwMBN/edit?usp=sharing&amp;ouid=106404031230836045745&amp;rtpof=true&amp;sd=true"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document/d/1FEdTaTUvjy8YqXqLj1k0ZxdF4S6Oloaf/edit?usp=sharing&amp;ouid=106404031230836045745&amp;rtpof=true&amp;sd=true"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docs.google.com/document/d/1U34zIFQG7WfSKeL5P7XJnkNBLqPzrEh1/edit?usp=sharing&amp;ouid=106404031230836045745&amp;rtpof=true&amp;sd=true"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docs.google.com/document/d/17Xp999mGJppA0BV7Q1EqrGcvKAmA8jEr/edit?usp=sharing&amp;ouid=106404031230836045745&amp;rtpof=true&amp;sd=true"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balsamiq.cloud/s5rbk7u/pfudgvy/r6B57"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hyperlink" Target="https://drive.google.com/file/d/1-DsYXWayyKI85GtHmU0r7sfRNq3knrlc/view?usp=sharing" TargetMode="Externa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p:nvPr/>
        </p:nvSpPr>
        <p:spPr>
          <a:xfrm>
            <a:off x="3367680" y="1019500"/>
            <a:ext cx="4853100" cy="9543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800"/>
              <a:buFont typeface="Arial"/>
              <a:buNone/>
            </a:pPr>
            <a:r>
              <a:rPr lang="es-ES" sz="2800" b="1" i="0" u="none" strike="noStrike" cap="none" dirty="0">
                <a:solidFill>
                  <a:srgbClr val="3F3F3F"/>
                </a:solidFill>
                <a:latin typeface="Calibri"/>
                <a:ea typeface="Calibri"/>
                <a:cs typeface="Calibri"/>
                <a:sym typeface="Calibri"/>
              </a:rPr>
              <a:t>Sistema de gestión de inventarios </a:t>
            </a:r>
            <a:r>
              <a:rPr lang="es-ES" sz="2800" b="1" dirty="0">
                <a:solidFill>
                  <a:srgbClr val="3F3F3F"/>
                </a:solidFill>
                <a:latin typeface="Calibri"/>
                <a:ea typeface="Calibri"/>
                <a:cs typeface="Calibri"/>
                <a:sym typeface="Calibri"/>
              </a:rPr>
              <a:t> SEACH</a:t>
            </a:r>
            <a:endParaRPr sz="2800" b="1" i="0" u="none" strike="noStrike" cap="none" dirty="0">
              <a:solidFill>
                <a:srgbClr val="3F3F3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2"/>
          <p:cNvSpPr txBox="1"/>
          <p:nvPr/>
        </p:nvSpPr>
        <p:spPr>
          <a:xfrm>
            <a:off x="4881675" y="2297225"/>
            <a:ext cx="3666902" cy="116952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600" b="0" i="0" u="none" strike="noStrike" cap="none" dirty="0">
                <a:solidFill>
                  <a:srgbClr val="000000"/>
                </a:solidFill>
                <a:latin typeface="Calibri"/>
                <a:ea typeface="Calibri"/>
                <a:cs typeface="Calibri"/>
                <a:sym typeface="Calibri"/>
              </a:rPr>
              <a:t>Erick Santiago Rodríguez Molina</a:t>
            </a:r>
            <a:endParaRPr sz="16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s-ES" sz="1600" b="0" i="0" u="none" strike="noStrike" cap="none" dirty="0">
                <a:solidFill>
                  <a:srgbClr val="000000"/>
                </a:solidFill>
                <a:latin typeface="Calibri"/>
                <a:ea typeface="Calibri"/>
                <a:cs typeface="Calibri"/>
                <a:sym typeface="Calibri"/>
              </a:rPr>
              <a:t>Jhonny Alejandro Gualdrón Vargas</a:t>
            </a:r>
            <a:endParaRPr sz="16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s-ES" sz="1600" b="0" i="0" u="none" strike="noStrike" cap="none" dirty="0">
                <a:solidFill>
                  <a:srgbClr val="000000"/>
                </a:solidFill>
                <a:latin typeface="Calibri"/>
                <a:ea typeface="Calibri"/>
                <a:cs typeface="Calibri"/>
                <a:sym typeface="Calibri"/>
              </a:rPr>
              <a:t>Juan Sebastián Diaz López</a:t>
            </a:r>
          </a:p>
          <a:p>
            <a:pPr marL="0" marR="0" lvl="0" indent="0" algn="l" rtl="0">
              <a:lnSpc>
                <a:spcPct val="100000"/>
              </a:lnSpc>
              <a:spcBef>
                <a:spcPts val="0"/>
              </a:spcBef>
              <a:spcAft>
                <a:spcPts val="0"/>
              </a:spcAft>
              <a:buClr>
                <a:srgbClr val="000000"/>
              </a:buClr>
              <a:buSzPts val="1400"/>
              <a:buFont typeface="Arial"/>
              <a:buNone/>
            </a:pPr>
            <a:r>
              <a:rPr lang="es-ES" sz="1600" b="0" i="0" u="none" strike="noStrike" cap="none" dirty="0">
                <a:solidFill>
                  <a:srgbClr val="000000"/>
                </a:solidFill>
                <a:latin typeface="Calibri"/>
                <a:ea typeface="Calibri"/>
                <a:cs typeface="Calibri"/>
                <a:sym typeface="Calibri"/>
              </a:rPr>
              <a:t>Cristian Andrés Cardona </a:t>
            </a:r>
            <a:endParaRPr sz="1600" b="0" i="0" u="none" strike="noStrike" cap="none" dirty="0">
              <a:solidFill>
                <a:srgbClr val="000000"/>
              </a:solidFill>
              <a:latin typeface="Calibri"/>
              <a:ea typeface="Calibri"/>
              <a:cs typeface="Calibri"/>
              <a:sym typeface="Calibri"/>
            </a:endParaRPr>
          </a:p>
        </p:txBody>
      </p:sp>
      <p:sp>
        <p:nvSpPr>
          <p:cNvPr id="2" name="Google Shape;55;p1">
            <a:extLst>
              <a:ext uri="{FF2B5EF4-FFF2-40B4-BE49-F238E27FC236}">
                <a16:creationId xmlns:a16="http://schemas.microsoft.com/office/drawing/2014/main" id="{005178E3-07D9-79A0-76FA-BE5B57362CEA}"/>
              </a:ext>
            </a:extLst>
          </p:cNvPr>
          <p:cNvSpPr txBox="1"/>
          <p:nvPr/>
        </p:nvSpPr>
        <p:spPr>
          <a:xfrm>
            <a:off x="3367680" y="1019500"/>
            <a:ext cx="4853100" cy="9543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800"/>
              <a:buFont typeface="Arial"/>
              <a:buNone/>
            </a:pPr>
            <a:r>
              <a:rPr lang="es-ES" sz="2800" b="1" i="0" u="none" strike="noStrike" cap="none" dirty="0">
                <a:solidFill>
                  <a:srgbClr val="3F3F3F"/>
                </a:solidFill>
                <a:latin typeface="Calibri"/>
                <a:ea typeface="Calibri"/>
                <a:cs typeface="Calibri"/>
                <a:sym typeface="Calibri"/>
              </a:rPr>
              <a:t>Sistema de gestión de inventarios </a:t>
            </a:r>
            <a:r>
              <a:rPr lang="es-ES" sz="2800" b="1" dirty="0">
                <a:solidFill>
                  <a:srgbClr val="3F3F3F"/>
                </a:solidFill>
                <a:latin typeface="Calibri"/>
                <a:ea typeface="Calibri"/>
                <a:cs typeface="Calibri"/>
                <a:sym typeface="Calibri"/>
              </a:rPr>
              <a:t> SEACH</a:t>
            </a:r>
            <a:endParaRPr sz="2800" b="1" i="0" u="none" strike="noStrike" cap="none" dirty="0">
              <a:solidFill>
                <a:srgbClr val="3F3F3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3"/>
          <p:cNvSpPr txBox="1"/>
          <p:nvPr/>
        </p:nvSpPr>
        <p:spPr>
          <a:xfrm>
            <a:off x="2136149" y="2692075"/>
            <a:ext cx="4871700"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ES" sz="1800" dirty="0">
                <a:solidFill>
                  <a:srgbClr val="3F3F3F"/>
                </a:solidFill>
                <a:latin typeface="Calibri"/>
                <a:ea typeface="Calibri"/>
                <a:cs typeface="Calibri"/>
                <a:sym typeface="Calibri"/>
              </a:rPr>
              <a:t>Co</a:t>
            </a:r>
            <a:r>
              <a:rPr lang="es-ES" sz="1800" b="0" i="0" u="none" strike="noStrike" cap="none" dirty="0">
                <a:solidFill>
                  <a:srgbClr val="3F3F3F"/>
                </a:solidFill>
                <a:latin typeface="Calibri"/>
                <a:ea typeface="Calibri"/>
                <a:cs typeface="Calibri"/>
                <a:sym typeface="Calibri"/>
              </a:rPr>
              <a:t>nsiste en desarrollar un sistema de información en el cual se cuenta con distintos módulos encargados de llevar un control dirigido al inventario de una microempresa.</a:t>
            </a:r>
          </a:p>
        </p:txBody>
      </p:sp>
      <p:sp>
        <p:nvSpPr>
          <p:cNvPr id="68" name="Google Shape;68;p3"/>
          <p:cNvSpPr/>
          <p:nvPr/>
        </p:nvSpPr>
        <p:spPr>
          <a:xfrm>
            <a:off x="4212755" y="2548959"/>
            <a:ext cx="718500" cy="45600"/>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 name="Google Shape;55;p1">
            <a:extLst>
              <a:ext uri="{FF2B5EF4-FFF2-40B4-BE49-F238E27FC236}">
                <a16:creationId xmlns:a16="http://schemas.microsoft.com/office/drawing/2014/main" id="{013963CE-7753-29AC-C6E7-88D0AE729E23}"/>
              </a:ext>
            </a:extLst>
          </p:cNvPr>
          <p:cNvSpPr txBox="1"/>
          <p:nvPr/>
        </p:nvSpPr>
        <p:spPr>
          <a:xfrm>
            <a:off x="1475766" y="1715431"/>
            <a:ext cx="69109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s-ES" sz="2800" b="1" i="0" u="none" strike="noStrike" cap="none" dirty="0">
                <a:solidFill>
                  <a:srgbClr val="3F3F3F"/>
                </a:solidFill>
                <a:latin typeface="Calibri"/>
                <a:ea typeface="Calibri"/>
                <a:cs typeface="Calibri"/>
                <a:sym typeface="Calibri"/>
              </a:rPr>
              <a:t>Sistema de gestión de inventarios </a:t>
            </a:r>
            <a:r>
              <a:rPr lang="es-ES" sz="2800" b="1" dirty="0">
                <a:solidFill>
                  <a:srgbClr val="3F3F3F"/>
                </a:solidFill>
                <a:latin typeface="Calibri"/>
                <a:ea typeface="Calibri"/>
                <a:cs typeface="Calibri"/>
                <a:sym typeface="Calibri"/>
              </a:rPr>
              <a:t> SEACH</a:t>
            </a:r>
            <a:endParaRPr sz="2800" b="1" i="0" u="none" strike="noStrike" cap="none" dirty="0">
              <a:solidFill>
                <a:srgbClr val="3F3F3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p:nvPr/>
        </p:nvSpPr>
        <p:spPr>
          <a:xfrm>
            <a:off x="382872" y="249500"/>
            <a:ext cx="75291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s-ES" sz="3600" b="1" i="0" u="none" strike="noStrike" cap="none" dirty="0">
                <a:solidFill>
                  <a:schemeClr val="tx1"/>
                </a:solidFill>
                <a:latin typeface="Calibri"/>
                <a:ea typeface="Calibri"/>
                <a:cs typeface="Calibri"/>
                <a:sym typeface="Calibri"/>
              </a:rPr>
              <a:t>Planteamiento del problema</a:t>
            </a:r>
            <a:endParaRPr sz="3600" b="1" i="0" u="none" strike="noStrike" cap="none" dirty="0">
              <a:solidFill>
                <a:schemeClr val="tx1"/>
              </a:solidFill>
              <a:latin typeface="Calibri"/>
              <a:ea typeface="Calibri"/>
              <a:cs typeface="Calibri"/>
              <a:sym typeface="Calibri"/>
            </a:endParaRPr>
          </a:p>
        </p:txBody>
      </p:sp>
      <p:sp>
        <p:nvSpPr>
          <p:cNvPr id="74" name="Google Shape;74;p4"/>
          <p:cNvSpPr txBox="1"/>
          <p:nvPr/>
        </p:nvSpPr>
        <p:spPr>
          <a:xfrm>
            <a:off x="535675" y="1311750"/>
            <a:ext cx="5721000" cy="3354734"/>
          </a:xfrm>
          <a:prstGeom prst="rect">
            <a:avLst/>
          </a:prstGeom>
          <a:noFill/>
          <a:ln>
            <a:noFill/>
          </a:ln>
        </p:spPr>
        <p:txBody>
          <a:bodyPr spcFirstLastPara="1" wrap="square" lIns="91425" tIns="91425" rIns="91425" bIns="91425" anchor="t" anchorCtr="0">
            <a:spAutoFit/>
          </a:bodyPr>
          <a:lstStyle/>
          <a:p>
            <a:pPr algn="just" rtl="0">
              <a:spcBef>
                <a:spcPts val="0"/>
              </a:spcBef>
              <a:spcAft>
                <a:spcPts val="0"/>
              </a:spcAft>
            </a:pPr>
            <a:r>
              <a:rPr lang="es-ES" sz="1800" b="0" i="0" u="none" strike="noStrike" dirty="0">
                <a:solidFill>
                  <a:srgbClr val="404040"/>
                </a:solidFill>
                <a:effectLst/>
                <a:latin typeface="Arial" panose="020B0604020202020204" pitchFamily="34" charset="0"/>
              </a:rPr>
              <a:t>La entidad RYR CLEAN se dedica a la distribución y fabricación de productos de aseo y de limpieza, la cual le distribuyen a empresas pequeñas (supermercados, tiendas de aseo, etc.…)</a:t>
            </a:r>
            <a:endParaRPr lang="es-ES" sz="2000" b="0" dirty="0">
              <a:effectLst/>
            </a:endParaRPr>
          </a:p>
          <a:p>
            <a:pPr algn="just" rtl="0">
              <a:spcBef>
                <a:spcPts val="0"/>
              </a:spcBef>
              <a:spcAft>
                <a:spcPts val="0"/>
              </a:spcAft>
            </a:pPr>
            <a:r>
              <a:rPr lang="es-ES" sz="1800" b="0" i="0" u="none" strike="noStrike" dirty="0">
                <a:solidFill>
                  <a:srgbClr val="404040"/>
                </a:solidFill>
                <a:effectLst/>
                <a:latin typeface="Arial" panose="020B0604020202020204" pitchFamily="34" charset="0"/>
              </a:rPr>
              <a:t>El problema que se identifico dentro de la entidad fue en el stock de inventario ya que se hace de forma manual, lo cual esto causa ambigüedad y confusión dentro de los propios reportes.</a:t>
            </a:r>
            <a:endParaRPr lang="es-ES" sz="2000" b="0" dirty="0">
              <a:effectLst/>
            </a:endParaRPr>
          </a:p>
          <a:p>
            <a:br>
              <a:rPr lang="es-ES" sz="2000" dirty="0"/>
            </a:br>
            <a:endParaRP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pic>
        <p:nvPicPr>
          <p:cNvPr id="75" name="Google Shape;75;p4">
            <a:hlinkClick r:id="rId3"/>
          </p:cNvPr>
          <p:cNvPicPr preferRelativeResize="0"/>
          <p:nvPr/>
        </p:nvPicPr>
        <p:blipFill rotWithShape="1">
          <a:blip r:embed="rId4">
            <a:alphaModFix/>
          </a:blip>
          <a:srcRect/>
          <a:stretch/>
        </p:blipFill>
        <p:spPr>
          <a:xfrm>
            <a:off x="6661525" y="1663588"/>
            <a:ext cx="2143125" cy="214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5"/>
          <p:cNvSpPr/>
          <p:nvPr/>
        </p:nvSpPr>
        <p:spPr>
          <a:xfrm>
            <a:off x="2092675" y="1575800"/>
            <a:ext cx="5227500" cy="2390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5"/>
          <p:cNvSpPr txBox="1"/>
          <p:nvPr/>
        </p:nvSpPr>
        <p:spPr>
          <a:xfrm>
            <a:off x="382883" y="249500"/>
            <a:ext cx="52275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s-ES" sz="3600" i="0" strike="noStrike" cap="none" dirty="0">
                <a:solidFill>
                  <a:schemeClr val="tx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Pregunta problema</a:t>
            </a:r>
            <a:endParaRPr sz="3600" i="0" strike="noStrike" cap="none" dirty="0">
              <a:solidFill>
                <a:schemeClr val="tx1"/>
              </a:solidFill>
              <a:latin typeface="Calibri"/>
              <a:ea typeface="Calibri"/>
              <a:cs typeface="Calibri"/>
              <a:sym typeface="Calibri"/>
            </a:endParaRPr>
          </a:p>
        </p:txBody>
      </p:sp>
      <p:sp>
        <p:nvSpPr>
          <p:cNvPr id="82" name="Google Shape;82;p5"/>
          <p:cNvSpPr txBox="1"/>
          <p:nvPr/>
        </p:nvSpPr>
        <p:spPr>
          <a:xfrm>
            <a:off x="2242075" y="1855400"/>
            <a:ext cx="4928700" cy="172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ES" sz="2000" b="1" i="0" u="none" strike="noStrike" cap="none">
                <a:solidFill>
                  <a:srgbClr val="000000"/>
                </a:solidFill>
                <a:latin typeface="Calibri"/>
                <a:ea typeface="Calibri"/>
                <a:cs typeface="Calibri"/>
                <a:sym typeface="Calibri"/>
              </a:rPr>
              <a:t>¿De qué manera se puede realizar un eficiente control respecto al proceso de gestión inventarios de productos que se esté acorde a las necesidades de la empresa </a:t>
            </a:r>
            <a:r>
              <a:rPr lang="es-ES" sz="2000" b="1">
                <a:solidFill>
                  <a:schemeClr val="dk1"/>
                </a:solidFill>
                <a:latin typeface="Calibri"/>
                <a:ea typeface="Calibri"/>
                <a:cs typeface="Calibri"/>
                <a:sym typeface="Calibri"/>
              </a:rPr>
              <a:t>RYR CLEAN</a:t>
            </a:r>
            <a:r>
              <a:rPr lang="es-ES" sz="2000" b="1" i="0" u="none" strike="noStrike" cap="none">
                <a:solidFill>
                  <a:srgbClr val="000000"/>
                </a:solidFill>
                <a:latin typeface="Calibri"/>
                <a:ea typeface="Calibri"/>
                <a:cs typeface="Calibri"/>
                <a:sym typeface="Calibri"/>
              </a:rPr>
              <a:t>?</a:t>
            </a:r>
            <a:endParaRPr sz="2000" b="1" i="0" u="none" strike="noStrike" cap="none">
              <a:solidFill>
                <a:srgbClr val="000000"/>
              </a:solidFill>
              <a:latin typeface="Calibri"/>
              <a:ea typeface="Calibri"/>
              <a:cs typeface="Calibri"/>
              <a:sym typeface="Calibri"/>
            </a:endParaRPr>
          </a:p>
        </p:txBody>
      </p:sp>
      <p:sp>
        <p:nvSpPr>
          <p:cNvPr id="83" name="Google Shape;83;p5"/>
          <p:cNvSpPr txBox="1"/>
          <p:nvPr/>
        </p:nvSpPr>
        <p:spPr>
          <a:xfrm>
            <a:off x="1253950" y="1175600"/>
            <a:ext cx="7345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
          <p:cNvSpPr txBox="1"/>
          <p:nvPr/>
        </p:nvSpPr>
        <p:spPr>
          <a:xfrm>
            <a:off x="437186" y="199527"/>
            <a:ext cx="5998800" cy="1200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s-ES" sz="3600" b="1" i="0" u="none" strike="noStrike" cap="none" dirty="0">
                <a:solidFill>
                  <a:schemeClr val="tx1"/>
                </a:solidFill>
                <a:latin typeface="Calibri"/>
                <a:ea typeface="Calibri"/>
                <a:cs typeface="Calibri"/>
                <a:sym typeface="Calibri"/>
              </a:rPr>
              <a:t>Justificación</a:t>
            </a:r>
            <a:endParaRPr sz="3600" b="1" i="0" u="none" strike="noStrike" cap="none" dirty="0">
              <a:solidFill>
                <a:schemeClr val="tx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600"/>
              <a:buFont typeface="Arial"/>
              <a:buNone/>
            </a:pPr>
            <a:endParaRPr sz="3600" b="1" i="0" u="none" strike="noStrike" cap="none" dirty="0">
              <a:solidFill>
                <a:schemeClr val="lt1"/>
              </a:solidFill>
              <a:latin typeface="Calibri"/>
              <a:ea typeface="Calibri"/>
              <a:cs typeface="Calibri"/>
              <a:sym typeface="Calibri"/>
            </a:endParaRPr>
          </a:p>
        </p:txBody>
      </p:sp>
      <p:sp>
        <p:nvSpPr>
          <p:cNvPr id="89" name="Google Shape;89;p6"/>
          <p:cNvSpPr txBox="1"/>
          <p:nvPr/>
        </p:nvSpPr>
        <p:spPr>
          <a:xfrm>
            <a:off x="0" y="1496906"/>
            <a:ext cx="9144000" cy="344706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tx1"/>
              </a:solidFill>
              <a:latin typeface="Calibri"/>
              <a:ea typeface="Calibri"/>
              <a:cs typeface="Calibri"/>
              <a:sym typeface="Calibri"/>
            </a:endParaRPr>
          </a:p>
          <a:p>
            <a:pPr algn="just" rtl="0">
              <a:spcBef>
                <a:spcPts val="0"/>
              </a:spcBef>
              <a:spcAft>
                <a:spcPts val="0"/>
              </a:spcAft>
            </a:pPr>
            <a:r>
              <a:rPr lang="es-ES" sz="1800" b="0" i="0" u="none" strike="noStrike" dirty="0">
                <a:solidFill>
                  <a:schemeClr val="tx1"/>
                </a:solidFill>
                <a:effectLst/>
                <a:latin typeface="Arial" panose="020B0604020202020204" pitchFamily="34" charset="0"/>
              </a:rPr>
              <a:t>El </a:t>
            </a:r>
            <a:r>
              <a:rPr lang="es-ES" sz="1800" b="0" i="0" u="none" strike="noStrike" dirty="0">
                <a:solidFill>
                  <a:schemeClr val="tx1"/>
                </a:solidFill>
                <a:effectLst/>
                <a:latin typeface="Arial" panose="020B0604020202020204" pitchFamily="34" charset="0"/>
                <a:hlinkClick r:id="rId3">
                  <a:extLst>
                    <a:ext uri="{A12FA001-AC4F-418D-AE19-62706E023703}">
                      <ahyp:hlinkClr xmlns:ahyp="http://schemas.microsoft.com/office/drawing/2018/hyperlinkcolor" val="tx"/>
                    </a:ext>
                  </a:extLst>
                </a:hlinkClick>
              </a:rPr>
              <a:t>proyecto</a:t>
            </a:r>
            <a:r>
              <a:rPr lang="es-ES" sz="1800" b="0" i="0" u="none" strike="noStrike" dirty="0">
                <a:solidFill>
                  <a:schemeClr val="tx1"/>
                </a:solidFill>
                <a:effectLst/>
                <a:latin typeface="Arial" panose="020B0604020202020204" pitchFamily="34" charset="0"/>
              </a:rPr>
              <a:t> planteado permitirá optimizar de manera fácil y concisa todos los tiempos que se manejen dentro</a:t>
            </a:r>
            <a:r>
              <a:rPr lang="es-ES" sz="1800" dirty="0">
                <a:solidFill>
                  <a:schemeClr val="tx1"/>
                </a:solidFill>
                <a:latin typeface="Arial" panose="020B0604020202020204" pitchFamily="34" charset="0"/>
              </a:rPr>
              <a:t> de la empresa; </a:t>
            </a:r>
            <a:r>
              <a:rPr lang="es-ES" sz="1800" b="0" i="0" u="none" strike="noStrike" dirty="0">
                <a:solidFill>
                  <a:schemeClr val="tx1"/>
                </a:solidFill>
                <a:effectLst/>
                <a:latin typeface="Arial" panose="020B0604020202020204" pitchFamily="34" charset="0"/>
              </a:rPr>
              <a:t>este sistema al servicio de la entidad cumplirá con las especificaciones programadas como es el proceso de productos en existencias, organización en la cadena de suministros para que fluya sin contratiempos entre otros.</a:t>
            </a:r>
            <a:endParaRPr lang="es-ES" sz="2000" b="0" dirty="0">
              <a:solidFill>
                <a:schemeClr val="tx1"/>
              </a:solidFill>
              <a:effectLst/>
            </a:endParaRPr>
          </a:p>
          <a:p>
            <a:pPr algn="just" rtl="0">
              <a:spcBef>
                <a:spcPts val="0"/>
              </a:spcBef>
              <a:spcAft>
                <a:spcPts val="0"/>
              </a:spcAft>
            </a:pPr>
            <a:endParaRPr lang="es-ES" sz="1800" b="0" i="0" u="none" strike="noStrike" dirty="0">
              <a:solidFill>
                <a:schemeClr val="tx1"/>
              </a:solidFill>
              <a:effectLst/>
              <a:latin typeface="Arial" panose="020B0604020202020204" pitchFamily="34" charset="0"/>
            </a:endParaRPr>
          </a:p>
          <a:p>
            <a:pPr algn="just" rtl="0">
              <a:spcBef>
                <a:spcPts val="0"/>
              </a:spcBef>
              <a:spcAft>
                <a:spcPts val="0"/>
              </a:spcAft>
            </a:pPr>
            <a:r>
              <a:rPr lang="es-ES" sz="1800" b="0" i="0" u="none" strike="noStrike" dirty="0">
                <a:solidFill>
                  <a:schemeClr val="tx1"/>
                </a:solidFill>
                <a:effectLst/>
                <a:latin typeface="Arial" panose="020B0604020202020204" pitchFamily="34" charset="0"/>
              </a:rPr>
              <a:t>Esto beneficiará a la entidad con el control de inventarios y el sistema cumplirá con el debido proceso, de esta forma no habrá más problemáticas con el inventario y se podrá tener un control general con los productos que se encuentre en existencia y tener en cuenta que no haya filtración de capital o de productos.</a:t>
            </a:r>
            <a:endParaRPr lang="es-ES" sz="2000" b="0" dirty="0">
              <a:solidFill>
                <a:schemeClr val="tx1"/>
              </a:solidFill>
              <a:effectLst/>
            </a:endParaRPr>
          </a:p>
          <a:p>
            <a:br>
              <a:rPr lang="es-ES" sz="2000" dirty="0"/>
            </a:br>
            <a:endParaRPr sz="14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7"/>
          <p:cNvSpPr txBox="1"/>
          <p:nvPr/>
        </p:nvSpPr>
        <p:spPr>
          <a:xfrm>
            <a:off x="380350" y="199200"/>
            <a:ext cx="73458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s-ES" sz="3600" b="1" i="0" u="none" strike="noStrike" cap="none" dirty="0">
                <a:solidFill>
                  <a:srgbClr val="000000"/>
                </a:solidFill>
                <a:latin typeface="Calibri"/>
                <a:ea typeface="Calibri"/>
                <a:cs typeface="Calibri"/>
                <a:sym typeface="Calibri"/>
              </a:rPr>
              <a:t>Objetivo general</a:t>
            </a:r>
            <a:endParaRPr sz="3600" b="1" i="0" u="none" strike="noStrike" cap="none" dirty="0">
              <a:solidFill>
                <a:srgbClr val="000000"/>
              </a:solidFill>
              <a:latin typeface="Calibri"/>
              <a:ea typeface="Calibri"/>
              <a:cs typeface="Calibri"/>
              <a:sym typeface="Calibri"/>
            </a:endParaRPr>
          </a:p>
        </p:txBody>
      </p:sp>
      <p:sp>
        <p:nvSpPr>
          <p:cNvPr id="95" name="Google Shape;95;p7"/>
          <p:cNvSpPr txBox="1"/>
          <p:nvPr/>
        </p:nvSpPr>
        <p:spPr>
          <a:xfrm>
            <a:off x="1177225" y="1448875"/>
            <a:ext cx="6212100" cy="252373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a:p>
            <a:pPr rtl="0">
              <a:spcBef>
                <a:spcPts val="0"/>
              </a:spcBef>
              <a:spcAft>
                <a:spcPts val="0"/>
              </a:spcAft>
            </a:pPr>
            <a:br>
              <a:rPr lang="es-ES" sz="2400" b="0" dirty="0">
                <a:effectLst/>
              </a:rPr>
            </a:br>
            <a:r>
              <a:rPr lang="es-ES" sz="1800" b="0" i="0" u="none" strike="noStrike" dirty="0">
                <a:solidFill>
                  <a:schemeClr val="tx1"/>
                </a:solidFill>
                <a:effectLst/>
                <a:latin typeface="Arial" panose="020B0604020202020204" pitchFamily="34" charset="0"/>
              </a:rPr>
              <a:t>Implementar un sistema de información orientado a la web, el cual lleva por objetivo un sistema de inventario de productos para el mejor aprovechamiento de los tiempos según el modelo de negocios y </a:t>
            </a:r>
            <a:r>
              <a:rPr lang="es-ES" sz="1800" b="0" i="0" u="none" strike="noStrike" dirty="0">
                <a:solidFill>
                  <a:schemeClr val="tx1"/>
                </a:solidFill>
                <a:effectLst/>
                <a:latin typeface="Arial" panose="020B0604020202020204" pitchFamily="34" charset="0"/>
                <a:hlinkClick r:id="rId3">
                  <a:extLst>
                    <a:ext uri="{A12FA001-AC4F-418D-AE19-62706E023703}">
                      <ahyp:hlinkClr xmlns:ahyp="http://schemas.microsoft.com/office/drawing/2018/hyperlinkcolor" val="tx"/>
                    </a:ext>
                  </a:extLst>
                </a:hlinkClick>
              </a:rPr>
              <a:t>recursos económicos </a:t>
            </a:r>
            <a:r>
              <a:rPr lang="es-ES" sz="1800" b="0" i="0" u="none" strike="noStrike" dirty="0">
                <a:solidFill>
                  <a:schemeClr val="tx1"/>
                </a:solidFill>
                <a:effectLst/>
                <a:latin typeface="Arial" panose="020B0604020202020204" pitchFamily="34" charset="0"/>
              </a:rPr>
              <a:t>de la empresa. </a:t>
            </a:r>
            <a:endParaRPr lang="es-ES" dirty="0">
              <a:solidFill>
                <a:schemeClr val="tx1"/>
              </a:solidFill>
              <a:effectLst/>
              <a:latin typeface="Calibri"/>
              <a:cs typeface="Calibri"/>
              <a:sym typeface="Calibri"/>
            </a:endParaRPr>
          </a:p>
          <a:p>
            <a:pPr rtl="0">
              <a:spcBef>
                <a:spcPts val="0"/>
              </a:spcBef>
              <a:spcAft>
                <a:spcPts val="0"/>
              </a:spcAft>
            </a:pPr>
            <a:endParaRPr lang="es-ES" sz="2400" b="0" dirty="0">
              <a:effectLst/>
            </a:endParaRPr>
          </a:p>
        </p:txBody>
      </p:sp>
    </p:spTree>
    <p:extLst>
      <p:ext uri="{BB962C8B-B14F-4D97-AF65-F5344CB8AC3E}">
        <p14:creationId xmlns:p14="http://schemas.microsoft.com/office/powerpoint/2010/main" val="1825388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8"/>
          <p:cNvSpPr txBox="1"/>
          <p:nvPr/>
        </p:nvSpPr>
        <p:spPr>
          <a:xfrm>
            <a:off x="665050" y="233475"/>
            <a:ext cx="46200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ES" sz="2800" b="1" i="0" u="none" strike="noStrike" cap="none" dirty="0">
                <a:solidFill>
                  <a:srgbClr val="000000"/>
                </a:solidFill>
                <a:latin typeface="Calibri"/>
                <a:ea typeface="Calibri"/>
                <a:cs typeface="Calibri"/>
                <a:sym typeface="Calibri"/>
              </a:rPr>
              <a:t>Objetivos Específicos</a:t>
            </a:r>
            <a:endParaRPr sz="2800" b="1" i="0" u="none" strike="noStrike" cap="none" dirty="0">
              <a:solidFill>
                <a:srgbClr val="000000"/>
              </a:solidFill>
              <a:latin typeface="Calibri"/>
              <a:ea typeface="Calibri"/>
              <a:cs typeface="Calibri"/>
              <a:sym typeface="Calibri"/>
            </a:endParaRPr>
          </a:p>
        </p:txBody>
      </p:sp>
      <p:sp>
        <p:nvSpPr>
          <p:cNvPr id="101" name="Google Shape;101;p8"/>
          <p:cNvSpPr txBox="1"/>
          <p:nvPr/>
        </p:nvSpPr>
        <p:spPr>
          <a:xfrm>
            <a:off x="238200" y="1671537"/>
            <a:ext cx="8667600" cy="2400627"/>
          </a:xfrm>
          <a:prstGeom prst="rect">
            <a:avLst/>
          </a:prstGeom>
          <a:noFill/>
          <a:ln>
            <a:noFill/>
          </a:ln>
        </p:spPr>
        <p:txBody>
          <a:bodyPr spcFirstLastPara="1" wrap="square" lIns="91425" tIns="91425" rIns="91425" bIns="91425" anchor="t" anchorCtr="0">
            <a:spAutoFit/>
          </a:bodyPr>
          <a:lstStyle/>
          <a:p>
            <a:pPr rtl="0" fontAlgn="base">
              <a:spcBef>
                <a:spcPts val="0"/>
              </a:spcBef>
              <a:spcAft>
                <a:spcPts val="0"/>
              </a:spcAft>
              <a:buFont typeface="Arial" panose="020B0604020202020204" pitchFamily="34" charset="0"/>
              <a:buChar char="•"/>
            </a:pPr>
            <a:r>
              <a:rPr lang="es-ES" sz="1200" b="0" i="0" u="none" strike="noStrike" dirty="0">
                <a:solidFill>
                  <a:schemeClr val="tx1"/>
                </a:solidFill>
                <a:effectLst/>
                <a:latin typeface="+mn-lt"/>
              </a:rPr>
              <a:t> Desarrollar reportes generales, específicos y gráficos.</a:t>
            </a:r>
          </a:p>
          <a:p>
            <a:pPr rtl="0" fontAlgn="base">
              <a:spcBef>
                <a:spcPts val="0"/>
              </a:spcBef>
              <a:spcAft>
                <a:spcPts val="0"/>
              </a:spcAft>
            </a:pPr>
            <a:endParaRPr lang="es-ES" sz="1200" b="0" i="0" u="none" strike="noStrike" dirty="0">
              <a:solidFill>
                <a:schemeClr val="tx1"/>
              </a:solidFill>
              <a:effectLst/>
              <a:latin typeface="+mn-lt"/>
            </a:endParaRPr>
          </a:p>
          <a:p>
            <a:pPr rtl="0" fontAlgn="base">
              <a:spcBef>
                <a:spcPts val="0"/>
              </a:spcBef>
              <a:spcAft>
                <a:spcPts val="0"/>
              </a:spcAft>
              <a:buFont typeface="Arial" panose="020B0604020202020204" pitchFamily="34" charset="0"/>
              <a:buChar char="•"/>
            </a:pPr>
            <a:r>
              <a:rPr lang="es-ES" sz="1200" i="0" u="none" strike="noStrike" dirty="0">
                <a:solidFill>
                  <a:schemeClr val="tx1"/>
                </a:solidFill>
                <a:latin typeface="+mn-lt"/>
              </a:rPr>
              <a:t> </a:t>
            </a:r>
            <a:r>
              <a:rPr lang="es-ES" sz="1200" dirty="0">
                <a:solidFill>
                  <a:schemeClr val="tx1"/>
                </a:solidFill>
                <a:latin typeface="+mn-lt"/>
              </a:rPr>
              <a:t>Implementar</a:t>
            </a:r>
            <a:r>
              <a:rPr lang="es-ES" sz="1200" b="0" i="0" u="none" strike="noStrike" dirty="0">
                <a:solidFill>
                  <a:schemeClr val="tx1"/>
                </a:solidFill>
                <a:effectLst/>
                <a:latin typeface="+mn-lt"/>
              </a:rPr>
              <a:t> la visualización u consulta de los productos.</a:t>
            </a:r>
          </a:p>
          <a:p>
            <a:pPr rtl="0" fontAlgn="base">
              <a:spcBef>
                <a:spcPts val="0"/>
              </a:spcBef>
              <a:spcAft>
                <a:spcPts val="0"/>
              </a:spcAft>
            </a:pPr>
            <a:endParaRPr lang="es-ES" sz="1200" b="0" i="0" u="none" strike="noStrike" dirty="0">
              <a:solidFill>
                <a:schemeClr val="tx1"/>
              </a:solidFill>
              <a:effectLst/>
              <a:latin typeface="+mn-lt"/>
            </a:endParaRPr>
          </a:p>
          <a:p>
            <a:pPr rtl="0" fontAlgn="base">
              <a:spcBef>
                <a:spcPts val="0"/>
              </a:spcBef>
              <a:spcAft>
                <a:spcPts val="0"/>
              </a:spcAft>
              <a:buFont typeface="Arial" panose="020B0604020202020204" pitchFamily="34" charset="0"/>
              <a:buChar char="•"/>
            </a:pPr>
            <a:r>
              <a:rPr lang="es-ES" sz="1200" i="0" u="none" strike="noStrike" dirty="0">
                <a:solidFill>
                  <a:schemeClr val="tx1"/>
                </a:solidFill>
                <a:latin typeface="+mn-lt"/>
              </a:rPr>
              <a:t> </a:t>
            </a:r>
            <a:r>
              <a:rPr lang="es-ES" sz="1200" b="0" i="0" u="none" strike="noStrike" dirty="0">
                <a:solidFill>
                  <a:schemeClr val="tx1"/>
                </a:solidFill>
                <a:effectLst/>
                <a:latin typeface="+mn-lt"/>
              </a:rPr>
              <a:t>Establecer los diferentes roles para los usuarios del sistema.</a:t>
            </a:r>
          </a:p>
          <a:p>
            <a:pPr rtl="0" fontAlgn="base">
              <a:spcBef>
                <a:spcPts val="0"/>
              </a:spcBef>
              <a:spcAft>
                <a:spcPts val="0"/>
              </a:spcAft>
            </a:pPr>
            <a:endParaRPr lang="es-ES" sz="1200" b="0" i="0" u="none" strike="noStrike" dirty="0">
              <a:solidFill>
                <a:schemeClr val="tx1"/>
              </a:solidFill>
              <a:effectLst/>
              <a:latin typeface="+mn-lt"/>
            </a:endParaRPr>
          </a:p>
          <a:p>
            <a:pPr rtl="0" fontAlgn="base">
              <a:spcBef>
                <a:spcPts val="0"/>
              </a:spcBef>
              <a:spcAft>
                <a:spcPts val="0"/>
              </a:spcAft>
              <a:buFont typeface="Arial" panose="020B0604020202020204" pitchFamily="34" charset="0"/>
              <a:buChar char="•"/>
            </a:pPr>
            <a:r>
              <a:rPr lang="es-ES" sz="1200" i="0" u="none" strike="noStrike" dirty="0">
                <a:solidFill>
                  <a:schemeClr val="tx1"/>
                </a:solidFill>
                <a:latin typeface="+mn-lt"/>
              </a:rPr>
              <a:t> Diseñar una interfaz grafica de acuerdo a los estándares de la empresa.</a:t>
            </a:r>
            <a:endParaRPr lang="es-ES" sz="1200" b="0" i="0" u="none" strike="noStrike" dirty="0">
              <a:solidFill>
                <a:schemeClr val="tx1"/>
              </a:solidFill>
              <a:effectLst/>
              <a:latin typeface="+mn-lt"/>
            </a:endParaRPr>
          </a:p>
          <a:p>
            <a:pPr rtl="0" fontAlgn="base">
              <a:spcBef>
                <a:spcPts val="0"/>
              </a:spcBef>
              <a:spcAft>
                <a:spcPts val="0"/>
              </a:spcAft>
              <a:buFont typeface="Arial" panose="020B0604020202020204" pitchFamily="34" charset="0"/>
              <a:buChar char="•"/>
            </a:pPr>
            <a:endParaRPr lang="es-ES" sz="1200" b="0" i="0" u="none" strike="noStrike" dirty="0">
              <a:solidFill>
                <a:schemeClr val="tx1"/>
              </a:solidFill>
              <a:effectLst/>
              <a:latin typeface="+mn-lt"/>
            </a:endParaRPr>
          </a:p>
          <a:p>
            <a:pPr rtl="0" fontAlgn="base">
              <a:spcBef>
                <a:spcPts val="0"/>
              </a:spcBef>
              <a:spcAft>
                <a:spcPts val="0"/>
              </a:spcAft>
              <a:buFont typeface="Arial" panose="020B0604020202020204" pitchFamily="34" charset="0"/>
              <a:buChar char="•"/>
            </a:pPr>
            <a:r>
              <a:rPr lang="es-ES" sz="1200" i="0" u="none" strike="noStrike" dirty="0">
                <a:solidFill>
                  <a:schemeClr val="tx1"/>
                </a:solidFill>
                <a:latin typeface="+mn-lt"/>
              </a:rPr>
              <a:t> </a:t>
            </a:r>
            <a:r>
              <a:rPr lang="es-ES" sz="1200" b="0" i="0" u="none" strike="noStrike" dirty="0">
                <a:solidFill>
                  <a:schemeClr val="tx1"/>
                </a:solidFill>
                <a:effectLst/>
                <a:latin typeface="+mn-lt"/>
              </a:rPr>
              <a:t> Realizar una interfaz interactiva que incluya los diferentes procesos como </a:t>
            </a:r>
            <a:r>
              <a:rPr lang="es-ES" sz="1200" b="0" i="0" u="none" strike="noStrike" dirty="0">
                <a:solidFill>
                  <a:schemeClr val="tx1"/>
                </a:solidFill>
                <a:effectLst/>
                <a:latin typeface="+mn-lt"/>
                <a:hlinkClick r:id="rId3">
                  <a:extLst>
                    <a:ext uri="{A12FA001-AC4F-418D-AE19-62706E023703}">
                      <ahyp:hlinkClr xmlns:ahyp="http://schemas.microsoft.com/office/drawing/2018/hyperlinkcolor" val="tx"/>
                    </a:ext>
                  </a:extLst>
                </a:hlinkClick>
              </a:rPr>
              <a:t>consultar, crear, modificar y eliminar</a:t>
            </a:r>
            <a:r>
              <a:rPr lang="es-ES" sz="1200" b="0" i="0" u="none" strike="noStrike" dirty="0">
                <a:solidFill>
                  <a:schemeClr val="tx1"/>
                </a:solidFill>
                <a:effectLst/>
                <a:latin typeface="+mn-lt"/>
              </a:rPr>
              <a:t>. </a:t>
            </a:r>
          </a:p>
          <a:p>
            <a:pPr rtl="0" fontAlgn="base">
              <a:spcBef>
                <a:spcPts val="0"/>
              </a:spcBef>
              <a:spcAft>
                <a:spcPts val="0"/>
              </a:spcAft>
            </a:pPr>
            <a:endParaRPr lang="es-ES" sz="1200" b="0" i="0" u="none" strike="noStrike" dirty="0">
              <a:solidFill>
                <a:schemeClr val="tx1"/>
              </a:solidFill>
              <a:effectLst/>
              <a:latin typeface="+mn-lt"/>
            </a:endParaRPr>
          </a:p>
          <a:p>
            <a:pPr rtl="0" fontAlgn="base">
              <a:spcBef>
                <a:spcPts val="0"/>
              </a:spcBef>
              <a:spcAft>
                <a:spcPts val="0"/>
              </a:spcAft>
              <a:buFont typeface="Arial" panose="020B0604020202020204" pitchFamily="34" charset="0"/>
              <a:buChar char="•"/>
            </a:pPr>
            <a:r>
              <a:rPr lang="es-ES" sz="1200" i="0" u="none" strike="noStrike" dirty="0">
                <a:solidFill>
                  <a:schemeClr val="tx1"/>
                </a:solidFill>
                <a:latin typeface="+mn-lt"/>
              </a:rPr>
              <a:t> </a:t>
            </a:r>
            <a:r>
              <a:rPr lang="es-ES" sz="1200" b="0" i="0" u="none" strike="noStrike" dirty="0">
                <a:solidFill>
                  <a:schemeClr val="tx1"/>
                </a:solidFill>
                <a:effectLst/>
                <a:latin typeface="+mn-lt"/>
              </a:rPr>
              <a:t>Gestionar la seguridad para la protección de los datos de la empresa.</a:t>
            </a:r>
            <a:endParaRPr lang="es-ES" sz="1200" dirty="0">
              <a:solidFill>
                <a:schemeClr val="tx1"/>
              </a:solidFill>
              <a:latin typeface="+mn-lt"/>
            </a:endParaRPr>
          </a:p>
          <a:p>
            <a:pPr rtl="0" fontAlgn="base">
              <a:spcBef>
                <a:spcPts val="0"/>
              </a:spcBef>
              <a:spcAft>
                <a:spcPts val="0"/>
              </a:spcAft>
              <a:buFont typeface="Arial" panose="020B0604020202020204" pitchFamily="34" charset="0"/>
              <a:buChar char="•"/>
            </a:pPr>
            <a:endParaRPr lang="es-ES" sz="1200"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8"/>
          <p:cNvSpPr txBox="1"/>
          <p:nvPr/>
        </p:nvSpPr>
        <p:spPr>
          <a:xfrm>
            <a:off x="665050" y="233475"/>
            <a:ext cx="46200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ES" sz="2800" b="1" i="0" u="none" strike="noStrike" cap="none" dirty="0">
                <a:solidFill>
                  <a:srgbClr val="000000"/>
                </a:solidFill>
                <a:latin typeface="Calibri"/>
                <a:ea typeface="Calibri"/>
                <a:cs typeface="Calibri"/>
                <a:sym typeface="Calibri"/>
              </a:rPr>
              <a:t>Alcance del proyecto</a:t>
            </a:r>
            <a:endParaRPr sz="2800" b="1" i="0" u="none" strike="noStrike" cap="none" dirty="0">
              <a:solidFill>
                <a:srgbClr val="000000"/>
              </a:solidFill>
              <a:latin typeface="Calibri"/>
              <a:ea typeface="Calibri"/>
              <a:cs typeface="Calibri"/>
              <a:sym typeface="Calibri"/>
            </a:endParaRPr>
          </a:p>
        </p:txBody>
      </p:sp>
      <p:sp>
        <p:nvSpPr>
          <p:cNvPr id="101" name="Google Shape;101;p8"/>
          <p:cNvSpPr txBox="1"/>
          <p:nvPr/>
        </p:nvSpPr>
        <p:spPr>
          <a:xfrm>
            <a:off x="3508743" y="1882904"/>
            <a:ext cx="5124893" cy="2123628"/>
          </a:xfrm>
          <a:prstGeom prst="rect">
            <a:avLst/>
          </a:prstGeom>
          <a:noFill/>
          <a:ln>
            <a:noFill/>
          </a:ln>
        </p:spPr>
        <p:txBody>
          <a:bodyPr spcFirstLastPara="1" wrap="square" lIns="91425" tIns="91425" rIns="91425" bIns="91425" anchor="t" anchorCtr="0">
            <a:spAutoFit/>
          </a:bodyPr>
          <a:lstStyle/>
          <a:p>
            <a:pPr rtl="0" fontAlgn="base">
              <a:spcBef>
                <a:spcPts val="0"/>
              </a:spcBef>
              <a:spcAft>
                <a:spcPts val="0"/>
              </a:spcAft>
            </a:pPr>
            <a:r>
              <a:rPr lang="es-ES" sz="1800" b="0" i="0" u="none" strike="noStrike" dirty="0">
                <a:solidFill>
                  <a:schemeClr val="tx1"/>
                </a:solidFill>
                <a:effectLst/>
                <a:latin typeface="+mn-lt"/>
              </a:rPr>
              <a:t>Este proyecto no contara o no tomara en cuenta los módulos o requisitos enfocados a las ventas, como por ejemplo ventas en línea o seguimiento de ventas; sin embargo, los requisitos con los que se cuentan se centran en el inventario de la empresa, sus productos en general, categorías, unidades existentes, etc.</a:t>
            </a:r>
          </a:p>
        </p:txBody>
      </p:sp>
      <p:pic>
        <p:nvPicPr>
          <p:cNvPr id="2" name="Imagen 1">
            <a:hlinkClick r:id="rId3"/>
            <a:extLst>
              <a:ext uri="{FF2B5EF4-FFF2-40B4-BE49-F238E27FC236}">
                <a16:creationId xmlns:a16="http://schemas.microsoft.com/office/drawing/2014/main" id="{89450AEC-5C29-4237-A37B-231CAE496245}"/>
              </a:ext>
            </a:extLst>
          </p:cNvPr>
          <p:cNvPicPr>
            <a:picLocks noChangeAspect="1"/>
          </p:cNvPicPr>
          <p:nvPr/>
        </p:nvPicPr>
        <p:blipFill>
          <a:blip r:embed="rId4"/>
          <a:stretch>
            <a:fillRect/>
          </a:stretch>
        </p:blipFill>
        <p:spPr>
          <a:xfrm>
            <a:off x="85061" y="1824863"/>
            <a:ext cx="3208337" cy="2181669"/>
          </a:xfrm>
          <a:prstGeom prst="rect">
            <a:avLst/>
          </a:prstGeom>
        </p:spPr>
      </p:pic>
      <p:sp>
        <p:nvSpPr>
          <p:cNvPr id="3" name="Google Shape;101;p8">
            <a:hlinkClick r:id="rId5"/>
            <a:extLst>
              <a:ext uri="{FF2B5EF4-FFF2-40B4-BE49-F238E27FC236}">
                <a16:creationId xmlns:a16="http://schemas.microsoft.com/office/drawing/2014/main" id="{8E89EEC6-848D-0DA2-CAF9-0A010FCD4579}"/>
              </a:ext>
            </a:extLst>
          </p:cNvPr>
          <p:cNvSpPr txBox="1"/>
          <p:nvPr/>
        </p:nvSpPr>
        <p:spPr>
          <a:xfrm>
            <a:off x="8580472" y="4681865"/>
            <a:ext cx="563528" cy="461635"/>
          </a:xfrm>
          <a:prstGeom prst="rect">
            <a:avLst/>
          </a:prstGeom>
          <a:noFill/>
          <a:ln>
            <a:noFill/>
          </a:ln>
        </p:spPr>
        <p:txBody>
          <a:bodyPr spcFirstLastPara="1" wrap="square" lIns="91425" tIns="91425" rIns="91425" bIns="91425" anchor="t" anchorCtr="0">
            <a:spAutoFit/>
          </a:bodyPr>
          <a:lstStyle/>
          <a:p>
            <a:pPr rtl="0" fontAlgn="base">
              <a:spcBef>
                <a:spcPts val="0"/>
              </a:spcBef>
              <a:spcAft>
                <a:spcPts val="0"/>
              </a:spcAft>
            </a:pPr>
            <a:r>
              <a:rPr lang="es-ES" sz="1800" b="0" i="0" u="none" strike="noStrike" dirty="0">
                <a:solidFill>
                  <a:srgbClr val="000000"/>
                </a:solidFill>
                <a:effectLst/>
                <a:latin typeface="+mn-lt"/>
              </a:rPr>
              <a:t>V.1</a:t>
            </a:r>
          </a:p>
        </p:txBody>
      </p:sp>
    </p:spTree>
    <p:extLst>
      <p:ext uri="{BB962C8B-B14F-4D97-AF65-F5344CB8AC3E}">
        <p14:creationId xmlns:p14="http://schemas.microsoft.com/office/powerpoint/2010/main" val="3144866796"/>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662</TotalTime>
  <Words>472</Words>
  <Application>Microsoft Office PowerPoint</Application>
  <PresentationFormat>Presentación en pantalla (16:9)</PresentationFormat>
  <Paragraphs>38</Paragraphs>
  <Slides>10</Slides>
  <Notes>10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jhon gualdron</cp:lastModifiedBy>
  <cp:revision>16</cp:revision>
  <dcterms:modified xsi:type="dcterms:W3CDTF">2022-09-27T10:11:26Z</dcterms:modified>
</cp:coreProperties>
</file>