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67" r:id="rId2"/>
    <p:sldId id="398" r:id="rId3"/>
    <p:sldId id="400" r:id="rId4"/>
    <p:sldId id="397" r:id="rId5"/>
    <p:sldId id="399" r:id="rId6"/>
    <p:sldId id="269" r:id="rId7"/>
    <p:sldId id="260" r:id="rId8"/>
    <p:sldId id="270" r:id="rId9"/>
    <p:sldId id="271" r:id="rId10"/>
    <p:sldId id="410" r:id="rId11"/>
    <p:sldId id="411" r:id="rId12"/>
    <p:sldId id="412" r:id="rId13"/>
    <p:sldId id="413" r:id="rId14"/>
    <p:sldId id="272" r:id="rId15"/>
    <p:sldId id="264" r:id="rId16"/>
    <p:sldId id="318" r:id="rId17"/>
    <p:sldId id="319" r:id="rId18"/>
    <p:sldId id="261" r:id="rId19"/>
    <p:sldId id="262" r:id="rId20"/>
    <p:sldId id="266" r:id="rId21"/>
    <p:sldId id="320" r:id="rId22"/>
    <p:sldId id="321" r:id="rId23"/>
    <p:sldId id="322" r:id="rId24"/>
    <p:sldId id="323" r:id="rId25"/>
    <p:sldId id="273" r:id="rId26"/>
    <p:sldId id="274" r:id="rId27"/>
    <p:sldId id="275" r:id="rId28"/>
    <p:sldId id="276" r:id="rId29"/>
    <p:sldId id="277" r:id="rId30"/>
    <p:sldId id="278" r:id="rId31"/>
    <p:sldId id="279" r:id="rId32"/>
    <p:sldId id="281" r:id="rId33"/>
    <p:sldId id="283" r:id="rId34"/>
    <p:sldId id="280" r:id="rId35"/>
    <p:sldId id="282" r:id="rId36"/>
    <p:sldId id="284" r:id="rId37"/>
    <p:sldId id="285" r:id="rId38"/>
    <p:sldId id="286" r:id="rId39"/>
    <p:sldId id="287" r:id="rId40"/>
    <p:sldId id="288" r:id="rId41"/>
    <p:sldId id="294" r:id="rId42"/>
    <p:sldId id="289" r:id="rId43"/>
    <p:sldId id="290" r:id="rId44"/>
    <p:sldId id="297" r:id="rId45"/>
    <p:sldId id="291" r:id="rId46"/>
    <p:sldId id="292" r:id="rId47"/>
    <p:sldId id="298" r:id="rId48"/>
    <p:sldId id="299" r:id="rId49"/>
    <p:sldId id="293" r:id="rId50"/>
    <p:sldId id="295" r:id="rId51"/>
    <p:sldId id="296" r:id="rId52"/>
    <p:sldId id="300" r:id="rId53"/>
    <p:sldId id="401" r:id="rId54"/>
    <p:sldId id="301" r:id="rId55"/>
    <p:sldId id="302" r:id="rId56"/>
    <p:sldId id="303" r:id="rId57"/>
    <p:sldId id="304" r:id="rId58"/>
    <p:sldId id="325" r:id="rId59"/>
    <p:sldId id="381" r:id="rId60"/>
    <p:sldId id="382"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268" r:id="rId76"/>
    <p:sldId id="403" r:id="rId77"/>
    <p:sldId id="406" r:id="rId78"/>
    <p:sldId id="408" r:id="rId79"/>
    <p:sldId id="404" r:id="rId80"/>
    <p:sldId id="405" r:id="rId81"/>
    <p:sldId id="308" r:id="rId82"/>
    <p:sldId id="315" r:id="rId83"/>
    <p:sldId id="409" r:id="rId84"/>
    <p:sldId id="414" r:id="rId85"/>
    <p:sldId id="415" r:id="rId86"/>
    <p:sldId id="416" r:id="rId87"/>
    <p:sldId id="417" r:id="rId88"/>
    <p:sldId id="326" r:id="rId89"/>
    <p:sldId id="339" r:id="rId90"/>
    <p:sldId id="337" r:id="rId91"/>
    <p:sldId id="348" r:id="rId92"/>
    <p:sldId id="343" r:id="rId93"/>
    <p:sldId id="327" r:id="rId94"/>
    <p:sldId id="328" r:id="rId95"/>
    <p:sldId id="329" r:id="rId96"/>
    <p:sldId id="330" r:id="rId97"/>
    <p:sldId id="331" r:id="rId98"/>
    <p:sldId id="332" r:id="rId99"/>
    <p:sldId id="333" r:id="rId100"/>
    <p:sldId id="335" r:id="rId101"/>
    <p:sldId id="336" r:id="rId102"/>
    <p:sldId id="340" r:id="rId103"/>
    <p:sldId id="341" r:id="rId104"/>
    <p:sldId id="342" r:id="rId105"/>
    <p:sldId id="344" r:id="rId106"/>
    <p:sldId id="346" r:id="rId107"/>
    <p:sldId id="345" r:id="rId108"/>
    <p:sldId id="347" r:id="rId109"/>
    <p:sldId id="352" r:id="rId110"/>
    <p:sldId id="353" r:id="rId111"/>
    <p:sldId id="354" r:id="rId112"/>
    <p:sldId id="349" r:id="rId113"/>
    <p:sldId id="351" r:id="rId114"/>
    <p:sldId id="350"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 id="379" r:id="rId140"/>
    <p:sldId id="380" r:id="rId141"/>
    <p:sldId id="338" r:id="rId14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B1E48-DBB6-4BFD-B134-E156E8412A4A}" type="datetimeFigureOut">
              <a:rPr lang="es-AR" smtClean="0"/>
              <a:t>4/9/2025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2D270-70EE-49EE-9440-C0810D069D4C}" type="slidenum">
              <a:rPr lang="es-AR" smtClean="0"/>
              <a:t>‹Nº›</a:t>
            </a:fld>
            <a:endParaRPr lang="es-AR"/>
          </a:p>
        </p:txBody>
      </p:sp>
    </p:spTree>
    <p:extLst>
      <p:ext uri="{BB962C8B-B14F-4D97-AF65-F5344CB8AC3E}">
        <p14:creationId xmlns:p14="http://schemas.microsoft.com/office/powerpoint/2010/main" val="45482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3A2D270-70EE-49EE-9440-C0810D069D4C}" type="slidenum">
              <a:rPr lang="es-AR" smtClean="0"/>
              <a:t>32</a:t>
            </a:fld>
            <a:endParaRPr lang="es-AR"/>
          </a:p>
        </p:txBody>
      </p:sp>
    </p:spTree>
    <p:extLst>
      <p:ext uri="{BB962C8B-B14F-4D97-AF65-F5344CB8AC3E}">
        <p14:creationId xmlns:p14="http://schemas.microsoft.com/office/powerpoint/2010/main" val="2771305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03FC6-8B9A-4127-1802-AAC4159F7A8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F1A06A5-F77E-27E2-0E86-8EF6F3A3E9A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C95E1B5-11F0-42A2-4F22-562C2B54D201}"/>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D3228A3B-0BB6-2458-897F-C2B5E9A208F5}"/>
              </a:ext>
            </a:extLst>
          </p:cNvPr>
          <p:cNvSpPr>
            <a:spLocks noGrp="1"/>
          </p:cNvSpPr>
          <p:nvPr>
            <p:ph type="sldNum" sz="quarter" idx="5"/>
          </p:nvPr>
        </p:nvSpPr>
        <p:spPr/>
        <p:txBody>
          <a:bodyPr/>
          <a:lstStyle/>
          <a:p>
            <a:fld id="{5EF84C45-10BB-45EF-A3F5-30E23A2028F5}" type="slidenum">
              <a:rPr lang="es-AR" smtClean="0"/>
              <a:t>52</a:t>
            </a:fld>
            <a:endParaRPr lang="es-AR"/>
          </a:p>
        </p:txBody>
      </p:sp>
    </p:spTree>
    <p:extLst>
      <p:ext uri="{BB962C8B-B14F-4D97-AF65-F5344CB8AC3E}">
        <p14:creationId xmlns:p14="http://schemas.microsoft.com/office/powerpoint/2010/main" val="2042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9228B-5E2D-8033-E92A-E06A741199C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A552D2-78F1-5A4A-0ECB-60DEC2EA24D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167098A-9742-5809-9437-0968181BA7CD}"/>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BCCDEC25-6C36-AAEF-C589-3918F97A5D05}"/>
              </a:ext>
            </a:extLst>
          </p:cNvPr>
          <p:cNvSpPr>
            <a:spLocks noGrp="1"/>
          </p:cNvSpPr>
          <p:nvPr>
            <p:ph type="sldNum" sz="quarter" idx="5"/>
          </p:nvPr>
        </p:nvSpPr>
        <p:spPr/>
        <p:txBody>
          <a:bodyPr/>
          <a:lstStyle/>
          <a:p>
            <a:fld id="{5EF84C45-10BB-45EF-A3F5-30E23A2028F5}" type="slidenum">
              <a:rPr lang="es-AR" smtClean="0"/>
              <a:t>53</a:t>
            </a:fld>
            <a:endParaRPr lang="es-AR"/>
          </a:p>
        </p:txBody>
      </p:sp>
    </p:spTree>
    <p:extLst>
      <p:ext uri="{BB962C8B-B14F-4D97-AF65-F5344CB8AC3E}">
        <p14:creationId xmlns:p14="http://schemas.microsoft.com/office/powerpoint/2010/main" val="262763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4B7E1-2103-74F6-8315-5B6F51E737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22ED41D-D9A1-9888-2EB0-3BE4C8A9EE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6509C9-4348-F62F-F854-6CEBBF774BC9}"/>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0BC7FDCE-2B6B-DD1F-C2BF-3A0C31BF6B49}"/>
              </a:ext>
            </a:extLst>
          </p:cNvPr>
          <p:cNvSpPr>
            <a:spLocks noGrp="1"/>
          </p:cNvSpPr>
          <p:nvPr>
            <p:ph type="sldNum" sz="quarter" idx="5"/>
          </p:nvPr>
        </p:nvSpPr>
        <p:spPr/>
        <p:txBody>
          <a:bodyPr/>
          <a:lstStyle/>
          <a:p>
            <a:fld id="{5EF84C45-10BB-45EF-A3F5-30E23A2028F5}" type="slidenum">
              <a:rPr lang="es-AR" smtClean="0"/>
              <a:t>54</a:t>
            </a:fld>
            <a:endParaRPr lang="es-AR"/>
          </a:p>
        </p:txBody>
      </p:sp>
    </p:spTree>
    <p:extLst>
      <p:ext uri="{BB962C8B-B14F-4D97-AF65-F5344CB8AC3E}">
        <p14:creationId xmlns:p14="http://schemas.microsoft.com/office/powerpoint/2010/main" val="1267683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C1822-C20F-DCA4-3E9E-E119687B8B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402835E-391B-E2E8-84DA-9BAA558F189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78EE2AB-9A5E-F32B-D0D6-910B336A35E9}"/>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CE6D1DB8-CEE5-219C-2136-671913D0E95E}"/>
              </a:ext>
            </a:extLst>
          </p:cNvPr>
          <p:cNvSpPr>
            <a:spLocks noGrp="1"/>
          </p:cNvSpPr>
          <p:nvPr>
            <p:ph type="sldNum" sz="quarter" idx="5"/>
          </p:nvPr>
        </p:nvSpPr>
        <p:spPr/>
        <p:txBody>
          <a:bodyPr/>
          <a:lstStyle/>
          <a:p>
            <a:fld id="{5EF84C45-10BB-45EF-A3F5-30E23A2028F5}" type="slidenum">
              <a:rPr lang="es-AR" smtClean="0"/>
              <a:t>55</a:t>
            </a:fld>
            <a:endParaRPr lang="es-AR"/>
          </a:p>
        </p:txBody>
      </p:sp>
    </p:spTree>
    <p:extLst>
      <p:ext uri="{BB962C8B-B14F-4D97-AF65-F5344CB8AC3E}">
        <p14:creationId xmlns:p14="http://schemas.microsoft.com/office/powerpoint/2010/main" val="3276627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1141-CB2C-ACE3-241B-BDD591A0E4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06FE18F-6556-CD93-D10D-9469C93A2F9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FBCAB72-A572-7A9D-96C0-DA14B860839E}"/>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0A34674E-6EEC-14D6-929C-874499186BA0}"/>
              </a:ext>
            </a:extLst>
          </p:cNvPr>
          <p:cNvSpPr>
            <a:spLocks noGrp="1"/>
          </p:cNvSpPr>
          <p:nvPr>
            <p:ph type="sldNum" sz="quarter" idx="5"/>
          </p:nvPr>
        </p:nvSpPr>
        <p:spPr/>
        <p:txBody>
          <a:bodyPr/>
          <a:lstStyle/>
          <a:p>
            <a:fld id="{5EF84C45-10BB-45EF-A3F5-30E23A2028F5}" type="slidenum">
              <a:rPr lang="es-AR" smtClean="0"/>
              <a:t>56</a:t>
            </a:fld>
            <a:endParaRPr lang="es-AR"/>
          </a:p>
        </p:txBody>
      </p:sp>
    </p:spTree>
    <p:extLst>
      <p:ext uri="{BB962C8B-B14F-4D97-AF65-F5344CB8AC3E}">
        <p14:creationId xmlns:p14="http://schemas.microsoft.com/office/powerpoint/2010/main" val="281211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41444-D050-B19C-A1A7-E1D85608322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90BC1B4-12AC-4641-AE94-F3A9AE5AFF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9FC61A-92AD-A31D-9D75-6AD2EFDCE2C2}"/>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C4E8A57B-1EF2-767A-E706-6A6485BFAA6B}"/>
              </a:ext>
            </a:extLst>
          </p:cNvPr>
          <p:cNvSpPr>
            <a:spLocks noGrp="1"/>
          </p:cNvSpPr>
          <p:nvPr>
            <p:ph type="sldNum" sz="quarter" idx="5"/>
          </p:nvPr>
        </p:nvSpPr>
        <p:spPr/>
        <p:txBody>
          <a:bodyPr/>
          <a:lstStyle/>
          <a:p>
            <a:fld id="{5EF84C45-10BB-45EF-A3F5-30E23A2028F5}" type="slidenum">
              <a:rPr lang="es-AR" smtClean="0"/>
              <a:t>57</a:t>
            </a:fld>
            <a:endParaRPr lang="es-AR"/>
          </a:p>
        </p:txBody>
      </p:sp>
    </p:spTree>
    <p:extLst>
      <p:ext uri="{BB962C8B-B14F-4D97-AF65-F5344CB8AC3E}">
        <p14:creationId xmlns:p14="http://schemas.microsoft.com/office/powerpoint/2010/main" val="327087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3A2D270-70EE-49EE-9440-C0810D069D4C}" type="slidenum">
              <a:rPr lang="es-AR" smtClean="0"/>
              <a:t>90</a:t>
            </a:fld>
            <a:endParaRPr lang="es-AR"/>
          </a:p>
        </p:txBody>
      </p:sp>
    </p:spTree>
    <p:extLst>
      <p:ext uri="{BB962C8B-B14F-4D97-AF65-F5344CB8AC3E}">
        <p14:creationId xmlns:p14="http://schemas.microsoft.com/office/powerpoint/2010/main" val="3132158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3A2D270-70EE-49EE-9440-C0810D069D4C}" type="slidenum">
              <a:rPr lang="es-AR" smtClean="0"/>
              <a:t>118</a:t>
            </a:fld>
            <a:endParaRPr lang="es-AR"/>
          </a:p>
        </p:txBody>
      </p:sp>
    </p:spTree>
    <p:extLst>
      <p:ext uri="{BB962C8B-B14F-4D97-AF65-F5344CB8AC3E}">
        <p14:creationId xmlns:p14="http://schemas.microsoft.com/office/powerpoint/2010/main" val="3602833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8F2EB-DF4A-7392-8063-84B6124901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0FE84E-6EEB-8D90-4E37-710A6C5532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F1354A5-69F6-FF60-5733-677D25B57549}"/>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4CC73EF-37E2-AEC7-47DB-00C139FD15FB}"/>
              </a:ext>
            </a:extLst>
          </p:cNvPr>
          <p:cNvSpPr>
            <a:spLocks noGrp="1"/>
          </p:cNvSpPr>
          <p:nvPr>
            <p:ph type="sldNum" sz="quarter" idx="5"/>
          </p:nvPr>
        </p:nvSpPr>
        <p:spPr/>
        <p:txBody>
          <a:bodyPr/>
          <a:lstStyle/>
          <a:p>
            <a:fld id="{F3A2D270-70EE-49EE-9440-C0810D069D4C}" type="slidenum">
              <a:rPr lang="es-AR" smtClean="0"/>
              <a:t>119</a:t>
            </a:fld>
            <a:endParaRPr lang="es-AR"/>
          </a:p>
        </p:txBody>
      </p:sp>
    </p:spTree>
    <p:extLst>
      <p:ext uri="{BB962C8B-B14F-4D97-AF65-F5344CB8AC3E}">
        <p14:creationId xmlns:p14="http://schemas.microsoft.com/office/powerpoint/2010/main" val="3091606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25D89-1C3A-7FDA-9593-E85E2F0D6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A0C166-8B50-8392-F6E9-5E7FC5E2785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8A7A3D9-5B50-DA4B-9445-D703A4B59711}"/>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11DD6F37-C121-452E-6782-6232944EABE8}"/>
              </a:ext>
            </a:extLst>
          </p:cNvPr>
          <p:cNvSpPr>
            <a:spLocks noGrp="1"/>
          </p:cNvSpPr>
          <p:nvPr>
            <p:ph type="sldNum" sz="quarter" idx="5"/>
          </p:nvPr>
        </p:nvSpPr>
        <p:spPr/>
        <p:txBody>
          <a:bodyPr/>
          <a:lstStyle/>
          <a:p>
            <a:fld id="{F3A2D270-70EE-49EE-9440-C0810D069D4C}" type="slidenum">
              <a:rPr lang="es-AR" smtClean="0"/>
              <a:t>120</a:t>
            </a:fld>
            <a:endParaRPr lang="es-AR"/>
          </a:p>
        </p:txBody>
      </p:sp>
    </p:spTree>
    <p:extLst>
      <p:ext uri="{BB962C8B-B14F-4D97-AF65-F5344CB8AC3E}">
        <p14:creationId xmlns:p14="http://schemas.microsoft.com/office/powerpoint/2010/main" val="271697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3A2D270-70EE-49EE-9440-C0810D069D4C}" type="slidenum">
              <a:rPr lang="es-AR" smtClean="0"/>
              <a:t>44</a:t>
            </a:fld>
            <a:endParaRPr lang="es-AR"/>
          </a:p>
        </p:txBody>
      </p:sp>
    </p:spTree>
    <p:extLst>
      <p:ext uri="{BB962C8B-B14F-4D97-AF65-F5344CB8AC3E}">
        <p14:creationId xmlns:p14="http://schemas.microsoft.com/office/powerpoint/2010/main" val="2996947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D9C37-9D2A-E55F-6362-87810BEE8BF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69E5B4D-9464-8A1A-8151-EB2890118C5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A9316C6-D139-9693-F91A-AA24D7A0DB87}"/>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749F0256-8365-1638-CDD6-BB007938259F}"/>
              </a:ext>
            </a:extLst>
          </p:cNvPr>
          <p:cNvSpPr>
            <a:spLocks noGrp="1"/>
          </p:cNvSpPr>
          <p:nvPr>
            <p:ph type="sldNum" sz="quarter" idx="5"/>
          </p:nvPr>
        </p:nvSpPr>
        <p:spPr/>
        <p:txBody>
          <a:bodyPr/>
          <a:lstStyle/>
          <a:p>
            <a:fld id="{F3A2D270-70EE-49EE-9440-C0810D069D4C}" type="slidenum">
              <a:rPr lang="es-AR" smtClean="0"/>
              <a:t>121</a:t>
            </a:fld>
            <a:endParaRPr lang="es-AR"/>
          </a:p>
        </p:txBody>
      </p:sp>
    </p:spTree>
    <p:extLst>
      <p:ext uri="{BB962C8B-B14F-4D97-AF65-F5344CB8AC3E}">
        <p14:creationId xmlns:p14="http://schemas.microsoft.com/office/powerpoint/2010/main" val="198385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4A78B-7668-BABB-45B5-5AF9BABCBCB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EA1EEC-CD2F-7E14-179E-7995232C04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596A6F4-BC1B-01CC-0545-4C03B6829D88}"/>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A15CCD9B-E6B5-8CFF-434B-0BCD45933E94}"/>
              </a:ext>
            </a:extLst>
          </p:cNvPr>
          <p:cNvSpPr>
            <a:spLocks noGrp="1"/>
          </p:cNvSpPr>
          <p:nvPr>
            <p:ph type="sldNum" sz="quarter" idx="5"/>
          </p:nvPr>
        </p:nvSpPr>
        <p:spPr/>
        <p:txBody>
          <a:bodyPr/>
          <a:lstStyle/>
          <a:p>
            <a:fld id="{F3A2D270-70EE-49EE-9440-C0810D069D4C}" type="slidenum">
              <a:rPr lang="es-AR" smtClean="0"/>
              <a:t>122</a:t>
            </a:fld>
            <a:endParaRPr lang="es-AR"/>
          </a:p>
        </p:txBody>
      </p:sp>
    </p:spTree>
    <p:extLst>
      <p:ext uri="{BB962C8B-B14F-4D97-AF65-F5344CB8AC3E}">
        <p14:creationId xmlns:p14="http://schemas.microsoft.com/office/powerpoint/2010/main" val="834207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79515-5255-2B80-03BB-9DF778314D9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3C982B-1E1D-2645-B6C9-59F1CB15800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B3E282B-1302-1DF9-2523-F3AB33973966}"/>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56660E22-EC16-CCCD-33EF-99643E24A440}"/>
              </a:ext>
            </a:extLst>
          </p:cNvPr>
          <p:cNvSpPr>
            <a:spLocks noGrp="1"/>
          </p:cNvSpPr>
          <p:nvPr>
            <p:ph type="sldNum" sz="quarter" idx="5"/>
          </p:nvPr>
        </p:nvSpPr>
        <p:spPr/>
        <p:txBody>
          <a:bodyPr/>
          <a:lstStyle/>
          <a:p>
            <a:fld id="{F3A2D270-70EE-49EE-9440-C0810D069D4C}" type="slidenum">
              <a:rPr lang="es-AR" smtClean="0"/>
              <a:t>123</a:t>
            </a:fld>
            <a:endParaRPr lang="es-AR"/>
          </a:p>
        </p:txBody>
      </p:sp>
    </p:spTree>
    <p:extLst>
      <p:ext uri="{BB962C8B-B14F-4D97-AF65-F5344CB8AC3E}">
        <p14:creationId xmlns:p14="http://schemas.microsoft.com/office/powerpoint/2010/main" val="77359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615-A7A3-5193-4CD6-B9A94BD7C01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4ABFFCB-333D-6A75-424F-023B1826132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8ECA1C-0750-D5B0-7241-54B931A74230}"/>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49008213-866F-EBA2-8B97-1C0B650B3453}"/>
              </a:ext>
            </a:extLst>
          </p:cNvPr>
          <p:cNvSpPr>
            <a:spLocks noGrp="1"/>
          </p:cNvSpPr>
          <p:nvPr>
            <p:ph type="sldNum" sz="quarter" idx="5"/>
          </p:nvPr>
        </p:nvSpPr>
        <p:spPr/>
        <p:txBody>
          <a:bodyPr/>
          <a:lstStyle/>
          <a:p>
            <a:fld id="{F3A2D270-70EE-49EE-9440-C0810D069D4C}" type="slidenum">
              <a:rPr lang="es-AR" smtClean="0"/>
              <a:t>124</a:t>
            </a:fld>
            <a:endParaRPr lang="es-AR"/>
          </a:p>
        </p:txBody>
      </p:sp>
    </p:spTree>
    <p:extLst>
      <p:ext uri="{BB962C8B-B14F-4D97-AF65-F5344CB8AC3E}">
        <p14:creationId xmlns:p14="http://schemas.microsoft.com/office/powerpoint/2010/main" val="451131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A847A-F50F-FCE6-4936-8EAFB038A57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6A4DE21-C9FD-40E2-4997-A6475BECDC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0896A25-3D93-8312-8C58-BC45F41B4E47}"/>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C7091B5E-F9FB-43A9-1324-A4E73BABF277}"/>
              </a:ext>
            </a:extLst>
          </p:cNvPr>
          <p:cNvSpPr>
            <a:spLocks noGrp="1"/>
          </p:cNvSpPr>
          <p:nvPr>
            <p:ph type="sldNum" sz="quarter" idx="5"/>
          </p:nvPr>
        </p:nvSpPr>
        <p:spPr/>
        <p:txBody>
          <a:bodyPr/>
          <a:lstStyle/>
          <a:p>
            <a:fld id="{F3A2D270-70EE-49EE-9440-C0810D069D4C}" type="slidenum">
              <a:rPr lang="es-AR" smtClean="0"/>
              <a:t>125</a:t>
            </a:fld>
            <a:endParaRPr lang="es-AR"/>
          </a:p>
        </p:txBody>
      </p:sp>
    </p:spTree>
    <p:extLst>
      <p:ext uri="{BB962C8B-B14F-4D97-AF65-F5344CB8AC3E}">
        <p14:creationId xmlns:p14="http://schemas.microsoft.com/office/powerpoint/2010/main" val="95239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73E6-9349-4358-D395-1B99165B3BB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0FCB91A-0313-2446-4A0D-377508A7142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5FA0549-9F2E-76A9-2C9B-9E051143F59E}"/>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54CDDEB6-235E-8801-34EC-392AD7F64D6A}"/>
              </a:ext>
            </a:extLst>
          </p:cNvPr>
          <p:cNvSpPr>
            <a:spLocks noGrp="1"/>
          </p:cNvSpPr>
          <p:nvPr>
            <p:ph type="sldNum" sz="quarter" idx="5"/>
          </p:nvPr>
        </p:nvSpPr>
        <p:spPr/>
        <p:txBody>
          <a:bodyPr/>
          <a:lstStyle/>
          <a:p>
            <a:fld id="{F3A2D270-70EE-49EE-9440-C0810D069D4C}" type="slidenum">
              <a:rPr lang="es-AR" smtClean="0"/>
              <a:t>126</a:t>
            </a:fld>
            <a:endParaRPr lang="es-AR"/>
          </a:p>
        </p:txBody>
      </p:sp>
    </p:spTree>
    <p:extLst>
      <p:ext uri="{BB962C8B-B14F-4D97-AF65-F5344CB8AC3E}">
        <p14:creationId xmlns:p14="http://schemas.microsoft.com/office/powerpoint/2010/main" val="361589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97678-6FBE-BFA6-4108-5695AC45C9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F4471A-C0ED-729A-D73D-24AFA59AC8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37B19A-1B90-C35A-CE99-B0D9A1B5447D}"/>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37EA3A9-8A24-01A7-8548-D17A50CA9DEB}"/>
              </a:ext>
            </a:extLst>
          </p:cNvPr>
          <p:cNvSpPr>
            <a:spLocks noGrp="1"/>
          </p:cNvSpPr>
          <p:nvPr>
            <p:ph type="sldNum" sz="quarter" idx="5"/>
          </p:nvPr>
        </p:nvSpPr>
        <p:spPr/>
        <p:txBody>
          <a:bodyPr/>
          <a:lstStyle/>
          <a:p>
            <a:fld id="{F3A2D270-70EE-49EE-9440-C0810D069D4C}" type="slidenum">
              <a:rPr lang="es-AR" smtClean="0"/>
              <a:t>127</a:t>
            </a:fld>
            <a:endParaRPr lang="es-AR"/>
          </a:p>
        </p:txBody>
      </p:sp>
    </p:spTree>
    <p:extLst>
      <p:ext uri="{BB962C8B-B14F-4D97-AF65-F5344CB8AC3E}">
        <p14:creationId xmlns:p14="http://schemas.microsoft.com/office/powerpoint/2010/main" val="1633420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79616-3760-C950-BF21-D94B0F658F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618DF89-69E3-0339-BBDC-43CEB5ED521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CA238C1-DD13-EAC4-A537-1B6E368D6469}"/>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EB1BB4F8-23DE-015F-3FCB-950F0A4D7618}"/>
              </a:ext>
            </a:extLst>
          </p:cNvPr>
          <p:cNvSpPr>
            <a:spLocks noGrp="1"/>
          </p:cNvSpPr>
          <p:nvPr>
            <p:ph type="sldNum" sz="quarter" idx="5"/>
          </p:nvPr>
        </p:nvSpPr>
        <p:spPr/>
        <p:txBody>
          <a:bodyPr/>
          <a:lstStyle/>
          <a:p>
            <a:fld id="{F3A2D270-70EE-49EE-9440-C0810D069D4C}" type="slidenum">
              <a:rPr lang="es-AR" smtClean="0"/>
              <a:t>128</a:t>
            </a:fld>
            <a:endParaRPr lang="es-AR"/>
          </a:p>
        </p:txBody>
      </p:sp>
    </p:spTree>
    <p:extLst>
      <p:ext uri="{BB962C8B-B14F-4D97-AF65-F5344CB8AC3E}">
        <p14:creationId xmlns:p14="http://schemas.microsoft.com/office/powerpoint/2010/main" val="1594673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EB7AB-992B-1CCB-FBF9-F448C384452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A56D26-E879-097D-02C3-4CE5403B15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11AF844-4DA0-0EB3-CC8E-6715DD0C1ECD}"/>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1DBC017-26EE-FDFA-32CF-DE716EB135BC}"/>
              </a:ext>
            </a:extLst>
          </p:cNvPr>
          <p:cNvSpPr>
            <a:spLocks noGrp="1"/>
          </p:cNvSpPr>
          <p:nvPr>
            <p:ph type="sldNum" sz="quarter" idx="5"/>
          </p:nvPr>
        </p:nvSpPr>
        <p:spPr/>
        <p:txBody>
          <a:bodyPr/>
          <a:lstStyle/>
          <a:p>
            <a:fld id="{F3A2D270-70EE-49EE-9440-C0810D069D4C}" type="slidenum">
              <a:rPr lang="es-AR" smtClean="0"/>
              <a:t>129</a:t>
            </a:fld>
            <a:endParaRPr lang="es-AR"/>
          </a:p>
        </p:txBody>
      </p:sp>
    </p:spTree>
    <p:extLst>
      <p:ext uri="{BB962C8B-B14F-4D97-AF65-F5344CB8AC3E}">
        <p14:creationId xmlns:p14="http://schemas.microsoft.com/office/powerpoint/2010/main" val="779406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B1287-17CC-9377-5EA7-F5BA347CF3A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3F859CD-9D9D-1427-50A5-2DF3DEBF1A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6129935-3AD5-47F9-BE35-DFBBED8F08A0}"/>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5A1382C0-E405-CBDD-1914-16EA44164205}"/>
              </a:ext>
            </a:extLst>
          </p:cNvPr>
          <p:cNvSpPr>
            <a:spLocks noGrp="1"/>
          </p:cNvSpPr>
          <p:nvPr>
            <p:ph type="sldNum" sz="quarter" idx="5"/>
          </p:nvPr>
        </p:nvSpPr>
        <p:spPr/>
        <p:txBody>
          <a:bodyPr/>
          <a:lstStyle/>
          <a:p>
            <a:fld id="{F3A2D270-70EE-49EE-9440-C0810D069D4C}" type="slidenum">
              <a:rPr lang="es-AR" smtClean="0"/>
              <a:t>130</a:t>
            </a:fld>
            <a:endParaRPr lang="es-AR"/>
          </a:p>
        </p:txBody>
      </p:sp>
    </p:spTree>
    <p:extLst>
      <p:ext uri="{BB962C8B-B14F-4D97-AF65-F5344CB8AC3E}">
        <p14:creationId xmlns:p14="http://schemas.microsoft.com/office/powerpoint/2010/main" val="415105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5EF84C45-10BB-45EF-A3F5-30E23A2028F5}" type="slidenum">
              <a:rPr lang="es-AR" smtClean="0"/>
              <a:t>45</a:t>
            </a:fld>
            <a:endParaRPr lang="es-AR"/>
          </a:p>
        </p:txBody>
      </p:sp>
    </p:spTree>
    <p:extLst>
      <p:ext uri="{BB962C8B-B14F-4D97-AF65-F5344CB8AC3E}">
        <p14:creationId xmlns:p14="http://schemas.microsoft.com/office/powerpoint/2010/main" val="1661664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5CE17-538B-D0AF-F72A-5FDE6EBCA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360E612-FBBB-E2FC-028A-28D0BE9D0B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A0D35B3-22F7-21D4-EF0E-335C723873A4}"/>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34D25A41-FA21-087B-CE30-E623ABCD633D}"/>
              </a:ext>
            </a:extLst>
          </p:cNvPr>
          <p:cNvSpPr>
            <a:spLocks noGrp="1"/>
          </p:cNvSpPr>
          <p:nvPr>
            <p:ph type="sldNum" sz="quarter" idx="5"/>
          </p:nvPr>
        </p:nvSpPr>
        <p:spPr/>
        <p:txBody>
          <a:bodyPr/>
          <a:lstStyle/>
          <a:p>
            <a:fld id="{F3A2D270-70EE-49EE-9440-C0810D069D4C}" type="slidenum">
              <a:rPr lang="es-AR" smtClean="0"/>
              <a:t>131</a:t>
            </a:fld>
            <a:endParaRPr lang="es-AR"/>
          </a:p>
        </p:txBody>
      </p:sp>
    </p:spTree>
    <p:extLst>
      <p:ext uri="{BB962C8B-B14F-4D97-AF65-F5344CB8AC3E}">
        <p14:creationId xmlns:p14="http://schemas.microsoft.com/office/powerpoint/2010/main" val="1257513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BB0B2-31CD-59D1-9007-CE9BECB454F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FBFDE8-DBF9-4C49-7BC2-EFCF631BE39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934A8A0-DDD3-925A-B078-D759D43847E5}"/>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1A7B0973-B714-8C9B-791E-8632E210C301}"/>
              </a:ext>
            </a:extLst>
          </p:cNvPr>
          <p:cNvSpPr>
            <a:spLocks noGrp="1"/>
          </p:cNvSpPr>
          <p:nvPr>
            <p:ph type="sldNum" sz="quarter" idx="5"/>
          </p:nvPr>
        </p:nvSpPr>
        <p:spPr/>
        <p:txBody>
          <a:bodyPr/>
          <a:lstStyle/>
          <a:p>
            <a:fld id="{F3A2D270-70EE-49EE-9440-C0810D069D4C}" type="slidenum">
              <a:rPr lang="es-AR" smtClean="0"/>
              <a:t>132</a:t>
            </a:fld>
            <a:endParaRPr lang="es-AR"/>
          </a:p>
        </p:txBody>
      </p:sp>
    </p:spTree>
    <p:extLst>
      <p:ext uri="{BB962C8B-B14F-4D97-AF65-F5344CB8AC3E}">
        <p14:creationId xmlns:p14="http://schemas.microsoft.com/office/powerpoint/2010/main" val="2883405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7222-1E41-5B77-B823-64B0767302D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A14F23E-129C-C874-F2CD-B8C02003D4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70F026-179E-1E43-C4E0-1B199196861A}"/>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6491505-BBAD-1DDD-FE1D-E853C0773010}"/>
              </a:ext>
            </a:extLst>
          </p:cNvPr>
          <p:cNvSpPr>
            <a:spLocks noGrp="1"/>
          </p:cNvSpPr>
          <p:nvPr>
            <p:ph type="sldNum" sz="quarter" idx="5"/>
          </p:nvPr>
        </p:nvSpPr>
        <p:spPr/>
        <p:txBody>
          <a:bodyPr/>
          <a:lstStyle/>
          <a:p>
            <a:fld id="{F3A2D270-70EE-49EE-9440-C0810D069D4C}" type="slidenum">
              <a:rPr lang="es-AR" smtClean="0"/>
              <a:t>133</a:t>
            </a:fld>
            <a:endParaRPr lang="es-AR"/>
          </a:p>
        </p:txBody>
      </p:sp>
    </p:spTree>
    <p:extLst>
      <p:ext uri="{BB962C8B-B14F-4D97-AF65-F5344CB8AC3E}">
        <p14:creationId xmlns:p14="http://schemas.microsoft.com/office/powerpoint/2010/main" val="41335240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442C-3D5C-276B-9968-893A2B3AAE9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19E16F0-5712-DCFA-3239-52C5F8F2F08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A464559-0E0A-D3CA-0BA8-A337253A2033}"/>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8ABD339A-B551-956E-DF13-8CE43303C129}"/>
              </a:ext>
            </a:extLst>
          </p:cNvPr>
          <p:cNvSpPr>
            <a:spLocks noGrp="1"/>
          </p:cNvSpPr>
          <p:nvPr>
            <p:ph type="sldNum" sz="quarter" idx="5"/>
          </p:nvPr>
        </p:nvSpPr>
        <p:spPr/>
        <p:txBody>
          <a:bodyPr/>
          <a:lstStyle/>
          <a:p>
            <a:fld id="{F3A2D270-70EE-49EE-9440-C0810D069D4C}" type="slidenum">
              <a:rPr lang="es-AR" smtClean="0"/>
              <a:t>134</a:t>
            </a:fld>
            <a:endParaRPr lang="es-AR"/>
          </a:p>
        </p:txBody>
      </p:sp>
    </p:spTree>
    <p:extLst>
      <p:ext uri="{BB962C8B-B14F-4D97-AF65-F5344CB8AC3E}">
        <p14:creationId xmlns:p14="http://schemas.microsoft.com/office/powerpoint/2010/main" val="4109308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D631C-F76D-3806-D954-F05336BA454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8EB3BD1-6686-DB6B-5A84-27D832E304D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806388-839A-B465-4F23-051DB7A34548}"/>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E32EA461-2DE0-1BF0-D226-0A5DAB13CDA1}"/>
              </a:ext>
            </a:extLst>
          </p:cNvPr>
          <p:cNvSpPr>
            <a:spLocks noGrp="1"/>
          </p:cNvSpPr>
          <p:nvPr>
            <p:ph type="sldNum" sz="quarter" idx="5"/>
          </p:nvPr>
        </p:nvSpPr>
        <p:spPr/>
        <p:txBody>
          <a:bodyPr/>
          <a:lstStyle/>
          <a:p>
            <a:fld id="{F3A2D270-70EE-49EE-9440-C0810D069D4C}" type="slidenum">
              <a:rPr lang="es-AR" smtClean="0"/>
              <a:t>135</a:t>
            </a:fld>
            <a:endParaRPr lang="es-AR"/>
          </a:p>
        </p:txBody>
      </p:sp>
    </p:spTree>
    <p:extLst>
      <p:ext uri="{BB962C8B-B14F-4D97-AF65-F5344CB8AC3E}">
        <p14:creationId xmlns:p14="http://schemas.microsoft.com/office/powerpoint/2010/main" val="3811208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80812-E1E4-1513-7CDB-918BFEE6963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CC25B43-7B97-1C22-A6E8-288C6355F7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C7C767B-4D39-E93C-3397-25D2B5055192}"/>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14CB5B1F-7FA1-8791-BA64-0527FC15EE34}"/>
              </a:ext>
            </a:extLst>
          </p:cNvPr>
          <p:cNvSpPr>
            <a:spLocks noGrp="1"/>
          </p:cNvSpPr>
          <p:nvPr>
            <p:ph type="sldNum" sz="quarter" idx="5"/>
          </p:nvPr>
        </p:nvSpPr>
        <p:spPr/>
        <p:txBody>
          <a:bodyPr/>
          <a:lstStyle/>
          <a:p>
            <a:fld id="{F3A2D270-70EE-49EE-9440-C0810D069D4C}" type="slidenum">
              <a:rPr lang="es-AR" smtClean="0"/>
              <a:t>136</a:t>
            </a:fld>
            <a:endParaRPr lang="es-AR"/>
          </a:p>
        </p:txBody>
      </p:sp>
    </p:spTree>
    <p:extLst>
      <p:ext uri="{BB962C8B-B14F-4D97-AF65-F5344CB8AC3E}">
        <p14:creationId xmlns:p14="http://schemas.microsoft.com/office/powerpoint/2010/main" val="2517870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464F8-5CA3-C8D1-62F6-16415AF301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F874C9-BAF1-428B-E0AC-FDE1CB1B03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C0E7B2-D9CC-5309-1C45-6AA2DD4FF1A2}"/>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46C9F8C-CEFF-7691-A0EF-6447890B0A9C}"/>
              </a:ext>
            </a:extLst>
          </p:cNvPr>
          <p:cNvSpPr>
            <a:spLocks noGrp="1"/>
          </p:cNvSpPr>
          <p:nvPr>
            <p:ph type="sldNum" sz="quarter" idx="5"/>
          </p:nvPr>
        </p:nvSpPr>
        <p:spPr/>
        <p:txBody>
          <a:bodyPr/>
          <a:lstStyle/>
          <a:p>
            <a:fld id="{F3A2D270-70EE-49EE-9440-C0810D069D4C}" type="slidenum">
              <a:rPr lang="es-AR" smtClean="0"/>
              <a:t>137</a:t>
            </a:fld>
            <a:endParaRPr lang="es-AR"/>
          </a:p>
        </p:txBody>
      </p:sp>
    </p:spTree>
    <p:extLst>
      <p:ext uri="{BB962C8B-B14F-4D97-AF65-F5344CB8AC3E}">
        <p14:creationId xmlns:p14="http://schemas.microsoft.com/office/powerpoint/2010/main" val="1133879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1B549-563F-0A3D-A0FF-42CA3887681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0C59004-4268-F7E6-7B4A-EF1AE7213A4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AD5583-48CD-5BD3-47A7-A2A61E0536D2}"/>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95C23F28-F9EE-4B04-E467-C78F39FE8482}"/>
              </a:ext>
            </a:extLst>
          </p:cNvPr>
          <p:cNvSpPr>
            <a:spLocks noGrp="1"/>
          </p:cNvSpPr>
          <p:nvPr>
            <p:ph type="sldNum" sz="quarter" idx="5"/>
          </p:nvPr>
        </p:nvSpPr>
        <p:spPr/>
        <p:txBody>
          <a:bodyPr/>
          <a:lstStyle/>
          <a:p>
            <a:fld id="{F3A2D270-70EE-49EE-9440-C0810D069D4C}" type="slidenum">
              <a:rPr lang="es-AR" smtClean="0"/>
              <a:t>138</a:t>
            </a:fld>
            <a:endParaRPr lang="es-AR"/>
          </a:p>
        </p:txBody>
      </p:sp>
    </p:spTree>
    <p:extLst>
      <p:ext uri="{BB962C8B-B14F-4D97-AF65-F5344CB8AC3E}">
        <p14:creationId xmlns:p14="http://schemas.microsoft.com/office/powerpoint/2010/main" val="93893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3998F-4D8E-C691-7FEE-4BF9525C8EC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7E7C3F4-F962-6912-87D3-A438C2E99EE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7B7258A-98D5-0D7D-03D8-BB410E419D14}"/>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098B77B1-150A-4084-D6D5-C894E18C87B0}"/>
              </a:ext>
            </a:extLst>
          </p:cNvPr>
          <p:cNvSpPr>
            <a:spLocks noGrp="1"/>
          </p:cNvSpPr>
          <p:nvPr>
            <p:ph type="sldNum" sz="quarter" idx="5"/>
          </p:nvPr>
        </p:nvSpPr>
        <p:spPr/>
        <p:txBody>
          <a:bodyPr/>
          <a:lstStyle/>
          <a:p>
            <a:fld id="{F3A2D270-70EE-49EE-9440-C0810D069D4C}" type="slidenum">
              <a:rPr lang="es-AR" smtClean="0"/>
              <a:t>139</a:t>
            </a:fld>
            <a:endParaRPr lang="es-AR"/>
          </a:p>
        </p:txBody>
      </p:sp>
    </p:spTree>
    <p:extLst>
      <p:ext uri="{BB962C8B-B14F-4D97-AF65-F5344CB8AC3E}">
        <p14:creationId xmlns:p14="http://schemas.microsoft.com/office/powerpoint/2010/main" val="3775961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F988D-AE7A-A482-5B90-06557C6E7AC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240E86-E074-1D7A-EA06-9658BA1996B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2812E01-338C-320B-1AB8-ACD4A8DFA657}"/>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B3D32AE2-CB9A-75BD-12EA-247D3FAF3856}"/>
              </a:ext>
            </a:extLst>
          </p:cNvPr>
          <p:cNvSpPr>
            <a:spLocks noGrp="1"/>
          </p:cNvSpPr>
          <p:nvPr>
            <p:ph type="sldNum" sz="quarter" idx="5"/>
          </p:nvPr>
        </p:nvSpPr>
        <p:spPr/>
        <p:txBody>
          <a:bodyPr/>
          <a:lstStyle/>
          <a:p>
            <a:fld id="{F3A2D270-70EE-49EE-9440-C0810D069D4C}" type="slidenum">
              <a:rPr lang="es-AR" smtClean="0"/>
              <a:t>140</a:t>
            </a:fld>
            <a:endParaRPr lang="es-AR"/>
          </a:p>
        </p:txBody>
      </p:sp>
    </p:spTree>
    <p:extLst>
      <p:ext uri="{BB962C8B-B14F-4D97-AF65-F5344CB8AC3E}">
        <p14:creationId xmlns:p14="http://schemas.microsoft.com/office/powerpoint/2010/main" val="554199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9473-6E21-9152-5101-75163D18D1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ED361F-59B2-0797-A704-FB3AFA41036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909B802-8E86-3D92-C47E-C365FCF3A094}"/>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8C06A83A-7719-B925-AFBE-726E21CF55B2}"/>
              </a:ext>
            </a:extLst>
          </p:cNvPr>
          <p:cNvSpPr>
            <a:spLocks noGrp="1"/>
          </p:cNvSpPr>
          <p:nvPr>
            <p:ph type="sldNum" sz="quarter" idx="5"/>
          </p:nvPr>
        </p:nvSpPr>
        <p:spPr/>
        <p:txBody>
          <a:bodyPr/>
          <a:lstStyle/>
          <a:p>
            <a:fld id="{5EF84C45-10BB-45EF-A3F5-30E23A2028F5}" type="slidenum">
              <a:rPr lang="es-AR" smtClean="0"/>
              <a:t>46</a:t>
            </a:fld>
            <a:endParaRPr lang="es-AR"/>
          </a:p>
        </p:txBody>
      </p:sp>
    </p:spTree>
    <p:extLst>
      <p:ext uri="{BB962C8B-B14F-4D97-AF65-F5344CB8AC3E}">
        <p14:creationId xmlns:p14="http://schemas.microsoft.com/office/powerpoint/2010/main" val="181261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10821-E260-97EB-5857-E664E485FA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51F3A3-8CEA-0B0A-DCE1-94B41EFE3C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C363BD1-1E33-C2DE-6FE0-7561E084DEFE}"/>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E7F34EA8-7EA4-0F05-AD8A-69496AF20DB4}"/>
              </a:ext>
            </a:extLst>
          </p:cNvPr>
          <p:cNvSpPr>
            <a:spLocks noGrp="1"/>
          </p:cNvSpPr>
          <p:nvPr>
            <p:ph type="sldNum" sz="quarter" idx="5"/>
          </p:nvPr>
        </p:nvSpPr>
        <p:spPr/>
        <p:txBody>
          <a:bodyPr/>
          <a:lstStyle/>
          <a:p>
            <a:fld id="{5EF84C45-10BB-45EF-A3F5-30E23A2028F5}" type="slidenum">
              <a:rPr lang="es-AR" smtClean="0"/>
              <a:t>47</a:t>
            </a:fld>
            <a:endParaRPr lang="es-AR"/>
          </a:p>
        </p:txBody>
      </p:sp>
    </p:spTree>
    <p:extLst>
      <p:ext uri="{BB962C8B-B14F-4D97-AF65-F5344CB8AC3E}">
        <p14:creationId xmlns:p14="http://schemas.microsoft.com/office/powerpoint/2010/main" val="81382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81DEA-EEC5-57F7-603B-0A3BFF7FE83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BD566E2-4F68-32AD-78FB-351D177E652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2C18E39-84DA-1614-1FA8-9455B58C902F}"/>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DA79C41F-75D7-419C-0CF7-6A3F261598CF}"/>
              </a:ext>
            </a:extLst>
          </p:cNvPr>
          <p:cNvSpPr>
            <a:spLocks noGrp="1"/>
          </p:cNvSpPr>
          <p:nvPr>
            <p:ph type="sldNum" sz="quarter" idx="5"/>
          </p:nvPr>
        </p:nvSpPr>
        <p:spPr/>
        <p:txBody>
          <a:bodyPr/>
          <a:lstStyle/>
          <a:p>
            <a:fld id="{5EF84C45-10BB-45EF-A3F5-30E23A2028F5}" type="slidenum">
              <a:rPr lang="es-AR" smtClean="0"/>
              <a:t>48</a:t>
            </a:fld>
            <a:endParaRPr lang="es-AR"/>
          </a:p>
        </p:txBody>
      </p:sp>
    </p:spTree>
    <p:extLst>
      <p:ext uri="{BB962C8B-B14F-4D97-AF65-F5344CB8AC3E}">
        <p14:creationId xmlns:p14="http://schemas.microsoft.com/office/powerpoint/2010/main" val="156984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0A49D-6045-995B-925C-BF971F829A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EFDAB13-59F1-3BFF-7C75-025DC193E36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11B389A-780E-5D25-B02A-022D9BEE2EB3}"/>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EEE0CD5C-DFC4-161D-406E-F4AC4BE3491D}"/>
              </a:ext>
            </a:extLst>
          </p:cNvPr>
          <p:cNvSpPr>
            <a:spLocks noGrp="1"/>
          </p:cNvSpPr>
          <p:nvPr>
            <p:ph type="sldNum" sz="quarter" idx="5"/>
          </p:nvPr>
        </p:nvSpPr>
        <p:spPr/>
        <p:txBody>
          <a:bodyPr/>
          <a:lstStyle/>
          <a:p>
            <a:fld id="{5EF84C45-10BB-45EF-A3F5-30E23A2028F5}" type="slidenum">
              <a:rPr lang="es-AR" smtClean="0"/>
              <a:t>49</a:t>
            </a:fld>
            <a:endParaRPr lang="es-AR"/>
          </a:p>
        </p:txBody>
      </p:sp>
    </p:spTree>
    <p:extLst>
      <p:ext uri="{BB962C8B-B14F-4D97-AF65-F5344CB8AC3E}">
        <p14:creationId xmlns:p14="http://schemas.microsoft.com/office/powerpoint/2010/main" val="385618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10E44-7AC0-F104-624F-72D15AE859E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15364C5-B252-CB8F-72FC-53E9DEF0E00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79041C0-614E-FB51-0840-CEF88A52DB48}"/>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4293598B-8AFE-BD99-320B-09520887F836}"/>
              </a:ext>
            </a:extLst>
          </p:cNvPr>
          <p:cNvSpPr>
            <a:spLocks noGrp="1"/>
          </p:cNvSpPr>
          <p:nvPr>
            <p:ph type="sldNum" sz="quarter" idx="5"/>
          </p:nvPr>
        </p:nvSpPr>
        <p:spPr/>
        <p:txBody>
          <a:bodyPr/>
          <a:lstStyle/>
          <a:p>
            <a:fld id="{5EF84C45-10BB-45EF-A3F5-30E23A2028F5}" type="slidenum">
              <a:rPr lang="es-AR" smtClean="0"/>
              <a:t>50</a:t>
            </a:fld>
            <a:endParaRPr lang="es-AR"/>
          </a:p>
        </p:txBody>
      </p:sp>
    </p:spTree>
    <p:extLst>
      <p:ext uri="{BB962C8B-B14F-4D97-AF65-F5344CB8AC3E}">
        <p14:creationId xmlns:p14="http://schemas.microsoft.com/office/powerpoint/2010/main" val="2312896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A1DB5-CC1B-4742-355F-54A89E75D9C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A6E81F-45FE-5574-2B6F-34EA8B1DAAE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2ECFBEB-FF08-8149-1F00-FE1F35C24FD4}"/>
              </a:ext>
            </a:extLst>
          </p:cNvPr>
          <p:cNvSpPr>
            <a:spLocks noGrp="1"/>
          </p:cNvSpPr>
          <p:nvPr>
            <p:ph type="body" idx="1"/>
          </p:nvPr>
        </p:nvSpPr>
        <p:spPr/>
        <p:txBody>
          <a:bodyPr/>
          <a:lstStyle/>
          <a:p>
            <a:endParaRPr lang="es-AR" dirty="0"/>
          </a:p>
        </p:txBody>
      </p:sp>
      <p:sp>
        <p:nvSpPr>
          <p:cNvPr id="4" name="Marcador de número de diapositiva 3">
            <a:extLst>
              <a:ext uri="{FF2B5EF4-FFF2-40B4-BE49-F238E27FC236}">
                <a16:creationId xmlns:a16="http://schemas.microsoft.com/office/drawing/2014/main" id="{350A96B7-F464-5E7C-F133-99023F745A4D}"/>
              </a:ext>
            </a:extLst>
          </p:cNvPr>
          <p:cNvSpPr>
            <a:spLocks noGrp="1"/>
          </p:cNvSpPr>
          <p:nvPr>
            <p:ph type="sldNum" sz="quarter" idx="5"/>
          </p:nvPr>
        </p:nvSpPr>
        <p:spPr/>
        <p:txBody>
          <a:bodyPr/>
          <a:lstStyle/>
          <a:p>
            <a:fld id="{5EF84C45-10BB-45EF-A3F5-30E23A2028F5}" type="slidenum">
              <a:rPr lang="es-AR" smtClean="0"/>
              <a:t>51</a:t>
            </a:fld>
            <a:endParaRPr lang="es-AR"/>
          </a:p>
        </p:txBody>
      </p:sp>
    </p:spTree>
    <p:extLst>
      <p:ext uri="{BB962C8B-B14F-4D97-AF65-F5344CB8AC3E}">
        <p14:creationId xmlns:p14="http://schemas.microsoft.com/office/powerpoint/2010/main" val="216754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CD066-3855-7EDD-8136-DC8EB54157B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6AB983AE-38D5-998B-6635-A640A599F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FE493FC-C880-C83A-0772-CE2D794D9727}"/>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BF569703-8DFD-6DB1-790B-B51BED1CEF0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22569CE-CF19-BF7B-E9A7-352F8C2AA8CA}"/>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342863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41728A-2E18-63D9-8277-9E2C5648BDE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7C50D10-44DD-121D-CDE6-609F5F85FE6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72DE86-CEAB-EA6D-D410-CB600356B1C7}"/>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BBE086EB-B31D-6BD8-851B-A75A19E0726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281B180-28AA-6E16-8776-42369F0AC1CE}"/>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297463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90C2006-7256-14DA-E165-A20C872DEC7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03B625B-B25E-981E-D535-7B7EB42E7FB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D4DC7A2-67F2-706E-FF63-2522FA29DFE2}"/>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87EC53A0-56AF-F7AC-0A16-0A3B334A882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48DF538-7C56-5A7D-6036-D478C0B512A5}"/>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23871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147AE-DDD7-43B8-F6BE-4F5F4C4F55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3FA3504-F18F-FFE9-B905-CCA6FDA2387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3C35E6D-1BB3-EC72-ED24-04D01969539B}"/>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A2D8490B-9395-A64B-00CC-3CB70083155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62DC0E9-3602-74F8-EA4C-8B9A6E843AB9}"/>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271753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44BFC5-3BBF-58C4-E30B-5C54313A453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A88D2DA-F26B-8959-87FD-5DDB4CA4FF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CCDD985-69A6-7825-B687-60E3A789C3D9}"/>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4BC39DB8-3498-AFED-DF9A-A968083E869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1F0B545-D253-3BFF-5E7D-704B013F6785}"/>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222544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2CF76-D2C2-52E3-0B81-904A16364FE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CDC7AD9-5A5D-CC90-CFD3-44691B7FE5D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EB5A2C8A-3228-F153-A247-AAD9C1A9935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E3B2503D-5A25-1CE3-F082-0EF6E3DEB0BC}"/>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6" name="Marcador de pie de página 5">
            <a:extLst>
              <a:ext uri="{FF2B5EF4-FFF2-40B4-BE49-F238E27FC236}">
                <a16:creationId xmlns:a16="http://schemas.microsoft.com/office/drawing/2014/main" id="{2625D6C2-46F5-9B2C-8A65-E09C5D48CD1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4B0708F-A628-14C5-6837-F269EEE8AD69}"/>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84371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0097B-0F9B-0509-A3A5-91DD540C8A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E01B8CF-639C-171F-E319-6B93D36C1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6497976-0177-44E1-3DF7-C4B6418749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384301E-8AF4-895F-6E52-C87F781C6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23988-F61A-8264-9B5F-3436E5E814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F140B11-AF96-1DE2-ACE1-AD8A5ED39265}"/>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8" name="Marcador de pie de página 7">
            <a:extLst>
              <a:ext uri="{FF2B5EF4-FFF2-40B4-BE49-F238E27FC236}">
                <a16:creationId xmlns:a16="http://schemas.microsoft.com/office/drawing/2014/main" id="{6E949D45-1582-4F0C-D24E-547336CB2319}"/>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C42A9B5C-2231-539C-3594-2A6EA12711EF}"/>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36241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5B402-DAA4-F247-3EE0-833D90E0ABE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16E47A1-6515-014B-29F7-009ED128226D}"/>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4" name="Marcador de pie de página 3">
            <a:extLst>
              <a:ext uri="{FF2B5EF4-FFF2-40B4-BE49-F238E27FC236}">
                <a16:creationId xmlns:a16="http://schemas.microsoft.com/office/drawing/2014/main" id="{602BDE88-25AF-E908-D8FB-4158CE1375E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7AA69FD-52AE-9E94-E947-90BBA0739C63}"/>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325117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F6EAB4-4D03-FD92-A5CA-BEFF246548FD}"/>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3" name="Marcador de pie de página 2">
            <a:extLst>
              <a:ext uri="{FF2B5EF4-FFF2-40B4-BE49-F238E27FC236}">
                <a16:creationId xmlns:a16="http://schemas.microsoft.com/office/drawing/2014/main" id="{B7ABD9BC-B751-7394-51B3-8EEB59F0F5B3}"/>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EF925FD-7E83-12B0-B708-E28300A6F143}"/>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19103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730C55-7FE0-EBE6-16F8-383B569485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D60B602-9465-EE54-C76E-17FA1D76A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4052E73-FD92-1F01-CF24-E543873FB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05A0EB-9A96-E270-1AED-6B4E9C5CA1F7}"/>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6" name="Marcador de pie de página 5">
            <a:extLst>
              <a:ext uri="{FF2B5EF4-FFF2-40B4-BE49-F238E27FC236}">
                <a16:creationId xmlns:a16="http://schemas.microsoft.com/office/drawing/2014/main" id="{1341C3BB-F222-6AB3-84FE-03ECD6B1D6D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E05D0DA-837C-F77E-90D8-4FB5F68E5883}"/>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424815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EA94F-60A3-FAD1-7FEA-28A6208C43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A6B72EB-474E-4568-2C9E-542153BE9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E68EA4D8-BC99-D526-9652-A082F0363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C41CD4-DAAD-CBA4-8EBC-00BF9AC0E018}"/>
              </a:ext>
            </a:extLst>
          </p:cNvPr>
          <p:cNvSpPr>
            <a:spLocks noGrp="1"/>
          </p:cNvSpPr>
          <p:nvPr>
            <p:ph type="dt" sz="half" idx="10"/>
          </p:nvPr>
        </p:nvSpPr>
        <p:spPr/>
        <p:txBody>
          <a:bodyPr/>
          <a:lstStyle/>
          <a:p>
            <a:fld id="{D6918DA4-D770-4D9E-9CBB-DD843B2F0B2B}" type="datetimeFigureOut">
              <a:rPr lang="es-AR" smtClean="0"/>
              <a:t>4/9/2025</a:t>
            </a:fld>
            <a:endParaRPr lang="es-AR"/>
          </a:p>
        </p:txBody>
      </p:sp>
      <p:sp>
        <p:nvSpPr>
          <p:cNvPr id="6" name="Marcador de pie de página 5">
            <a:extLst>
              <a:ext uri="{FF2B5EF4-FFF2-40B4-BE49-F238E27FC236}">
                <a16:creationId xmlns:a16="http://schemas.microsoft.com/office/drawing/2014/main" id="{49E86268-5460-229F-0438-426D1757C2A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BA52D3C-560E-786F-72BB-FD2CD07B1695}"/>
              </a:ext>
            </a:extLst>
          </p:cNvPr>
          <p:cNvSpPr>
            <a:spLocks noGrp="1"/>
          </p:cNvSpPr>
          <p:nvPr>
            <p:ph type="sldNum" sz="quarter" idx="12"/>
          </p:nvPr>
        </p:nvSpPr>
        <p:spPr/>
        <p:txBody>
          <a:bodyPr/>
          <a:lstStyle/>
          <a:p>
            <a:fld id="{9CCCFAB4-533A-43BB-8B43-BF3EB88E2EB6}" type="slidenum">
              <a:rPr lang="es-AR" smtClean="0"/>
              <a:t>‹Nº›</a:t>
            </a:fld>
            <a:endParaRPr lang="es-AR"/>
          </a:p>
        </p:txBody>
      </p:sp>
    </p:spTree>
    <p:extLst>
      <p:ext uri="{BB962C8B-B14F-4D97-AF65-F5344CB8AC3E}">
        <p14:creationId xmlns:p14="http://schemas.microsoft.com/office/powerpoint/2010/main" val="228788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E51B37E-CA91-92EA-A797-04EA9B401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368BF1F-D176-DC69-C035-C7224EC49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B3B95EA-91A3-7107-D74D-7D81389BD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918DA4-D770-4D9E-9CBB-DD843B2F0B2B}" type="datetimeFigureOut">
              <a:rPr lang="es-AR" smtClean="0"/>
              <a:t>4/9/2025</a:t>
            </a:fld>
            <a:endParaRPr lang="es-AR"/>
          </a:p>
        </p:txBody>
      </p:sp>
      <p:sp>
        <p:nvSpPr>
          <p:cNvPr id="5" name="Marcador de pie de página 4">
            <a:extLst>
              <a:ext uri="{FF2B5EF4-FFF2-40B4-BE49-F238E27FC236}">
                <a16:creationId xmlns:a16="http://schemas.microsoft.com/office/drawing/2014/main" id="{4D7852D3-612C-E288-43E5-9AE309A16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96729458-C574-EFE3-241C-BFC862CAE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CCFAB4-533A-43BB-8B43-BF3EB88E2EB6}" type="slidenum">
              <a:rPr lang="es-AR" smtClean="0"/>
              <a:t>‹Nº›</a:t>
            </a:fld>
            <a:endParaRPr lang="es-AR"/>
          </a:p>
        </p:txBody>
      </p:sp>
    </p:spTree>
    <p:extLst>
      <p:ext uri="{BB962C8B-B14F-4D97-AF65-F5344CB8AC3E}">
        <p14:creationId xmlns:p14="http://schemas.microsoft.com/office/powerpoint/2010/main" val="139561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250B051-414E-5BE1-2DDD-4F43A782A93F}"/>
              </a:ext>
            </a:extLst>
          </p:cNvPr>
          <p:cNvSpPr/>
          <p:nvPr/>
        </p:nvSpPr>
        <p:spPr>
          <a:xfrm>
            <a:off x="235974" y="127819"/>
            <a:ext cx="11582400" cy="28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TOMAS DE NOTA EN CLASE</a:t>
            </a:r>
            <a:endParaRPr lang="es-AR" dirty="0"/>
          </a:p>
        </p:txBody>
      </p:sp>
      <p:sp>
        <p:nvSpPr>
          <p:cNvPr id="5" name="Rectángulo 4">
            <a:extLst>
              <a:ext uri="{FF2B5EF4-FFF2-40B4-BE49-F238E27FC236}">
                <a16:creationId xmlns:a16="http://schemas.microsoft.com/office/drawing/2014/main" id="{E7CED9B5-D2A8-D933-A71B-95E5AFFC9945}"/>
              </a:ext>
            </a:extLst>
          </p:cNvPr>
          <p:cNvSpPr/>
          <p:nvPr/>
        </p:nvSpPr>
        <p:spPr>
          <a:xfrm>
            <a:off x="619432" y="1130710"/>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PROCESO</a:t>
            </a:r>
            <a:endParaRPr lang="es-AR" dirty="0"/>
          </a:p>
        </p:txBody>
      </p:sp>
      <p:sp>
        <p:nvSpPr>
          <p:cNvPr id="6" name="Rectángulo 5">
            <a:extLst>
              <a:ext uri="{FF2B5EF4-FFF2-40B4-BE49-F238E27FC236}">
                <a16:creationId xmlns:a16="http://schemas.microsoft.com/office/drawing/2014/main" id="{0C6CBD69-F343-EE19-C33E-FCB8D6B4275B}"/>
              </a:ext>
            </a:extLst>
          </p:cNvPr>
          <p:cNvSpPr/>
          <p:nvPr/>
        </p:nvSpPr>
        <p:spPr>
          <a:xfrm>
            <a:off x="619432" y="1946787"/>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PROYECTO</a:t>
            </a:r>
            <a:endParaRPr lang="es-AR" dirty="0"/>
          </a:p>
        </p:txBody>
      </p:sp>
      <p:sp>
        <p:nvSpPr>
          <p:cNvPr id="7" name="Rectángulo 6">
            <a:extLst>
              <a:ext uri="{FF2B5EF4-FFF2-40B4-BE49-F238E27FC236}">
                <a16:creationId xmlns:a16="http://schemas.microsoft.com/office/drawing/2014/main" id="{AC0B8458-9484-EEC1-D42D-FB9D6FF8902D}"/>
              </a:ext>
            </a:extLst>
          </p:cNvPr>
          <p:cNvSpPr/>
          <p:nvPr/>
        </p:nvSpPr>
        <p:spPr>
          <a:xfrm>
            <a:off x="2910348" y="1946786"/>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PEOPLEWARE</a:t>
            </a:r>
            <a:endParaRPr lang="es-AR" dirty="0"/>
          </a:p>
        </p:txBody>
      </p:sp>
      <p:sp>
        <p:nvSpPr>
          <p:cNvPr id="8" name="Rectángulo 7">
            <a:extLst>
              <a:ext uri="{FF2B5EF4-FFF2-40B4-BE49-F238E27FC236}">
                <a16:creationId xmlns:a16="http://schemas.microsoft.com/office/drawing/2014/main" id="{FC5888FA-1F36-0021-0915-1129D38BF3F8}"/>
              </a:ext>
            </a:extLst>
          </p:cNvPr>
          <p:cNvSpPr/>
          <p:nvPr/>
        </p:nvSpPr>
        <p:spPr>
          <a:xfrm>
            <a:off x="619432" y="2772696"/>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PRODUCTO</a:t>
            </a:r>
            <a:endParaRPr lang="es-AR" dirty="0"/>
          </a:p>
        </p:txBody>
      </p:sp>
      <p:cxnSp>
        <p:nvCxnSpPr>
          <p:cNvPr id="11" name="Conector recto 10">
            <a:extLst>
              <a:ext uri="{FF2B5EF4-FFF2-40B4-BE49-F238E27FC236}">
                <a16:creationId xmlns:a16="http://schemas.microsoft.com/office/drawing/2014/main" id="{A24500DB-793E-568E-25F9-32DC39542CE0}"/>
              </a:ext>
            </a:extLst>
          </p:cNvPr>
          <p:cNvCxnSpPr>
            <a:stCxn id="5" idx="2"/>
            <a:endCxn id="8" idx="2"/>
          </p:cNvCxnSpPr>
          <p:nvPr/>
        </p:nvCxnSpPr>
        <p:spPr>
          <a:xfrm>
            <a:off x="1499419" y="1641987"/>
            <a:ext cx="0" cy="1641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ector recto 12">
            <a:extLst>
              <a:ext uri="{FF2B5EF4-FFF2-40B4-BE49-F238E27FC236}">
                <a16:creationId xmlns:a16="http://schemas.microsoft.com/office/drawing/2014/main" id="{A26ED278-CD39-D3C2-612A-9DAB59B6954E}"/>
              </a:ext>
            </a:extLst>
          </p:cNvPr>
          <p:cNvCxnSpPr>
            <a:stCxn id="6" idx="3"/>
            <a:endCxn id="7" idx="1"/>
          </p:cNvCxnSpPr>
          <p:nvPr/>
        </p:nvCxnSpPr>
        <p:spPr>
          <a:xfrm flipV="1">
            <a:off x="2379406" y="2202425"/>
            <a:ext cx="530942" cy="1"/>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ángulo 13">
            <a:extLst>
              <a:ext uri="{FF2B5EF4-FFF2-40B4-BE49-F238E27FC236}">
                <a16:creationId xmlns:a16="http://schemas.microsoft.com/office/drawing/2014/main" id="{2FDC7809-F0F6-4142-075D-22B05D9C24A5}"/>
              </a:ext>
            </a:extLst>
          </p:cNvPr>
          <p:cNvSpPr/>
          <p:nvPr/>
        </p:nvSpPr>
        <p:spPr>
          <a:xfrm>
            <a:off x="619432" y="4857135"/>
            <a:ext cx="2910349" cy="156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Disciplinas de Gestión de proyectos</a:t>
            </a:r>
            <a:endParaRPr lang="es-AR" dirty="0"/>
          </a:p>
        </p:txBody>
      </p:sp>
      <p:cxnSp>
        <p:nvCxnSpPr>
          <p:cNvPr id="16" name="Conector recto 15">
            <a:extLst>
              <a:ext uri="{FF2B5EF4-FFF2-40B4-BE49-F238E27FC236}">
                <a16:creationId xmlns:a16="http://schemas.microsoft.com/office/drawing/2014/main" id="{19821B91-AD81-6F7A-8B37-7E157363FC34}"/>
              </a:ext>
            </a:extLst>
          </p:cNvPr>
          <p:cNvCxnSpPr>
            <a:stCxn id="14" idx="3"/>
          </p:cNvCxnSpPr>
          <p:nvPr/>
        </p:nvCxnSpPr>
        <p:spPr>
          <a:xfrm flipV="1">
            <a:off x="3529781" y="4857135"/>
            <a:ext cx="1140541" cy="781665"/>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ángulo 16">
            <a:extLst>
              <a:ext uri="{FF2B5EF4-FFF2-40B4-BE49-F238E27FC236}">
                <a16:creationId xmlns:a16="http://schemas.microsoft.com/office/drawing/2014/main" id="{C5440D1C-8628-23B9-980D-A19D7F159E18}"/>
              </a:ext>
            </a:extLst>
          </p:cNvPr>
          <p:cNvSpPr/>
          <p:nvPr/>
        </p:nvSpPr>
        <p:spPr>
          <a:xfrm>
            <a:off x="4670322" y="4601496"/>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Planificación</a:t>
            </a:r>
            <a:endParaRPr lang="es-AR" dirty="0"/>
          </a:p>
        </p:txBody>
      </p:sp>
      <p:sp>
        <p:nvSpPr>
          <p:cNvPr id="18" name="Rectángulo 17">
            <a:extLst>
              <a:ext uri="{FF2B5EF4-FFF2-40B4-BE49-F238E27FC236}">
                <a16:creationId xmlns:a16="http://schemas.microsoft.com/office/drawing/2014/main" id="{57E7C486-1A57-914B-91C6-53C9BCF8FA4C}"/>
              </a:ext>
            </a:extLst>
          </p:cNvPr>
          <p:cNvSpPr/>
          <p:nvPr/>
        </p:nvSpPr>
        <p:spPr>
          <a:xfrm>
            <a:off x="4670322" y="5707624"/>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Monitoreo y control</a:t>
            </a:r>
            <a:endParaRPr lang="es-AR" dirty="0"/>
          </a:p>
        </p:txBody>
      </p:sp>
      <p:cxnSp>
        <p:nvCxnSpPr>
          <p:cNvPr id="19" name="Conector recto 18">
            <a:extLst>
              <a:ext uri="{FF2B5EF4-FFF2-40B4-BE49-F238E27FC236}">
                <a16:creationId xmlns:a16="http://schemas.microsoft.com/office/drawing/2014/main" id="{BC38409E-D1E7-3E41-614E-12C9EEB20BB9}"/>
              </a:ext>
            </a:extLst>
          </p:cNvPr>
          <p:cNvCxnSpPr>
            <a:cxnSpLocks/>
            <a:stCxn id="14" idx="3"/>
            <a:endCxn id="18" idx="1"/>
          </p:cNvCxnSpPr>
          <p:nvPr/>
        </p:nvCxnSpPr>
        <p:spPr>
          <a:xfrm>
            <a:off x="3529781" y="5638800"/>
            <a:ext cx="1140541" cy="32446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927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3FCC3-A146-CBFD-4CFC-743D4DC5014A}"/>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10B4AC4A-FC06-D675-5DA9-74B7801B80D0}"/>
              </a:ext>
            </a:extLst>
          </p:cNvPr>
          <p:cNvSpPr txBox="1"/>
          <p:nvPr/>
        </p:nvSpPr>
        <p:spPr>
          <a:xfrm>
            <a:off x="88491" y="171442"/>
            <a:ext cx="12103509" cy="6186309"/>
          </a:xfrm>
          <a:prstGeom prst="rect">
            <a:avLst/>
          </a:prstGeom>
          <a:noFill/>
        </p:spPr>
        <p:txBody>
          <a:bodyPr wrap="square" rtlCol="0">
            <a:spAutoFit/>
          </a:bodyPr>
          <a:lstStyle/>
          <a:p>
            <a:r>
              <a:rPr lang="es-MX" b="1" dirty="0"/>
              <a:t> ¿Qué significa que un software sea significativo?</a:t>
            </a:r>
          </a:p>
          <a:p>
            <a:endParaRPr lang="es-MX" b="1" dirty="0"/>
          </a:p>
          <a:p>
            <a:r>
              <a:rPr lang="es-MX" dirty="0"/>
              <a:t>Que cambie de manera radical la vida de las personas</a:t>
            </a:r>
          </a:p>
          <a:p>
            <a:endParaRPr lang="es-MX" dirty="0"/>
          </a:p>
          <a:p>
            <a:endParaRPr lang="es-MX" dirty="0"/>
          </a:p>
          <a:p>
            <a:endParaRPr lang="es-MX" dirty="0"/>
          </a:p>
          <a:p>
            <a:r>
              <a:rPr lang="es-MX" b="1" dirty="0"/>
              <a:t>OUTPUT VS OUTCOME</a:t>
            </a:r>
          </a:p>
          <a:p>
            <a:endParaRPr lang="es-MX" dirty="0"/>
          </a:p>
          <a:p>
            <a:r>
              <a:rPr lang="es-MX" b="1" dirty="0"/>
              <a:t>Output (salida / entregable): </a:t>
            </a:r>
            <a:r>
              <a:rPr lang="es-MX" dirty="0"/>
              <a:t>Es </a:t>
            </a:r>
            <a:r>
              <a:rPr lang="es-MX" b="1" dirty="0"/>
              <a:t>lo que se produce directamente</a:t>
            </a:r>
            <a:r>
              <a:rPr lang="es-MX" dirty="0"/>
              <a:t> como resultado del trabajo del equipo.</a:t>
            </a:r>
          </a:p>
          <a:p>
            <a:endParaRPr lang="es-MX" dirty="0"/>
          </a:p>
          <a:p>
            <a:r>
              <a:rPr lang="es-MX" b="1" dirty="0" err="1"/>
              <a:t>Outcome</a:t>
            </a:r>
            <a:r>
              <a:rPr lang="es-MX" b="1" dirty="0"/>
              <a:t> (resultado / efecto): </a:t>
            </a:r>
            <a:r>
              <a:rPr lang="es-MX" dirty="0"/>
              <a:t>Es el </a:t>
            </a:r>
            <a:r>
              <a:rPr lang="es-MX" b="1" dirty="0"/>
              <a:t>impacto o valor </a:t>
            </a:r>
            <a:r>
              <a:rPr lang="es-MX" dirty="0"/>
              <a:t>que produce el output en los usuarios, clientes o negocio.</a:t>
            </a:r>
          </a:p>
          <a:p>
            <a:endParaRPr lang="es-MX" dirty="0"/>
          </a:p>
          <a:p>
            <a:endParaRPr lang="es-MX" dirty="0"/>
          </a:p>
          <a:p>
            <a:endParaRPr lang="es-MX" dirty="0"/>
          </a:p>
          <a:p>
            <a:r>
              <a:rPr lang="es-MX" b="1" dirty="0"/>
              <a:t>¿Qué significa pasar del escalón de usable a conveniente en los productos de software?</a:t>
            </a:r>
          </a:p>
          <a:p>
            <a:endParaRPr lang="es-MX" b="1" dirty="0"/>
          </a:p>
          <a:p>
            <a:r>
              <a:rPr lang="es-MX" dirty="0"/>
              <a:t>Pasar de solo desarrollar código a generar una experiencia positiva para el usuario</a:t>
            </a:r>
          </a:p>
          <a:p>
            <a:endParaRPr lang="es-MX" dirty="0"/>
          </a:p>
          <a:p>
            <a:endParaRPr lang="es-MX" dirty="0"/>
          </a:p>
          <a:p>
            <a:endParaRPr lang="es-MX" dirty="0"/>
          </a:p>
          <a:p>
            <a:endParaRPr lang="es-MX" dirty="0"/>
          </a:p>
          <a:p>
            <a:pPr marL="342900" indent="-342900">
              <a:buAutoNum type="arabicPeriod"/>
            </a:pPr>
            <a:endParaRPr lang="es-MX" dirty="0"/>
          </a:p>
        </p:txBody>
      </p:sp>
    </p:spTree>
    <p:extLst>
      <p:ext uri="{BB962C8B-B14F-4D97-AF65-F5344CB8AC3E}">
        <p14:creationId xmlns:p14="http://schemas.microsoft.com/office/powerpoint/2010/main" val="14501056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F4D4-EF7B-4F34-B092-B74B076FC97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7B4C0D1-07F8-F5FE-949E-F17B65433014}"/>
              </a:ext>
            </a:extLst>
          </p:cNvPr>
          <p:cNvSpPr txBox="1"/>
          <p:nvPr/>
        </p:nvSpPr>
        <p:spPr>
          <a:xfrm>
            <a:off x="412955" y="412955"/>
            <a:ext cx="7325033" cy="11172289"/>
          </a:xfrm>
          <a:prstGeom prst="rect">
            <a:avLst/>
          </a:prstGeom>
          <a:noFill/>
        </p:spPr>
        <p:txBody>
          <a:bodyPr wrap="square" rtlCol="0">
            <a:spAutoFit/>
          </a:bodyPr>
          <a:lstStyle/>
          <a:p>
            <a:r>
              <a:rPr lang="es-MX" b="1" dirty="0"/>
              <a:t>6. ¿Qué aspectos del proyecto y del producto se estimarán, con que unidad de medida, quienes serán los encargados de estimar y en que momento del proyecto se hará?</a:t>
            </a:r>
          </a:p>
          <a:p>
            <a:endParaRPr lang="es-MX" b="1" dirty="0"/>
          </a:p>
          <a:p>
            <a:r>
              <a:rPr lang="es-MX" b="1" dirty="0"/>
              <a:t>2. Enfoque ágil:</a:t>
            </a:r>
          </a:p>
          <a:p>
            <a:endParaRPr lang="es-MX" b="1" dirty="0"/>
          </a:p>
          <a:p>
            <a:r>
              <a:rPr lang="es-MX" b="1" dirty="0"/>
              <a:t>1. En el Sprint Backlog </a:t>
            </a:r>
            <a:r>
              <a:rPr lang="es-MX" b="1" dirty="0" err="1"/>
              <a:t>Tasks</a:t>
            </a:r>
            <a:r>
              <a:rPr lang="es-MX" b="1" dirty="0"/>
              <a:t>: </a:t>
            </a:r>
            <a:r>
              <a:rPr lang="es-MX" dirty="0"/>
              <a:t>Las tareas se dimensionan en </a:t>
            </a:r>
            <a:r>
              <a:rPr lang="es-MX" b="1" dirty="0"/>
              <a:t>horas ideales, </a:t>
            </a:r>
            <a:r>
              <a:rPr lang="es-MX" dirty="0"/>
              <a:t>la estimación establece cuánto del esfuerzo del equipo se espera para completar la tarea. </a:t>
            </a:r>
          </a:p>
          <a:p>
            <a:endParaRPr lang="es-MX" dirty="0"/>
          </a:p>
          <a:p>
            <a:r>
              <a:rPr lang="es-MX" b="1" dirty="0"/>
              <a:t>¿Cuándo se realiza? </a:t>
            </a:r>
            <a:r>
              <a:rPr lang="es-MX" dirty="0"/>
              <a:t>En el sprint </a:t>
            </a:r>
            <a:r>
              <a:rPr lang="es-MX" dirty="0" err="1"/>
              <a:t>Planning</a:t>
            </a:r>
            <a:endParaRPr lang="es-MX" dirty="0"/>
          </a:p>
          <a:p>
            <a:endParaRPr lang="es-MX" dirty="0"/>
          </a:p>
          <a:p>
            <a:r>
              <a:rPr lang="es-MX" b="1" dirty="0">
                <a:sym typeface="Wingdings" panose="05000000000000000000" pitchFamily="2" charset="2"/>
              </a:rPr>
              <a:t>¿Quién estima? </a:t>
            </a:r>
            <a:r>
              <a:rPr lang="es-MX" dirty="0">
                <a:sym typeface="Wingdings" panose="05000000000000000000" pitchFamily="2" charset="2"/>
              </a:rPr>
              <a:t>Equipo ágil, no el producto </a:t>
            </a:r>
            <a:r>
              <a:rPr lang="es-MX" dirty="0" err="1">
                <a:sym typeface="Wingdings" panose="05000000000000000000" pitchFamily="2" charset="2"/>
              </a:rPr>
              <a:t>owner</a:t>
            </a:r>
            <a:endParaRPr lang="es-MX" dirty="0">
              <a:sym typeface="Wingdings" panose="05000000000000000000" pitchFamily="2" charset="2"/>
            </a:endParaRPr>
          </a:p>
          <a:p>
            <a:endParaRPr lang="es-MX" dirty="0"/>
          </a:p>
          <a:p>
            <a:endParaRPr lang="es-MX" dirty="0"/>
          </a:p>
          <a:p>
            <a:r>
              <a:rPr lang="es-MX" dirty="0"/>
              <a:t>2. </a:t>
            </a:r>
            <a:r>
              <a:rPr lang="es-MX" b="1" dirty="0"/>
              <a:t>Portfolio Backlog: </a:t>
            </a:r>
            <a:r>
              <a:rPr lang="es-MX" dirty="0"/>
              <a:t>Para priorizar cada ítem necesitamos conocer su costo aproximado. Se usan estimaciones relativas como los </a:t>
            </a:r>
            <a:r>
              <a:rPr lang="es-MX" b="1" dirty="0"/>
              <a:t>tamaños de camiseta. </a:t>
            </a:r>
          </a:p>
          <a:p>
            <a:endParaRPr lang="es-MX" b="1" dirty="0"/>
          </a:p>
          <a:p>
            <a:r>
              <a:rPr lang="es-MX" b="1" dirty="0"/>
              <a:t>¿Cuándo se realiza?</a:t>
            </a:r>
            <a:r>
              <a:rPr lang="es-MX" b="1" dirty="0">
                <a:sym typeface="Wingdings" panose="05000000000000000000" pitchFamily="2" charset="2"/>
              </a:rPr>
              <a:t> </a:t>
            </a:r>
            <a:r>
              <a:rPr lang="es-MX" dirty="0">
                <a:sym typeface="Wingdings" panose="05000000000000000000" pitchFamily="2" charset="2"/>
              </a:rPr>
              <a:t>En el portfolio </a:t>
            </a:r>
            <a:r>
              <a:rPr lang="es-MX" dirty="0" err="1">
                <a:sym typeface="Wingdings" panose="05000000000000000000" pitchFamily="2" charset="2"/>
              </a:rPr>
              <a:t>Planning</a:t>
            </a:r>
            <a:endParaRPr lang="es-MX" dirty="0">
              <a:sym typeface="Wingdings" panose="05000000000000000000" pitchFamily="2" charset="2"/>
            </a:endParaRPr>
          </a:p>
          <a:p>
            <a:endParaRPr lang="es-MX" dirty="0">
              <a:sym typeface="Wingdings" panose="05000000000000000000" pitchFamily="2" charset="2"/>
            </a:endParaRPr>
          </a:p>
          <a:p>
            <a:r>
              <a:rPr lang="es-MX" b="1" dirty="0">
                <a:sym typeface="Wingdings" panose="05000000000000000000" pitchFamily="2" charset="2"/>
              </a:rPr>
              <a:t>¿Quién estima? </a:t>
            </a:r>
            <a:r>
              <a:rPr lang="es-MX" dirty="0" err="1">
                <a:sym typeface="Wingdings" panose="05000000000000000000" pitchFamily="2" charset="2"/>
              </a:rPr>
              <a:t>Product</a:t>
            </a:r>
            <a:r>
              <a:rPr lang="es-MX" dirty="0">
                <a:sym typeface="Wingdings" panose="05000000000000000000" pitchFamily="2" charset="2"/>
              </a:rPr>
              <a:t> </a:t>
            </a:r>
            <a:r>
              <a:rPr lang="es-MX" dirty="0" err="1">
                <a:sym typeface="Wingdings" panose="05000000000000000000" pitchFamily="2" charset="2"/>
              </a:rPr>
              <a:t>Owner</a:t>
            </a:r>
            <a:r>
              <a:rPr lang="es-MX" dirty="0">
                <a:sym typeface="Wingdings" panose="05000000000000000000" pitchFamily="2" charset="2"/>
              </a:rPr>
              <a:t> y stakeholders</a:t>
            </a:r>
          </a:p>
          <a:p>
            <a:endParaRPr lang="es-MX" dirty="0"/>
          </a:p>
          <a:p>
            <a:endParaRPr lang="es-MX"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
        <p:nvSpPr>
          <p:cNvPr id="2" name="CuadroTexto 1">
            <a:extLst>
              <a:ext uri="{FF2B5EF4-FFF2-40B4-BE49-F238E27FC236}">
                <a16:creationId xmlns:a16="http://schemas.microsoft.com/office/drawing/2014/main" id="{16CB3F13-3CC4-C05D-3427-7FEB33871D32}"/>
              </a:ext>
            </a:extLst>
          </p:cNvPr>
          <p:cNvSpPr txBox="1"/>
          <p:nvPr/>
        </p:nvSpPr>
        <p:spPr>
          <a:xfrm>
            <a:off x="8858865" y="2035277"/>
            <a:ext cx="2920180" cy="646331"/>
          </a:xfrm>
          <a:prstGeom prst="rect">
            <a:avLst/>
          </a:prstGeom>
          <a:noFill/>
        </p:spPr>
        <p:txBody>
          <a:bodyPr wrap="square" rtlCol="0">
            <a:spAutoFit/>
          </a:bodyPr>
          <a:lstStyle/>
          <a:p>
            <a:r>
              <a:rPr lang="es-MX" dirty="0">
                <a:highlight>
                  <a:srgbClr val="00FF00"/>
                </a:highlight>
              </a:rPr>
              <a:t>Respuesta perfecta certificada</a:t>
            </a:r>
            <a:endParaRPr lang="es-AR" dirty="0">
              <a:highlight>
                <a:srgbClr val="00FF00"/>
              </a:highlight>
            </a:endParaRPr>
          </a:p>
        </p:txBody>
      </p:sp>
    </p:spTree>
    <p:extLst>
      <p:ext uri="{BB962C8B-B14F-4D97-AF65-F5344CB8AC3E}">
        <p14:creationId xmlns:p14="http://schemas.microsoft.com/office/powerpoint/2010/main" val="9966472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90DE0-58BA-9569-99AD-86292F18EFA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79FFB1E-4EB9-3CB3-4839-EADA291ACD01}"/>
              </a:ext>
            </a:extLst>
          </p:cNvPr>
          <p:cNvSpPr txBox="1"/>
          <p:nvPr/>
        </p:nvSpPr>
        <p:spPr>
          <a:xfrm>
            <a:off x="412955" y="412955"/>
            <a:ext cx="7325033" cy="8956298"/>
          </a:xfrm>
          <a:prstGeom prst="rect">
            <a:avLst/>
          </a:prstGeom>
          <a:noFill/>
        </p:spPr>
        <p:txBody>
          <a:bodyPr wrap="square" rtlCol="0">
            <a:spAutoFit/>
          </a:bodyPr>
          <a:lstStyle/>
          <a:p>
            <a:r>
              <a:rPr lang="es-MX" b="1" dirty="0"/>
              <a:t>6. ¿Qué aspectos del proyecto y del producto se estimarán, con que unidad de medida, quienes serán los encargados de estimar y en que momento del proyecto se hará?</a:t>
            </a:r>
          </a:p>
          <a:p>
            <a:endParaRPr lang="es-MX" b="1" dirty="0"/>
          </a:p>
          <a:p>
            <a:r>
              <a:rPr lang="es-MX" b="1" dirty="0"/>
              <a:t>2. Enfoque ágil:</a:t>
            </a:r>
          </a:p>
          <a:p>
            <a:endParaRPr lang="es-MX" b="1" dirty="0"/>
          </a:p>
          <a:p>
            <a:r>
              <a:rPr lang="es-AR" b="1" dirty="0"/>
              <a:t>3. Product Backlog: </a:t>
            </a:r>
            <a:r>
              <a:rPr lang="es-MX" dirty="0"/>
              <a:t>Cuando los </a:t>
            </a:r>
            <a:r>
              <a:rPr lang="es-MX" dirty="0" err="1"/>
              <a:t>PBIs</a:t>
            </a:r>
            <a:r>
              <a:rPr lang="es-MX" dirty="0"/>
              <a:t> suben de prioridad y son refinados para incluir más detalles, se estima </a:t>
            </a:r>
            <a:r>
              <a:rPr lang="es-MX" dirty="0" err="1"/>
              <a:t>numericamente</a:t>
            </a:r>
            <a:r>
              <a:rPr lang="es-MX" dirty="0"/>
              <a:t> con story </a:t>
            </a:r>
            <a:r>
              <a:rPr lang="es-MX" dirty="0" err="1"/>
              <a:t>points</a:t>
            </a:r>
            <a:r>
              <a:rPr lang="es-MX" dirty="0"/>
              <a:t> o días ideales</a:t>
            </a:r>
          </a:p>
          <a:p>
            <a:endParaRPr lang="es-MX" b="1" dirty="0"/>
          </a:p>
          <a:p>
            <a:r>
              <a:rPr lang="es-MX" b="1" dirty="0"/>
              <a:t>¿Cuándo se estima? </a:t>
            </a:r>
            <a:r>
              <a:rPr lang="es-MX" dirty="0"/>
              <a:t>En el </a:t>
            </a:r>
            <a:r>
              <a:rPr lang="es-MX" dirty="0" err="1"/>
              <a:t>product</a:t>
            </a:r>
            <a:r>
              <a:rPr lang="es-MX" dirty="0"/>
              <a:t> backlog Grooming</a:t>
            </a:r>
          </a:p>
          <a:p>
            <a:endParaRPr lang="es-MX" dirty="0"/>
          </a:p>
          <a:p>
            <a:r>
              <a:rPr lang="es-MX" b="1" dirty="0">
                <a:sym typeface="Wingdings" panose="05000000000000000000" pitchFamily="2" charset="2"/>
              </a:rPr>
              <a:t>¿Quién estima? </a:t>
            </a:r>
            <a:r>
              <a:rPr lang="es-MX" dirty="0">
                <a:sym typeface="Wingdings" panose="05000000000000000000" pitchFamily="2" charset="2"/>
              </a:rPr>
              <a:t>Equipo </a:t>
            </a:r>
            <a:r>
              <a:rPr lang="es-MX" dirty="0" err="1">
                <a:sym typeface="Wingdings" panose="05000000000000000000" pitchFamily="2" charset="2"/>
              </a:rPr>
              <a:t>Agil</a:t>
            </a:r>
            <a:r>
              <a:rPr lang="es-MX" dirty="0">
                <a:sym typeface="Wingdings" panose="05000000000000000000" pitchFamily="2" charset="2"/>
              </a:rPr>
              <a:t>, menos </a:t>
            </a:r>
            <a:r>
              <a:rPr lang="es-MX" dirty="0" err="1">
                <a:sym typeface="Wingdings" panose="05000000000000000000" pitchFamily="2" charset="2"/>
              </a:rPr>
              <a:t>product</a:t>
            </a:r>
            <a:r>
              <a:rPr lang="es-MX" dirty="0">
                <a:sym typeface="Wingdings" panose="05000000000000000000" pitchFamily="2" charset="2"/>
              </a:rPr>
              <a:t> </a:t>
            </a:r>
            <a:r>
              <a:rPr lang="es-MX" dirty="0" err="1">
                <a:sym typeface="Wingdings" panose="05000000000000000000" pitchFamily="2" charset="2"/>
              </a:rPr>
              <a:t>owner</a:t>
            </a:r>
            <a:endParaRPr lang="es-MX" dirty="0">
              <a:sym typeface="Wingdings" panose="05000000000000000000" pitchFamily="2" charset="2"/>
            </a:endParaRPr>
          </a:p>
          <a:p>
            <a:endParaRPr lang="es-AR" dirty="0"/>
          </a:p>
          <a:p>
            <a:endParaRPr lang="es-MX" dirty="0"/>
          </a:p>
          <a:p>
            <a:endParaRPr lang="es-MX"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
        <p:nvSpPr>
          <p:cNvPr id="2" name="CuadroTexto 1">
            <a:extLst>
              <a:ext uri="{FF2B5EF4-FFF2-40B4-BE49-F238E27FC236}">
                <a16:creationId xmlns:a16="http://schemas.microsoft.com/office/drawing/2014/main" id="{862C542E-DD29-2C39-8FBB-809DF0C0670F}"/>
              </a:ext>
            </a:extLst>
          </p:cNvPr>
          <p:cNvSpPr txBox="1"/>
          <p:nvPr/>
        </p:nvSpPr>
        <p:spPr>
          <a:xfrm>
            <a:off x="8858865" y="2035277"/>
            <a:ext cx="2920180" cy="646331"/>
          </a:xfrm>
          <a:prstGeom prst="rect">
            <a:avLst/>
          </a:prstGeom>
          <a:noFill/>
        </p:spPr>
        <p:txBody>
          <a:bodyPr wrap="square" rtlCol="0">
            <a:spAutoFit/>
          </a:bodyPr>
          <a:lstStyle/>
          <a:p>
            <a:r>
              <a:rPr lang="es-MX" dirty="0">
                <a:highlight>
                  <a:srgbClr val="00FF00"/>
                </a:highlight>
              </a:rPr>
              <a:t>Respuesta perfecta certificada</a:t>
            </a:r>
            <a:endParaRPr lang="es-AR" dirty="0">
              <a:highlight>
                <a:srgbClr val="00FF00"/>
              </a:highlight>
            </a:endParaRPr>
          </a:p>
        </p:txBody>
      </p:sp>
    </p:spTree>
    <p:extLst>
      <p:ext uri="{BB962C8B-B14F-4D97-AF65-F5344CB8AC3E}">
        <p14:creationId xmlns:p14="http://schemas.microsoft.com/office/powerpoint/2010/main" val="1550228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236F-24DA-993F-2DBD-A33E27C2960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7AAC3A6-1283-1983-DE7C-785A9030290E}"/>
              </a:ext>
            </a:extLst>
          </p:cNvPr>
          <p:cNvSpPr txBox="1"/>
          <p:nvPr/>
        </p:nvSpPr>
        <p:spPr>
          <a:xfrm>
            <a:off x="412955" y="412955"/>
            <a:ext cx="7325033" cy="11172289"/>
          </a:xfrm>
          <a:prstGeom prst="rect">
            <a:avLst/>
          </a:prstGeom>
          <a:noFill/>
        </p:spPr>
        <p:txBody>
          <a:bodyPr wrap="square" rtlCol="0">
            <a:spAutoFit/>
          </a:bodyPr>
          <a:lstStyle/>
          <a:p>
            <a:r>
              <a:rPr lang="es-MX" b="1" dirty="0"/>
              <a:t>7. En base al dominio descripto plantee un </a:t>
            </a:r>
            <a:r>
              <a:rPr lang="es-MX" b="1" dirty="0" err="1"/>
              <a:t>theme</a:t>
            </a:r>
            <a:r>
              <a:rPr lang="es-MX" b="1" dirty="0"/>
              <a:t>, una </a:t>
            </a:r>
            <a:r>
              <a:rPr lang="es-MX" b="1" dirty="0" err="1"/>
              <a:t>epica</a:t>
            </a:r>
            <a:r>
              <a:rPr lang="es-MX" b="1" dirty="0"/>
              <a:t> y una US</a:t>
            </a:r>
          </a:p>
          <a:p>
            <a:r>
              <a:rPr lang="es-MX" b="1" dirty="0"/>
              <a:t>🏦 Dominio: Aplicación de Banca Móvil</a:t>
            </a:r>
          </a:p>
          <a:p>
            <a:endParaRPr lang="es-MX" b="1" dirty="0"/>
          </a:p>
          <a:p>
            <a:pPr marL="342900" indent="-342900">
              <a:buFont typeface="Arial" panose="020B0604020202020204" pitchFamily="34" charset="0"/>
              <a:buChar char="•"/>
            </a:pPr>
            <a:r>
              <a:rPr lang="es-MX" b="1" dirty="0" err="1"/>
              <a:t>Theme</a:t>
            </a:r>
            <a:r>
              <a:rPr lang="es-MX" b="1" dirty="0"/>
              <a:t>: Gestión de cuentas bancarias</a:t>
            </a:r>
          </a:p>
          <a:p>
            <a:pPr marL="342900" indent="-342900">
              <a:buAutoNum type="arabicPeriod"/>
            </a:pPr>
            <a:endParaRPr lang="es-MX" dirty="0"/>
          </a:p>
          <a:p>
            <a:r>
              <a:rPr lang="es-MX" dirty="0"/>
              <a:t>Agrupa funcionalidades relacionadas con cómo los usuarios visualizan, gestionan y actualizan la información de sus cuentas.</a:t>
            </a:r>
          </a:p>
          <a:p>
            <a:endParaRPr lang="es-MX" b="1" dirty="0"/>
          </a:p>
          <a:p>
            <a:endParaRPr lang="es-MX" b="1" dirty="0"/>
          </a:p>
          <a:p>
            <a:endParaRPr lang="es-MX" b="1" dirty="0"/>
          </a:p>
          <a:p>
            <a:pPr marL="285750" indent="-285750">
              <a:buFont typeface="Arial" panose="020B0604020202020204" pitchFamily="34" charset="0"/>
              <a:buChar char="•"/>
            </a:pPr>
            <a:r>
              <a:rPr lang="es-MX" b="1" dirty="0"/>
              <a:t>2. </a:t>
            </a:r>
            <a:r>
              <a:rPr lang="es-MX" b="1" dirty="0" err="1"/>
              <a:t>Epic</a:t>
            </a:r>
            <a:r>
              <a:rPr lang="es-MX" b="1" dirty="0"/>
              <a:t>: </a:t>
            </a:r>
          </a:p>
          <a:p>
            <a:r>
              <a:rPr lang="es-MX" dirty="0"/>
              <a:t>Visualizar los movimientos de una cuenta en tiempo real. Esta épica es muy grande para una sola iteración. Por eso se divide en historias más pequeñas, como cargar movimientos, filtrarlos, o actualizarlos automáticamente</a:t>
            </a:r>
          </a:p>
          <a:p>
            <a:endParaRPr lang="es-MX" b="1" dirty="0"/>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User Story: </a:t>
            </a:r>
          </a:p>
          <a:p>
            <a:r>
              <a:rPr lang="es-MX" dirty="0"/>
              <a:t>Como usuario, quiero filtrar mis movimientos por tipo de transacción (débito, crédito), para encontrar fácilmente los gastos específicos. </a:t>
            </a:r>
            <a:endParaRPr lang="es-AR" dirty="0"/>
          </a:p>
          <a:p>
            <a:endParaRPr lang="es-MX" dirty="0"/>
          </a:p>
          <a:p>
            <a:endParaRPr lang="es-MX"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Tree>
    <p:extLst>
      <p:ext uri="{BB962C8B-B14F-4D97-AF65-F5344CB8AC3E}">
        <p14:creationId xmlns:p14="http://schemas.microsoft.com/office/powerpoint/2010/main" val="37843526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7CEBC-3E0D-35B5-47EA-A116F2C42EE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655DBA43-16C7-B75B-11ED-A09B7A83E9C7}"/>
              </a:ext>
            </a:extLst>
          </p:cNvPr>
          <p:cNvSpPr txBox="1"/>
          <p:nvPr/>
        </p:nvSpPr>
        <p:spPr>
          <a:xfrm>
            <a:off x="412955" y="412955"/>
            <a:ext cx="7325033" cy="10064294"/>
          </a:xfrm>
          <a:prstGeom prst="rect">
            <a:avLst/>
          </a:prstGeom>
          <a:noFill/>
        </p:spPr>
        <p:txBody>
          <a:bodyPr wrap="square" rtlCol="0">
            <a:spAutoFit/>
          </a:bodyPr>
          <a:lstStyle/>
          <a:p>
            <a:r>
              <a:rPr lang="es-MX" b="1" dirty="0"/>
              <a:t>7. En base al dominio descripto plantee un </a:t>
            </a:r>
            <a:r>
              <a:rPr lang="es-MX" b="1" dirty="0" err="1"/>
              <a:t>theme</a:t>
            </a:r>
            <a:r>
              <a:rPr lang="es-MX" b="1" dirty="0"/>
              <a:t>, una </a:t>
            </a:r>
            <a:r>
              <a:rPr lang="es-MX" b="1" dirty="0" err="1"/>
              <a:t>epica</a:t>
            </a:r>
            <a:r>
              <a:rPr lang="es-MX" b="1" dirty="0"/>
              <a:t> y una US</a:t>
            </a:r>
          </a:p>
          <a:p>
            <a:endParaRPr lang="es-MX" b="1" dirty="0"/>
          </a:p>
          <a:p>
            <a:r>
              <a:rPr lang="es-MX" b="1" dirty="0"/>
              <a:t>🛒 Ejemplo 2 – Dominio: E-</a:t>
            </a:r>
            <a:r>
              <a:rPr lang="es-MX" b="1" dirty="0" err="1"/>
              <a:t>commerce</a:t>
            </a:r>
            <a:r>
              <a:rPr lang="es-MX" b="1" dirty="0"/>
              <a:t> (Tienda online de ropa)</a:t>
            </a:r>
          </a:p>
          <a:p>
            <a:r>
              <a:rPr lang="es-MX" b="1" dirty="0" err="1"/>
              <a:t>Theme</a:t>
            </a:r>
            <a:r>
              <a:rPr lang="es-MX" b="1" dirty="0"/>
              <a:t>: Gestión de pedidos</a:t>
            </a:r>
          </a:p>
          <a:p>
            <a:endParaRPr lang="es-MX" dirty="0"/>
          </a:p>
          <a:p>
            <a:r>
              <a:rPr lang="es-MX" dirty="0"/>
              <a:t>Agrupa historias relacionadas con la creación, seguimiento, modificación y cancelación de pedidos.</a:t>
            </a:r>
          </a:p>
          <a:p>
            <a:endParaRPr lang="es-MX" b="1" dirty="0"/>
          </a:p>
          <a:p>
            <a:r>
              <a:rPr lang="es-MX" b="1" dirty="0" err="1"/>
              <a:t>Epic</a:t>
            </a:r>
            <a:endParaRPr lang="es-MX" b="1" dirty="0"/>
          </a:p>
          <a:p>
            <a:endParaRPr lang="es-MX" b="1" dirty="0"/>
          </a:p>
          <a:p>
            <a:r>
              <a:rPr lang="es-MX" dirty="0"/>
              <a:t>Permitir seguimiento del pedido en tiempo real, involucra integrar servicios de tracking, mostrar el estado en la app, enviar notificaciones, etc.</a:t>
            </a:r>
          </a:p>
          <a:p>
            <a:endParaRPr lang="es-MX" b="1" dirty="0"/>
          </a:p>
          <a:p>
            <a:r>
              <a:rPr lang="es-MX" b="1" dirty="0"/>
              <a:t>User Story:</a:t>
            </a:r>
          </a:p>
          <a:p>
            <a:endParaRPr lang="es-MX" b="1" dirty="0"/>
          </a:p>
          <a:p>
            <a:r>
              <a:rPr lang="es-MX" dirty="0"/>
              <a:t>Como cliente, quiero recibir una notificación cuando mi pedido haya sido despachado, para estar al tanto del envío.</a:t>
            </a:r>
          </a:p>
          <a:p>
            <a:endParaRPr lang="es-MX"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Tree>
    <p:extLst>
      <p:ext uri="{BB962C8B-B14F-4D97-AF65-F5344CB8AC3E}">
        <p14:creationId xmlns:p14="http://schemas.microsoft.com/office/powerpoint/2010/main" val="3502634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D197-E9D6-59E0-8F81-AECFBE60B9B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4488E62-142E-B300-162C-A4CDF87C4768}"/>
              </a:ext>
            </a:extLst>
          </p:cNvPr>
          <p:cNvSpPr txBox="1"/>
          <p:nvPr/>
        </p:nvSpPr>
        <p:spPr>
          <a:xfrm>
            <a:off x="412955" y="412955"/>
            <a:ext cx="7325033" cy="10341293"/>
          </a:xfrm>
          <a:prstGeom prst="rect">
            <a:avLst/>
          </a:prstGeom>
          <a:noFill/>
        </p:spPr>
        <p:txBody>
          <a:bodyPr wrap="square" rtlCol="0">
            <a:spAutoFit/>
          </a:bodyPr>
          <a:lstStyle/>
          <a:p>
            <a:r>
              <a:rPr lang="es-MX" b="1" dirty="0"/>
              <a:t>7. En base al dominio descripto plantee un </a:t>
            </a:r>
            <a:r>
              <a:rPr lang="es-MX" b="1" dirty="0" err="1"/>
              <a:t>theme</a:t>
            </a:r>
            <a:r>
              <a:rPr lang="es-MX" b="1" dirty="0"/>
              <a:t>, una </a:t>
            </a:r>
            <a:r>
              <a:rPr lang="es-MX" b="1" dirty="0" err="1"/>
              <a:t>epica</a:t>
            </a:r>
            <a:r>
              <a:rPr lang="es-MX" b="1" dirty="0"/>
              <a:t> y una US</a:t>
            </a:r>
          </a:p>
          <a:p>
            <a:endParaRPr lang="es-MX" b="1" dirty="0"/>
          </a:p>
          <a:p>
            <a:r>
              <a:rPr lang="es-MX" b="1" dirty="0"/>
              <a:t>🎓 Ejemplo 3 – Dominio: Plataforma de cursos online</a:t>
            </a:r>
            <a:endParaRPr lang="es-MX" dirty="0"/>
          </a:p>
          <a:p>
            <a:endParaRPr lang="es-MX" dirty="0"/>
          </a:p>
          <a:p>
            <a:r>
              <a:rPr lang="es-MX" b="1" dirty="0" err="1"/>
              <a:t>Theme</a:t>
            </a:r>
            <a:r>
              <a:rPr lang="es-MX" b="1" dirty="0"/>
              <a:t>: Gestión del progreso del estudiante</a:t>
            </a:r>
          </a:p>
          <a:p>
            <a:endParaRPr lang="es-MX" dirty="0"/>
          </a:p>
          <a:p>
            <a:r>
              <a:rPr lang="es-MX" dirty="0"/>
              <a:t>Incluye funcionalidades para seguimiento de avance, certificados, historial de cursos, etc.</a:t>
            </a:r>
          </a:p>
          <a:p>
            <a:endParaRPr lang="es-MX" dirty="0"/>
          </a:p>
          <a:p>
            <a:r>
              <a:rPr lang="es-MX" b="1" dirty="0" err="1"/>
              <a:t>Epic</a:t>
            </a:r>
            <a:r>
              <a:rPr lang="es-MX" b="1" dirty="0"/>
              <a:t>: </a:t>
            </a:r>
          </a:p>
          <a:p>
            <a:endParaRPr lang="es-MX" b="1" dirty="0"/>
          </a:p>
          <a:p>
            <a:r>
              <a:rPr lang="es-MX" dirty="0"/>
              <a:t>Mostrar el porcentaje de avance en cada curso inscrito. Involucra múltiples aspectos: cálculo del progreso, visualización por módulo, sincronización entre dispositivos.</a:t>
            </a:r>
          </a:p>
          <a:p>
            <a:endParaRPr lang="es-MX" dirty="0"/>
          </a:p>
          <a:p>
            <a:endParaRPr lang="es-MX" dirty="0"/>
          </a:p>
          <a:p>
            <a:r>
              <a:rPr lang="es-MX" b="1" dirty="0"/>
              <a:t>User Story: </a:t>
            </a:r>
          </a:p>
          <a:p>
            <a:endParaRPr lang="es-MX" b="1" dirty="0"/>
          </a:p>
          <a:p>
            <a:r>
              <a:rPr lang="es-MX" dirty="0"/>
              <a:t>Como estudiante, quiero ver qué lecciones ya completé en el curso, para saber cuánto me falta.</a:t>
            </a:r>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Tree>
    <p:extLst>
      <p:ext uri="{BB962C8B-B14F-4D97-AF65-F5344CB8AC3E}">
        <p14:creationId xmlns:p14="http://schemas.microsoft.com/office/powerpoint/2010/main" val="33106705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26024-1FDE-1ACF-80C4-742A7C7DFD41}"/>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55E9659-E2C6-E1F5-9DEC-1D373FEEA3ED}"/>
              </a:ext>
            </a:extLst>
          </p:cNvPr>
          <p:cNvSpPr txBox="1"/>
          <p:nvPr/>
        </p:nvSpPr>
        <p:spPr>
          <a:xfrm>
            <a:off x="412955" y="412955"/>
            <a:ext cx="7325033" cy="9233297"/>
          </a:xfrm>
          <a:prstGeom prst="rect">
            <a:avLst/>
          </a:prstGeom>
          <a:noFill/>
        </p:spPr>
        <p:txBody>
          <a:bodyPr wrap="square" rtlCol="0">
            <a:spAutoFit/>
          </a:bodyPr>
          <a:lstStyle/>
          <a:p>
            <a:r>
              <a:rPr lang="es-MX" b="1" dirty="0"/>
              <a:t>8. Suponiendo que elige la gestión tradicional de proyectos, como ajustaría las variables de la triple </a:t>
            </a:r>
            <a:r>
              <a:rPr lang="es-MX" b="1" dirty="0" err="1"/>
              <a:t>restriccion</a:t>
            </a:r>
            <a:r>
              <a:rPr lang="es-MX" b="1" dirty="0"/>
              <a:t> en función de lo planteado</a:t>
            </a:r>
          </a:p>
          <a:p>
            <a:endParaRPr lang="es-MX" b="1" dirty="0"/>
          </a:p>
          <a:p>
            <a:pPr marL="342900" indent="-342900">
              <a:buAutoNum type="arabicPeriod"/>
            </a:pPr>
            <a:r>
              <a:rPr lang="es-MX" b="1" dirty="0"/>
              <a:t>Alcance: </a:t>
            </a:r>
            <a:r>
              <a:rPr lang="es-MX" dirty="0"/>
              <a:t>Son los objetivos y requerimientos del proyecto, es decir lo que está tratando de alcanzar.</a:t>
            </a:r>
          </a:p>
          <a:p>
            <a:pPr marL="342900" indent="-342900">
              <a:buAutoNum type="arabicPeriod"/>
            </a:pPr>
            <a:endParaRPr lang="es-MX" dirty="0"/>
          </a:p>
          <a:p>
            <a:pPr marL="342900" indent="-342900">
              <a:buAutoNum type="arabicPeriod"/>
            </a:pPr>
            <a:r>
              <a:rPr lang="es-MX" b="1" dirty="0"/>
              <a:t>Tiempo: </a:t>
            </a:r>
            <a:r>
              <a:rPr lang="es-MX" dirty="0"/>
              <a:t>Hace referencia a las fechas especificadas para realizar las entregas que determinaran el avance del proyecto. </a:t>
            </a:r>
          </a:p>
          <a:p>
            <a:pPr marL="342900" indent="-342900">
              <a:buAutoNum type="arabicPeriod"/>
            </a:pPr>
            <a:endParaRPr lang="es-MX" dirty="0"/>
          </a:p>
          <a:p>
            <a:pPr marL="342900" indent="-342900">
              <a:buAutoNum type="arabicPeriod"/>
            </a:pPr>
            <a:r>
              <a:rPr lang="es-MX" b="1" dirty="0"/>
              <a:t>Costo: </a:t>
            </a:r>
            <a:r>
              <a:rPr lang="es-MX" dirty="0"/>
              <a:t>Son los recursos implicados en el desarrollo del proyecto. Incluye equipamiento, infraestructura, equipos, salarios, etc. </a:t>
            </a:r>
          </a:p>
          <a:p>
            <a:endParaRPr lang="es-MX" dirty="0"/>
          </a:p>
          <a:p>
            <a:pPr marL="285750" indent="-285750">
              <a:buFont typeface="Arial" panose="020B0604020202020204" pitchFamily="34" charset="0"/>
              <a:buChar char="•"/>
            </a:pPr>
            <a:r>
              <a:rPr lang="es-MX" dirty="0"/>
              <a:t>El balance de estos tres factores afecta directamente la calidad del proyecto, ya que un proyecto de alta calidad es aquel que entrega el producto requerido satisfaciendo los objetivos en el tiempo estipulado y con el presupuesto planificado, es responsabilidad del Líder de proyecto</a:t>
            </a:r>
            <a:endParaRPr lang="es-AR" dirty="0"/>
          </a:p>
          <a:p>
            <a:endParaRPr lang="es-MX" b="1"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31107522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776F4-54FA-B7E2-DB4A-9C9C0965467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60FBD67-F5B5-56B0-A531-25C28904CBC2}"/>
              </a:ext>
            </a:extLst>
          </p:cNvPr>
          <p:cNvSpPr txBox="1"/>
          <p:nvPr/>
        </p:nvSpPr>
        <p:spPr>
          <a:xfrm>
            <a:off x="412955" y="412955"/>
            <a:ext cx="11411900" cy="8125301"/>
          </a:xfrm>
          <a:prstGeom prst="rect">
            <a:avLst/>
          </a:prstGeom>
          <a:noFill/>
        </p:spPr>
        <p:txBody>
          <a:bodyPr wrap="square" rtlCol="0">
            <a:spAutoFit/>
          </a:bodyPr>
          <a:lstStyle/>
          <a:p>
            <a:r>
              <a:rPr lang="es-MX" b="1" dirty="0"/>
              <a:t>8. Suponiendo que elige la gestión tradicional de proyectos, como ajustaría las variables de la triple restricción en función de lo planteado</a:t>
            </a:r>
          </a:p>
          <a:p>
            <a:endParaRPr lang="es-MX" b="1" dirty="0"/>
          </a:p>
          <a:p>
            <a:r>
              <a:rPr lang="es-MX" b="1" dirty="0"/>
              <a:t>Ejemplo 1: </a:t>
            </a:r>
            <a:r>
              <a:rPr lang="es-MX" dirty="0"/>
              <a:t>Durante el desarrollo la empresa decide reducir el presupuesto, el líder del proyecto ajusta la triple restricción manteniendo el tiempo de entrega establecido, pero reduciendo el alcance del producto. Se priorizan las funcionalidades esenciales, y se eliminan aquellas que no son críticas para el lanzamiento inicial. </a:t>
            </a:r>
          </a:p>
          <a:p>
            <a:endParaRPr lang="es-MX" b="1" dirty="0"/>
          </a:p>
          <a:p>
            <a:r>
              <a:rPr lang="es-MX" b="1" dirty="0"/>
              <a:t>Ejemplo 2: Un </a:t>
            </a:r>
            <a:r>
              <a:rPr lang="es-MX" dirty="0"/>
              <a:t>equipo está trabajando en una plataforma que debe estar lista para presentarse en una feria tecnológica con fecha fija. Como no es posible mover el tiempo de entrega, se decide aumentar el presupuesto para contratar desarrolladores y trabajar horas extra. Se reduce el alcance del producto, enfocándose en las funciones clave para la demostración. </a:t>
            </a:r>
          </a:p>
          <a:p>
            <a:endParaRPr lang="es-MX" b="1" dirty="0"/>
          </a:p>
          <a:p>
            <a:r>
              <a:rPr lang="es-MX" b="1" dirty="0"/>
              <a:t>Ejemplo 3: </a:t>
            </a:r>
            <a:r>
              <a:rPr lang="es-MX" dirty="0"/>
              <a:t>En medio del desarrollo de un sistema de gestión para una empresa, el cliente solicita nuevas funcionalidades que no estaban contempladas en los requisitos iniciales. Para incorporar estos cambios, el líder del proyecto decide ampliar el alcance, lo cual requiere extender el tiempo de entrega y aumentar el presupuesto para contratar más personal. </a:t>
            </a:r>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17730014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FF603-6452-78FA-D4A8-255F3089A99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FB3F1FC-D316-8C8B-364B-D78E70CDB740}"/>
              </a:ext>
            </a:extLst>
          </p:cNvPr>
          <p:cNvSpPr txBox="1"/>
          <p:nvPr/>
        </p:nvSpPr>
        <p:spPr>
          <a:xfrm>
            <a:off x="412955" y="412955"/>
            <a:ext cx="7325033" cy="5078313"/>
          </a:xfrm>
          <a:prstGeom prst="rect">
            <a:avLst/>
          </a:prstGeom>
          <a:noFill/>
        </p:spPr>
        <p:txBody>
          <a:bodyPr wrap="square" rtlCol="0">
            <a:spAutoFit/>
          </a:bodyPr>
          <a:lstStyle/>
          <a:p>
            <a:r>
              <a:rPr lang="es-MX" b="1" dirty="0"/>
              <a:t>8. Suponiendo que elige la gestión tradicional de proyectos, como ajustaría las variables de la triple </a:t>
            </a:r>
            <a:r>
              <a:rPr lang="es-MX" b="1" dirty="0" err="1"/>
              <a:t>restriccion</a:t>
            </a:r>
            <a:r>
              <a:rPr lang="es-MX" b="1" dirty="0"/>
              <a:t> en función de lo planteado</a:t>
            </a:r>
          </a:p>
          <a:p>
            <a:endParaRPr lang="es-MX" b="1"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pic>
        <p:nvPicPr>
          <p:cNvPr id="3" name="Imagen 2">
            <a:extLst>
              <a:ext uri="{FF2B5EF4-FFF2-40B4-BE49-F238E27FC236}">
                <a16:creationId xmlns:a16="http://schemas.microsoft.com/office/drawing/2014/main" id="{2A477148-3A0A-A9F7-412E-8C413AA2E1C5}"/>
              </a:ext>
            </a:extLst>
          </p:cNvPr>
          <p:cNvPicPr>
            <a:picLocks noChangeAspect="1"/>
          </p:cNvPicPr>
          <p:nvPr/>
        </p:nvPicPr>
        <p:blipFill>
          <a:blip r:embed="rId2"/>
          <a:stretch>
            <a:fillRect/>
          </a:stretch>
        </p:blipFill>
        <p:spPr>
          <a:xfrm>
            <a:off x="412955" y="1643182"/>
            <a:ext cx="8339787" cy="3748762"/>
          </a:xfrm>
          <a:prstGeom prst="rect">
            <a:avLst/>
          </a:prstGeom>
        </p:spPr>
      </p:pic>
    </p:spTree>
    <p:extLst>
      <p:ext uri="{BB962C8B-B14F-4D97-AF65-F5344CB8AC3E}">
        <p14:creationId xmlns:p14="http://schemas.microsoft.com/office/powerpoint/2010/main" val="141728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0E396-C520-4639-F836-9A417FDD60B6}"/>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DEC7EEB-CA0E-38E4-BE12-3F872E18C9A2}"/>
              </a:ext>
            </a:extLst>
          </p:cNvPr>
          <p:cNvSpPr txBox="1"/>
          <p:nvPr/>
        </p:nvSpPr>
        <p:spPr>
          <a:xfrm>
            <a:off x="412955" y="412955"/>
            <a:ext cx="11238271" cy="7571303"/>
          </a:xfrm>
          <a:prstGeom prst="rect">
            <a:avLst/>
          </a:prstGeom>
          <a:noFill/>
        </p:spPr>
        <p:txBody>
          <a:bodyPr wrap="square" rtlCol="0">
            <a:spAutoFit/>
          </a:bodyPr>
          <a:lstStyle/>
          <a:p>
            <a:r>
              <a:rPr lang="es-MX" b="1" dirty="0"/>
              <a:t>9. El modelo </a:t>
            </a:r>
            <a:r>
              <a:rPr lang="es-MX" b="1" dirty="0" err="1"/>
              <a:t>invest</a:t>
            </a:r>
            <a:r>
              <a:rPr lang="es-MX" b="1" dirty="0"/>
              <a:t> forma parte del </a:t>
            </a:r>
            <a:r>
              <a:rPr lang="es-MX" b="1" dirty="0" err="1"/>
              <a:t>critero</a:t>
            </a:r>
            <a:r>
              <a:rPr lang="es-MX" b="1" dirty="0"/>
              <a:t> de READY? haz tu propia </a:t>
            </a:r>
            <a:r>
              <a:rPr lang="es-MX" b="1" dirty="0" err="1"/>
              <a:t>definicion</a:t>
            </a:r>
            <a:r>
              <a:rPr lang="es-MX" b="1" dirty="0"/>
              <a:t> del criterio de </a:t>
            </a:r>
            <a:r>
              <a:rPr lang="es-MX" b="1" dirty="0" err="1"/>
              <a:t>Ready</a:t>
            </a:r>
            <a:r>
              <a:rPr lang="es-MX" b="1" dirty="0"/>
              <a:t> para este ejercicio</a:t>
            </a:r>
          </a:p>
          <a:p>
            <a:endParaRPr lang="es-MX" dirty="0"/>
          </a:p>
          <a:p>
            <a:endParaRPr lang="es-MX" dirty="0"/>
          </a:p>
          <a:p>
            <a:r>
              <a:rPr lang="es-MX" b="1" dirty="0"/>
              <a:t>User Story:</a:t>
            </a:r>
            <a:br>
              <a:rPr lang="es-MX" dirty="0"/>
            </a:br>
            <a:r>
              <a:rPr lang="es-MX" i="1" dirty="0"/>
              <a:t>Como comprador, quiero poder aplicar cupones de descuento en el </a:t>
            </a:r>
            <a:r>
              <a:rPr lang="es-MX" i="1" dirty="0" err="1"/>
              <a:t>checkout</a:t>
            </a:r>
            <a:r>
              <a:rPr lang="es-MX" i="1" dirty="0"/>
              <a:t> para ahorrar en mi compra.</a:t>
            </a:r>
            <a:endParaRPr lang="es-MX" dirty="0"/>
          </a:p>
          <a:p>
            <a:endParaRPr lang="es-MX" b="1" dirty="0"/>
          </a:p>
          <a:p>
            <a:endParaRPr lang="es-MX" b="1" dirty="0"/>
          </a:p>
          <a:p>
            <a:r>
              <a:rPr lang="es-MX" b="1" dirty="0" err="1"/>
              <a:t>Definition</a:t>
            </a:r>
            <a:r>
              <a:rPr lang="es-MX" b="1" dirty="0"/>
              <a:t> </a:t>
            </a:r>
            <a:r>
              <a:rPr lang="es-MX" b="1" dirty="0" err="1"/>
              <a:t>of</a:t>
            </a:r>
            <a:r>
              <a:rPr lang="es-MX" b="1" dirty="0"/>
              <a:t> </a:t>
            </a:r>
            <a:r>
              <a:rPr lang="es-MX" b="1" dirty="0" err="1"/>
              <a:t>Ready</a:t>
            </a:r>
            <a:r>
              <a:rPr lang="es-MX" b="1" dirty="0"/>
              <a:t> (modelo INVEST):</a:t>
            </a:r>
            <a:endParaRPr lang="es-MX" dirty="0"/>
          </a:p>
          <a:p>
            <a:r>
              <a:rPr lang="es-MX" dirty="0"/>
              <a:t>✅ </a:t>
            </a:r>
            <a:r>
              <a:rPr lang="es-MX" b="1" dirty="0"/>
              <a:t>Independiente</a:t>
            </a:r>
            <a:r>
              <a:rPr lang="es-MX" dirty="0"/>
              <a:t>: No depende de que esté lista otra historia (como método de pago o registro).</a:t>
            </a:r>
          </a:p>
          <a:p>
            <a:r>
              <a:rPr lang="es-MX" dirty="0"/>
              <a:t>✅ </a:t>
            </a:r>
            <a:r>
              <a:rPr lang="es-MX" b="1" dirty="0"/>
              <a:t>Negociable</a:t>
            </a:r>
            <a:r>
              <a:rPr lang="es-MX" dirty="0"/>
              <a:t>: El equipo puede discutir si se aplica en el carrito o en la pantalla final.</a:t>
            </a:r>
          </a:p>
          <a:p>
            <a:r>
              <a:rPr lang="es-MX" dirty="0"/>
              <a:t>✅ </a:t>
            </a:r>
            <a:r>
              <a:rPr lang="es-MX" b="1" dirty="0"/>
              <a:t>Valiosa</a:t>
            </a:r>
            <a:r>
              <a:rPr lang="es-MX" dirty="0"/>
              <a:t>: Aporta un beneficio claro al usuario y puede aumentar conversión.</a:t>
            </a:r>
          </a:p>
          <a:p>
            <a:r>
              <a:rPr lang="es-MX" dirty="0"/>
              <a:t>✅ </a:t>
            </a:r>
            <a:r>
              <a:rPr lang="es-MX" b="1" dirty="0"/>
              <a:t>Estimable</a:t>
            </a:r>
            <a:r>
              <a:rPr lang="es-MX" dirty="0"/>
              <a:t>: Tiene una descripción clara y el equipo puede asignar puntos de historia.</a:t>
            </a:r>
          </a:p>
          <a:p>
            <a:r>
              <a:rPr lang="es-MX" dirty="0"/>
              <a:t>✅ </a:t>
            </a:r>
            <a:r>
              <a:rPr lang="es-MX" b="1" dirty="0"/>
              <a:t>Small</a:t>
            </a:r>
            <a:r>
              <a:rPr lang="es-MX" dirty="0"/>
              <a:t>: Está dividida de forma que puede completarse en menos de un sprint.</a:t>
            </a:r>
          </a:p>
          <a:p>
            <a:r>
              <a:rPr lang="es-MX" dirty="0"/>
              <a:t>✅ </a:t>
            </a:r>
            <a:r>
              <a:rPr lang="es-MX" b="1" dirty="0" err="1"/>
              <a:t>Testeable</a:t>
            </a:r>
            <a:r>
              <a:rPr lang="es-MX" dirty="0"/>
              <a:t>: Incluye criterios de aceptación como "aplicar cupón válido", "rechazar cupón vencido".</a:t>
            </a:r>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15112360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19622-1A61-D413-6384-A20EC5AE8FA6}"/>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0F46E18-D47C-720C-2781-D80CC64E1A47}"/>
              </a:ext>
            </a:extLst>
          </p:cNvPr>
          <p:cNvSpPr txBox="1"/>
          <p:nvPr/>
        </p:nvSpPr>
        <p:spPr>
          <a:xfrm>
            <a:off x="412955" y="412955"/>
            <a:ext cx="11238271" cy="7571303"/>
          </a:xfrm>
          <a:prstGeom prst="rect">
            <a:avLst/>
          </a:prstGeom>
          <a:noFill/>
        </p:spPr>
        <p:txBody>
          <a:bodyPr wrap="square" rtlCol="0">
            <a:spAutoFit/>
          </a:bodyPr>
          <a:lstStyle/>
          <a:p>
            <a:r>
              <a:rPr lang="es-MX" b="1" dirty="0"/>
              <a:t>9. El modelo </a:t>
            </a:r>
            <a:r>
              <a:rPr lang="es-MX" b="1" dirty="0" err="1"/>
              <a:t>invest</a:t>
            </a:r>
            <a:r>
              <a:rPr lang="es-MX" b="1" dirty="0"/>
              <a:t> forma parte del </a:t>
            </a:r>
            <a:r>
              <a:rPr lang="es-MX" b="1" dirty="0" err="1"/>
              <a:t>critero</a:t>
            </a:r>
            <a:r>
              <a:rPr lang="es-MX" b="1" dirty="0"/>
              <a:t> de READY? haz tu propia </a:t>
            </a:r>
            <a:r>
              <a:rPr lang="es-MX" b="1" dirty="0" err="1"/>
              <a:t>definicion</a:t>
            </a:r>
            <a:r>
              <a:rPr lang="es-MX" b="1" dirty="0"/>
              <a:t> del criterio de </a:t>
            </a:r>
            <a:r>
              <a:rPr lang="es-MX" b="1" dirty="0" err="1"/>
              <a:t>Ready</a:t>
            </a:r>
            <a:r>
              <a:rPr lang="es-MX" b="1" dirty="0"/>
              <a:t> para este ejercicio</a:t>
            </a:r>
          </a:p>
          <a:p>
            <a:endParaRPr lang="es-MX" dirty="0"/>
          </a:p>
          <a:p>
            <a:endParaRPr lang="es-MX" dirty="0"/>
          </a:p>
          <a:p>
            <a:r>
              <a:rPr lang="es-MX" b="1" dirty="0"/>
              <a:t>User Story:</a:t>
            </a:r>
            <a:br>
              <a:rPr lang="es-MX" dirty="0"/>
            </a:br>
            <a:r>
              <a:rPr lang="es-MX" i="1" dirty="0"/>
              <a:t>Como instructor, quiero subir archivos PDF a mis lecciones para compartir material de estudio con los alumnos.</a:t>
            </a:r>
          </a:p>
          <a:p>
            <a:endParaRPr lang="es-MX" i="1" dirty="0"/>
          </a:p>
          <a:p>
            <a:endParaRPr lang="es-MX" dirty="0"/>
          </a:p>
          <a:p>
            <a:r>
              <a:rPr lang="es-MX" b="1" dirty="0" err="1"/>
              <a:t>Definition</a:t>
            </a:r>
            <a:r>
              <a:rPr lang="es-MX" b="1" dirty="0"/>
              <a:t> </a:t>
            </a:r>
            <a:r>
              <a:rPr lang="es-MX" b="1" dirty="0" err="1"/>
              <a:t>of</a:t>
            </a:r>
            <a:r>
              <a:rPr lang="es-MX" b="1" dirty="0"/>
              <a:t> </a:t>
            </a:r>
            <a:r>
              <a:rPr lang="es-MX" b="1" dirty="0" err="1"/>
              <a:t>Ready</a:t>
            </a:r>
            <a:r>
              <a:rPr lang="es-MX" b="1" dirty="0"/>
              <a:t> (modelo INVEST):</a:t>
            </a:r>
            <a:endParaRPr lang="es-MX" dirty="0"/>
          </a:p>
          <a:p>
            <a:r>
              <a:rPr lang="es-MX" dirty="0"/>
              <a:t>✅ </a:t>
            </a:r>
            <a:r>
              <a:rPr lang="es-MX" b="1" dirty="0"/>
              <a:t>Independiente</a:t>
            </a:r>
            <a:r>
              <a:rPr lang="es-MX" dirty="0"/>
              <a:t>: No requiere completar primero otra funcionalidad como la creación de lecciones.</a:t>
            </a:r>
          </a:p>
          <a:p>
            <a:r>
              <a:rPr lang="es-MX" dirty="0"/>
              <a:t>✅ </a:t>
            </a:r>
            <a:r>
              <a:rPr lang="es-MX" b="1" dirty="0"/>
              <a:t>Negociable</a:t>
            </a:r>
            <a:r>
              <a:rPr lang="es-MX" dirty="0"/>
              <a:t>: Se puede discutir si se permiten otros formatos además de PDF.</a:t>
            </a:r>
          </a:p>
          <a:p>
            <a:r>
              <a:rPr lang="es-MX" dirty="0"/>
              <a:t>✅ </a:t>
            </a:r>
            <a:r>
              <a:rPr lang="es-MX" b="1" dirty="0"/>
              <a:t>Valiosa</a:t>
            </a:r>
            <a:r>
              <a:rPr lang="es-MX" dirty="0"/>
              <a:t>: Entrega valor al usuario final (instructor y alumnos).</a:t>
            </a:r>
          </a:p>
          <a:p>
            <a:r>
              <a:rPr lang="es-MX" dirty="0"/>
              <a:t>✅ </a:t>
            </a:r>
            <a:r>
              <a:rPr lang="es-MX" b="1" dirty="0"/>
              <a:t>Estimable</a:t>
            </a:r>
            <a:r>
              <a:rPr lang="es-MX" dirty="0"/>
              <a:t>: Se puede calcular el esfuerzo (back-</a:t>
            </a:r>
            <a:r>
              <a:rPr lang="es-MX" dirty="0" err="1"/>
              <a:t>end</a:t>
            </a:r>
            <a:r>
              <a:rPr lang="es-MX" dirty="0"/>
              <a:t> + UI + validaciones).</a:t>
            </a:r>
          </a:p>
          <a:p>
            <a:r>
              <a:rPr lang="es-MX" dirty="0"/>
              <a:t>✅ </a:t>
            </a:r>
            <a:r>
              <a:rPr lang="es-MX" b="1" dirty="0"/>
              <a:t>Small</a:t>
            </a:r>
            <a:r>
              <a:rPr lang="es-MX" dirty="0"/>
              <a:t>: Acotada solo a </a:t>
            </a:r>
            <a:r>
              <a:rPr lang="es-MX" dirty="0" err="1"/>
              <a:t>PDFs</a:t>
            </a:r>
            <a:r>
              <a:rPr lang="es-MX" dirty="0"/>
              <a:t>, no a otros tipos de contenido.</a:t>
            </a:r>
          </a:p>
          <a:p>
            <a:r>
              <a:rPr lang="es-MX" dirty="0"/>
              <a:t>✅ </a:t>
            </a:r>
            <a:r>
              <a:rPr lang="es-MX" b="1" dirty="0" err="1"/>
              <a:t>Testeable</a:t>
            </a:r>
            <a:r>
              <a:rPr lang="es-MX" dirty="0"/>
              <a:t>: Se puede verificar que el archivo se sube, se asocia a la lección y se visualiza.</a:t>
            </a:r>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266277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AFF5E-5ABB-2DE5-47CD-C04978ACD103}"/>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B51DCD22-8ED3-AAC7-B90E-2C977A84F8DC}"/>
              </a:ext>
            </a:extLst>
          </p:cNvPr>
          <p:cNvSpPr txBox="1"/>
          <p:nvPr/>
        </p:nvSpPr>
        <p:spPr>
          <a:xfrm>
            <a:off x="88491" y="171442"/>
            <a:ext cx="12103509" cy="5355312"/>
          </a:xfrm>
          <a:prstGeom prst="rect">
            <a:avLst/>
          </a:prstGeom>
          <a:noFill/>
        </p:spPr>
        <p:txBody>
          <a:bodyPr wrap="square" rtlCol="0">
            <a:spAutoFit/>
          </a:bodyPr>
          <a:lstStyle/>
          <a:p>
            <a:r>
              <a:rPr lang="es-MX" b="1" dirty="0"/>
              <a:t> ¿El MVP cuantas características tiene?</a:t>
            </a:r>
          </a:p>
          <a:p>
            <a:endParaRPr lang="es-MX" b="1" dirty="0"/>
          </a:p>
          <a:p>
            <a:r>
              <a:rPr lang="es-MX" dirty="0"/>
              <a:t>Se considera que si es solo una se denomina MVF, si es mayor pasa a ser MVP</a:t>
            </a:r>
          </a:p>
          <a:p>
            <a:endParaRPr lang="es-MX" b="1" dirty="0"/>
          </a:p>
          <a:p>
            <a:r>
              <a:rPr lang="es-MX" b="1" dirty="0"/>
              <a:t>¿El MVP es solo código?</a:t>
            </a:r>
          </a:p>
          <a:p>
            <a:endParaRPr lang="es-MX" b="1" dirty="0"/>
          </a:p>
          <a:p>
            <a:r>
              <a:rPr lang="es-MX" dirty="0"/>
              <a:t>NO, el MVP no necesariamente es </a:t>
            </a:r>
            <a:r>
              <a:rPr lang="es-MX" dirty="0" err="1"/>
              <a:t>codigo</a:t>
            </a:r>
            <a:r>
              <a:rPr lang="es-MX" dirty="0"/>
              <a:t>, puede ser solo un video o una </a:t>
            </a:r>
            <a:r>
              <a:rPr lang="es-MX" dirty="0" err="1"/>
              <a:t>ppt</a:t>
            </a:r>
            <a:endParaRPr lang="es-MX" dirty="0"/>
          </a:p>
          <a:p>
            <a:endParaRPr lang="es-MX" dirty="0"/>
          </a:p>
          <a:p>
            <a:r>
              <a:rPr lang="es-MX" b="1" dirty="0"/>
              <a:t>¿Cuándo no usaría un MVP?</a:t>
            </a:r>
          </a:p>
          <a:p>
            <a:endParaRPr lang="es-MX" dirty="0"/>
          </a:p>
          <a:p>
            <a:r>
              <a:rPr lang="es-MX" dirty="0"/>
              <a:t>En caso de que el cliente ya sepa lo que necesita, no hay ninguna hipótesis a validar</a:t>
            </a:r>
          </a:p>
          <a:p>
            <a:endParaRPr lang="es-MX" dirty="0"/>
          </a:p>
          <a:p>
            <a:r>
              <a:rPr lang="es-MX" b="1" dirty="0"/>
              <a:t>¿Diferencia entre el MVP y el UVP?</a:t>
            </a:r>
          </a:p>
          <a:p>
            <a:endParaRPr lang="es-MX" dirty="0"/>
          </a:p>
          <a:p>
            <a:r>
              <a:rPr lang="es-MX" dirty="0"/>
              <a:t>El UVP es el producto ideal, no siempre termina siendo esa idea exactamente</a:t>
            </a:r>
          </a:p>
          <a:p>
            <a:endParaRPr lang="es-MX" dirty="0"/>
          </a:p>
          <a:p>
            <a:r>
              <a:rPr lang="es-MX" b="1" dirty="0"/>
              <a:t>¿Una versión beta es un MMP O MVP?</a:t>
            </a:r>
          </a:p>
          <a:p>
            <a:endParaRPr lang="es-MX" dirty="0"/>
          </a:p>
          <a:p>
            <a:r>
              <a:rPr lang="es-MX" dirty="0"/>
              <a:t>NINGUNO, es una etapa de pruebas de un producto que ya está más completo.</a:t>
            </a:r>
          </a:p>
        </p:txBody>
      </p:sp>
    </p:spTree>
    <p:extLst>
      <p:ext uri="{BB962C8B-B14F-4D97-AF65-F5344CB8AC3E}">
        <p14:creationId xmlns:p14="http://schemas.microsoft.com/office/powerpoint/2010/main" val="19037218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4CDA6-F11E-BD54-1DF5-BB442BEE2A1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B5F79E7-15C7-B471-702B-447B613E6793}"/>
              </a:ext>
            </a:extLst>
          </p:cNvPr>
          <p:cNvSpPr txBox="1"/>
          <p:nvPr/>
        </p:nvSpPr>
        <p:spPr>
          <a:xfrm>
            <a:off x="412955" y="412955"/>
            <a:ext cx="11238271" cy="7017306"/>
          </a:xfrm>
          <a:prstGeom prst="rect">
            <a:avLst/>
          </a:prstGeom>
          <a:noFill/>
        </p:spPr>
        <p:txBody>
          <a:bodyPr wrap="square" rtlCol="0">
            <a:spAutoFit/>
          </a:bodyPr>
          <a:lstStyle/>
          <a:p>
            <a:r>
              <a:rPr lang="es-MX" b="1" dirty="0"/>
              <a:t>9. El modelo </a:t>
            </a:r>
            <a:r>
              <a:rPr lang="es-MX" b="1" dirty="0" err="1"/>
              <a:t>invest</a:t>
            </a:r>
            <a:r>
              <a:rPr lang="es-MX" b="1" dirty="0"/>
              <a:t> forma parte del </a:t>
            </a:r>
            <a:r>
              <a:rPr lang="es-MX" b="1" dirty="0" err="1"/>
              <a:t>critero</a:t>
            </a:r>
            <a:r>
              <a:rPr lang="es-MX" b="1" dirty="0"/>
              <a:t> de READY? haz tu propia </a:t>
            </a:r>
            <a:r>
              <a:rPr lang="es-MX" b="1" dirty="0" err="1"/>
              <a:t>definicion</a:t>
            </a:r>
            <a:r>
              <a:rPr lang="es-MX" b="1" dirty="0"/>
              <a:t> del criterio de </a:t>
            </a:r>
            <a:r>
              <a:rPr lang="es-MX" b="1" dirty="0" err="1"/>
              <a:t>Ready</a:t>
            </a:r>
            <a:r>
              <a:rPr lang="es-MX" b="1" dirty="0"/>
              <a:t> para este ejercicio</a:t>
            </a:r>
          </a:p>
          <a:p>
            <a:endParaRPr lang="es-MX" dirty="0"/>
          </a:p>
          <a:p>
            <a:endParaRPr lang="es-MX" dirty="0"/>
          </a:p>
          <a:p>
            <a:r>
              <a:rPr lang="es-MX" b="1" dirty="0"/>
              <a:t>User Story:</a:t>
            </a:r>
            <a:br>
              <a:rPr lang="es-MX" dirty="0"/>
            </a:br>
            <a:r>
              <a:rPr lang="es-MX" i="1" dirty="0"/>
              <a:t>Como usuario, quiero recibir recordatorios diarios para hacer ejercicio, para mantener mi rutina.</a:t>
            </a:r>
          </a:p>
          <a:p>
            <a:endParaRPr lang="es-MX" dirty="0"/>
          </a:p>
          <a:p>
            <a:r>
              <a:rPr lang="es-MX" b="1" dirty="0" err="1"/>
              <a:t>Definition</a:t>
            </a:r>
            <a:r>
              <a:rPr lang="es-MX" b="1" dirty="0"/>
              <a:t> </a:t>
            </a:r>
            <a:r>
              <a:rPr lang="es-MX" b="1" dirty="0" err="1"/>
              <a:t>of</a:t>
            </a:r>
            <a:r>
              <a:rPr lang="es-MX" b="1" dirty="0"/>
              <a:t> </a:t>
            </a:r>
            <a:r>
              <a:rPr lang="es-MX" b="1" dirty="0" err="1"/>
              <a:t>Ready</a:t>
            </a:r>
            <a:r>
              <a:rPr lang="es-MX" b="1" dirty="0"/>
              <a:t> (modelo INVEST):</a:t>
            </a:r>
            <a:endParaRPr lang="es-MX" dirty="0"/>
          </a:p>
          <a:p>
            <a:r>
              <a:rPr lang="es-MX" dirty="0"/>
              <a:t>✅ </a:t>
            </a:r>
            <a:r>
              <a:rPr lang="es-MX" b="1" dirty="0"/>
              <a:t>Independiente</a:t>
            </a:r>
            <a:r>
              <a:rPr lang="es-MX" dirty="0"/>
              <a:t>: No depende de que esté lista otra funcionalidad como el calendario de entrenamientos.</a:t>
            </a:r>
          </a:p>
          <a:p>
            <a:r>
              <a:rPr lang="es-MX" dirty="0"/>
              <a:t>✅ </a:t>
            </a:r>
            <a:r>
              <a:rPr lang="es-MX" b="1" dirty="0"/>
              <a:t>Negociable</a:t>
            </a:r>
            <a:r>
              <a:rPr lang="es-MX" dirty="0"/>
              <a:t>: Se puede ajustar si el recordatorio será por notificación </a:t>
            </a:r>
            <a:r>
              <a:rPr lang="es-MX" dirty="0" err="1"/>
              <a:t>push</a:t>
            </a:r>
            <a:r>
              <a:rPr lang="es-MX" dirty="0"/>
              <a:t>, email o ambos.</a:t>
            </a:r>
          </a:p>
          <a:p>
            <a:r>
              <a:rPr lang="es-MX" dirty="0"/>
              <a:t>✅ </a:t>
            </a:r>
            <a:r>
              <a:rPr lang="es-MX" b="1" dirty="0"/>
              <a:t>Valiosa</a:t>
            </a:r>
            <a:r>
              <a:rPr lang="es-MX" dirty="0"/>
              <a:t>: Ayuda al usuario a mantener el hábito, lo que mejora la retención.</a:t>
            </a:r>
          </a:p>
          <a:p>
            <a:r>
              <a:rPr lang="es-MX" dirty="0"/>
              <a:t>✅ </a:t>
            </a:r>
            <a:r>
              <a:rPr lang="es-MX" b="1" dirty="0"/>
              <a:t>Estimable</a:t>
            </a:r>
            <a:r>
              <a:rPr lang="es-MX" dirty="0"/>
              <a:t>: Claramente definida, permite una estimación en puntos de historia.</a:t>
            </a:r>
          </a:p>
          <a:p>
            <a:r>
              <a:rPr lang="es-MX" dirty="0"/>
              <a:t>✅ </a:t>
            </a:r>
            <a:r>
              <a:rPr lang="es-MX" b="1" dirty="0"/>
              <a:t>Small</a:t>
            </a:r>
            <a:r>
              <a:rPr lang="es-MX" dirty="0"/>
              <a:t>: Limitada a recordatorios diarios, sin incluir personalización avanzada.</a:t>
            </a:r>
          </a:p>
          <a:p>
            <a:r>
              <a:rPr lang="es-MX" dirty="0"/>
              <a:t>✅ </a:t>
            </a:r>
            <a:r>
              <a:rPr lang="es-MX" b="1" dirty="0" err="1"/>
              <a:t>Testeable</a:t>
            </a:r>
            <a:r>
              <a:rPr lang="es-MX" dirty="0"/>
              <a:t>: Se puede verificar que se envía la notificación en el momento adecuado</a:t>
            </a:r>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24066753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80231-C389-C8A4-C441-14EE6F819BD1}"/>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02F0170-7139-BE51-BBB0-2A1494C07F54}"/>
              </a:ext>
            </a:extLst>
          </p:cNvPr>
          <p:cNvSpPr txBox="1"/>
          <p:nvPr/>
        </p:nvSpPr>
        <p:spPr>
          <a:xfrm>
            <a:off x="412955" y="412955"/>
            <a:ext cx="11238271" cy="7017306"/>
          </a:xfrm>
          <a:prstGeom prst="rect">
            <a:avLst/>
          </a:prstGeom>
          <a:noFill/>
        </p:spPr>
        <p:txBody>
          <a:bodyPr wrap="square" rtlCol="0">
            <a:spAutoFit/>
          </a:bodyPr>
          <a:lstStyle/>
          <a:p>
            <a:r>
              <a:rPr lang="es-MX" b="1" dirty="0"/>
              <a:t>9. El modelo </a:t>
            </a:r>
            <a:r>
              <a:rPr lang="es-MX" b="1" dirty="0" err="1"/>
              <a:t>invest</a:t>
            </a:r>
            <a:r>
              <a:rPr lang="es-MX" b="1" dirty="0"/>
              <a:t> forma parte del </a:t>
            </a:r>
            <a:r>
              <a:rPr lang="es-MX" b="1" dirty="0" err="1"/>
              <a:t>critero</a:t>
            </a:r>
            <a:r>
              <a:rPr lang="es-MX" b="1" dirty="0"/>
              <a:t> de READY? haz tu propia </a:t>
            </a:r>
            <a:r>
              <a:rPr lang="es-MX" b="1" dirty="0" err="1"/>
              <a:t>definicion</a:t>
            </a:r>
            <a:r>
              <a:rPr lang="es-MX" b="1" dirty="0"/>
              <a:t> del criterio de </a:t>
            </a:r>
            <a:r>
              <a:rPr lang="es-MX" b="1" dirty="0" err="1"/>
              <a:t>Ready</a:t>
            </a:r>
            <a:r>
              <a:rPr lang="es-MX" b="1" dirty="0"/>
              <a:t> para este ejercicio</a:t>
            </a:r>
          </a:p>
          <a:p>
            <a:endParaRPr lang="es-MX" dirty="0"/>
          </a:p>
          <a:p>
            <a:endParaRPr lang="es-MX" dirty="0"/>
          </a:p>
          <a:p>
            <a:r>
              <a:rPr lang="es-MX" b="1" dirty="0"/>
              <a:t>User Story:</a:t>
            </a:r>
            <a:br>
              <a:rPr lang="es-MX" dirty="0"/>
            </a:br>
            <a:r>
              <a:rPr lang="es-MX" i="1" dirty="0"/>
              <a:t>Como cliente, quiero poder ver el historial de mis transacciones para revisar mis movimientos bancarios.</a:t>
            </a:r>
          </a:p>
          <a:p>
            <a:endParaRPr lang="es-MX" dirty="0"/>
          </a:p>
          <a:p>
            <a:r>
              <a:rPr lang="es-MX" b="1" dirty="0" err="1"/>
              <a:t>Definition</a:t>
            </a:r>
            <a:r>
              <a:rPr lang="es-MX" b="1" dirty="0"/>
              <a:t> </a:t>
            </a:r>
            <a:r>
              <a:rPr lang="es-MX" b="1" dirty="0" err="1"/>
              <a:t>of</a:t>
            </a:r>
            <a:r>
              <a:rPr lang="es-MX" b="1" dirty="0"/>
              <a:t> </a:t>
            </a:r>
            <a:r>
              <a:rPr lang="es-MX" b="1" dirty="0" err="1"/>
              <a:t>Ready</a:t>
            </a:r>
            <a:r>
              <a:rPr lang="es-MX" b="1" dirty="0"/>
              <a:t> (modelo INVEST):</a:t>
            </a:r>
            <a:endParaRPr lang="es-MX" dirty="0"/>
          </a:p>
          <a:p>
            <a:r>
              <a:rPr lang="es-MX" dirty="0"/>
              <a:t>✅ </a:t>
            </a:r>
            <a:r>
              <a:rPr lang="es-MX" b="1" dirty="0"/>
              <a:t>Independiente</a:t>
            </a:r>
            <a:r>
              <a:rPr lang="es-MX" dirty="0"/>
              <a:t>: No depende de que esté lista la funcionalidad de transferencia o pagos.</a:t>
            </a:r>
          </a:p>
          <a:p>
            <a:r>
              <a:rPr lang="es-MX" dirty="0"/>
              <a:t>✅ </a:t>
            </a:r>
            <a:r>
              <a:rPr lang="es-MX" b="1" dirty="0"/>
              <a:t>Negociable</a:t>
            </a:r>
            <a:r>
              <a:rPr lang="es-MX" dirty="0"/>
              <a:t>: Se puede definir el rango de fechas por defecto, si se muestra paginación, etc.</a:t>
            </a:r>
          </a:p>
          <a:p>
            <a:r>
              <a:rPr lang="es-MX" dirty="0"/>
              <a:t>✅ </a:t>
            </a:r>
            <a:r>
              <a:rPr lang="es-MX" b="1" dirty="0"/>
              <a:t>Valiosa</a:t>
            </a:r>
            <a:r>
              <a:rPr lang="es-MX" dirty="0"/>
              <a:t>: Aporta transparencia y confianza al usuario.</a:t>
            </a:r>
          </a:p>
          <a:p>
            <a:r>
              <a:rPr lang="es-MX" dirty="0"/>
              <a:t>✅ </a:t>
            </a:r>
            <a:r>
              <a:rPr lang="es-MX" b="1" dirty="0"/>
              <a:t>Estimable</a:t>
            </a:r>
            <a:r>
              <a:rPr lang="es-MX" dirty="0"/>
              <a:t>: El alcance está claro, se puede estimar con base en la experiencia del equipo.</a:t>
            </a:r>
          </a:p>
          <a:p>
            <a:r>
              <a:rPr lang="es-MX" dirty="0"/>
              <a:t>✅ </a:t>
            </a:r>
            <a:r>
              <a:rPr lang="es-MX" b="1" dirty="0"/>
              <a:t>Small</a:t>
            </a:r>
            <a:r>
              <a:rPr lang="es-MX" dirty="0"/>
              <a:t>: Enfocada solo en la visualización del historial, no en filtros avanzados ni exportación.</a:t>
            </a:r>
          </a:p>
          <a:p>
            <a:r>
              <a:rPr lang="es-MX" dirty="0"/>
              <a:t>✅ </a:t>
            </a:r>
            <a:r>
              <a:rPr lang="es-MX" b="1" dirty="0" err="1"/>
              <a:t>Testeable</a:t>
            </a:r>
            <a:r>
              <a:rPr lang="es-MX" dirty="0"/>
              <a:t>: Se puede comprobar con datos de prueba si el historial se muestra correctamente.</a:t>
            </a:r>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3814489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D3CF1-CE5F-3B04-9412-29B484662D6C}"/>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84221B6-F947-2C4C-4BFF-33C8D7F56A5C}"/>
              </a:ext>
            </a:extLst>
          </p:cNvPr>
          <p:cNvSpPr txBox="1"/>
          <p:nvPr/>
        </p:nvSpPr>
        <p:spPr>
          <a:xfrm>
            <a:off x="412955" y="412955"/>
            <a:ext cx="7325033" cy="10895290"/>
          </a:xfrm>
          <a:prstGeom prst="rect">
            <a:avLst/>
          </a:prstGeom>
          <a:noFill/>
        </p:spPr>
        <p:txBody>
          <a:bodyPr wrap="square" rtlCol="0">
            <a:spAutoFit/>
          </a:bodyPr>
          <a:lstStyle/>
          <a:p>
            <a:r>
              <a:rPr lang="es-MX" b="1" dirty="0"/>
              <a:t>10. Realice su propia </a:t>
            </a:r>
            <a:r>
              <a:rPr lang="es-MX" b="1" dirty="0" err="1"/>
              <a:t>definition</a:t>
            </a:r>
            <a:r>
              <a:rPr lang="es-MX" b="1" dirty="0"/>
              <a:t> </a:t>
            </a:r>
            <a:r>
              <a:rPr lang="es-MX" b="1" dirty="0" err="1"/>
              <a:t>of</a:t>
            </a:r>
            <a:r>
              <a:rPr lang="es-MX" b="1" dirty="0"/>
              <a:t> done del enunciado planteado</a:t>
            </a:r>
            <a:endParaRPr lang="es-MX" dirty="0"/>
          </a:p>
          <a:p>
            <a:endParaRPr lang="es-MX" dirty="0"/>
          </a:p>
          <a:p>
            <a:r>
              <a:rPr lang="es-MX" dirty="0"/>
              <a:t>Definiciones que van a estar en todas las US</a:t>
            </a:r>
          </a:p>
          <a:p>
            <a:endParaRPr lang="es-MX" b="1" dirty="0"/>
          </a:p>
          <a:p>
            <a:pPr marL="342900" indent="-342900">
              <a:buFont typeface="+mj-lt"/>
              <a:buAutoNum type="arabicPeriod"/>
            </a:pPr>
            <a:r>
              <a:rPr lang="es-MX" b="1" dirty="0"/>
              <a:t>Se han escrito pruebas unitarias y de integración para esta funcionalidad.</a:t>
            </a:r>
          </a:p>
          <a:p>
            <a:pPr marL="342900" indent="-342900">
              <a:buFont typeface="+mj-lt"/>
              <a:buAutoNum type="arabicPeriod"/>
            </a:pPr>
            <a:endParaRPr lang="es-MX" b="1" dirty="0"/>
          </a:p>
          <a:p>
            <a:pPr marL="342900" indent="-342900">
              <a:buFont typeface="+mj-lt"/>
              <a:buAutoNum type="arabicPeriod"/>
            </a:pPr>
            <a:r>
              <a:rPr lang="es-MX" b="1" dirty="0"/>
              <a:t>El </a:t>
            </a:r>
            <a:r>
              <a:rPr lang="es-MX" b="1" dirty="0" err="1"/>
              <a:t>Product</a:t>
            </a:r>
            <a:r>
              <a:rPr lang="es-MX" b="1" dirty="0"/>
              <a:t> </a:t>
            </a:r>
            <a:r>
              <a:rPr lang="es-MX" b="1" dirty="0" err="1"/>
              <a:t>Owner</a:t>
            </a:r>
            <a:r>
              <a:rPr lang="es-MX" b="1" dirty="0"/>
              <a:t> ha revisado y aceptado la funcionalidad.</a:t>
            </a:r>
          </a:p>
          <a:p>
            <a:pPr marL="342900" indent="-342900">
              <a:buFont typeface="+mj-lt"/>
              <a:buAutoNum type="arabicPeriod"/>
            </a:pPr>
            <a:endParaRPr lang="es-MX" b="1" dirty="0"/>
          </a:p>
          <a:p>
            <a:pPr marL="342900" indent="-342900">
              <a:buFont typeface="+mj-lt"/>
              <a:buAutoNum type="arabicPeriod"/>
            </a:pPr>
            <a:r>
              <a:rPr lang="es-MX" b="1" dirty="0"/>
              <a:t>Se ha hecho una prueba en distintos navegadores y dispositivos IOS- Android</a:t>
            </a:r>
          </a:p>
          <a:p>
            <a:pPr marL="342900" indent="-342900">
              <a:buFont typeface="+mj-lt"/>
              <a:buAutoNum type="arabicPeriod"/>
            </a:pPr>
            <a:endParaRPr lang="es-MX" b="1" dirty="0"/>
          </a:p>
          <a:p>
            <a:pPr marL="342900" indent="-342900">
              <a:buFont typeface="+mj-lt"/>
              <a:buAutoNum type="arabicPeriod"/>
            </a:pPr>
            <a:r>
              <a:rPr lang="es-MX" b="1" dirty="0"/>
              <a:t>La interfaz fue revisada por diseño UX.</a:t>
            </a:r>
          </a:p>
          <a:p>
            <a:pPr marL="342900" indent="-342900">
              <a:buFont typeface="+mj-lt"/>
              <a:buAutoNum type="arabicPeriod"/>
            </a:pPr>
            <a:endParaRPr lang="es-MX" b="1" dirty="0"/>
          </a:p>
          <a:p>
            <a:pPr marL="342900" indent="-342900">
              <a:buFont typeface="+mj-lt"/>
              <a:buAutoNum type="arabicPeriod"/>
            </a:pPr>
            <a:r>
              <a:rPr lang="es-MX" b="1" dirty="0"/>
              <a:t>Revisado por QA sin errores</a:t>
            </a:r>
          </a:p>
          <a:p>
            <a:pPr marL="342900" indent="-342900">
              <a:buFont typeface="+mj-lt"/>
              <a:buAutoNum type="arabicPeriod"/>
            </a:pPr>
            <a:endParaRPr lang="es-MX" b="1" dirty="0"/>
          </a:p>
          <a:p>
            <a:pPr marL="342900" indent="-342900">
              <a:buFont typeface="+mj-lt"/>
              <a:buAutoNum type="arabicPeriod"/>
            </a:pPr>
            <a:r>
              <a:rPr lang="es-MX" b="1" dirty="0"/>
              <a:t>El código está subido al repositorio principal y documentado.</a:t>
            </a:r>
          </a:p>
          <a:p>
            <a:pPr marL="342900" indent="-342900">
              <a:buFont typeface="+mj-lt"/>
              <a:buAutoNum type="arabicPeriod"/>
            </a:pPr>
            <a:endParaRPr lang="es-MX" b="1" dirty="0"/>
          </a:p>
          <a:p>
            <a:pPr marL="342900" indent="-342900">
              <a:buFont typeface="+mj-lt"/>
              <a:buAutoNum type="arabicPeriod"/>
            </a:pPr>
            <a:r>
              <a:rPr lang="es-MX" b="1" dirty="0"/>
              <a:t>Se desplegó en ambiente de </a:t>
            </a:r>
            <a:r>
              <a:rPr lang="es-MX" b="1" dirty="0" err="1"/>
              <a:t>staging</a:t>
            </a:r>
            <a:r>
              <a:rPr lang="es-MX" b="1" dirty="0"/>
              <a:t>.</a:t>
            </a:r>
          </a:p>
          <a:p>
            <a:pPr marL="342900" indent="-342900">
              <a:buFont typeface="+mj-lt"/>
              <a:buAutoNum type="arabicPeriod"/>
            </a:pPr>
            <a:endParaRPr lang="es-MX" b="1" dirty="0"/>
          </a:p>
          <a:p>
            <a:pPr marL="342900" indent="-342900">
              <a:buFont typeface="+mj-lt"/>
              <a:buAutoNum type="arabicPeriod"/>
            </a:pPr>
            <a:r>
              <a:rPr lang="es-MX" b="1" dirty="0"/>
              <a:t>El diseño es consistente con el resto de la plataforma.</a:t>
            </a:r>
          </a:p>
          <a:p>
            <a:pPr marL="342900" indent="-342900">
              <a:buFont typeface="+mj-lt"/>
              <a:buAutoNum type="arabicPeriod"/>
            </a:pPr>
            <a:endParaRPr lang="es-MX" b="1" dirty="0"/>
          </a:p>
          <a:p>
            <a:endParaRPr lang="es-MX" b="1" dirty="0"/>
          </a:p>
          <a:p>
            <a:endParaRPr lang="es-MX" b="1"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34167669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45A71-87BB-1DC0-1BB0-234546A35E8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53EA254-49D1-C4B8-A629-8B5CCB8D0287}"/>
              </a:ext>
            </a:extLst>
          </p:cNvPr>
          <p:cNvSpPr txBox="1"/>
          <p:nvPr/>
        </p:nvSpPr>
        <p:spPr>
          <a:xfrm>
            <a:off x="412955" y="412955"/>
            <a:ext cx="7325033" cy="7571303"/>
          </a:xfrm>
          <a:prstGeom prst="rect">
            <a:avLst/>
          </a:prstGeom>
          <a:noFill/>
        </p:spPr>
        <p:txBody>
          <a:bodyPr wrap="square" rtlCol="0">
            <a:spAutoFit/>
          </a:bodyPr>
          <a:lstStyle/>
          <a:p>
            <a:r>
              <a:rPr lang="es-MX" b="1" dirty="0"/>
              <a:t>10. Realice su propia </a:t>
            </a:r>
            <a:r>
              <a:rPr lang="es-MX" b="1" dirty="0" err="1"/>
              <a:t>definition</a:t>
            </a:r>
            <a:r>
              <a:rPr lang="es-MX" b="1" dirty="0"/>
              <a:t> </a:t>
            </a:r>
            <a:r>
              <a:rPr lang="es-MX" b="1" dirty="0" err="1"/>
              <a:t>of</a:t>
            </a:r>
            <a:r>
              <a:rPr lang="es-MX" b="1" dirty="0"/>
              <a:t> done del enunciado planteado</a:t>
            </a:r>
          </a:p>
          <a:p>
            <a:endParaRPr lang="es-MX" dirty="0"/>
          </a:p>
          <a:p>
            <a:r>
              <a:rPr lang="es-MX" b="1" dirty="0"/>
              <a:t>🛒 </a:t>
            </a:r>
            <a:r>
              <a:rPr lang="es-MX" b="1" dirty="0" err="1"/>
              <a:t>eCommerce</a:t>
            </a:r>
            <a:endParaRPr lang="es-MX" b="1" dirty="0"/>
          </a:p>
          <a:p>
            <a:endParaRPr lang="es-MX" b="1" dirty="0"/>
          </a:p>
          <a:p>
            <a:r>
              <a:rPr lang="es-MX" b="1" dirty="0"/>
              <a:t>User Story:</a:t>
            </a:r>
            <a:br>
              <a:rPr lang="es-MX" dirty="0"/>
            </a:br>
            <a:r>
              <a:rPr lang="es-MX" i="1" dirty="0"/>
              <a:t>Como cliente, quiero poder guardar productos en una lista de favoritos para comprarlos más tarde.</a:t>
            </a:r>
          </a:p>
          <a:p>
            <a:endParaRPr lang="es-MX" i="1" dirty="0"/>
          </a:p>
          <a:p>
            <a:endParaRPr lang="es-MX" dirty="0"/>
          </a:p>
          <a:p>
            <a:r>
              <a:rPr lang="es-MX" b="1" dirty="0" err="1"/>
              <a:t>Definition</a:t>
            </a:r>
            <a:r>
              <a:rPr lang="es-MX" b="1" dirty="0"/>
              <a:t> </a:t>
            </a:r>
            <a:r>
              <a:rPr lang="es-MX" b="1" dirty="0" err="1"/>
              <a:t>of</a:t>
            </a:r>
            <a:r>
              <a:rPr lang="es-MX" b="1" dirty="0"/>
              <a:t> Done:</a:t>
            </a:r>
            <a:endParaRPr lang="es-MX" dirty="0"/>
          </a:p>
          <a:p>
            <a:pPr marL="285750" indent="-285750">
              <a:buFont typeface="Arial" panose="020B0604020202020204" pitchFamily="34" charset="0"/>
              <a:buChar char="•"/>
            </a:pPr>
            <a:r>
              <a:rPr lang="es-MX" dirty="0"/>
              <a:t>El botón de “Añadir a favoritos” funciona en la página de producto.</a:t>
            </a:r>
          </a:p>
          <a:p>
            <a:pPr marL="285750" indent="-285750">
              <a:buFont typeface="Arial" panose="020B0604020202020204" pitchFamily="34" charset="0"/>
              <a:buChar char="•"/>
            </a:pPr>
            <a:r>
              <a:rPr lang="es-MX" dirty="0"/>
              <a:t>El producto aparece correctamente en la lista de favoritos del usuario.</a:t>
            </a:r>
          </a:p>
          <a:p>
            <a:pPr marL="285750" indent="-285750">
              <a:buFont typeface="Arial" panose="020B0604020202020204" pitchFamily="34" charset="0"/>
              <a:buChar char="•"/>
            </a:pPr>
            <a:r>
              <a:rPr lang="es-MX" dirty="0"/>
              <a:t>Los favoritos se guardan en la cuenta del usuario (no solo en cookies).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4964211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4B89C-422A-28AA-F885-28FBC5D42A04}"/>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3B28873-9210-230A-A60F-929DD559F487}"/>
              </a:ext>
            </a:extLst>
          </p:cNvPr>
          <p:cNvSpPr txBox="1"/>
          <p:nvPr/>
        </p:nvSpPr>
        <p:spPr>
          <a:xfrm>
            <a:off x="412955" y="412955"/>
            <a:ext cx="7325033" cy="6740307"/>
          </a:xfrm>
          <a:prstGeom prst="rect">
            <a:avLst/>
          </a:prstGeom>
          <a:noFill/>
        </p:spPr>
        <p:txBody>
          <a:bodyPr wrap="square" rtlCol="0">
            <a:spAutoFit/>
          </a:bodyPr>
          <a:lstStyle/>
          <a:p>
            <a:r>
              <a:rPr lang="es-MX" b="1" dirty="0"/>
              <a:t>10. Realice su propia </a:t>
            </a:r>
            <a:r>
              <a:rPr lang="es-MX" b="1" dirty="0" err="1"/>
              <a:t>definition</a:t>
            </a:r>
            <a:r>
              <a:rPr lang="es-MX" b="1" dirty="0"/>
              <a:t> </a:t>
            </a:r>
            <a:r>
              <a:rPr lang="es-MX" b="1" dirty="0" err="1"/>
              <a:t>of</a:t>
            </a:r>
            <a:r>
              <a:rPr lang="es-MX" b="1" dirty="0"/>
              <a:t> done del enunciado planteado</a:t>
            </a:r>
          </a:p>
          <a:p>
            <a:endParaRPr lang="es-MX" dirty="0"/>
          </a:p>
          <a:p>
            <a:endParaRPr lang="es-MX" dirty="0"/>
          </a:p>
          <a:p>
            <a:r>
              <a:rPr lang="es-MX" dirty="0"/>
              <a:t>📱 </a:t>
            </a:r>
            <a:r>
              <a:rPr lang="es-MX" b="1" dirty="0"/>
              <a:t>App de Mensajería</a:t>
            </a:r>
            <a:endParaRPr lang="es-MX" dirty="0"/>
          </a:p>
          <a:p>
            <a:endParaRPr lang="es-MX" b="1" dirty="0"/>
          </a:p>
          <a:p>
            <a:r>
              <a:rPr lang="es-MX" b="1" dirty="0"/>
              <a:t>User Story:</a:t>
            </a:r>
            <a:br>
              <a:rPr lang="es-MX" dirty="0"/>
            </a:br>
            <a:r>
              <a:rPr lang="es-MX" i="1" dirty="0"/>
              <a:t>Como usuario, quiero recibir una notificación cuando alguien me envía un mensaje nuevo, para estar al tanto de mis conversaciones.</a:t>
            </a:r>
          </a:p>
          <a:p>
            <a:endParaRPr lang="es-MX" dirty="0"/>
          </a:p>
          <a:p>
            <a:r>
              <a:rPr lang="es-MX" b="1" dirty="0" err="1"/>
              <a:t>Definition</a:t>
            </a:r>
            <a:r>
              <a:rPr lang="es-MX" b="1" dirty="0"/>
              <a:t> </a:t>
            </a:r>
            <a:r>
              <a:rPr lang="es-MX" b="1" dirty="0" err="1"/>
              <a:t>of</a:t>
            </a:r>
            <a:r>
              <a:rPr lang="es-MX" b="1" dirty="0"/>
              <a:t> Done:</a:t>
            </a:r>
            <a:endParaRPr lang="es-MX" dirty="0"/>
          </a:p>
          <a:p>
            <a:r>
              <a:rPr lang="es-MX" dirty="0"/>
              <a:t>Las notificaciones se muestran al recibir mensajes nuevos.</a:t>
            </a:r>
          </a:p>
          <a:p>
            <a:r>
              <a:rPr lang="es-MX" dirty="0"/>
              <a:t>Se han escrito pruebas automatizadas de la función.</a:t>
            </a:r>
          </a:p>
          <a:p>
            <a:pPr marL="285750" indent="-285750">
              <a:buFont typeface="Arial" panose="020B0604020202020204" pitchFamily="34" charset="0"/>
              <a:buChar char="•"/>
            </a:pPr>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5768656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9160C-61E6-B8CF-B65B-B5ED588097D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971EBFFE-56EE-3BD7-4604-ACB2F9142BC2}"/>
              </a:ext>
            </a:extLst>
          </p:cNvPr>
          <p:cNvSpPr txBox="1"/>
          <p:nvPr/>
        </p:nvSpPr>
        <p:spPr>
          <a:xfrm>
            <a:off x="412955" y="412955"/>
            <a:ext cx="8819535" cy="9233297"/>
          </a:xfrm>
          <a:prstGeom prst="rect">
            <a:avLst/>
          </a:prstGeom>
          <a:noFill/>
        </p:spPr>
        <p:txBody>
          <a:bodyPr wrap="square" rtlCol="0">
            <a:spAutoFit/>
          </a:bodyPr>
          <a:lstStyle/>
          <a:p>
            <a:r>
              <a:rPr lang="es-MX" b="1" dirty="0"/>
              <a:t>11. En función del ciclo de vida iterativo e incremental como será el plan de entregas y como se abordaran las deviaciones en caso de ocurrir, como se trataran los pedidos de cambio de requerimiento cuando se presenten, puede referenciarse con la triple restricción</a:t>
            </a:r>
          </a:p>
          <a:p>
            <a:endParaRPr lang="es-MX" dirty="0"/>
          </a:p>
          <a:p>
            <a:pPr marL="285750" indent="-285750">
              <a:buFont typeface="Arial" panose="020B0604020202020204" pitchFamily="34" charset="0"/>
              <a:buChar char="•"/>
            </a:pPr>
            <a:r>
              <a:rPr lang="es-MX" dirty="0"/>
              <a:t>En un ciclo de vida iterativo el desarrollo se divide en iteraciones o </a:t>
            </a:r>
            <a:r>
              <a:rPr lang="es-MX" dirty="0" err="1"/>
              <a:t>sprints</a:t>
            </a:r>
            <a:r>
              <a:rPr lang="es-MX" dirty="0"/>
              <a:t> regulares.</a:t>
            </a:r>
            <a:br>
              <a:rPr lang="es-MX" dirty="0"/>
            </a:br>
            <a:r>
              <a:rPr lang="es-MX" dirty="0"/>
              <a:t>El plan de entregas no se define de forma cerrada al principio, sino que se va ajustando progresivamente en base al aprendizaje, priorización y valor entregado. Cada iteración entrega una versión funcional y liberable del producto. Se planifican entregas incrementales, priorizando historias de usuario de mayor valor. El backlog se revisa y ordena de forma continua (refinamiento).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Las desviaciones pueden surgir en tiempo, costo o alcance. En un enfoque iterativo las desviaciones se detectan temprano gracias a las entregas frecuentes y retrospectivas. Si hay un retraso (desviación en tiempo), se puede ajustar el alcance del sprint o redistribuir tareas. Si el costo aumenta (por ejemplo, se necesita más equipo o herramientas), se debe evaluar con el patrocinador cómo afecta al proyecto. Siempre se busca equilibrar la triple restricción: si se mantiene el tiempo fijo, puede que se reduzca el alcance o se aumente el presupuesto.</a:t>
            </a:r>
          </a:p>
          <a:p>
            <a:endParaRPr lang="es-MX" b="1"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12907877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E25CE-45CA-2D9A-1DFB-4B9AC375AAE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9F80305E-E4CD-B417-AD1E-191DAB877239}"/>
              </a:ext>
            </a:extLst>
          </p:cNvPr>
          <p:cNvSpPr txBox="1"/>
          <p:nvPr/>
        </p:nvSpPr>
        <p:spPr>
          <a:xfrm>
            <a:off x="412955" y="412955"/>
            <a:ext cx="8819535" cy="6463308"/>
          </a:xfrm>
          <a:prstGeom prst="rect">
            <a:avLst/>
          </a:prstGeom>
          <a:noFill/>
        </p:spPr>
        <p:txBody>
          <a:bodyPr wrap="square" rtlCol="0">
            <a:spAutoFit/>
          </a:bodyPr>
          <a:lstStyle/>
          <a:p>
            <a:r>
              <a:rPr lang="es-MX" b="1" dirty="0"/>
              <a:t>11. En función del ciclo de vida iterativo e incremental como será el plan de entregas y como se abordaran las deviaciones en caso de ocurrir, como se trataran los pedidos de cambio de requerimiento cuando se presenten, puede referenciarse con la triple restricción</a:t>
            </a:r>
          </a:p>
          <a:p>
            <a:endParaRPr lang="es-MX" dirty="0"/>
          </a:p>
          <a:p>
            <a:pPr marL="285750" indent="-285750">
              <a:buFont typeface="Arial" panose="020B0604020202020204" pitchFamily="34" charset="0"/>
              <a:buChar char="•"/>
            </a:pPr>
            <a:r>
              <a:rPr lang="es-MX" dirty="0"/>
              <a:t>En ciclos iterativos, los cambios de requerimiento </a:t>
            </a:r>
            <a:r>
              <a:rPr lang="es-MX" b="1" dirty="0"/>
              <a:t>son esperados</a:t>
            </a:r>
            <a:r>
              <a:rPr lang="es-MX" dirty="0"/>
              <a:t> y </a:t>
            </a:r>
            <a:r>
              <a:rPr lang="es-MX" b="1" dirty="0"/>
              <a:t>bienvenidos</a:t>
            </a:r>
            <a:r>
              <a:rPr lang="es-MX" dirty="0"/>
              <a:t>, especialmente si aportan valor. El cambio se evalúa con el equipo y el </a:t>
            </a:r>
            <a:r>
              <a:rPr lang="es-MX" dirty="0" err="1"/>
              <a:t>Product</a:t>
            </a:r>
            <a:r>
              <a:rPr lang="es-MX" dirty="0"/>
              <a:t> </a:t>
            </a:r>
            <a:r>
              <a:rPr lang="es-MX" dirty="0" err="1"/>
              <a:t>Owner</a:t>
            </a:r>
            <a:r>
              <a:rPr lang="es-MX" dirty="0"/>
              <a:t>. Si impacta significativamente, se </a:t>
            </a:r>
            <a:r>
              <a:rPr lang="es-MX" b="1" dirty="0"/>
              <a:t>reestima</a:t>
            </a:r>
            <a:r>
              <a:rPr lang="es-MX" dirty="0"/>
              <a:t> y se puede aplazar historias menos prioritarias (ajustar el </a:t>
            </a:r>
            <a:r>
              <a:rPr lang="es-MX" b="1" dirty="0"/>
              <a:t>alcance</a:t>
            </a:r>
            <a:r>
              <a:rPr lang="es-MX" dirty="0"/>
              <a:t>). Aumentar la duración o cantidad de iteraciones (ajustar el </a:t>
            </a:r>
            <a:r>
              <a:rPr lang="es-MX" b="1" dirty="0"/>
              <a:t>tiempo</a:t>
            </a:r>
            <a:r>
              <a:rPr lang="es-MX" dirty="0"/>
              <a:t>). Incorporar más recursos (ajustar el </a:t>
            </a:r>
            <a:r>
              <a:rPr lang="es-MX" b="1" dirty="0"/>
              <a:t>costo</a:t>
            </a:r>
            <a:r>
              <a:rPr lang="es-MX" dirty="0"/>
              <a:t>). </a:t>
            </a:r>
            <a:endParaRPr lang="es-MX" b="1"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21378248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C6C40-A736-668E-983F-2AD3F332A9D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C9C5AD4C-CD5E-5B69-FC46-3831EE8C1C8B}"/>
              </a:ext>
            </a:extLst>
          </p:cNvPr>
          <p:cNvSpPr txBox="1"/>
          <p:nvPr/>
        </p:nvSpPr>
        <p:spPr>
          <a:xfrm>
            <a:off x="412955" y="412955"/>
            <a:ext cx="11179277" cy="8125301"/>
          </a:xfrm>
          <a:prstGeom prst="rect">
            <a:avLst/>
          </a:prstGeom>
          <a:noFill/>
        </p:spPr>
        <p:txBody>
          <a:bodyPr wrap="square" rtlCol="0">
            <a:spAutoFit/>
          </a:bodyPr>
          <a:lstStyle/>
          <a:p>
            <a:r>
              <a:rPr lang="es-MX" b="1" dirty="0"/>
              <a:t>12. En función del ciclo de vida secuencial como será el plan de entregas y como se abordaran las deviaciones en caso de ocurrir, como se trataran los pedidos de cambio de requerimiento cuando se presenten, puede referenciarse con la triple restricción</a:t>
            </a:r>
          </a:p>
          <a:p>
            <a:endParaRPr lang="es-MX" dirty="0"/>
          </a:p>
          <a:p>
            <a:r>
              <a:rPr lang="es-MX" b="1" dirty="0"/>
              <a:t>📅 Plan de entregas: </a:t>
            </a:r>
            <a:r>
              <a:rPr lang="es-MX" dirty="0"/>
              <a:t>Se define </a:t>
            </a:r>
            <a:r>
              <a:rPr lang="es-MX" b="1" dirty="0"/>
              <a:t>al inicio del proyecto</a:t>
            </a:r>
            <a:r>
              <a:rPr lang="es-MX" dirty="0"/>
              <a:t>, con fases bien secuenciadas. Las entregas son </a:t>
            </a:r>
            <a:r>
              <a:rPr lang="es-MX" b="1" dirty="0"/>
              <a:t>finales.</a:t>
            </a:r>
            <a:endParaRPr lang="es-MX" dirty="0"/>
          </a:p>
          <a:p>
            <a:r>
              <a:rPr lang="es-MX" dirty="0"/>
              <a:t>Todo está basado en un plan detallado y rígido.</a:t>
            </a:r>
          </a:p>
          <a:p>
            <a:endParaRPr lang="es-MX" b="1" dirty="0"/>
          </a:p>
          <a:p>
            <a:r>
              <a:rPr lang="es-MX" b="1" dirty="0"/>
              <a:t>⚠️ Desviaciones: </a:t>
            </a:r>
            <a:r>
              <a:rPr lang="es-MX" dirty="0"/>
              <a:t>Las desviaciones suelen detectarse </a:t>
            </a:r>
            <a:r>
              <a:rPr lang="es-MX" b="1" dirty="0"/>
              <a:t>tarde</a:t>
            </a:r>
            <a:r>
              <a:rPr lang="es-MX" dirty="0"/>
              <a:t>, en fases avanzadas. Cualquier desvío en tiempo o costo puede generar </a:t>
            </a:r>
            <a:r>
              <a:rPr lang="es-MX" b="1" dirty="0"/>
              <a:t>retrabajo muy costoso</a:t>
            </a:r>
            <a:r>
              <a:rPr lang="es-MX" dirty="0"/>
              <a:t>. </a:t>
            </a:r>
          </a:p>
          <a:p>
            <a:endParaRPr lang="es-MX" dirty="0"/>
          </a:p>
          <a:p>
            <a:r>
              <a:rPr lang="es-MX" b="1" dirty="0"/>
              <a:t>🔄 Cambios de requerimiento: </a:t>
            </a:r>
            <a:r>
              <a:rPr lang="es-MX" dirty="0"/>
              <a:t>No se espera que haya cambios y </a:t>
            </a:r>
            <a:r>
              <a:rPr lang="es-MX" b="1" dirty="0"/>
              <a:t>no son bienvenidos. R</a:t>
            </a:r>
            <a:r>
              <a:rPr lang="es-MX" dirty="0"/>
              <a:t>equieren </a:t>
            </a:r>
            <a:r>
              <a:rPr lang="es-MX" b="1" dirty="0"/>
              <a:t>aprobación formal</a:t>
            </a:r>
            <a:r>
              <a:rPr lang="es-MX" dirty="0"/>
              <a:t>, rediseño y replanificación completa. Se trata de evitar al máximo para no romper el plan.</a:t>
            </a:r>
          </a:p>
          <a:p>
            <a:endParaRPr lang="es-MX" b="1" dirty="0"/>
          </a:p>
          <a:p>
            <a:r>
              <a:rPr lang="es-MX" b="1" dirty="0"/>
              <a:t>Relación con la Triple Restricción: </a:t>
            </a:r>
            <a:r>
              <a:rPr lang="es-MX" dirty="0"/>
              <a:t>El alcance es fijo, y cualquier cambio lo impacta todo.</a:t>
            </a:r>
          </a:p>
          <a:p>
            <a:r>
              <a:rPr lang="es-MX" dirty="0"/>
              <a:t>Cambiar un requerimiento suele implicar cambios en tiempo y/o costo.</a:t>
            </a:r>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spTree>
    <p:extLst>
      <p:ext uri="{BB962C8B-B14F-4D97-AF65-F5344CB8AC3E}">
        <p14:creationId xmlns:p14="http://schemas.microsoft.com/office/powerpoint/2010/main" val="13030292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7F580-3303-14B2-A756-EB3123B5355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E3C9D50-1172-3BED-DDF6-53FD1C1D2514}"/>
              </a:ext>
            </a:extLst>
          </p:cNvPr>
          <p:cNvSpPr txBox="1"/>
          <p:nvPr/>
        </p:nvSpPr>
        <p:spPr>
          <a:xfrm>
            <a:off x="412955" y="412955"/>
            <a:ext cx="11179277" cy="5632311"/>
          </a:xfrm>
          <a:prstGeom prst="rect">
            <a:avLst/>
          </a:prstGeom>
          <a:noFill/>
        </p:spPr>
        <p:txBody>
          <a:bodyPr wrap="square" rtlCol="0">
            <a:spAutoFit/>
          </a:bodyPr>
          <a:lstStyle/>
          <a:p>
            <a:r>
              <a:rPr lang="es-MX" b="1" dirty="0"/>
              <a:t>12. En función del ciclo de vida recursivo como será el plan de entregas y como se abordaran las deviaciones en caso de ocurrir, como se trataran los pedidos de cambio de requerimiento cuando se presenten, puede referenciarse con la triple restricción</a:t>
            </a:r>
          </a:p>
          <a:p>
            <a:endParaRPr lang="es-MX" dirty="0"/>
          </a:p>
          <a:p>
            <a:r>
              <a:rPr lang="es-MX" dirty="0"/>
              <a:t>Un enfoque recursivo en el desarrollo de software implica que se repiten las actividades del ciclo de vida pero no se entrega producto funcional entre ciclos</a:t>
            </a:r>
          </a:p>
          <a:p>
            <a:endParaRPr lang="es-MX" b="1" dirty="0"/>
          </a:p>
          <a:p>
            <a:pPr marL="285750" indent="-285750">
              <a:buFont typeface="Arial" panose="020B0604020202020204" pitchFamily="34" charset="0"/>
              <a:buChar char="•"/>
            </a:pPr>
            <a:r>
              <a:rPr lang="es-MX" b="1" dirty="0"/>
              <a:t>Plan de entregas: </a:t>
            </a:r>
            <a:r>
              <a:rPr lang="es-MX" dirty="0"/>
              <a:t>No hay entregas funcionales en cada ciclo, sino que cada iteración refina el producto completo. Se entregan versiones mejoradas del sistema completo, no módulos independientes. </a:t>
            </a:r>
            <a:r>
              <a:rPr lang="es-MX" dirty="0">
                <a:solidFill>
                  <a:srgbClr val="FF0000"/>
                </a:solidFill>
              </a:rPr>
              <a:t>Ejemplo: Iteración 1: maqueta o prototipo inicial, Iteración 2: rediseño basado en </a:t>
            </a:r>
            <a:r>
              <a:rPr lang="es-MX" dirty="0" err="1">
                <a:solidFill>
                  <a:srgbClr val="FF0000"/>
                </a:solidFill>
              </a:rPr>
              <a:t>feedback</a:t>
            </a:r>
            <a:r>
              <a:rPr lang="es-MX" dirty="0">
                <a:solidFill>
                  <a:srgbClr val="FF0000"/>
                </a:solidFill>
              </a:rPr>
              <a:t>, Iteración 3: implementación técnica, Iteración final: entrega del producto terminado.</a:t>
            </a:r>
          </a:p>
          <a:p>
            <a:pPr marL="285750" indent="-285750">
              <a:buFont typeface="Arial" panose="020B0604020202020204" pitchFamily="34" charset="0"/>
              <a:buChar char="•"/>
            </a:pPr>
            <a:endParaRPr lang="es-MX" b="1" dirty="0">
              <a:solidFill>
                <a:srgbClr val="FF0000"/>
              </a:solidFill>
            </a:endParaRPr>
          </a:p>
          <a:p>
            <a:pPr marL="285750" indent="-285750">
              <a:buFont typeface="Arial" panose="020B0604020202020204" pitchFamily="34" charset="0"/>
              <a:buChar char="•"/>
            </a:pPr>
            <a:r>
              <a:rPr lang="es-MX" b="1" dirty="0"/>
              <a:t>Desviaciones: </a:t>
            </a:r>
            <a:r>
              <a:rPr lang="es-MX" dirty="0"/>
              <a:t>Se gestionan en cada ciclo de retroalimentación. Como el producto se refina continuamente, es posible ajustar errores o desviaciones en cada vuelta. A diferencia de cascada, el enfoque recursivo permite revisar y corregir antes de la entrega final.</a:t>
            </a:r>
          </a:p>
          <a:p>
            <a:endParaRPr lang="es-MX" b="1" dirty="0"/>
          </a:p>
          <a:p>
            <a:pPr marL="285750" indent="-285750">
              <a:buFont typeface="Arial" panose="020B0604020202020204" pitchFamily="34" charset="0"/>
              <a:buChar char="•"/>
            </a:pPr>
            <a:r>
              <a:rPr lang="es-MX" b="1" dirty="0"/>
              <a:t>Cambios de requerimientos: </a:t>
            </a:r>
            <a:r>
              <a:rPr lang="es-MX" dirty="0"/>
              <a:t>Pueden integrarse entre ciclos, se vuelve a analizar y diseñar todo el producto en cada iteración. Aunque no es tan ágil como un enfoque iterativo, hay espacio para adaptar requisitos antes de la entrega final. Si el cambio es significativo, puede requerir rediseñar desde una iteración anterior.</a:t>
            </a:r>
          </a:p>
          <a:p>
            <a:endParaRPr lang="es-MX" b="1" dirty="0"/>
          </a:p>
        </p:txBody>
      </p:sp>
    </p:spTree>
    <p:extLst>
      <p:ext uri="{BB962C8B-B14F-4D97-AF65-F5344CB8AC3E}">
        <p14:creationId xmlns:p14="http://schemas.microsoft.com/office/powerpoint/2010/main" val="40269141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85FF-976F-B3C1-9F81-FC4BC537D231}"/>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CA63FAEB-0B40-D46B-FBA8-A3A483BD3027}"/>
              </a:ext>
            </a:extLst>
          </p:cNvPr>
          <p:cNvSpPr txBox="1"/>
          <p:nvPr/>
        </p:nvSpPr>
        <p:spPr>
          <a:xfrm>
            <a:off x="412955" y="412955"/>
            <a:ext cx="11179277" cy="646331"/>
          </a:xfrm>
          <a:prstGeom prst="rect">
            <a:avLst/>
          </a:prstGeom>
          <a:noFill/>
        </p:spPr>
        <p:txBody>
          <a:bodyPr wrap="square" rtlCol="0">
            <a:spAutoFit/>
          </a:bodyPr>
          <a:lstStyle/>
          <a:p>
            <a:r>
              <a:rPr lang="es-MX" b="1" dirty="0"/>
              <a:t>13. </a:t>
            </a:r>
            <a:r>
              <a:rPr lang="es-MX" dirty="0"/>
              <a:t>Defina la </a:t>
            </a:r>
            <a:r>
              <a:rPr lang="es-MX" dirty="0" err="1"/>
              <a:t>estrucutra</a:t>
            </a:r>
            <a:r>
              <a:rPr lang="es-MX" dirty="0"/>
              <a:t> del </a:t>
            </a:r>
            <a:r>
              <a:rPr lang="es-MX" dirty="0" err="1"/>
              <a:t>respoitorio</a:t>
            </a:r>
            <a:r>
              <a:rPr lang="es-MX" dirty="0"/>
              <a:t> que se utilizara e identifique al menos 3 </a:t>
            </a:r>
            <a:r>
              <a:rPr lang="es-MX" dirty="0" err="1"/>
              <a:t>items</a:t>
            </a:r>
            <a:r>
              <a:rPr lang="es-MX" dirty="0"/>
              <a:t> de </a:t>
            </a:r>
            <a:r>
              <a:rPr lang="es-MX" dirty="0" err="1"/>
              <a:t>configuracion</a:t>
            </a:r>
            <a:r>
              <a:rPr lang="es-MX" dirty="0"/>
              <a:t> que se administraran en el proyecto</a:t>
            </a:r>
            <a:endParaRPr lang="es-MX" b="1" dirty="0"/>
          </a:p>
        </p:txBody>
      </p:sp>
      <p:pic>
        <p:nvPicPr>
          <p:cNvPr id="10" name="Imagen 9">
            <a:extLst>
              <a:ext uri="{FF2B5EF4-FFF2-40B4-BE49-F238E27FC236}">
                <a16:creationId xmlns:a16="http://schemas.microsoft.com/office/drawing/2014/main" id="{57349325-8674-0EAA-322A-9AC43279F68D}"/>
              </a:ext>
            </a:extLst>
          </p:cNvPr>
          <p:cNvPicPr>
            <a:picLocks noChangeAspect="1"/>
          </p:cNvPicPr>
          <p:nvPr/>
        </p:nvPicPr>
        <p:blipFill>
          <a:blip r:embed="rId3"/>
          <a:srcRect b="8449"/>
          <a:stretch>
            <a:fillRect/>
          </a:stretch>
        </p:blipFill>
        <p:spPr>
          <a:xfrm>
            <a:off x="5757521" y="1059287"/>
            <a:ext cx="6340685" cy="5272688"/>
          </a:xfrm>
          <a:prstGeom prst="rect">
            <a:avLst/>
          </a:prstGeom>
        </p:spPr>
      </p:pic>
      <p:pic>
        <p:nvPicPr>
          <p:cNvPr id="12" name="Imagen 11">
            <a:extLst>
              <a:ext uri="{FF2B5EF4-FFF2-40B4-BE49-F238E27FC236}">
                <a16:creationId xmlns:a16="http://schemas.microsoft.com/office/drawing/2014/main" id="{EB4DA3FA-FC88-3ADF-D0CA-C64BD0F5CBBB}"/>
              </a:ext>
            </a:extLst>
          </p:cNvPr>
          <p:cNvPicPr>
            <a:picLocks noChangeAspect="1"/>
          </p:cNvPicPr>
          <p:nvPr/>
        </p:nvPicPr>
        <p:blipFill>
          <a:blip r:embed="rId4"/>
          <a:srcRect b="6490"/>
          <a:stretch>
            <a:fillRect/>
          </a:stretch>
        </p:blipFill>
        <p:spPr>
          <a:xfrm>
            <a:off x="199006" y="1059286"/>
            <a:ext cx="5422541" cy="5606985"/>
          </a:xfrm>
          <a:prstGeom prst="rect">
            <a:avLst/>
          </a:prstGeom>
        </p:spPr>
      </p:pic>
    </p:spTree>
    <p:extLst>
      <p:ext uri="{BB962C8B-B14F-4D97-AF65-F5344CB8AC3E}">
        <p14:creationId xmlns:p14="http://schemas.microsoft.com/office/powerpoint/2010/main" val="381783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747ED-6426-6501-73D8-59EBA0AB205D}"/>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216BB24-6252-ABB2-7633-32518C8A77C9}"/>
              </a:ext>
            </a:extLst>
          </p:cNvPr>
          <p:cNvSpPr txBox="1"/>
          <p:nvPr/>
        </p:nvSpPr>
        <p:spPr>
          <a:xfrm>
            <a:off x="88491" y="171442"/>
            <a:ext cx="12103509" cy="6186309"/>
          </a:xfrm>
          <a:prstGeom prst="rect">
            <a:avLst/>
          </a:prstGeom>
          <a:noFill/>
        </p:spPr>
        <p:txBody>
          <a:bodyPr wrap="square" rtlCol="0">
            <a:spAutoFit/>
          </a:bodyPr>
          <a:lstStyle/>
          <a:p>
            <a:r>
              <a:rPr lang="es-MX" b="1" dirty="0"/>
              <a:t>¿Cuándo se que pase de un MVP a un MMP?</a:t>
            </a:r>
          </a:p>
          <a:p>
            <a:endParaRPr lang="es-MX" b="1" dirty="0"/>
          </a:p>
          <a:p>
            <a:r>
              <a:rPr lang="es-MX" dirty="0"/>
              <a:t>Es una decisión puramente comercial y legal</a:t>
            </a:r>
          </a:p>
          <a:p>
            <a:endParaRPr lang="es-MX" dirty="0"/>
          </a:p>
          <a:p>
            <a:endParaRPr lang="es-MX" dirty="0"/>
          </a:p>
          <a:p>
            <a:endParaRPr lang="es-MX" dirty="0"/>
          </a:p>
          <a:p>
            <a:r>
              <a:rPr lang="es-MX" b="1" dirty="0"/>
              <a:t>¿Qué es el MMR?</a:t>
            </a:r>
          </a:p>
          <a:p>
            <a:endParaRPr lang="es-MX" dirty="0"/>
          </a:p>
          <a:p>
            <a:r>
              <a:rPr lang="es-MX" dirty="0"/>
              <a:t>Es ya una versión del MMP</a:t>
            </a:r>
          </a:p>
          <a:p>
            <a:endParaRPr lang="es-MX" dirty="0"/>
          </a:p>
          <a:p>
            <a:endParaRPr lang="es-MX" dirty="0"/>
          </a:p>
          <a:p>
            <a:endParaRPr lang="es-MX" dirty="0"/>
          </a:p>
          <a:p>
            <a:r>
              <a:rPr lang="es-MX" b="1" dirty="0"/>
              <a:t>¿Por qué se dice que las US con porciones verticales?</a:t>
            </a:r>
          </a:p>
          <a:p>
            <a:endParaRPr lang="es-MX" dirty="0"/>
          </a:p>
          <a:p>
            <a:r>
              <a:rPr lang="es-MX" dirty="0"/>
              <a:t>Deben ser transversales a la arquitectura, para poder funcionar siendo puestas en producción (Capa de presentación, lógica de negocio y persistencia)</a:t>
            </a:r>
          </a:p>
          <a:p>
            <a:endParaRPr lang="es-MX" dirty="0"/>
          </a:p>
          <a:p>
            <a:endParaRPr lang="es-MX" dirty="0"/>
          </a:p>
          <a:p>
            <a:r>
              <a:rPr lang="es-MX" b="1" dirty="0"/>
              <a:t>¿Qué significa que algo sea urgente y no importante?</a:t>
            </a:r>
          </a:p>
          <a:p>
            <a:endParaRPr lang="es-MX" dirty="0"/>
          </a:p>
          <a:p>
            <a:r>
              <a:rPr lang="es-MX" dirty="0"/>
              <a:t>Es un obstáculo, es algo que forma parte de una base obligatoria del software pero que no aporta valor directo al cliente/usuario. Por ejemplo aspectos de seguridad y permisos de usuarios</a:t>
            </a:r>
          </a:p>
        </p:txBody>
      </p:sp>
    </p:spTree>
    <p:extLst>
      <p:ext uri="{BB962C8B-B14F-4D97-AF65-F5344CB8AC3E}">
        <p14:creationId xmlns:p14="http://schemas.microsoft.com/office/powerpoint/2010/main" val="20439965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5C86C-F081-637A-AE63-1922234D2747}"/>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B510F6B-1AAE-D068-6631-47D7B88CAD31}"/>
              </a:ext>
            </a:extLst>
          </p:cNvPr>
          <p:cNvSpPr txBox="1"/>
          <p:nvPr/>
        </p:nvSpPr>
        <p:spPr>
          <a:xfrm>
            <a:off x="412955" y="412955"/>
            <a:ext cx="11179277" cy="2308324"/>
          </a:xfrm>
          <a:prstGeom prst="rect">
            <a:avLst/>
          </a:prstGeom>
          <a:noFill/>
        </p:spPr>
        <p:txBody>
          <a:bodyPr wrap="square" rtlCol="0">
            <a:spAutoFit/>
          </a:bodyPr>
          <a:lstStyle/>
          <a:p>
            <a:r>
              <a:rPr lang="es-MX" b="1" dirty="0"/>
              <a:t>14. Ud. tiene que presentar una propuesta en respuesta a un requerimiento de un cliente que ha manifestado la necesidad de tener una versión de un producto de software para poner en producción en una fecha cercana para lo cual está dispuesto a invertir para tener 3 equipos trabajando en paralelo; por tanto se le ha requerido que presente una propuesta de cómo estructuraría el equipo de proyecto utilizando un framework para escalar Scrum. </a:t>
            </a:r>
          </a:p>
          <a:p>
            <a:endParaRPr lang="es-MX" b="1" dirty="0"/>
          </a:p>
          <a:p>
            <a:endParaRPr lang="es-MX" b="1" dirty="0"/>
          </a:p>
          <a:p>
            <a:r>
              <a:rPr lang="es-MX" dirty="0"/>
              <a:t>DEBO USAR LA GUIA DE NEXUS</a:t>
            </a:r>
            <a:endParaRPr lang="es-MX" b="1" dirty="0"/>
          </a:p>
        </p:txBody>
      </p:sp>
    </p:spTree>
    <p:extLst>
      <p:ext uri="{BB962C8B-B14F-4D97-AF65-F5344CB8AC3E}">
        <p14:creationId xmlns:p14="http://schemas.microsoft.com/office/powerpoint/2010/main" val="36171188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8051-7192-FCF0-7959-DD80E2F35B7F}"/>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F796BD1-E87E-9B6C-3F77-A2815D505C89}"/>
              </a:ext>
            </a:extLst>
          </p:cNvPr>
          <p:cNvSpPr txBox="1"/>
          <p:nvPr/>
        </p:nvSpPr>
        <p:spPr>
          <a:xfrm>
            <a:off x="412955" y="412955"/>
            <a:ext cx="11179277" cy="3416320"/>
          </a:xfrm>
          <a:prstGeom prst="rect">
            <a:avLst/>
          </a:prstGeom>
          <a:noFill/>
        </p:spPr>
        <p:txBody>
          <a:bodyPr wrap="square" rtlCol="0">
            <a:spAutoFit/>
          </a:bodyPr>
          <a:lstStyle/>
          <a:p>
            <a:r>
              <a:rPr lang="es-MX" b="1" dirty="0"/>
              <a:t>15. Diseñe un </a:t>
            </a:r>
            <a:r>
              <a:rPr lang="es-MX" b="1" dirty="0" err="1"/>
              <a:t>checklist</a:t>
            </a:r>
            <a:r>
              <a:rPr lang="es-MX" b="1" dirty="0"/>
              <a:t> con al menos 8 preguntas, que se pueda utilizar para realizar revisiones técnicas a los casos de prueba</a:t>
            </a:r>
          </a:p>
          <a:p>
            <a:endParaRPr lang="es-MX" b="1" dirty="0"/>
          </a:p>
          <a:p>
            <a:pPr marL="285750" indent="-285750">
              <a:buFont typeface="Arial" panose="020B0604020202020204" pitchFamily="34" charset="0"/>
              <a:buChar char="•"/>
            </a:pPr>
            <a:r>
              <a:rPr lang="es-MX" dirty="0"/>
              <a:t>¿El caso de prueba cubre todos los requisitos funcionales especificados?</a:t>
            </a:r>
          </a:p>
          <a:p>
            <a:pPr marL="285750" indent="-285750">
              <a:buFont typeface="Arial" panose="020B0604020202020204" pitchFamily="34" charset="0"/>
              <a:buChar char="•"/>
            </a:pPr>
            <a:r>
              <a:rPr lang="es-MX" dirty="0"/>
              <a:t>¿Se describen claramente los pasos a seguir para ejecutar el caso de prueba?</a:t>
            </a:r>
          </a:p>
          <a:p>
            <a:pPr marL="285750" indent="-285750">
              <a:buFont typeface="Arial" panose="020B0604020202020204" pitchFamily="34" charset="0"/>
              <a:buChar char="•"/>
            </a:pPr>
            <a:r>
              <a:rPr lang="es-MX" dirty="0"/>
              <a:t>¿Se incluyen los datos de entrada necesarios para ejecutar la prueba?</a:t>
            </a:r>
          </a:p>
          <a:p>
            <a:pPr marL="285750" indent="-285750">
              <a:buFont typeface="Arial" panose="020B0604020202020204" pitchFamily="34" charset="0"/>
              <a:buChar char="•"/>
            </a:pPr>
            <a:r>
              <a:rPr lang="es-MX" dirty="0"/>
              <a:t>¿Se especifican los resultados esperados de forma clara y medible?</a:t>
            </a:r>
          </a:p>
          <a:p>
            <a:pPr marL="285750" indent="-285750">
              <a:buFont typeface="Arial" panose="020B0604020202020204" pitchFamily="34" charset="0"/>
              <a:buChar char="•"/>
            </a:pPr>
            <a:r>
              <a:rPr lang="es-MX" dirty="0"/>
              <a:t>¿El caso de prueba es reproducible por cualquier </a:t>
            </a:r>
            <a:r>
              <a:rPr lang="es-MX" dirty="0" err="1"/>
              <a:t>tester</a:t>
            </a:r>
            <a:r>
              <a:rPr lang="es-MX" dirty="0"/>
              <a:t> sin ambigüedades?</a:t>
            </a:r>
          </a:p>
          <a:p>
            <a:pPr marL="285750" indent="-285750">
              <a:buFont typeface="Arial" panose="020B0604020202020204" pitchFamily="34" charset="0"/>
              <a:buChar char="•"/>
            </a:pPr>
            <a:r>
              <a:rPr lang="es-MX" dirty="0"/>
              <a:t>¿Se han identificado los </a:t>
            </a:r>
            <a:r>
              <a:rPr lang="es-MX" dirty="0" err="1"/>
              <a:t>pre-requisitos</a:t>
            </a:r>
            <a:r>
              <a:rPr lang="es-MX" dirty="0"/>
              <a:t> para ejecutar el caso de prueba?</a:t>
            </a:r>
          </a:p>
          <a:p>
            <a:pPr marL="285750" indent="-285750">
              <a:buFont typeface="Arial" panose="020B0604020202020204" pitchFamily="34" charset="0"/>
              <a:buChar char="•"/>
            </a:pPr>
            <a:r>
              <a:rPr lang="es-MX" dirty="0"/>
              <a:t>¿Se han incluido pruebas de validación para condiciones límite o excepcionales?</a:t>
            </a:r>
          </a:p>
          <a:p>
            <a:pPr marL="285750" indent="-285750">
              <a:buFont typeface="Arial" panose="020B0604020202020204" pitchFamily="34" charset="0"/>
              <a:buChar char="•"/>
            </a:pPr>
            <a:r>
              <a:rPr lang="es-MX" dirty="0"/>
              <a:t>¿Se han revisado y aprobado los casos de prueba por el equipo de QA y los stakeholders relevantes?</a:t>
            </a:r>
          </a:p>
          <a:p>
            <a:endParaRPr lang="es-MX" b="1" dirty="0"/>
          </a:p>
        </p:txBody>
      </p:sp>
    </p:spTree>
    <p:extLst>
      <p:ext uri="{BB962C8B-B14F-4D97-AF65-F5344CB8AC3E}">
        <p14:creationId xmlns:p14="http://schemas.microsoft.com/office/powerpoint/2010/main" val="8077911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779B-E093-C984-EC3B-2B03E80551B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72B3542-083D-C587-7589-E47A35395167}"/>
              </a:ext>
            </a:extLst>
          </p:cNvPr>
          <p:cNvSpPr txBox="1"/>
          <p:nvPr/>
        </p:nvSpPr>
        <p:spPr>
          <a:xfrm>
            <a:off x="412955" y="412955"/>
            <a:ext cx="11179277" cy="1200329"/>
          </a:xfrm>
          <a:prstGeom prst="rect">
            <a:avLst/>
          </a:prstGeom>
          <a:noFill/>
        </p:spPr>
        <p:txBody>
          <a:bodyPr wrap="square" rtlCol="0">
            <a:spAutoFit/>
          </a:bodyPr>
          <a:lstStyle/>
          <a:p>
            <a:r>
              <a:rPr lang="es-MX" b="1" dirty="0"/>
              <a:t>16. Dados los principios de manifiesto ágil, explique cómo el Framework Scrum 2020 propone aplicar esos principios. Justifique su respuesta. (10 puntos)</a:t>
            </a:r>
          </a:p>
          <a:p>
            <a:endParaRPr lang="es-MX" b="1" dirty="0"/>
          </a:p>
          <a:p>
            <a:endParaRPr lang="es-MX" b="1" dirty="0"/>
          </a:p>
        </p:txBody>
      </p:sp>
    </p:spTree>
    <p:extLst>
      <p:ext uri="{BB962C8B-B14F-4D97-AF65-F5344CB8AC3E}">
        <p14:creationId xmlns:p14="http://schemas.microsoft.com/office/powerpoint/2010/main" val="202486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223F-A1F3-42CB-D3B0-6BDD272B7D7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82A9D64-BF42-44E9-676A-E69EF0333E94}"/>
              </a:ext>
            </a:extLst>
          </p:cNvPr>
          <p:cNvSpPr txBox="1"/>
          <p:nvPr/>
        </p:nvSpPr>
        <p:spPr>
          <a:xfrm>
            <a:off x="412955" y="412955"/>
            <a:ext cx="11179277" cy="1200329"/>
          </a:xfrm>
          <a:prstGeom prst="rect">
            <a:avLst/>
          </a:prstGeom>
          <a:noFill/>
        </p:spPr>
        <p:txBody>
          <a:bodyPr wrap="square" rtlCol="0">
            <a:spAutoFit/>
          </a:bodyPr>
          <a:lstStyle/>
          <a:p>
            <a:r>
              <a:rPr lang="es-MX" b="1" dirty="0"/>
              <a:t>17. Diseñe un </a:t>
            </a:r>
            <a:r>
              <a:rPr lang="es-MX" b="1" dirty="0" err="1"/>
              <a:t>checklist</a:t>
            </a:r>
            <a:r>
              <a:rPr lang="es-MX" b="1" dirty="0"/>
              <a:t> con al menos 8 preguntas, que se pueda utilizar para realizar revisiones técnicas a la arquitectura</a:t>
            </a:r>
          </a:p>
          <a:p>
            <a:endParaRPr lang="es-MX" b="1" dirty="0"/>
          </a:p>
          <a:p>
            <a:endParaRPr lang="es-MX" b="1" dirty="0"/>
          </a:p>
        </p:txBody>
      </p:sp>
    </p:spTree>
    <p:extLst>
      <p:ext uri="{BB962C8B-B14F-4D97-AF65-F5344CB8AC3E}">
        <p14:creationId xmlns:p14="http://schemas.microsoft.com/office/powerpoint/2010/main" val="32455914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46E43-3180-7DC8-E198-FE42E51A8D9F}"/>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967130B0-BA0E-C819-9C6D-16870E248148}"/>
              </a:ext>
            </a:extLst>
          </p:cNvPr>
          <p:cNvSpPr txBox="1"/>
          <p:nvPr/>
        </p:nvSpPr>
        <p:spPr>
          <a:xfrm>
            <a:off x="412955" y="412955"/>
            <a:ext cx="11179277" cy="923330"/>
          </a:xfrm>
          <a:prstGeom prst="rect">
            <a:avLst/>
          </a:prstGeom>
          <a:noFill/>
        </p:spPr>
        <p:txBody>
          <a:bodyPr wrap="square" rtlCol="0">
            <a:spAutoFit/>
          </a:bodyPr>
          <a:lstStyle/>
          <a:p>
            <a:r>
              <a:rPr lang="es-MX" b="1" dirty="0"/>
              <a:t>18. Diseñe un </a:t>
            </a:r>
            <a:r>
              <a:rPr lang="es-MX" b="1" dirty="0" err="1"/>
              <a:t>checklist</a:t>
            </a:r>
            <a:r>
              <a:rPr lang="es-MX" b="1" dirty="0"/>
              <a:t> con al menos 5 preguntas, que se pueda utilizar para realizar revisiones técnicas al DISEÑO.</a:t>
            </a:r>
          </a:p>
          <a:p>
            <a:endParaRPr lang="es-MX" b="1" dirty="0"/>
          </a:p>
        </p:txBody>
      </p:sp>
    </p:spTree>
    <p:extLst>
      <p:ext uri="{BB962C8B-B14F-4D97-AF65-F5344CB8AC3E}">
        <p14:creationId xmlns:p14="http://schemas.microsoft.com/office/powerpoint/2010/main" val="16893200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B094-A1B4-E9FC-9AEF-D223CEE32DB6}"/>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7C524EB-9B5C-D5C3-BC7D-ABB0D5F6A03E}"/>
              </a:ext>
            </a:extLst>
          </p:cNvPr>
          <p:cNvSpPr txBox="1"/>
          <p:nvPr/>
        </p:nvSpPr>
        <p:spPr>
          <a:xfrm>
            <a:off x="412955" y="412955"/>
            <a:ext cx="11179277" cy="646331"/>
          </a:xfrm>
          <a:prstGeom prst="rect">
            <a:avLst/>
          </a:prstGeom>
          <a:noFill/>
        </p:spPr>
        <p:txBody>
          <a:bodyPr wrap="square" rtlCol="0">
            <a:spAutoFit/>
          </a:bodyPr>
          <a:lstStyle/>
          <a:p>
            <a:r>
              <a:rPr lang="es-MX" b="1" dirty="0"/>
              <a:t>19. Diseñe un </a:t>
            </a:r>
            <a:r>
              <a:rPr lang="es-MX" b="1" dirty="0" err="1"/>
              <a:t>checklist</a:t>
            </a:r>
            <a:r>
              <a:rPr lang="es-MX" b="1" dirty="0"/>
              <a:t> con al menos 5 preguntas, que se pueda utilizar para realizar revisiones técnicas a PLANES DE PROYECTO</a:t>
            </a:r>
          </a:p>
        </p:txBody>
      </p:sp>
    </p:spTree>
    <p:extLst>
      <p:ext uri="{BB962C8B-B14F-4D97-AF65-F5344CB8AC3E}">
        <p14:creationId xmlns:p14="http://schemas.microsoft.com/office/powerpoint/2010/main" val="14719541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4D6E4-1DC6-1288-4A47-EAFBF5F1BF1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03CD643-0A1F-9364-760D-82A57258ABE1}"/>
              </a:ext>
            </a:extLst>
          </p:cNvPr>
          <p:cNvSpPr txBox="1"/>
          <p:nvPr/>
        </p:nvSpPr>
        <p:spPr>
          <a:xfrm>
            <a:off x="412955" y="412955"/>
            <a:ext cx="11179277" cy="646331"/>
          </a:xfrm>
          <a:prstGeom prst="rect">
            <a:avLst/>
          </a:prstGeom>
          <a:noFill/>
        </p:spPr>
        <p:txBody>
          <a:bodyPr wrap="square" rtlCol="0">
            <a:spAutoFit/>
          </a:bodyPr>
          <a:lstStyle/>
          <a:p>
            <a:r>
              <a:rPr lang="es-MX" b="1" dirty="0"/>
              <a:t>20 Diseñe un </a:t>
            </a:r>
            <a:r>
              <a:rPr lang="es-MX" b="1" dirty="0" err="1"/>
              <a:t>checklist</a:t>
            </a:r>
            <a:r>
              <a:rPr lang="es-MX" b="1" dirty="0"/>
              <a:t> con al menos 5 preguntas, que se pueda utilizar para realizar revisiones técnicas a LA ERS.</a:t>
            </a:r>
          </a:p>
        </p:txBody>
      </p:sp>
    </p:spTree>
    <p:extLst>
      <p:ext uri="{BB962C8B-B14F-4D97-AF65-F5344CB8AC3E}">
        <p14:creationId xmlns:p14="http://schemas.microsoft.com/office/powerpoint/2010/main" val="1662888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4A779-E990-3AE3-2A54-36934EA0FB2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3E22990-F643-75E1-014C-1BA84E14237D}"/>
              </a:ext>
            </a:extLst>
          </p:cNvPr>
          <p:cNvSpPr txBox="1"/>
          <p:nvPr/>
        </p:nvSpPr>
        <p:spPr>
          <a:xfrm>
            <a:off x="412955" y="412955"/>
            <a:ext cx="11179277" cy="646331"/>
          </a:xfrm>
          <a:prstGeom prst="rect">
            <a:avLst/>
          </a:prstGeom>
          <a:noFill/>
        </p:spPr>
        <p:txBody>
          <a:bodyPr wrap="square" rtlCol="0">
            <a:spAutoFit/>
          </a:bodyPr>
          <a:lstStyle/>
          <a:p>
            <a:r>
              <a:rPr lang="es-MX" b="1" dirty="0"/>
              <a:t>21. Diseñe un </a:t>
            </a:r>
            <a:r>
              <a:rPr lang="es-MX" b="1" dirty="0" err="1"/>
              <a:t>checklist</a:t>
            </a:r>
            <a:r>
              <a:rPr lang="es-MX" b="1" dirty="0"/>
              <a:t> con al menos 5 preguntas, que se pueda utilizar para realizar revisiones técnicas al CÓDIGO FUENTE</a:t>
            </a:r>
          </a:p>
        </p:txBody>
      </p:sp>
    </p:spTree>
    <p:extLst>
      <p:ext uri="{BB962C8B-B14F-4D97-AF65-F5344CB8AC3E}">
        <p14:creationId xmlns:p14="http://schemas.microsoft.com/office/powerpoint/2010/main" val="21119769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0B21-9AD4-8640-625A-BF5D70BE4ED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C75FDDE9-DAAB-0F0E-2F21-D6A545FCADE9}"/>
              </a:ext>
            </a:extLst>
          </p:cNvPr>
          <p:cNvSpPr txBox="1"/>
          <p:nvPr/>
        </p:nvSpPr>
        <p:spPr>
          <a:xfrm>
            <a:off x="412955" y="412955"/>
            <a:ext cx="11179277" cy="646331"/>
          </a:xfrm>
          <a:prstGeom prst="rect">
            <a:avLst/>
          </a:prstGeom>
          <a:noFill/>
        </p:spPr>
        <p:txBody>
          <a:bodyPr wrap="square" rtlCol="0">
            <a:spAutoFit/>
          </a:bodyPr>
          <a:lstStyle/>
          <a:p>
            <a:r>
              <a:rPr lang="es-MX" b="1" dirty="0"/>
              <a:t>22. Diseñe un </a:t>
            </a:r>
            <a:r>
              <a:rPr lang="es-MX" b="1" dirty="0" err="1"/>
              <a:t>checklist</a:t>
            </a:r>
            <a:r>
              <a:rPr lang="es-MX" b="1" dirty="0"/>
              <a:t> con al menos 5 preguntas, que se pueda utilizar para realizar revisiones técnicas a PLAN DE PRUEBAS</a:t>
            </a:r>
          </a:p>
        </p:txBody>
      </p:sp>
    </p:spTree>
    <p:extLst>
      <p:ext uri="{BB962C8B-B14F-4D97-AF65-F5344CB8AC3E}">
        <p14:creationId xmlns:p14="http://schemas.microsoft.com/office/powerpoint/2010/main" val="39414945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EB36C-8653-7E30-3231-9FB435D59C9C}"/>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56EB4D35-749F-2D55-677A-A3D1AEC512FC}"/>
              </a:ext>
            </a:extLst>
          </p:cNvPr>
          <p:cNvSpPr txBox="1"/>
          <p:nvPr/>
        </p:nvSpPr>
        <p:spPr>
          <a:xfrm>
            <a:off x="412955" y="412955"/>
            <a:ext cx="11179277" cy="646331"/>
          </a:xfrm>
          <a:prstGeom prst="rect">
            <a:avLst/>
          </a:prstGeom>
          <a:noFill/>
        </p:spPr>
        <p:txBody>
          <a:bodyPr wrap="square" rtlCol="0">
            <a:spAutoFit/>
          </a:bodyPr>
          <a:lstStyle/>
          <a:p>
            <a:r>
              <a:rPr lang="es-MX" b="1" dirty="0"/>
              <a:t>23. Diseñe un </a:t>
            </a:r>
            <a:r>
              <a:rPr lang="es-MX" b="1" dirty="0" err="1"/>
              <a:t>checklist</a:t>
            </a:r>
            <a:r>
              <a:rPr lang="es-MX" b="1" dirty="0"/>
              <a:t> con al menos 5 preguntas, que se pueda utilizar para realizar revisiones técnicas a CASOS DE USO</a:t>
            </a:r>
          </a:p>
        </p:txBody>
      </p:sp>
    </p:spTree>
    <p:extLst>
      <p:ext uri="{BB962C8B-B14F-4D97-AF65-F5344CB8AC3E}">
        <p14:creationId xmlns:p14="http://schemas.microsoft.com/office/powerpoint/2010/main" val="3162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18E58-A40E-C161-3916-0D540AA3E7A0}"/>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020C58EA-DA8A-BA03-82B6-0FDB304DEE15}"/>
              </a:ext>
            </a:extLst>
          </p:cNvPr>
          <p:cNvSpPr txBox="1"/>
          <p:nvPr/>
        </p:nvSpPr>
        <p:spPr>
          <a:xfrm>
            <a:off x="88491" y="171442"/>
            <a:ext cx="12103509" cy="2308324"/>
          </a:xfrm>
          <a:prstGeom prst="rect">
            <a:avLst/>
          </a:prstGeom>
          <a:noFill/>
        </p:spPr>
        <p:txBody>
          <a:bodyPr wrap="square" rtlCol="0">
            <a:spAutoFit/>
          </a:bodyPr>
          <a:lstStyle/>
          <a:p>
            <a:r>
              <a:rPr lang="es-MX" b="1" dirty="0"/>
              <a:t>Valor vs desperdicio</a:t>
            </a:r>
          </a:p>
          <a:p>
            <a:endParaRPr lang="es-MX" b="1" dirty="0"/>
          </a:p>
          <a:p>
            <a:endParaRPr lang="es-MX" b="1" dirty="0"/>
          </a:p>
          <a:p>
            <a:endParaRPr lang="es-MX" b="1" dirty="0"/>
          </a:p>
          <a:p>
            <a:r>
              <a:rPr lang="es-MX" b="1" dirty="0" err="1"/>
              <a:t>Concetpo</a:t>
            </a:r>
            <a:r>
              <a:rPr lang="es-MX" b="1" dirty="0"/>
              <a:t> de estimación: (Completar)</a:t>
            </a:r>
          </a:p>
          <a:p>
            <a:endParaRPr lang="es-MX" b="1" dirty="0"/>
          </a:p>
          <a:p>
            <a:endParaRPr lang="es-MX" b="1" dirty="0"/>
          </a:p>
          <a:p>
            <a:r>
              <a:rPr lang="es-MX" b="1" dirty="0"/>
              <a:t>La estimación no es una métrica, es un proceso</a:t>
            </a:r>
            <a:endParaRPr lang="es-MX" dirty="0"/>
          </a:p>
        </p:txBody>
      </p:sp>
    </p:spTree>
    <p:extLst>
      <p:ext uri="{BB962C8B-B14F-4D97-AF65-F5344CB8AC3E}">
        <p14:creationId xmlns:p14="http://schemas.microsoft.com/office/powerpoint/2010/main" val="134152227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C4E8A-840F-994D-A09E-4591BE02067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8DEA4D5A-DB9C-320B-F973-B4D77FD38E82}"/>
              </a:ext>
            </a:extLst>
          </p:cNvPr>
          <p:cNvSpPr txBox="1"/>
          <p:nvPr/>
        </p:nvSpPr>
        <p:spPr>
          <a:xfrm>
            <a:off x="412955" y="412955"/>
            <a:ext cx="11179277" cy="369332"/>
          </a:xfrm>
          <a:prstGeom prst="rect">
            <a:avLst/>
          </a:prstGeom>
          <a:noFill/>
        </p:spPr>
        <p:txBody>
          <a:bodyPr wrap="square" rtlCol="0">
            <a:spAutoFit/>
          </a:bodyPr>
          <a:lstStyle/>
          <a:p>
            <a:r>
              <a:rPr lang="es-MX" b="1" dirty="0"/>
              <a:t>24. ¿Cuáles son las diferencias entre Scrum y Kanban? </a:t>
            </a:r>
          </a:p>
        </p:txBody>
      </p:sp>
    </p:spTree>
    <p:extLst>
      <p:ext uri="{BB962C8B-B14F-4D97-AF65-F5344CB8AC3E}">
        <p14:creationId xmlns:p14="http://schemas.microsoft.com/office/powerpoint/2010/main" val="36463564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3E7C4-25DA-BBB3-0D56-8C57550A01E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1485311-FF58-7E6D-F57B-8CED04F9DB1A}"/>
              </a:ext>
            </a:extLst>
          </p:cNvPr>
          <p:cNvSpPr txBox="1"/>
          <p:nvPr/>
        </p:nvSpPr>
        <p:spPr>
          <a:xfrm>
            <a:off x="412955" y="412955"/>
            <a:ext cx="11179277" cy="369332"/>
          </a:xfrm>
          <a:prstGeom prst="rect">
            <a:avLst/>
          </a:prstGeom>
          <a:noFill/>
        </p:spPr>
        <p:txBody>
          <a:bodyPr wrap="square" rtlCol="0">
            <a:spAutoFit/>
          </a:bodyPr>
          <a:lstStyle/>
          <a:p>
            <a:r>
              <a:rPr lang="es-MX" b="1" dirty="0"/>
              <a:t>25. ¿Cuáles son las similitudes entre Scrum y Kanban? </a:t>
            </a:r>
          </a:p>
        </p:txBody>
      </p:sp>
    </p:spTree>
    <p:extLst>
      <p:ext uri="{BB962C8B-B14F-4D97-AF65-F5344CB8AC3E}">
        <p14:creationId xmlns:p14="http://schemas.microsoft.com/office/powerpoint/2010/main" val="458764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CD966-CB1D-3D50-315C-0B95B7C56427}"/>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6688F8FF-3334-ECF1-0F86-F62FDBA13B19}"/>
              </a:ext>
            </a:extLst>
          </p:cNvPr>
          <p:cNvSpPr txBox="1"/>
          <p:nvPr/>
        </p:nvSpPr>
        <p:spPr>
          <a:xfrm>
            <a:off x="412955" y="412955"/>
            <a:ext cx="11179277" cy="1200329"/>
          </a:xfrm>
          <a:prstGeom prst="rect">
            <a:avLst/>
          </a:prstGeom>
          <a:noFill/>
        </p:spPr>
        <p:txBody>
          <a:bodyPr wrap="square" rtlCol="0">
            <a:spAutoFit/>
          </a:bodyPr>
          <a:lstStyle/>
          <a:p>
            <a:r>
              <a:rPr lang="es-MX" b="1" dirty="0"/>
              <a:t>26. Dado el dominio de las métricas de software en la gestión tradicional, desarrolle una situación de ejemplo en la cual </a:t>
            </a:r>
            <a:r>
              <a:rPr lang="es-MX" b="1" dirty="0" err="1"/>
              <a:t>ud.</a:t>
            </a:r>
            <a:r>
              <a:rPr lang="es-MX" b="1" dirty="0"/>
              <a:t> Sea el </a:t>
            </a:r>
            <a:r>
              <a:rPr lang="es-MX" b="1" dirty="0" err="1"/>
              <a:t>Lider</a:t>
            </a:r>
            <a:r>
              <a:rPr lang="es-MX" b="1" dirty="0"/>
              <a:t> de Proyecto y describa un proyecto de desarrollo de software y elabore para ese contexto un ejemplo propio de una métrica para cada dominio (proyecto, proceso, producto) y explique para que usarla</a:t>
            </a:r>
          </a:p>
        </p:txBody>
      </p:sp>
    </p:spTree>
    <p:extLst>
      <p:ext uri="{BB962C8B-B14F-4D97-AF65-F5344CB8AC3E}">
        <p14:creationId xmlns:p14="http://schemas.microsoft.com/office/powerpoint/2010/main" val="2183037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5417E-08A8-7251-76AA-8C5B44B050C7}"/>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1053F13-3DF8-A2CA-EE8C-4DE3FAA46C67}"/>
              </a:ext>
            </a:extLst>
          </p:cNvPr>
          <p:cNvSpPr txBox="1"/>
          <p:nvPr/>
        </p:nvSpPr>
        <p:spPr>
          <a:xfrm>
            <a:off x="412955" y="412955"/>
            <a:ext cx="11179277" cy="369332"/>
          </a:xfrm>
          <a:prstGeom prst="rect">
            <a:avLst/>
          </a:prstGeom>
          <a:noFill/>
        </p:spPr>
        <p:txBody>
          <a:bodyPr wrap="square" rtlCol="0">
            <a:spAutoFit/>
          </a:bodyPr>
          <a:lstStyle/>
          <a:p>
            <a:r>
              <a:rPr lang="es-MX" b="1" dirty="0"/>
              <a:t>27. Defina el Propósito, características y diferencias entre testing y auditoría</a:t>
            </a:r>
          </a:p>
        </p:txBody>
      </p:sp>
    </p:spTree>
    <p:extLst>
      <p:ext uri="{BB962C8B-B14F-4D97-AF65-F5344CB8AC3E}">
        <p14:creationId xmlns:p14="http://schemas.microsoft.com/office/powerpoint/2010/main" val="15422710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5712B-11CA-2FF5-A087-7602E958A80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04E2F05-66C9-A6FF-B2AC-B49CBA4FF860}"/>
              </a:ext>
            </a:extLst>
          </p:cNvPr>
          <p:cNvSpPr txBox="1"/>
          <p:nvPr/>
        </p:nvSpPr>
        <p:spPr>
          <a:xfrm>
            <a:off x="412955" y="412955"/>
            <a:ext cx="11179277" cy="646331"/>
          </a:xfrm>
          <a:prstGeom prst="rect">
            <a:avLst/>
          </a:prstGeom>
          <a:noFill/>
        </p:spPr>
        <p:txBody>
          <a:bodyPr wrap="square" rtlCol="0">
            <a:spAutoFit/>
          </a:bodyPr>
          <a:lstStyle/>
          <a:p>
            <a:r>
              <a:rPr lang="es-MX" b="1" dirty="0"/>
              <a:t>28. Realice una análisis de los principios Lean y explique las prácticas que propone Kanban para aplicar en forma concreta los principios. </a:t>
            </a:r>
          </a:p>
        </p:txBody>
      </p:sp>
    </p:spTree>
    <p:extLst>
      <p:ext uri="{BB962C8B-B14F-4D97-AF65-F5344CB8AC3E}">
        <p14:creationId xmlns:p14="http://schemas.microsoft.com/office/powerpoint/2010/main" val="16379238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585E8-A013-746D-5268-338145E88C7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3CF76A5-86B4-4110-D973-25F7F26B6A70}"/>
              </a:ext>
            </a:extLst>
          </p:cNvPr>
          <p:cNvSpPr txBox="1"/>
          <p:nvPr/>
        </p:nvSpPr>
        <p:spPr>
          <a:xfrm>
            <a:off x="412955" y="412955"/>
            <a:ext cx="11179277" cy="646331"/>
          </a:xfrm>
          <a:prstGeom prst="rect">
            <a:avLst/>
          </a:prstGeom>
          <a:noFill/>
        </p:spPr>
        <p:txBody>
          <a:bodyPr wrap="square" rtlCol="0">
            <a:spAutoFit/>
          </a:bodyPr>
          <a:lstStyle/>
          <a:p>
            <a:r>
              <a:rPr lang="es-MX" b="1" dirty="0"/>
              <a:t>29. Supongamos que entramos dentro de una ceremonia de scrum, que </a:t>
            </a:r>
            <a:r>
              <a:rPr lang="es-MX" b="1" dirty="0" err="1"/>
              <a:t>deberia</a:t>
            </a:r>
            <a:r>
              <a:rPr lang="es-MX" b="1" dirty="0"/>
              <a:t> hacer el scrum master en el caso que dos personas del equipo entren en </a:t>
            </a:r>
            <a:r>
              <a:rPr lang="es-MX" b="1" dirty="0" err="1"/>
              <a:t>discusion</a:t>
            </a:r>
            <a:r>
              <a:rPr lang="es-MX" b="1" dirty="0"/>
              <a:t> a los gritos</a:t>
            </a:r>
          </a:p>
        </p:txBody>
      </p:sp>
    </p:spTree>
    <p:extLst>
      <p:ext uri="{BB962C8B-B14F-4D97-AF65-F5344CB8AC3E}">
        <p14:creationId xmlns:p14="http://schemas.microsoft.com/office/powerpoint/2010/main" val="33030590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3448B-387C-FD12-AECA-329C76785B84}"/>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04710A2D-48C0-44A4-82F5-33A4C108B9F3}"/>
              </a:ext>
            </a:extLst>
          </p:cNvPr>
          <p:cNvSpPr txBox="1"/>
          <p:nvPr/>
        </p:nvSpPr>
        <p:spPr>
          <a:xfrm>
            <a:off x="412955" y="412955"/>
            <a:ext cx="11179277" cy="1200329"/>
          </a:xfrm>
          <a:prstGeom prst="rect">
            <a:avLst/>
          </a:prstGeom>
          <a:noFill/>
        </p:spPr>
        <p:txBody>
          <a:bodyPr wrap="square" rtlCol="0">
            <a:spAutoFit/>
          </a:bodyPr>
          <a:lstStyle/>
          <a:p>
            <a:r>
              <a:rPr lang="es-MX" b="1" dirty="0"/>
              <a:t>30. Suponiendo que elegimos el framework Scrum para gestionar el proyecto, ¿Qué debería hacer el Scrum Master en la siguiente situación? Durante una sesión de Sprint </a:t>
            </a:r>
            <a:r>
              <a:rPr lang="es-MX" b="1" dirty="0" err="1"/>
              <a:t>Review</a:t>
            </a:r>
            <a:r>
              <a:rPr lang="es-MX" b="1" dirty="0"/>
              <a:t>, mientras se mostraba una historia, aparece un mensaje de error en la aplicación y luego la aplicación se cae.</a:t>
            </a:r>
            <a:br>
              <a:rPr lang="es-MX" b="1" dirty="0"/>
            </a:br>
            <a:endParaRPr lang="es-MX" b="1" dirty="0"/>
          </a:p>
        </p:txBody>
      </p:sp>
    </p:spTree>
    <p:extLst>
      <p:ext uri="{BB962C8B-B14F-4D97-AF65-F5344CB8AC3E}">
        <p14:creationId xmlns:p14="http://schemas.microsoft.com/office/powerpoint/2010/main" val="17411103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6B57-08F8-013D-E504-3635D17D056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6366114-6442-EBAC-5BE1-F088C97CEB75}"/>
              </a:ext>
            </a:extLst>
          </p:cNvPr>
          <p:cNvSpPr txBox="1"/>
          <p:nvPr/>
        </p:nvSpPr>
        <p:spPr>
          <a:xfrm>
            <a:off x="412955" y="412955"/>
            <a:ext cx="11179277" cy="1477328"/>
          </a:xfrm>
          <a:prstGeom prst="rect">
            <a:avLst/>
          </a:prstGeom>
          <a:noFill/>
        </p:spPr>
        <p:txBody>
          <a:bodyPr wrap="square" rtlCol="0">
            <a:spAutoFit/>
          </a:bodyPr>
          <a:lstStyle/>
          <a:p>
            <a:r>
              <a:rPr lang="es-MX" b="1" dirty="0"/>
              <a:t>31. Suponiendo que elegimos el framework Scrum para gestionar el proyecto, El </a:t>
            </a:r>
            <a:r>
              <a:rPr lang="es-MX" b="1" dirty="0" err="1"/>
              <a:t>Product</a:t>
            </a:r>
            <a:r>
              <a:rPr lang="es-MX" b="1" dirty="0"/>
              <a:t> </a:t>
            </a:r>
            <a:r>
              <a:rPr lang="es-MX" b="1" dirty="0" err="1"/>
              <a:t>Owner</a:t>
            </a:r>
            <a:r>
              <a:rPr lang="es-MX" b="1" dirty="0"/>
              <a:t> está en un workshop con el Cliente. El Cliente le explica que el caso de negocio ha cambiado y que algunos de los requerimientos futuros ya no serán incluidos ¿Qué debería hacer el </a:t>
            </a:r>
            <a:r>
              <a:rPr lang="es-MX" b="1" dirty="0" err="1"/>
              <a:t>Product</a:t>
            </a:r>
            <a:r>
              <a:rPr lang="es-MX" b="1" dirty="0"/>
              <a:t> </a:t>
            </a:r>
            <a:r>
              <a:rPr lang="es-MX" b="1" dirty="0" err="1"/>
              <a:t>Owner</a:t>
            </a:r>
            <a:r>
              <a:rPr lang="es-MX" b="1" dirty="0"/>
              <a:t>?</a:t>
            </a:r>
          </a:p>
          <a:p>
            <a:endParaRPr lang="es-MX" b="1" dirty="0"/>
          </a:p>
          <a:p>
            <a:endParaRPr lang="es-MX" b="1" dirty="0"/>
          </a:p>
        </p:txBody>
      </p:sp>
    </p:spTree>
    <p:extLst>
      <p:ext uri="{BB962C8B-B14F-4D97-AF65-F5344CB8AC3E}">
        <p14:creationId xmlns:p14="http://schemas.microsoft.com/office/powerpoint/2010/main" val="27347174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4089A-2D1A-252B-FDEC-895E1458F96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4F644E2-F397-5BC2-4613-452841E6C5D5}"/>
              </a:ext>
            </a:extLst>
          </p:cNvPr>
          <p:cNvSpPr txBox="1"/>
          <p:nvPr/>
        </p:nvSpPr>
        <p:spPr>
          <a:xfrm>
            <a:off x="412955" y="412955"/>
            <a:ext cx="11179277" cy="1477328"/>
          </a:xfrm>
          <a:prstGeom prst="rect">
            <a:avLst/>
          </a:prstGeom>
          <a:noFill/>
        </p:spPr>
        <p:txBody>
          <a:bodyPr wrap="square" rtlCol="0">
            <a:spAutoFit/>
          </a:bodyPr>
          <a:lstStyle/>
          <a:p>
            <a:r>
              <a:rPr lang="es-MX" b="1" dirty="0"/>
              <a:t>32. Considerando el contexto del caso expuesto en el enunciado, ¿qué niveles de pruebas se pueden hacer y qué se haría en cada una de ellas?</a:t>
            </a:r>
            <a:br>
              <a:rPr lang="es-MX" b="1" dirty="0"/>
            </a:br>
            <a:endParaRPr lang="es-MX" b="1" dirty="0"/>
          </a:p>
          <a:p>
            <a:endParaRPr lang="es-MX" dirty="0"/>
          </a:p>
          <a:p>
            <a:endParaRPr lang="es-MX" b="1" dirty="0"/>
          </a:p>
        </p:txBody>
      </p:sp>
    </p:spTree>
    <p:extLst>
      <p:ext uri="{BB962C8B-B14F-4D97-AF65-F5344CB8AC3E}">
        <p14:creationId xmlns:p14="http://schemas.microsoft.com/office/powerpoint/2010/main" val="15574491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EE501-2DF8-87C4-5B1D-BF480011719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A736FCC-4A9E-5AE7-37FF-CF5152DB9393}"/>
              </a:ext>
            </a:extLst>
          </p:cNvPr>
          <p:cNvSpPr txBox="1"/>
          <p:nvPr/>
        </p:nvSpPr>
        <p:spPr>
          <a:xfrm>
            <a:off x="412955" y="412955"/>
            <a:ext cx="11179277" cy="1754326"/>
          </a:xfrm>
          <a:prstGeom prst="rect">
            <a:avLst/>
          </a:prstGeom>
          <a:noFill/>
        </p:spPr>
        <p:txBody>
          <a:bodyPr wrap="square" rtlCol="0">
            <a:spAutoFit/>
          </a:bodyPr>
          <a:lstStyle/>
          <a:p>
            <a:r>
              <a:rPr lang="es-MX" b="1" dirty="0"/>
              <a:t>33. Si se decide realizar una revisión técnica de algunos casos de prueba y el autor va a estar presente en la reunión de inspección, ¿qué rol sería conveniente asignarle? Justifique su respuesta</a:t>
            </a:r>
            <a:br>
              <a:rPr lang="es-MX" b="1" dirty="0"/>
            </a:br>
            <a:endParaRPr lang="es-MX" b="1" dirty="0"/>
          </a:p>
          <a:p>
            <a:endParaRPr lang="es-MX" b="1" dirty="0"/>
          </a:p>
          <a:p>
            <a:endParaRPr lang="es-MX" dirty="0"/>
          </a:p>
          <a:p>
            <a:endParaRPr lang="es-MX" b="1" dirty="0"/>
          </a:p>
        </p:txBody>
      </p:sp>
    </p:spTree>
    <p:extLst>
      <p:ext uri="{BB962C8B-B14F-4D97-AF65-F5344CB8AC3E}">
        <p14:creationId xmlns:p14="http://schemas.microsoft.com/office/powerpoint/2010/main" val="373722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404AE-E027-7F77-E752-C6FC0AB4F8F8}"/>
              </a:ext>
            </a:extLst>
          </p:cNvPr>
          <p:cNvSpPr>
            <a:spLocks noGrp="1"/>
          </p:cNvSpPr>
          <p:nvPr>
            <p:ph type="title"/>
          </p:nvPr>
        </p:nvSpPr>
        <p:spPr/>
        <p:txBody>
          <a:bodyPr/>
          <a:lstStyle/>
          <a:p>
            <a:r>
              <a:rPr lang="es-MX" dirty="0"/>
              <a:t>UNIDAD: Gestión de la configuración del software</a:t>
            </a:r>
            <a:endParaRPr lang="es-AR" dirty="0"/>
          </a:p>
        </p:txBody>
      </p:sp>
    </p:spTree>
    <p:extLst>
      <p:ext uri="{BB962C8B-B14F-4D97-AF65-F5344CB8AC3E}">
        <p14:creationId xmlns:p14="http://schemas.microsoft.com/office/powerpoint/2010/main" val="3022917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B615-51AB-29BE-482B-1F5C04FCB0B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35B36445-6C0A-B7A4-918B-1827705681A3}"/>
              </a:ext>
            </a:extLst>
          </p:cNvPr>
          <p:cNvSpPr txBox="1"/>
          <p:nvPr/>
        </p:nvSpPr>
        <p:spPr>
          <a:xfrm>
            <a:off x="412955" y="412955"/>
            <a:ext cx="11179277" cy="1200329"/>
          </a:xfrm>
          <a:prstGeom prst="rect">
            <a:avLst/>
          </a:prstGeom>
          <a:noFill/>
        </p:spPr>
        <p:txBody>
          <a:bodyPr wrap="square" rtlCol="0">
            <a:spAutoFit/>
          </a:bodyPr>
          <a:lstStyle/>
          <a:p>
            <a:r>
              <a:rPr lang="es-MX" b="1" dirty="0"/>
              <a:t>34. Según CMMI ¿Cuáles son las características de organizaciones maduras?</a:t>
            </a:r>
          </a:p>
          <a:p>
            <a:endParaRPr lang="es-MX" b="1" dirty="0"/>
          </a:p>
          <a:p>
            <a:endParaRPr lang="es-MX" dirty="0"/>
          </a:p>
          <a:p>
            <a:endParaRPr lang="es-MX" b="1" dirty="0"/>
          </a:p>
        </p:txBody>
      </p:sp>
    </p:spTree>
    <p:extLst>
      <p:ext uri="{BB962C8B-B14F-4D97-AF65-F5344CB8AC3E}">
        <p14:creationId xmlns:p14="http://schemas.microsoft.com/office/powerpoint/2010/main" val="12386402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7C26B-0C3B-C348-BF33-A4424941221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5A2A8C9E-0734-78F4-4FEF-2F8B24B4E149}"/>
              </a:ext>
            </a:extLst>
          </p:cNvPr>
          <p:cNvSpPr txBox="1"/>
          <p:nvPr/>
        </p:nvSpPr>
        <p:spPr>
          <a:xfrm>
            <a:off x="412955" y="412955"/>
            <a:ext cx="7325033" cy="5078313"/>
          </a:xfrm>
          <a:prstGeom prst="rect">
            <a:avLst/>
          </a:prstGeom>
          <a:noFill/>
        </p:spPr>
        <p:txBody>
          <a:bodyPr wrap="square" rtlCol="0">
            <a:spAutoFit/>
          </a:bodyPr>
          <a:lstStyle/>
          <a:p>
            <a:endParaRPr lang="es-AR" dirty="0"/>
          </a:p>
          <a:p>
            <a:endParaRPr lang="es-MX" dirty="0"/>
          </a:p>
          <a:p>
            <a:endParaRPr lang="es-MX"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p:txBody>
      </p:sp>
      <p:pic>
        <p:nvPicPr>
          <p:cNvPr id="4" name="Imagen 3">
            <a:extLst>
              <a:ext uri="{FF2B5EF4-FFF2-40B4-BE49-F238E27FC236}">
                <a16:creationId xmlns:a16="http://schemas.microsoft.com/office/drawing/2014/main" id="{866D146F-675C-8304-7E06-591EA0D4E980}"/>
              </a:ext>
            </a:extLst>
          </p:cNvPr>
          <p:cNvPicPr>
            <a:picLocks noChangeAspect="1"/>
          </p:cNvPicPr>
          <p:nvPr/>
        </p:nvPicPr>
        <p:blipFill>
          <a:blip r:embed="rId2"/>
          <a:stretch>
            <a:fillRect/>
          </a:stretch>
        </p:blipFill>
        <p:spPr>
          <a:xfrm>
            <a:off x="412955" y="412955"/>
            <a:ext cx="10478962" cy="5048955"/>
          </a:xfrm>
          <a:prstGeom prst="rect">
            <a:avLst/>
          </a:prstGeom>
        </p:spPr>
      </p:pic>
    </p:spTree>
    <p:extLst>
      <p:ext uri="{BB962C8B-B14F-4D97-AF65-F5344CB8AC3E}">
        <p14:creationId xmlns:p14="http://schemas.microsoft.com/office/powerpoint/2010/main" val="239718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D72C-2D88-D523-772E-839AC0A7E579}"/>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FD07B7E0-1610-CBC4-12AC-CB93BB5F3968}"/>
              </a:ext>
            </a:extLst>
          </p:cNvPr>
          <p:cNvSpPr txBox="1"/>
          <p:nvPr/>
        </p:nvSpPr>
        <p:spPr>
          <a:xfrm>
            <a:off x="88491" y="94119"/>
            <a:ext cx="12103509" cy="646331"/>
          </a:xfrm>
          <a:prstGeom prst="rect">
            <a:avLst/>
          </a:prstGeom>
          <a:noFill/>
        </p:spPr>
        <p:txBody>
          <a:bodyPr wrap="square" rtlCol="0">
            <a:spAutoFit/>
          </a:bodyPr>
          <a:lstStyle/>
          <a:p>
            <a:endParaRPr lang="es-MX" dirty="0"/>
          </a:p>
          <a:p>
            <a:endParaRPr lang="es-MX" b="1" dirty="0"/>
          </a:p>
        </p:txBody>
      </p:sp>
      <p:pic>
        <p:nvPicPr>
          <p:cNvPr id="3" name="Imagen 2">
            <a:extLst>
              <a:ext uri="{FF2B5EF4-FFF2-40B4-BE49-F238E27FC236}">
                <a16:creationId xmlns:a16="http://schemas.microsoft.com/office/drawing/2014/main" id="{D5046BC9-8AB6-F045-F229-955FD98E8472}"/>
              </a:ext>
            </a:extLst>
          </p:cNvPr>
          <p:cNvPicPr>
            <a:picLocks noChangeAspect="1"/>
          </p:cNvPicPr>
          <p:nvPr/>
        </p:nvPicPr>
        <p:blipFill>
          <a:blip r:embed="rId2"/>
          <a:stretch>
            <a:fillRect/>
          </a:stretch>
        </p:blipFill>
        <p:spPr>
          <a:xfrm>
            <a:off x="6465901" y="1946876"/>
            <a:ext cx="5545243" cy="2859811"/>
          </a:xfrm>
          <a:prstGeom prst="rect">
            <a:avLst/>
          </a:prstGeom>
        </p:spPr>
      </p:pic>
      <p:sp>
        <p:nvSpPr>
          <p:cNvPr id="4" name="Rectangle 1">
            <a:extLst>
              <a:ext uri="{FF2B5EF4-FFF2-40B4-BE49-F238E27FC236}">
                <a16:creationId xmlns:a16="http://schemas.microsoft.com/office/drawing/2014/main" id="{32768D7A-CCCB-F710-C6E9-75F3817DA4BA}"/>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43E87501-A14F-1AD7-D6B5-13C24B4806B8}"/>
              </a:ext>
            </a:extLst>
          </p:cNvPr>
          <p:cNvSpPr txBox="1"/>
          <p:nvPr/>
        </p:nvSpPr>
        <p:spPr>
          <a:xfrm>
            <a:off x="180856" y="714040"/>
            <a:ext cx="6288919"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a:cs typeface="Arial" panose="020B0604020202020204" pitchFamily="34" charset="0"/>
              </a:rPr>
              <a:t>A. </a:t>
            </a:r>
            <a:r>
              <a:rPr kumimoji="0" lang="es-AR" altLang="es-AR" sz="1800" b="1" i="0" u="none" strike="noStrike" cap="none" normalizeH="0" baseline="0" dirty="0">
                <a:ln>
                  <a:noFill/>
                </a:ln>
                <a:solidFill>
                  <a:schemeClr val="tx1"/>
                </a:solidFill>
                <a:effectLst/>
                <a:cs typeface="Arial" panose="020B0604020202020204" pitchFamily="34" charset="0"/>
              </a:rPr>
              <a:t>Control de Calidad del Proceso</a:t>
            </a:r>
            <a:r>
              <a:rPr lang="es-AR" altLang="es-AR" dirty="0">
                <a:cs typeface="Arial" panose="020B0604020202020204" pitchFamily="34" charset="0"/>
              </a:rPr>
              <a:t>: Consiste en a</a:t>
            </a:r>
            <a:r>
              <a:rPr kumimoji="0" lang="es-AR" altLang="es-AR" sz="1800" b="0" i="0" u="none" strike="noStrike" cap="none" normalizeH="0" baseline="0" dirty="0">
                <a:ln>
                  <a:noFill/>
                </a:ln>
                <a:solidFill>
                  <a:schemeClr val="tx1"/>
                </a:solidFill>
                <a:effectLst/>
                <a:cs typeface="Arial" panose="020B0604020202020204" pitchFamily="34" charset="0"/>
              </a:rPr>
              <a:t>segurarse que se siguen los métodos y estándares definidos. Incluye revisiones técnicas formales y seguimiento del cumplimiento de procedimientos.</a:t>
            </a:r>
          </a:p>
          <a:p>
            <a:pPr marL="0" marR="0" lvl="0" indent="0" algn="l" defTabSz="914400" rtl="0" eaLnBrk="0" fontAlgn="base" latinLnBrk="0" hangingPunct="0">
              <a:lnSpc>
                <a:spcPct val="100000"/>
              </a:lnSpc>
              <a:spcBef>
                <a:spcPct val="0"/>
              </a:spcBef>
              <a:spcAft>
                <a:spcPct val="0"/>
              </a:spcAft>
              <a:buClrTx/>
              <a:buSzTx/>
              <a:tabLst/>
            </a:pPr>
            <a:r>
              <a:rPr lang="es-AR" altLang="es-AR" dirty="0">
                <a:cs typeface="Arial" panose="020B0604020202020204" pitchFamily="34" charset="0"/>
              </a:rPr>
              <a:t>L</a:t>
            </a:r>
            <a:r>
              <a:rPr kumimoji="0" lang="es-AR" altLang="es-AR" sz="1800" b="0" i="0" u="none" strike="noStrike" cap="none" normalizeH="0" baseline="0" dirty="0">
                <a:ln>
                  <a:noFill/>
                </a:ln>
                <a:solidFill>
                  <a:schemeClr val="tx1"/>
                </a:solidFill>
                <a:effectLst/>
                <a:cs typeface="Arial" panose="020B0604020202020204" pitchFamily="34" charset="0"/>
              </a:rPr>
              <a:t>as revisiones técnicas son el </a:t>
            </a:r>
            <a:r>
              <a:rPr kumimoji="0" lang="es-AR" altLang="es-AR" sz="1800" b="1" i="0" u="none" strike="noStrike" cap="none" normalizeH="0" baseline="0" dirty="0">
                <a:ln>
                  <a:noFill/>
                </a:ln>
                <a:solidFill>
                  <a:schemeClr val="tx1"/>
                </a:solidFill>
                <a:effectLst/>
                <a:cs typeface="Arial" panose="020B0604020202020204" pitchFamily="34" charset="0"/>
              </a:rPr>
              <a:t>control de calidad más efectivo en etapas tempranas</a:t>
            </a:r>
            <a:r>
              <a:rPr kumimoji="0" lang="es-AR" altLang="es-AR" sz="1800" b="0" i="0" u="none" strike="noStrike" cap="none" normalizeH="0" baseline="0" dirty="0">
                <a:ln>
                  <a:noFill/>
                </a:ln>
                <a:solidFill>
                  <a:schemeClr val="tx1"/>
                </a:solidFill>
                <a:effectLst/>
                <a:cs typeface="Arial" panose="020B0604020202020204" pitchFamily="34" charset="0"/>
              </a:rPr>
              <a:t>.</a:t>
            </a:r>
          </a:p>
          <a:p>
            <a:pPr lvl="0" eaLnBrk="0" fontAlgn="base" hangingPunct="0">
              <a:spcBef>
                <a:spcPct val="0"/>
              </a:spcBef>
              <a:spcAft>
                <a:spcPct val="0"/>
              </a:spcAft>
            </a:pPr>
            <a:endParaRPr lang="es-AR" altLang="es-AR" dirty="0">
              <a:cs typeface="Arial" panose="020B0604020202020204" pitchFamily="34" charset="0"/>
            </a:endParaRPr>
          </a:p>
          <a:p>
            <a:pPr lvl="0" eaLnBrk="0" fontAlgn="base" hangingPunct="0">
              <a:spcBef>
                <a:spcPct val="0"/>
              </a:spcBef>
              <a:spcAft>
                <a:spcPct val="0"/>
              </a:spcAft>
            </a:pPr>
            <a:r>
              <a:rPr lang="es-AR" altLang="es-AR" b="1" dirty="0">
                <a:cs typeface="Arial" panose="020B0604020202020204" pitchFamily="34" charset="0"/>
              </a:rPr>
              <a:t>B. </a:t>
            </a:r>
            <a:r>
              <a:rPr lang="es-AR" altLang="es-AR" b="1" dirty="0"/>
              <a:t>Pruebas de Software: </a:t>
            </a:r>
            <a:r>
              <a:rPr lang="es-AR" altLang="es-AR" dirty="0"/>
              <a:t>Es un mecanismo complementario que evidencia la presencia de defectos. La </a:t>
            </a:r>
            <a:r>
              <a:rPr lang="es-AR" altLang="es-AR" b="1" dirty="0"/>
              <a:t>prueba</a:t>
            </a:r>
            <a:r>
              <a:rPr lang="es-AR" altLang="es-AR" dirty="0"/>
              <a:t> de software es el medio principal para validar que el producto cumple los requisitos, es parte de la estrategia de calidad pero no suficiente por sí misma.</a:t>
            </a:r>
          </a:p>
          <a:p>
            <a:pPr lvl="0" eaLnBrk="0" fontAlgn="base" hangingPunct="0">
              <a:spcBef>
                <a:spcPct val="0"/>
              </a:spcBef>
              <a:spcAft>
                <a:spcPct val="0"/>
              </a:spcAft>
              <a:buFontTx/>
              <a:buChar char="•"/>
            </a:pPr>
            <a:endParaRPr lang="es-AR" altLang="es-AR" dirty="0"/>
          </a:p>
          <a:p>
            <a:pPr lvl="0" eaLnBrk="0" fontAlgn="base" hangingPunct="0">
              <a:spcBef>
                <a:spcPct val="0"/>
              </a:spcBef>
              <a:spcAft>
                <a:spcPct val="0"/>
              </a:spcAft>
            </a:pPr>
            <a:r>
              <a:rPr lang="es-AR" altLang="es-AR" b="1" dirty="0"/>
              <a:t>C. Control de Calidad del Producto: </a:t>
            </a:r>
            <a:r>
              <a:rPr lang="es-AR" altLang="es-AR" dirty="0"/>
              <a:t>Implica verificar que los artefactos del software cumplen los estándares y requisitos de calidad. Se incluye  la evaluación del producto intermedio y final mediante métricas, revisiones y auditorías.</a:t>
            </a:r>
          </a:p>
          <a:p>
            <a:pPr lvl="0" eaLnBrk="0" fontAlgn="base" hangingPunct="0">
              <a:spcBef>
                <a:spcPct val="0"/>
              </a:spcBef>
              <a:spcAft>
                <a:spcPct val="0"/>
              </a:spcAft>
            </a:pPr>
            <a:endParaRPr lang="es-AR" altLang="es-A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s-AR" altLang="es-AR" sz="1800" b="0" i="0" u="none" strike="noStrike" cap="none" normalizeH="0" baseline="0" dirty="0">
              <a:ln>
                <a:noFill/>
              </a:ln>
              <a:solidFill>
                <a:schemeClr val="tx1"/>
              </a:solidFill>
              <a:effectLst/>
              <a:cs typeface="Arial" panose="020B0604020202020204" pitchFamily="34" charset="0"/>
            </a:endParaRPr>
          </a:p>
        </p:txBody>
      </p:sp>
      <p:pic>
        <p:nvPicPr>
          <p:cNvPr id="15" name="Imagen 14">
            <a:extLst>
              <a:ext uri="{FF2B5EF4-FFF2-40B4-BE49-F238E27FC236}">
                <a16:creationId xmlns:a16="http://schemas.microsoft.com/office/drawing/2014/main" id="{5FDFFD2B-198B-A93D-420A-C43A67E462C8}"/>
              </a:ext>
            </a:extLst>
          </p:cNvPr>
          <p:cNvPicPr>
            <a:picLocks noChangeAspect="1"/>
          </p:cNvPicPr>
          <p:nvPr/>
        </p:nvPicPr>
        <p:blipFill>
          <a:blip r:embed="rId3"/>
          <a:stretch>
            <a:fillRect/>
          </a:stretch>
        </p:blipFill>
        <p:spPr>
          <a:xfrm>
            <a:off x="6700758" y="1184418"/>
            <a:ext cx="4925961" cy="866896"/>
          </a:xfrm>
          <a:prstGeom prst="rect">
            <a:avLst/>
          </a:prstGeom>
        </p:spPr>
      </p:pic>
    </p:spTree>
    <p:extLst>
      <p:ext uri="{BB962C8B-B14F-4D97-AF65-F5344CB8AC3E}">
        <p14:creationId xmlns:p14="http://schemas.microsoft.com/office/powerpoint/2010/main" val="230446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54A0F-79CE-FCDC-1E00-A72D1C6DD462}"/>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8959DFC-5906-2222-F0AB-83E64B57D27D}"/>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LAS 4 P</a:t>
            </a:r>
            <a:endParaRPr lang="es-AR" dirty="0"/>
          </a:p>
        </p:txBody>
      </p:sp>
      <p:sp>
        <p:nvSpPr>
          <p:cNvPr id="8" name="CuadroTexto 7">
            <a:extLst>
              <a:ext uri="{FF2B5EF4-FFF2-40B4-BE49-F238E27FC236}">
                <a16:creationId xmlns:a16="http://schemas.microsoft.com/office/drawing/2014/main" id="{FD05CD2F-7370-684A-5C8B-90AF786FEFC8}"/>
              </a:ext>
            </a:extLst>
          </p:cNvPr>
          <p:cNvSpPr txBox="1"/>
          <p:nvPr/>
        </p:nvSpPr>
        <p:spPr>
          <a:xfrm>
            <a:off x="373625" y="993058"/>
            <a:ext cx="10933471" cy="5078313"/>
          </a:xfrm>
          <a:prstGeom prst="rect">
            <a:avLst/>
          </a:prstGeom>
          <a:noFill/>
        </p:spPr>
        <p:txBody>
          <a:bodyPr wrap="square">
            <a:spAutoFit/>
          </a:bodyPr>
          <a:lstStyle/>
          <a:p>
            <a:pPr marL="342900" indent="-342900">
              <a:buAutoNum type="arabicPeriod"/>
            </a:pPr>
            <a:r>
              <a:rPr lang="es-MX" b="1" dirty="0"/>
              <a:t>Personas: </a:t>
            </a:r>
            <a:r>
              <a:rPr lang="es-MX" dirty="0"/>
              <a:t>Participan en el proyecto de software</a:t>
            </a:r>
          </a:p>
          <a:p>
            <a:pPr marL="342900" indent="-342900">
              <a:buAutoNum type="arabicPeriod"/>
            </a:pPr>
            <a:endParaRPr lang="es-MX" dirty="0"/>
          </a:p>
          <a:p>
            <a:pPr marL="800100" lvl="1" indent="-342900">
              <a:buFont typeface="+mj-lt"/>
              <a:buAutoNum type="alphaLcParenR"/>
            </a:pPr>
            <a:r>
              <a:rPr lang="es-MX" b="1" dirty="0"/>
              <a:t>Gerentes ejecutivos: </a:t>
            </a:r>
            <a:r>
              <a:rPr lang="es-MX" dirty="0"/>
              <a:t>Definen los temas empresariales que influyen sobre el proyecto. </a:t>
            </a:r>
          </a:p>
          <a:p>
            <a:pPr marL="800100" lvl="1" indent="-342900">
              <a:buAutoNum type="alphaLcParenR"/>
            </a:pPr>
            <a:r>
              <a:rPr lang="es-MX" b="1" dirty="0"/>
              <a:t>Gerentes de proyecto: </a:t>
            </a:r>
            <a:r>
              <a:rPr lang="es-MX" dirty="0"/>
              <a:t>Planifican, motivan, organizan y controlan a los profesionales que hacen el trabajo de software. </a:t>
            </a:r>
          </a:p>
          <a:p>
            <a:pPr marL="800100" lvl="1" indent="-342900">
              <a:buAutoNum type="alphaLcParenR"/>
            </a:pPr>
            <a:r>
              <a:rPr lang="es-MX" b="1" dirty="0"/>
              <a:t>Profesionales: </a:t>
            </a:r>
            <a:r>
              <a:rPr lang="es-MX" dirty="0"/>
              <a:t>Aportan las habilidades técnicas que se necesitan.</a:t>
            </a:r>
          </a:p>
          <a:p>
            <a:pPr marL="800100" lvl="1" indent="-342900">
              <a:buAutoNum type="alphaLcParenR"/>
            </a:pPr>
            <a:r>
              <a:rPr lang="es-MX" b="1" dirty="0"/>
              <a:t>Clientes</a:t>
            </a:r>
            <a:r>
              <a:rPr lang="es-MX" dirty="0"/>
              <a:t>: Son los que especifican los requerimientos para el software y los que tienen interés periférico en el resultado. </a:t>
            </a:r>
          </a:p>
          <a:p>
            <a:pPr marL="800100" lvl="1" indent="-342900">
              <a:buAutoNum type="alphaLcParenR"/>
            </a:pPr>
            <a:r>
              <a:rPr lang="es-MX" b="1" dirty="0"/>
              <a:t>Usuarios finales: </a:t>
            </a:r>
            <a:r>
              <a:rPr lang="es-MX" dirty="0"/>
              <a:t>Interactúan con el software una vez que se libera para su uso.</a:t>
            </a:r>
          </a:p>
          <a:p>
            <a:pPr marL="800100" lvl="1" indent="-342900">
              <a:buAutoNum type="alphaLcParenR"/>
            </a:pPr>
            <a:endParaRPr lang="es-MX" b="1" dirty="0"/>
          </a:p>
          <a:p>
            <a:pPr marL="800100" lvl="1" indent="-342900">
              <a:buAutoNum type="alphaLcParenR"/>
            </a:pPr>
            <a:endParaRPr lang="es-MX" b="1" dirty="0"/>
          </a:p>
          <a:p>
            <a:pPr marL="342900" indent="-342900">
              <a:buAutoNum type="arabicPeriod"/>
            </a:pPr>
            <a:r>
              <a:rPr lang="es-MX" b="1" dirty="0"/>
              <a:t>Producto: </a:t>
            </a:r>
            <a:r>
              <a:rPr lang="es-MX" dirty="0"/>
              <a:t>Es el software que se va a construir, antes de planear un proyecto se deben establecer los </a:t>
            </a:r>
            <a:r>
              <a:rPr lang="es-MX" b="1" dirty="0"/>
              <a:t>objetivos </a:t>
            </a:r>
            <a:r>
              <a:rPr lang="es-MX" dirty="0"/>
              <a:t>y </a:t>
            </a:r>
            <a:r>
              <a:rPr lang="es-MX" b="1" dirty="0"/>
              <a:t>ámbito </a:t>
            </a:r>
            <a:r>
              <a:rPr lang="es-MX" dirty="0"/>
              <a:t>del producto, considerarse soluciones alternativas e identificar restricciones técnicas y administrativas. Los </a:t>
            </a:r>
            <a:r>
              <a:rPr lang="es-MX" b="1" dirty="0"/>
              <a:t>objetivos</a:t>
            </a:r>
            <a:r>
              <a:rPr lang="es-MX" dirty="0"/>
              <a:t> identifican las metas globales para el producto sin considerar cómo se lograrán. El </a:t>
            </a:r>
            <a:r>
              <a:rPr lang="es-MX" b="1" dirty="0"/>
              <a:t>ámbito </a:t>
            </a:r>
            <a:r>
              <a:rPr lang="es-MX" dirty="0"/>
              <a:t>identifica los datos, funciones y comportamientos principales del producto, intentando ligar dichas características en forma cuantitativa. Las soluciones alternativas, permiten a gerentes y profesionales seleccionar un “mejor” enfoque, dadas las restricciones de fechas, presupuesto, personal, etc.</a:t>
            </a:r>
          </a:p>
        </p:txBody>
      </p:sp>
    </p:spTree>
    <p:extLst>
      <p:ext uri="{BB962C8B-B14F-4D97-AF65-F5344CB8AC3E}">
        <p14:creationId xmlns:p14="http://schemas.microsoft.com/office/powerpoint/2010/main" val="180703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74C35-80F6-7BDB-0F9B-3FC9400240CD}"/>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A29BB87-3136-578B-F7A2-E0B9AABFDF01}"/>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LAS 4 P</a:t>
            </a:r>
            <a:endParaRPr lang="es-AR" dirty="0"/>
          </a:p>
        </p:txBody>
      </p:sp>
      <p:sp>
        <p:nvSpPr>
          <p:cNvPr id="8" name="CuadroTexto 7">
            <a:extLst>
              <a:ext uri="{FF2B5EF4-FFF2-40B4-BE49-F238E27FC236}">
                <a16:creationId xmlns:a16="http://schemas.microsoft.com/office/drawing/2014/main" id="{11461EAE-D4ED-5596-2856-73FECFC9762F}"/>
              </a:ext>
            </a:extLst>
          </p:cNvPr>
          <p:cNvSpPr txBox="1"/>
          <p:nvPr/>
        </p:nvSpPr>
        <p:spPr>
          <a:xfrm>
            <a:off x="373625" y="993058"/>
            <a:ext cx="10933471" cy="3970318"/>
          </a:xfrm>
          <a:prstGeom prst="rect">
            <a:avLst/>
          </a:prstGeom>
          <a:noFill/>
        </p:spPr>
        <p:txBody>
          <a:bodyPr wrap="square">
            <a:spAutoFit/>
          </a:bodyPr>
          <a:lstStyle/>
          <a:p>
            <a:pPr marL="342900" indent="-342900">
              <a:buFont typeface="+mj-lt"/>
              <a:buAutoNum type="arabicPeriod" startAt="3"/>
            </a:pPr>
            <a:r>
              <a:rPr lang="es-MX" b="1" dirty="0"/>
              <a:t>Proceso: </a:t>
            </a:r>
            <a:r>
              <a:rPr lang="es-MX" dirty="0"/>
              <a:t>Proporciona el marco conceptual para establecer un plan para el desarrollo de software. Un pequeño número de actividades de marco conceptual se aplica a todos los proyectos de software, sin importar su tamaño o complejidad. Algunos conjuntos de tareas permiten que las actividades del marco conceptual se adapten a las características del proyecto y a los requerimientos del equipo. </a:t>
            </a:r>
          </a:p>
          <a:p>
            <a:pPr marL="342900" indent="-342900">
              <a:buFont typeface="+mj-lt"/>
              <a:buAutoNum type="arabicPeriod" startAt="3"/>
            </a:pPr>
            <a:endParaRPr lang="es-MX" dirty="0"/>
          </a:p>
          <a:p>
            <a:pPr marL="342900" indent="-342900">
              <a:buFont typeface="+mj-lt"/>
              <a:buAutoNum type="arabicPeriod" startAt="3"/>
            </a:pPr>
            <a:r>
              <a:rPr lang="es-MX" b="1" dirty="0"/>
              <a:t>Proyecto: </a:t>
            </a:r>
            <a:r>
              <a:rPr lang="es-MX" dirty="0"/>
              <a:t>Es la actividad que une al personal, al producto y al proceso para llevarlos a la realidad, se planean y controlan ya que es la única forma para manejar la complejidad. El gerente de proyecto de software y los ingenieros que construyan el producto deben evitar un conjunto de señales de advertencia comunes, entender los factores de éxito que llevan a una buena administración del proyecto y desarrollar un enfoque para planificar, monitorear y controlar el proyecto. </a:t>
            </a:r>
          </a:p>
          <a:p>
            <a:pPr marL="342900" indent="-342900">
              <a:buFont typeface="+mj-lt"/>
              <a:buAutoNum type="arabicPeriod" startAt="3"/>
            </a:pPr>
            <a:endParaRPr lang="es-MX" dirty="0"/>
          </a:p>
          <a:p>
            <a:pPr marL="342900" indent="-342900">
              <a:buFont typeface="+mj-lt"/>
              <a:buAutoNum type="arabicPeriod" startAt="3"/>
            </a:pPr>
            <a:r>
              <a:rPr lang="es-MX" b="1" dirty="0"/>
              <a:t>Herramientas: </a:t>
            </a:r>
            <a:r>
              <a:rPr lang="es-MX" dirty="0"/>
              <a:t>Proporcionan un apoyo automatizado o semiautomatizado para el proceso. Cuando se integran las herramientas de modo que la información creada por una pueda ser utilizada por otra, queda establecido un sistema llamado ingeniería de software asistido por computadora.</a:t>
            </a:r>
          </a:p>
        </p:txBody>
      </p:sp>
    </p:spTree>
    <p:extLst>
      <p:ext uri="{BB962C8B-B14F-4D97-AF65-F5344CB8AC3E}">
        <p14:creationId xmlns:p14="http://schemas.microsoft.com/office/powerpoint/2010/main" val="73830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9AE6A-8A79-1203-4284-92A1EA63501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6C027AD7-9788-7025-8952-B2141B966926}"/>
              </a:ext>
            </a:extLst>
          </p:cNvPr>
          <p:cNvSpPr txBox="1"/>
          <p:nvPr/>
        </p:nvSpPr>
        <p:spPr>
          <a:xfrm>
            <a:off x="88491" y="171442"/>
            <a:ext cx="12103509" cy="4247317"/>
          </a:xfrm>
          <a:prstGeom prst="rect">
            <a:avLst/>
          </a:prstGeom>
          <a:noFill/>
        </p:spPr>
        <p:txBody>
          <a:bodyPr wrap="square" rtlCol="0">
            <a:spAutoFit/>
          </a:bodyPr>
          <a:lstStyle/>
          <a:p>
            <a:endParaRPr lang="es-MX" dirty="0"/>
          </a:p>
          <a:p>
            <a:endParaRPr lang="es-MX" dirty="0"/>
          </a:p>
          <a:p>
            <a:r>
              <a:rPr lang="es-MX" b="1" dirty="0"/>
              <a:t>¿Cuál es el origen de los cambios en el software?</a:t>
            </a:r>
          </a:p>
          <a:p>
            <a:endParaRPr lang="es-MX" dirty="0"/>
          </a:p>
          <a:p>
            <a:pPr marL="342900" indent="-342900">
              <a:buFont typeface="+mj-lt"/>
              <a:buAutoNum type="arabicPeriod"/>
            </a:pPr>
            <a:r>
              <a:rPr lang="es-MX" dirty="0"/>
              <a:t>Cambios empresariales o de mercado que dictan cambios en requerimientos.</a:t>
            </a:r>
          </a:p>
          <a:p>
            <a:pPr marL="342900" indent="-342900">
              <a:buFont typeface="+mj-lt"/>
              <a:buAutoNum type="arabicPeriod"/>
            </a:pPr>
            <a:endParaRPr lang="es-MX" dirty="0"/>
          </a:p>
          <a:p>
            <a:pPr marL="342900" indent="-342900">
              <a:buFont typeface="+mj-lt"/>
              <a:buAutoNum type="arabicPeriod"/>
            </a:pPr>
            <a:r>
              <a:rPr lang="es-MX" dirty="0"/>
              <a:t>Nuevas necesidades de accionistas que demandan modificar datos producidos, funcionalidad o servicios</a:t>
            </a:r>
          </a:p>
          <a:p>
            <a:pPr marL="342900" indent="-342900">
              <a:buFont typeface="+mj-lt"/>
              <a:buAutoNum type="arabicPeriod"/>
            </a:pPr>
            <a:endParaRPr lang="es-MX" dirty="0"/>
          </a:p>
          <a:p>
            <a:pPr marL="342900" indent="-342900">
              <a:buFont typeface="+mj-lt"/>
              <a:buAutoNum type="arabicPeriod"/>
            </a:pPr>
            <a:r>
              <a:rPr lang="es-MX" dirty="0"/>
              <a:t>Reorganización o crecimiento/reducción de la empresa que produce cambios en prioridades o estructura del equipo. </a:t>
            </a:r>
          </a:p>
          <a:p>
            <a:pPr marL="342900" indent="-342900">
              <a:buFont typeface="+mj-lt"/>
              <a:buAutoNum type="arabicPeriod"/>
            </a:pPr>
            <a:endParaRPr lang="es-MX" dirty="0"/>
          </a:p>
          <a:p>
            <a:pPr marL="342900" indent="-342900">
              <a:buFont typeface="+mj-lt"/>
              <a:buAutoNum type="arabicPeriod"/>
            </a:pPr>
            <a:r>
              <a:rPr lang="es-MX" dirty="0"/>
              <a:t>Restricciones y cambios de presupuesto o calendario.</a:t>
            </a:r>
          </a:p>
          <a:p>
            <a:pPr marL="342900" indent="-342900">
              <a:buFont typeface="+mj-lt"/>
              <a:buAutoNum type="arabicPeriod"/>
            </a:pPr>
            <a:endParaRPr lang="es-MX" dirty="0"/>
          </a:p>
          <a:p>
            <a:pPr marL="342900" indent="-342900">
              <a:buFont typeface="+mj-lt"/>
              <a:buAutoNum type="arabicPeriod"/>
            </a:pPr>
            <a:r>
              <a:rPr lang="es-MX" dirty="0"/>
              <a:t>Oportunidades de mejora</a:t>
            </a:r>
          </a:p>
          <a:p>
            <a:pPr marL="342900" indent="-342900">
              <a:buFont typeface="+mj-lt"/>
              <a:buAutoNum type="arabicPeriod"/>
            </a:pPr>
            <a:endParaRPr lang="es-MX" dirty="0"/>
          </a:p>
          <a:p>
            <a:pPr marL="342900" indent="-342900">
              <a:buFont typeface="+mj-lt"/>
              <a:buAutoNum type="arabicPeriod"/>
            </a:pPr>
            <a:r>
              <a:rPr lang="es-MX" dirty="0"/>
              <a:t>Defectos a corregir</a:t>
            </a:r>
          </a:p>
        </p:txBody>
      </p:sp>
    </p:spTree>
    <p:extLst>
      <p:ext uri="{BB962C8B-B14F-4D97-AF65-F5344CB8AC3E}">
        <p14:creationId xmlns:p14="http://schemas.microsoft.com/office/powerpoint/2010/main" val="425539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B1A86-E9EC-B409-3DD8-6EC73EDCC799}"/>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B19B2041-4DE4-5975-FF85-E40C52435BA3}"/>
              </a:ext>
            </a:extLst>
          </p:cNvPr>
          <p:cNvSpPr txBox="1"/>
          <p:nvPr/>
        </p:nvSpPr>
        <p:spPr>
          <a:xfrm>
            <a:off x="88491" y="171442"/>
            <a:ext cx="12103509" cy="4524315"/>
          </a:xfrm>
          <a:prstGeom prst="rect">
            <a:avLst/>
          </a:prstGeom>
          <a:noFill/>
        </p:spPr>
        <p:txBody>
          <a:bodyPr wrap="square" rtlCol="0">
            <a:spAutoFit/>
          </a:bodyPr>
          <a:lstStyle/>
          <a:p>
            <a:r>
              <a:rPr lang="es-MX" b="1" i="1" dirty="0"/>
              <a:t>¿Qué es la gestión de configuración de software?</a:t>
            </a:r>
            <a:endParaRPr lang="es-MX" b="1" dirty="0"/>
          </a:p>
          <a:p>
            <a:endParaRPr lang="es-MX" dirty="0"/>
          </a:p>
          <a:p>
            <a:r>
              <a:rPr lang="es-MX" dirty="0"/>
              <a:t>Es una disciplina protectora (Sombrilla) transversal a todo el proyecto, se encarga de identificar y documentar características funcionales y técnicas de los ítems de configuración, controlar registrar y reportar sus cambios producidos y su estado de implementación, y verificar correspondencia con los requerimientos. </a:t>
            </a:r>
          </a:p>
          <a:p>
            <a:endParaRPr lang="es-MX" b="1" dirty="0"/>
          </a:p>
          <a:p>
            <a:pPr marL="285750" indent="-285750">
              <a:buFont typeface="Arial" panose="020B0604020202020204" pitchFamily="34" charset="0"/>
              <a:buChar char="•"/>
            </a:pPr>
            <a:r>
              <a:rPr lang="es-MX" b="1" dirty="0"/>
              <a:t>Su objetivo es garantizar la integridad del producto</a:t>
            </a:r>
          </a:p>
          <a:p>
            <a:endParaRPr lang="es-MX" b="1" dirty="0"/>
          </a:p>
          <a:p>
            <a:endParaRPr lang="es-MX" b="1" dirty="0"/>
          </a:p>
          <a:p>
            <a:r>
              <a:rPr lang="es-MX" b="1" dirty="0"/>
              <a:t>¿Qué es la configuración de software?</a:t>
            </a:r>
          </a:p>
          <a:p>
            <a:endParaRPr lang="es-MX" b="1" dirty="0"/>
          </a:p>
          <a:p>
            <a:pPr marL="285750" indent="-285750">
              <a:buFont typeface="Arial" panose="020B0604020202020204" pitchFamily="34" charset="0"/>
              <a:buChar char="•"/>
            </a:pPr>
            <a:r>
              <a:rPr lang="es-MX" dirty="0"/>
              <a:t>Toda la información de salida del proceso de software que puede dividirse en programas, productos de trabajo que describen los programas y Datos. </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dirty="0"/>
              <a:t>Es una foto del repositorio, con todos los ICS en una </a:t>
            </a:r>
            <a:r>
              <a:rPr lang="es-MX" b="1" dirty="0"/>
              <a:t>versión</a:t>
            </a:r>
            <a:r>
              <a:rPr lang="es-MX" dirty="0"/>
              <a:t> y momento determinado</a:t>
            </a:r>
          </a:p>
          <a:p>
            <a:endParaRPr lang="es-MX" b="1" dirty="0"/>
          </a:p>
        </p:txBody>
      </p:sp>
    </p:spTree>
    <p:extLst>
      <p:ext uri="{BB962C8B-B14F-4D97-AF65-F5344CB8AC3E}">
        <p14:creationId xmlns:p14="http://schemas.microsoft.com/office/powerpoint/2010/main" val="48823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B9F2F-EE7E-6B3E-F4B9-5583E8558FC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E713734-275E-F58C-2227-C303A9CF7B50}"/>
              </a:ext>
            </a:extLst>
          </p:cNvPr>
          <p:cNvSpPr txBox="1"/>
          <p:nvPr/>
        </p:nvSpPr>
        <p:spPr>
          <a:xfrm>
            <a:off x="176981" y="432619"/>
            <a:ext cx="5761704" cy="4524315"/>
          </a:xfrm>
          <a:prstGeom prst="rect">
            <a:avLst/>
          </a:prstGeom>
          <a:noFill/>
        </p:spPr>
        <p:txBody>
          <a:bodyPr wrap="square" rtlCol="0">
            <a:spAutoFit/>
          </a:bodyPr>
          <a:lstStyle/>
          <a:p>
            <a:endParaRPr lang="es-MX" dirty="0"/>
          </a:p>
          <a:p>
            <a:endParaRPr lang="es-MX" dirty="0"/>
          </a:p>
          <a:p>
            <a:r>
              <a:rPr lang="es-MX" b="1" dirty="0"/>
              <a:t>¿Cuál es la diferencia entre prueba de usuario y caso de prueba?</a:t>
            </a:r>
          </a:p>
          <a:p>
            <a:endParaRPr lang="es-MX" b="1" dirty="0"/>
          </a:p>
          <a:p>
            <a:pPr marL="285750" indent="-285750">
              <a:buFont typeface="Arial" panose="020B0604020202020204" pitchFamily="34" charset="0"/>
              <a:buChar char="•"/>
            </a:pPr>
            <a:r>
              <a:rPr lang="es-MX" dirty="0"/>
              <a:t>El caso de prueba sirve para examinar la calidad del software y es detallado. Se realizan antes de las pruebas de usuario enfocándose en los errores del software.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 prueba de usuario o prueba de aceptación es un camino que sigue el usuario a nivel general, siempre hay por lo menos una que debe pasar en la US.</a:t>
            </a:r>
          </a:p>
          <a:p>
            <a:endParaRPr lang="es-MX" dirty="0"/>
          </a:p>
          <a:p>
            <a:endParaRPr lang="es-MX" dirty="0"/>
          </a:p>
          <a:p>
            <a:endParaRPr lang="es-AR" dirty="0"/>
          </a:p>
        </p:txBody>
      </p:sp>
    </p:spTree>
    <p:extLst>
      <p:ext uri="{BB962C8B-B14F-4D97-AF65-F5344CB8AC3E}">
        <p14:creationId xmlns:p14="http://schemas.microsoft.com/office/powerpoint/2010/main" val="3188270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FD867-FBE0-7D61-F29E-F9ED9273DA4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7DDCC160-5070-5168-FF60-C45B75297DBD}"/>
              </a:ext>
            </a:extLst>
          </p:cNvPr>
          <p:cNvSpPr txBox="1"/>
          <p:nvPr/>
        </p:nvSpPr>
        <p:spPr>
          <a:xfrm>
            <a:off x="88491" y="94119"/>
            <a:ext cx="12103509" cy="923330"/>
          </a:xfrm>
          <a:prstGeom prst="rect">
            <a:avLst/>
          </a:prstGeom>
          <a:noFill/>
        </p:spPr>
        <p:txBody>
          <a:bodyPr wrap="square" rtlCol="0">
            <a:spAutoFit/>
          </a:bodyPr>
          <a:lstStyle/>
          <a:p>
            <a:r>
              <a:rPr lang="es-MX" b="1" i="1" dirty="0"/>
              <a:t>¿Por qué debemos gestionar la configuración del software?</a:t>
            </a:r>
            <a:endParaRPr lang="es-MX" b="1" dirty="0"/>
          </a:p>
          <a:p>
            <a:endParaRPr lang="es-MX" dirty="0"/>
          </a:p>
          <a:p>
            <a:endParaRPr lang="es-MX" b="1" dirty="0"/>
          </a:p>
        </p:txBody>
      </p:sp>
      <p:sp>
        <p:nvSpPr>
          <p:cNvPr id="4" name="Rectangle 1">
            <a:extLst>
              <a:ext uri="{FF2B5EF4-FFF2-40B4-BE49-F238E27FC236}">
                <a16:creationId xmlns:a16="http://schemas.microsoft.com/office/drawing/2014/main" id="{AE4465EC-7868-B6F9-FB9D-585BDB83B02D}"/>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5" name="CuadroTexto 4">
            <a:extLst>
              <a:ext uri="{FF2B5EF4-FFF2-40B4-BE49-F238E27FC236}">
                <a16:creationId xmlns:a16="http://schemas.microsoft.com/office/drawing/2014/main" id="{ED2BC550-BC27-E729-FE61-1E07AFB59B0F}"/>
              </a:ext>
            </a:extLst>
          </p:cNvPr>
          <p:cNvSpPr txBox="1"/>
          <p:nvPr/>
        </p:nvSpPr>
        <p:spPr>
          <a:xfrm>
            <a:off x="180856" y="555784"/>
            <a:ext cx="7134344" cy="6186309"/>
          </a:xfrm>
          <a:prstGeom prst="rect">
            <a:avLst/>
          </a:prstGeom>
          <a:noFill/>
        </p:spPr>
        <p:txBody>
          <a:bodyPr wrap="square">
            <a:spAutoFit/>
          </a:bodyPr>
          <a:lstStyle/>
          <a:p>
            <a:r>
              <a:rPr lang="es-MX" dirty="0"/>
              <a:t>Porque su propósito es establecer y mantener la integridad de los productos de software a lo largo de su ciclo de vida. Involucra: </a:t>
            </a:r>
          </a:p>
          <a:p>
            <a:endParaRPr lang="es-MX" dirty="0"/>
          </a:p>
          <a:p>
            <a:r>
              <a:rPr lang="es-MX" dirty="0"/>
              <a:t>❖ Identificar la configuración en un momento dado </a:t>
            </a:r>
          </a:p>
          <a:p>
            <a:endParaRPr lang="es-MX" dirty="0"/>
          </a:p>
          <a:p>
            <a:r>
              <a:rPr lang="es-MX" dirty="0"/>
              <a:t>❖ Controlar sistemáticamente sus cambios </a:t>
            </a:r>
          </a:p>
          <a:p>
            <a:endParaRPr lang="es-MX" dirty="0"/>
          </a:p>
          <a:p>
            <a:r>
              <a:rPr lang="es-MX" dirty="0"/>
              <a:t>❖ Mantener su integridad y origen.</a:t>
            </a:r>
          </a:p>
          <a:p>
            <a:endParaRPr lang="es-MX" dirty="0"/>
          </a:p>
          <a:p>
            <a:endParaRPr lang="es-MX" dirty="0"/>
          </a:p>
          <a:p>
            <a:pPr lvl="0" eaLnBrk="0" fontAlgn="base" hangingPunct="0">
              <a:spcBef>
                <a:spcPct val="0"/>
              </a:spcBef>
              <a:spcAft>
                <a:spcPct val="0"/>
              </a:spcAft>
            </a:pPr>
            <a:r>
              <a:rPr lang="es-AR" altLang="es-AR" b="1" dirty="0"/>
              <a:t>Además porque la SCM contiene 4 actividades muy importantes:</a:t>
            </a:r>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b="1" dirty="0"/>
              <a:t>La gestión de versiones </a:t>
            </a:r>
            <a:r>
              <a:rPr lang="es-AR" altLang="es-AR" dirty="0"/>
              <a:t>de los componentes del sistema.</a:t>
            </a:r>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b="1" dirty="0"/>
              <a:t>La gestión del cambio </a:t>
            </a:r>
            <a:r>
              <a:rPr lang="es-AR" altLang="es-AR" dirty="0"/>
              <a:t>para que los mismos se evalúen, aprueben o rechacen.</a:t>
            </a:r>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b="1" dirty="0"/>
              <a:t>La construcción del sistema </a:t>
            </a:r>
            <a:r>
              <a:rPr lang="es-AR" altLang="es-AR" dirty="0"/>
              <a:t>para ensamblar componentes</a:t>
            </a:r>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b="1" dirty="0"/>
              <a:t>La gestión de entregas </a:t>
            </a:r>
            <a:r>
              <a:rPr lang="es-AR" altLang="es-AR" dirty="0"/>
              <a:t>para la creación, empaquetado y distribución de versiones del software.</a:t>
            </a:r>
          </a:p>
          <a:p>
            <a:endParaRPr lang="es-AR" dirty="0"/>
          </a:p>
        </p:txBody>
      </p:sp>
      <p:cxnSp>
        <p:nvCxnSpPr>
          <p:cNvPr id="3" name="Conector recto de flecha 2">
            <a:extLst>
              <a:ext uri="{FF2B5EF4-FFF2-40B4-BE49-F238E27FC236}">
                <a16:creationId xmlns:a16="http://schemas.microsoft.com/office/drawing/2014/main" id="{BC618C7D-50E6-C511-1041-8338F814B955}"/>
              </a:ext>
            </a:extLst>
          </p:cNvPr>
          <p:cNvCxnSpPr/>
          <p:nvPr/>
        </p:nvCxnSpPr>
        <p:spPr>
          <a:xfrm>
            <a:off x="7541342" y="4994787"/>
            <a:ext cx="15731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CuadroTexto 6">
            <a:extLst>
              <a:ext uri="{FF2B5EF4-FFF2-40B4-BE49-F238E27FC236}">
                <a16:creationId xmlns:a16="http://schemas.microsoft.com/office/drawing/2014/main" id="{BFC74F81-FEBE-E28D-AF38-3A855AC8D638}"/>
              </a:ext>
            </a:extLst>
          </p:cNvPr>
          <p:cNvSpPr txBox="1"/>
          <p:nvPr/>
        </p:nvSpPr>
        <p:spPr>
          <a:xfrm>
            <a:off x="9340645" y="4671621"/>
            <a:ext cx="1140542" cy="646331"/>
          </a:xfrm>
          <a:prstGeom prst="rect">
            <a:avLst/>
          </a:prstGeom>
          <a:noFill/>
        </p:spPr>
        <p:txBody>
          <a:bodyPr wrap="square" rtlCol="0">
            <a:spAutoFit/>
          </a:bodyPr>
          <a:lstStyle/>
          <a:p>
            <a:r>
              <a:rPr lang="es-MX" dirty="0"/>
              <a:t>?? En duda</a:t>
            </a:r>
            <a:endParaRPr lang="es-AR" dirty="0"/>
          </a:p>
        </p:txBody>
      </p:sp>
    </p:spTree>
    <p:extLst>
      <p:ext uri="{BB962C8B-B14F-4D97-AF65-F5344CB8AC3E}">
        <p14:creationId xmlns:p14="http://schemas.microsoft.com/office/powerpoint/2010/main" val="67385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A5954-75CB-E6EE-853B-360CFBD85593}"/>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6F0B3C7-B85C-7A93-637B-50E2E0B83E6A}"/>
              </a:ext>
            </a:extLst>
          </p:cNvPr>
          <p:cNvSpPr txBox="1"/>
          <p:nvPr/>
        </p:nvSpPr>
        <p:spPr>
          <a:xfrm>
            <a:off x="88491" y="94119"/>
            <a:ext cx="12103509" cy="923330"/>
          </a:xfrm>
          <a:prstGeom prst="rect">
            <a:avLst/>
          </a:prstGeom>
          <a:noFill/>
        </p:spPr>
        <p:txBody>
          <a:bodyPr wrap="square" rtlCol="0">
            <a:spAutoFit/>
          </a:bodyPr>
          <a:lstStyle/>
          <a:p>
            <a:r>
              <a:rPr lang="es-MX" b="1" i="1" dirty="0"/>
              <a:t>Calidad / Integridad del producto de software</a:t>
            </a:r>
            <a:endParaRPr lang="es-MX" b="1" dirty="0"/>
          </a:p>
          <a:p>
            <a:endParaRPr lang="es-MX" dirty="0"/>
          </a:p>
          <a:p>
            <a:endParaRPr lang="es-MX" b="1" dirty="0"/>
          </a:p>
        </p:txBody>
      </p:sp>
      <p:sp>
        <p:nvSpPr>
          <p:cNvPr id="4" name="Rectangle 1">
            <a:extLst>
              <a:ext uri="{FF2B5EF4-FFF2-40B4-BE49-F238E27FC236}">
                <a16:creationId xmlns:a16="http://schemas.microsoft.com/office/drawing/2014/main" id="{9DF69916-E885-B77A-3412-FB63A1CEB749}"/>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B275962D-183C-031F-7538-6A2FF53EBCDB}"/>
              </a:ext>
            </a:extLst>
          </p:cNvPr>
          <p:cNvSpPr txBox="1"/>
          <p:nvPr/>
        </p:nvSpPr>
        <p:spPr>
          <a:xfrm>
            <a:off x="88492" y="555784"/>
            <a:ext cx="10070314"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a:t>¿Qué es un producto es de alta calidad?</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u="none" strike="noStrike" cap="none" normalizeH="0" baseline="0" dirty="0">
                <a:ln>
                  <a:noFill/>
                </a:ln>
                <a:solidFill>
                  <a:schemeClr val="tx1"/>
                </a:solidFill>
                <a:effectLst/>
              </a:rPr>
              <a:t>Aquel que satisface las necesidades de sus usuarios, funciona correctamente en el entorno operacional previsto y es mantenible, fiable, eficiente y seguro.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b="1" dirty="0"/>
              <a:t>¿Qué debe garantizar la integridad de un producto?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1"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AR" altLang="es-AR" sz="1800" b="0" u="none" strike="noStrike" cap="none" normalizeH="0" baseline="0" dirty="0">
                <a:ln>
                  <a:noFill/>
                </a:ln>
                <a:solidFill>
                  <a:schemeClr val="tx1"/>
                </a:solidFill>
                <a:effectLst/>
              </a:rPr>
              <a:t>🔹 </a:t>
            </a:r>
            <a:r>
              <a:rPr kumimoji="0" lang="es-AR" altLang="es-AR" sz="1800" b="1" u="none" strike="noStrike" cap="none" normalizeH="0" baseline="0" dirty="0">
                <a:ln>
                  <a:noFill/>
                </a:ln>
                <a:solidFill>
                  <a:schemeClr val="tx1"/>
                </a:solidFill>
                <a:effectLst/>
              </a:rPr>
              <a:t>Satisfacer las necesidades funcionales del usuario</a:t>
            </a:r>
            <a:r>
              <a:rPr lang="es-AR" altLang="es-AR" dirty="0"/>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AR" altLang="es-AR" dirty="0"/>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AR" altLang="es-AR" sz="1800" b="0" u="none" strike="noStrike" cap="none" normalizeH="0" baseline="0" dirty="0">
                <a:ln>
                  <a:noFill/>
                </a:ln>
                <a:solidFill>
                  <a:schemeClr val="tx1"/>
                </a:solidFill>
                <a:effectLst/>
              </a:rPr>
              <a:t>🔹 </a:t>
            </a:r>
            <a:r>
              <a:rPr kumimoji="0" lang="es-AR" altLang="es-AR" sz="1800" b="1" u="none" strike="noStrike" cap="none" normalizeH="0" baseline="0" dirty="0">
                <a:ln>
                  <a:noFill/>
                </a:ln>
                <a:solidFill>
                  <a:schemeClr val="tx1"/>
                </a:solidFill>
                <a:effectLst/>
              </a:rPr>
              <a:t>Cumplir </a:t>
            </a:r>
            <a:r>
              <a:rPr lang="es-AR" altLang="es-AR" b="1" dirty="0"/>
              <a:t>los </a:t>
            </a:r>
            <a:r>
              <a:rPr kumimoji="0" lang="es-AR" altLang="es-AR" sz="1800" b="1" u="none" strike="noStrike" cap="none" normalizeH="0" baseline="0" dirty="0">
                <a:ln>
                  <a:noFill/>
                </a:ln>
                <a:solidFill>
                  <a:schemeClr val="tx1"/>
                </a:solidFill>
                <a:effectLst/>
              </a:rPr>
              <a:t>criterios de performance</a:t>
            </a:r>
            <a:r>
              <a:rPr lang="es-AR" altLang="es-AR" dirty="0"/>
              <a:t>: </a:t>
            </a:r>
            <a:r>
              <a:rPr kumimoji="0" lang="es-AR" altLang="es-AR" sz="1800" b="0" u="none" strike="noStrike" cap="none" normalizeH="0" baseline="0" dirty="0">
                <a:ln>
                  <a:noFill/>
                </a:ln>
                <a:solidFill>
                  <a:schemeClr val="tx1"/>
                </a:solidFill>
                <a:effectLst/>
              </a:rPr>
              <a:t>Debe cumplir con los requisitos de rendimiento y  restricciones operativas previstas.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s-AR" altLang="es-AR" dirty="0"/>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AR" altLang="es-AR" sz="1800" b="0" u="none" strike="noStrike" cap="none" normalizeH="0" baseline="0" dirty="0">
                <a:ln>
                  <a:noFill/>
                </a:ln>
                <a:solidFill>
                  <a:schemeClr val="tx1"/>
                </a:solidFill>
                <a:effectLst/>
              </a:rPr>
              <a:t>🔹 </a:t>
            </a:r>
            <a:r>
              <a:rPr kumimoji="0" lang="es-AR" altLang="es-AR" sz="1800" b="1" u="none" strike="noStrike" cap="none" normalizeH="0" baseline="0" dirty="0">
                <a:ln>
                  <a:noFill/>
                </a:ln>
                <a:solidFill>
                  <a:schemeClr val="tx1"/>
                </a:solidFill>
                <a:effectLst/>
              </a:rPr>
              <a:t>Expectativas acordes al coste y calendario</a:t>
            </a:r>
            <a:r>
              <a:rPr lang="es-AR" altLang="es-AR" dirty="0"/>
              <a:t>: </a:t>
            </a:r>
            <a:r>
              <a:rPr kumimoji="0" lang="es-AR" altLang="es-AR" sz="1800" b="0" u="none" strike="noStrike" cap="none" normalizeH="0" baseline="0" dirty="0">
                <a:ln>
                  <a:noFill/>
                </a:ln>
                <a:solidFill>
                  <a:schemeClr val="tx1"/>
                </a:solidFill>
                <a:effectLst/>
              </a:rPr>
              <a:t>Debe entregarse con los límites de coste y calendario acordados con el cliente.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s-AR" altLang="es-AR" sz="1800" b="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AR" altLang="es-AR" sz="1800" b="0" u="none" strike="noStrike" cap="none" normalizeH="0" baseline="0" dirty="0">
                <a:ln>
                  <a:noFill/>
                </a:ln>
                <a:solidFill>
                  <a:schemeClr val="tx1"/>
                </a:solidFill>
                <a:effectLst/>
              </a:rPr>
              <a:t>🔹 </a:t>
            </a:r>
            <a:r>
              <a:rPr lang="es-AR" altLang="es-AR" b="1" dirty="0"/>
              <a:t>Tener t</a:t>
            </a:r>
            <a:r>
              <a:rPr kumimoji="0" lang="es-AR" altLang="es-AR" sz="1800" b="1" u="none" strike="noStrike" cap="none" normalizeH="0" baseline="0" dirty="0">
                <a:ln>
                  <a:noFill/>
                </a:ln>
                <a:solidFill>
                  <a:schemeClr val="tx1"/>
                </a:solidFill>
                <a:effectLst/>
              </a:rPr>
              <a:t>razabilidad durante el ciclo de vida: </a:t>
            </a:r>
            <a:r>
              <a:rPr lang="es-AR" altLang="es-AR" dirty="0"/>
              <a:t>Fundamentalmente </a:t>
            </a:r>
            <a:r>
              <a:rPr kumimoji="0" lang="es-AR" altLang="es-AR" sz="1800" b="0" u="none" strike="noStrike" cap="none" normalizeH="0" baseline="0" dirty="0">
                <a:ln>
                  <a:noFill/>
                </a:ln>
                <a:solidFill>
                  <a:schemeClr val="tx1"/>
                </a:solidFill>
                <a:effectLst/>
              </a:rPr>
              <a:t>de los requisitos y decisiones de diseño</a:t>
            </a:r>
            <a:r>
              <a:rPr lang="es-AR" altLang="es-AR" dirty="0"/>
              <a:t>,</a:t>
            </a:r>
            <a:r>
              <a:rPr kumimoji="0" lang="es-AR" altLang="es-AR" sz="1800" b="0" u="none" strike="noStrike" cap="none" normalizeH="0" baseline="0" dirty="0">
                <a:ln>
                  <a:noFill/>
                </a:ln>
                <a:solidFill>
                  <a:schemeClr val="tx1"/>
                </a:solidFill>
                <a:effectLst/>
              </a:rPr>
              <a:t>  asegurando que cada elemento del sistema puede rastrearse hasta sus orígenes, </a:t>
            </a:r>
            <a:r>
              <a:rPr lang="es-AR" altLang="es-AR" dirty="0"/>
              <a:t>para </a:t>
            </a:r>
            <a:r>
              <a:rPr kumimoji="0" lang="es-AR" altLang="es-AR" sz="1800" b="0" u="none" strike="noStrike" cap="none" normalizeH="0" baseline="0" dirty="0">
                <a:ln>
                  <a:noFill/>
                </a:ln>
                <a:solidFill>
                  <a:schemeClr val="tx1"/>
                </a:solidFill>
                <a:effectLst/>
              </a:rPr>
              <a:t>verificar que se satisfacen las necesidades de los usuarios.</a:t>
            </a:r>
          </a:p>
        </p:txBody>
      </p:sp>
    </p:spTree>
    <p:extLst>
      <p:ext uri="{BB962C8B-B14F-4D97-AF65-F5344CB8AC3E}">
        <p14:creationId xmlns:p14="http://schemas.microsoft.com/office/powerpoint/2010/main" val="353488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97508-EE0D-0C25-E8D5-6FCCB91E1A54}"/>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CDE8C4D2-E777-8BEA-E2B3-3106B4709113}"/>
              </a:ext>
            </a:extLst>
          </p:cNvPr>
          <p:cNvSpPr txBox="1"/>
          <p:nvPr/>
        </p:nvSpPr>
        <p:spPr>
          <a:xfrm>
            <a:off x="88491" y="94119"/>
            <a:ext cx="12103509" cy="923330"/>
          </a:xfrm>
          <a:prstGeom prst="rect">
            <a:avLst/>
          </a:prstGeom>
          <a:noFill/>
        </p:spPr>
        <p:txBody>
          <a:bodyPr wrap="square" rtlCol="0">
            <a:spAutoFit/>
          </a:bodyPr>
          <a:lstStyle/>
          <a:p>
            <a:r>
              <a:rPr lang="es-MX" b="1" i="1" dirty="0"/>
              <a:t>Problemas en el manejo de componentes</a:t>
            </a:r>
            <a:endParaRPr lang="es-MX" b="1" dirty="0"/>
          </a:p>
          <a:p>
            <a:endParaRPr lang="es-MX" dirty="0"/>
          </a:p>
          <a:p>
            <a:endParaRPr lang="es-MX" b="1" dirty="0"/>
          </a:p>
        </p:txBody>
      </p:sp>
      <p:sp>
        <p:nvSpPr>
          <p:cNvPr id="4" name="Rectangle 1">
            <a:extLst>
              <a:ext uri="{FF2B5EF4-FFF2-40B4-BE49-F238E27FC236}">
                <a16:creationId xmlns:a16="http://schemas.microsoft.com/office/drawing/2014/main" id="{18D63BA5-1086-61A4-7A81-E9ED793D914D}"/>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CF4AA6DD-56EE-8790-0727-B6A8BA0C140B}"/>
              </a:ext>
            </a:extLst>
          </p:cNvPr>
          <p:cNvSpPr txBox="1"/>
          <p:nvPr/>
        </p:nvSpPr>
        <p:spPr>
          <a:xfrm>
            <a:off x="88492" y="555784"/>
            <a:ext cx="10569676" cy="6186309"/>
          </a:xfrm>
          <a:prstGeom prst="rect">
            <a:avLst/>
          </a:prstGeom>
          <a:noFill/>
        </p:spPr>
        <p:txBody>
          <a:bodyPr wrap="square">
            <a:spAutoFit/>
          </a:bodyPr>
          <a:lstStyle/>
          <a:p>
            <a:endParaRPr lang="es-MX" b="1" dirty="0"/>
          </a:p>
          <a:p>
            <a:endParaRPr lang="es-MX" b="1" dirty="0"/>
          </a:p>
          <a:p>
            <a:pPr marL="342900" indent="-342900">
              <a:buAutoNum type="arabicPeriod"/>
            </a:pPr>
            <a:r>
              <a:rPr lang="es-MX" b="1" dirty="0"/>
              <a:t>Pérdida de componentes y cambios: </a:t>
            </a:r>
            <a:r>
              <a:rPr lang="es-MX" dirty="0"/>
              <a:t>Cuando no hay un control de versiones claro, se puede perder información o trabajar con versiones obsoletas. Si un componente no se identifica correctamente, puede resultar imposible reconstruir una versión específica del sistema.</a:t>
            </a:r>
          </a:p>
          <a:p>
            <a:pPr marL="342900" indent="-342900">
              <a:buAutoNum type="arabicPeriod"/>
            </a:pPr>
            <a:endParaRPr lang="es-MX" b="1" dirty="0"/>
          </a:p>
          <a:p>
            <a:pPr marL="342900" indent="-342900">
              <a:buAutoNum type="arabicPeriod"/>
            </a:pPr>
            <a:r>
              <a:rPr lang="es-MX" b="1" dirty="0"/>
              <a:t>Desincronización entre fuente y ejecutable: </a:t>
            </a:r>
            <a:r>
              <a:rPr lang="es-MX" dirty="0"/>
              <a:t>Sin mecanismos de construcción automatizados, es común que los ejecutables no correspondan al código fuente más reciente, provocando que los defectos reaparezcan o se entreguen compilaciones inconsistentes.</a:t>
            </a:r>
          </a:p>
          <a:p>
            <a:pPr marL="342900" indent="-342900">
              <a:buAutoNum type="arabicPeriod"/>
            </a:pPr>
            <a:endParaRPr lang="es-MX" b="1" dirty="0"/>
          </a:p>
          <a:p>
            <a:pPr marL="342900" indent="-342900">
              <a:buAutoNum type="arabicPeriod"/>
            </a:pPr>
            <a:r>
              <a:rPr lang="es-MX" b="1" dirty="0"/>
              <a:t>Regresión de fallas: </a:t>
            </a:r>
            <a:r>
              <a:rPr lang="es-MX" dirty="0"/>
              <a:t>Sin control de cambios riguroso, se pueden volver a introducir defectos antiguos.</a:t>
            </a:r>
          </a:p>
          <a:p>
            <a:pPr marL="342900" indent="-342900">
              <a:buAutoNum type="arabicPeriod"/>
            </a:pPr>
            <a:endParaRPr lang="es-MX" dirty="0"/>
          </a:p>
          <a:p>
            <a:pPr marL="342900" indent="-342900">
              <a:buAutoNum type="arabicPeriod"/>
            </a:pPr>
            <a:r>
              <a:rPr lang="es-MX" b="1" dirty="0"/>
              <a:t>Doble mantenimiento </a:t>
            </a:r>
            <a:r>
              <a:rPr lang="es-MX" dirty="0">
                <a:sym typeface="Wingdings" panose="05000000000000000000" pitchFamily="2" charset="2"/>
              </a:rPr>
              <a:t> </a:t>
            </a:r>
            <a:r>
              <a:rPr lang="es-MX" b="1" dirty="0"/>
              <a:t>Superposición de cambios: </a:t>
            </a:r>
            <a:r>
              <a:rPr lang="es-MX" dirty="0"/>
              <a:t>Cuando varios desarrolladores modifican el mismo componente sin coordinación, pueden pisar cambios mutuamente, generando conflictos, duplicando esfuerzos y corregir el mismo error más de una vez.</a:t>
            </a:r>
          </a:p>
          <a:p>
            <a:pPr marL="342900" indent="-342900">
              <a:buAutoNum type="arabicPeriod"/>
            </a:pPr>
            <a:endParaRPr lang="es-MX" b="1" dirty="0"/>
          </a:p>
          <a:p>
            <a:pPr marL="342900" indent="-342900">
              <a:buAutoNum type="arabicPeriod"/>
            </a:pPr>
            <a:r>
              <a:rPr lang="es-MX" b="1" dirty="0"/>
              <a:t>Doble mantenimiento </a:t>
            </a:r>
            <a:r>
              <a:rPr lang="es-MX" b="1" dirty="0">
                <a:sym typeface="Wingdings" panose="05000000000000000000" pitchFamily="2" charset="2"/>
              </a:rPr>
              <a:t> </a:t>
            </a:r>
            <a:r>
              <a:rPr lang="es-MX" b="1" dirty="0"/>
              <a:t>Cambios no validados: </a:t>
            </a:r>
            <a:r>
              <a:rPr lang="es-MX" dirty="0"/>
              <a:t>Si los cambios no se revisan y autorizan adecuadamente antes de integrarlos, puede producirse pérdida de calidad y trazabilidad.</a:t>
            </a:r>
          </a:p>
          <a:p>
            <a:pPr marL="342900" indent="-342900">
              <a:buAutoNum type="arabicPeriod"/>
            </a:pPr>
            <a:endParaRPr lang="es-MX" dirty="0"/>
          </a:p>
          <a:p>
            <a:pPr marL="342900" indent="-342900">
              <a:buAutoNum type="arabicPeriod"/>
            </a:pPr>
            <a:endParaRPr lang="es-MX" dirty="0"/>
          </a:p>
          <a:p>
            <a:pPr marL="342900" indent="-342900">
              <a:buAutoNum type="arabicPeriod"/>
            </a:pPr>
            <a:endParaRPr lang="es-MX" dirty="0"/>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b="1" dirty="0"/>
          </a:p>
        </p:txBody>
      </p:sp>
    </p:spTree>
    <p:extLst>
      <p:ext uri="{BB962C8B-B14F-4D97-AF65-F5344CB8AC3E}">
        <p14:creationId xmlns:p14="http://schemas.microsoft.com/office/powerpoint/2010/main" val="375396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C0B0F-EC48-ECD6-8071-0CC71E745246}"/>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EE12BCB5-FD4A-E4B1-9085-71A5F958E721}"/>
              </a:ext>
            </a:extLst>
          </p:cNvPr>
          <p:cNvSpPr txBox="1"/>
          <p:nvPr/>
        </p:nvSpPr>
        <p:spPr>
          <a:xfrm>
            <a:off x="88491" y="94119"/>
            <a:ext cx="12103509" cy="646331"/>
          </a:xfrm>
          <a:prstGeom prst="rect">
            <a:avLst/>
          </a:prstGeom>
          <a:noFill/>
        </p:spPr>
        <p:txBody>
          <a:bodyPr wrap="square" rtlCol="0">
            <a:spAutoFit/>
          </a:bodyPr>
          <a:lstStyle/>
          <a:p>
            <a:r>
              <a:rPr lang="es-MX" b="1" dirty="0"/>
              <a:t>¿Qué es un Ítem de configuración de software? (IC)</a:t>
            </a:r>
          </a:p>
          <a:p>
            <a:endParaRPr lang="es-MX" b="1" dirty="0"/>
          </a:p>
        </p:txBody>
      </p:sp>
      <p:sp>
        <p:nvSpPr>
          <p:cNvPr id="4" name="Rectangle 1">
            <a:extLst>
              <a:ext uri="{FF2B5EF4-FFF2-40B4-BE49-F238E27FC236}">
                <a16:creationId xmlns:a16="http://schemas.microsoft.com/office/drawing/2014/main" id="{4CBD18C6-6EDA-2452-7C16-44497079887E}"/>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614C940A-407F-630A-D690-393FCC7BE943}"/>
              </a:ext>
            </a:extLst>
          </p:cNvPr>
          <p:cNvSpPr txBox="1"/>
          <p:nvPr/>
        </p:nvSpPr>
        <p:spPr>
          <a:xfrm>
            <a:off x="88492" y="555784"/>
            <a:ext cx="10070314" cy="1754326"/>
          </a:xfrm>
          <a:prstGeom prst="rect">
            <a:avLst/>
          </a:prstGeom>
          <a:noFill/>
        </p:spPr>
        <p:txBody>
          <a:bodyPr wrap="square">
            <a:spAutoFit/>
          </a:bodyPr>
          <a:lstStyle/>
          <a:p>
            <a:endParaRPr lang="es-MX" b="1" dirty="0"/>
          </a:p>
          <a:p>
            <a:r>
              <a:rPr lang="es-MX" dirty="0"/>
              <a:t>Es cada uno de los artefactos que forman parte del producto o proyecto, que pueden sufrir cambios o necesitan ser compartidos entre los miembros del equipo y sobre los cuales necesitamos conocer su estado y evolución.</a:t>
            </a:r>
            <a:endParaRPr lang="es-MX" b="1" dirty="0"/>
          </a:p>
          <a:p>
            <a:endParaRPr lang="es-MX" b="1" dirty="0"/>
          </a:p>
          <a:p>
            <a:r>
              <a:rPr lang="es-MX" dirty="0"/>
              <a:t>Incluye: Documentos de diseño, código fuente, código ejecutable, etc.</a:t>
            </a:r>
            <a:endParaRPr lang="es-AR" altLang="es-AR" b="1" dirty="0"/>
          </a:p>
        </p:txBody>
      </p:sp>
      <p:pic>
        <p:nvPicPr>
          <p:cNvPr id="3" name="Imagen 2">
            <a:extLst>
              <a:ext uri="{FF2B5EF4-FFF2-40B4-BE49-F238E27FC236}">
                <a16:creationId xmlns:a16="http://schemas.microsoft.com/office/drawing/2014/main" id="{353032B6-B417-6D8C-1042-4D7C425D597C}"/>
              </a:ext>
            </a:extLst>
          </p:cNvPr>
          <p:cNvPicPr>
            <a:picLocks noChangeAspect="1"/>
          </p:cNvPicPr>
          <p:nvPr/>
        </p:nvPicPr>
        <p:blipFill>
          <a:blip r:embed="rId2"/>
          <a:stretch>
            <a:fillRect/>
          </a:stretch>
        </p:blipFill>
        <p:spPr>
          <a:xfrm>
            <a:off x="273222" y="2618828"/>
            <a:ext cx="4972744" cy="3429479"/>
          </a:xfrm>
          <a:prstGeom prst="rect">
            <a:avLst/>
          </a:prstGeom>
        </p:spPr>
      </p:pic>
      <p:pic>
        <p:nvPicPr>
          <p:cNvPr id="8" name="Imagen 7">
            <a:extLst>
              <a:ext uri="{FF2B5EF4-FFF2-40B4-BE49-F238E27FC236}">
                <a16:creationId xmlns:a16="http://schemas.microsoft.com/office/drawing/2014/main" id="{44D77BF8-660D-65AE-F1C3-A19E681688A2}"/>
              </a:ext>
            </a:extLst>
          </p:cNvPr>
          <p:cNvPicPr>
            <a:picLocks noChangeAspect="1"/>
          </p:cNvPicPr>
          <p:nvPr/>
        </p:nvPicPr>
        <p:blipFill>
          <a:blip r:embed="rId3"/>
          <a:stretch>
            <a:fillRect/>
          </a:stretch>
        </p:blipFill>
        <p:spPr>
          <a:xfrm>
            <a:off x="5123649" y="2628659"/>
            <a:ext cx="6170768" cy="3429479"/>
          </a:xfrm>
          <a:prstGeom prst="rect">
            <a:avLst/>
          </a:prstGeom>
        </p:spPr>
      </p:pic>
    </p:spTree>
    <p:extLst>
      <p:ext uri="{BB962C8B-B14F-4D97-AF65-F5344CB8AC3E}">
        <p14:creationId xmlns:p14="http://schemas.microsoft.com/office/powerpoint/2010/main" val="890316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4255F-5E4F-0631-8E2E-374FE133074D}"/>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BFE055F4-8DEE-90FF-D1BB-8799E5612E59}"/>
              </a:ext>
            </a:extLst>
          </p:cNvPr>
          <p:cNvSpPr txBox="1"/>
          <p:nvPr/>
        </p:nvSpPr>
        <p:spPr>
          <a:xfrm>
            <a:off x="88491" y="94119"/>
            <a:ext cx="12103509" cy="646331"/>
          </a:xfrm>
          <a:prstGeom prst="rect">
            <a:avLst/>
          </a:prstGeom>
          <a:noFill/>
        </p:spPr>
        <p:txBody>
          <a:bodyPr wrap="square" rtlCol="0">
            <a:spAutoFit/>
          </a:bodyPr>
          <a:lstStyle/>
          <a:p>
            <a:r>
              <a:rPr lang="es-MX" b="1" dirty="0"/>
              <a:t>¿Qué es una versión?</a:t>
            </a:r>
          </a:p>
          <a:p>
            <a:endParaRPr lang="es-MX" b="1" dirty="0"/>
          </a:p>
        </p:txBody>
      </p:sp>
      <p:sp>
        <p:nvSpPr>
          <p:cNvPr id="4" name="Rectangle 1">
            <a:extLst>
              <a:ext uri="{FF2B5EF4-FFF2-40B4-BE49-F238E27FC236}">
                <a16:creationId xmlns:a16="http://schemas.microsoft.com/office/drawing/2014/main" id="{D75B7496-DE52-BE51-06C0-786CE11AE146}"/>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A8D91662-8781-E754-4C80-70D2E71112CE}"/>
              </a:ext>
            </a:extLst>
          </p:cNvPr>
          <p:cNvSpPr txBox="1"/>
          <p:nvPr/>
        </p:nvSpPr>
        <p:spPr>
          <a:xfrm>
            <a:off x="88492" y="555784"/>
            <a:ext cx="6007508" cy="2308324"/>
          </a:xfrm>
          <a:prstGeom prst="rect">
            <a:avLst/>
          </a:prstGeom>
          <a:noFill/>
        </p:spPr>
        <p:txBody>
          <a:bodyPr wrap="square">
            <a:spAutoFit/>
          </a:bodyPr>
          <a:lstStyle/>
          <a:p>
            <a:r>
              <a:rPr lang="es-MX" dirty="0"/>
              <a:t>La forma particular de un artefacto en un instante o contexto dado. </a:t>
            </a:r>
          </a:p>
          <a:p>
            <a:endParaRPr lang="es-MX" dirty="0"/>
          </a:p>
          <a:p>
            <a:endParaRPr lang="es-MX" dirty="0"/>
          </a:p>
          <a:p>
            <a:r>
              <a:rPr lang="es-MX" b="1" dirty="0"/>
              <a:t>¿Qué es el control de versiones?</a:t>
            </a:r>
          </a:p>
          <a:p>
            <a:endParaRPr lang="es-MX" dirty="0"/>
          </a:p>
          <a:p>
            <a:r>
              <a:rPr lang="es-MX" dirty="0"/>
              <a:t>La evolución de un único ítem de configuración (IC), o de cada uno por separado.</a:t>
            </a:r>
            <a:endParaRPr lang="es-MX" b="1" dirty="0"/>
          </a:p>
        </p:txBody>
      </p:sp>
      <p:pic>
        <p:nvPicPr>
          <p:cNvPr id="5" name="Imagen 4">
            <a:extLst>
              <a:ext uri="{FF2B5EF4-FFF2-40B4-BE49-F238E27FC236}">
                <a16:creationId xmlns:a16="http://schemas.microsoft.com/office/drawing/2014/main" id="{88CE2397-1F34-5B7C-959A-C297D5D67288}"/>
              </a:ext>
            </a:extLst>
          </p:cNvPr>
          <p:cNvPicPr>
            <a:picLocks noChangeAspect="1"/>
          </p:cNvPicPr>
          <p:nvPr/>
        </p:nvPicPr>
        <p:blipFill>
          <a:blip r:embed="rId2"/>
          <a:stretch>
            <a:fillRect/>
          </a:stretch>
        </p:blipFill>
        <p:spPr>
          <a:xfrm>
            <a:off x="88491" y="3895577"/>
            <a:ext cx="6544588" cy="2114845"/>
          </a:xfrm>
          <a:prstGeom prst="rect">
            <a:avLst/>
          </a:prstGeom>
        </p:spPr>
      </p:pic>
    </p:spTree>
    <p:extLst>
      <p:ext uri="{BB962C8B-B14F-4D97-AF65-F5344CB8AC3E}">
        <p14:creationId xmlns:p14="http://schemas.microsoft.com/office/powerpoint/2010/main" val="405789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B8B88-401C-8746-D20A-87CDF13E0477}"/>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44B1CDD5-879F-30FA-1C3B-533E61E9FF70}"/>
              </a:ext>
            </a:extLst>
          </p:cNvPr>
          <p:cNvSpPr txBox="1"/>
          <p:nvPr/>
        </p:nvSpPr>
        <p:spPr>
          <a:xfrm>
            <a:off x="88491" y="94119"/>
            <a:ext cx="12103509" cy="646331"/>
          </a:xfrm>
          <a:prstGeom prst="rect">
            <a:avLst/>
          </a:prstGeom>
          <a:noFill/>
        </p:spPr>
        <p:txBody>
          <a:bodyPr wrap="square" rtlCol="0">
            <a:spAutoFit/>
          </a:bodyPr>
          <a:lstStyle/>
          <a:p>
            <a:r>
              <a:rPr lang="es-MX" b="1" dirty="0"/>
              <a:t>¿Qué es una variante?</a:t>
            </a:r>
          </a:p>
          <a:p>
            <a:endParaRPr lang="es-MX" b="1" dirty="0"/>
          </a:p>
        </p:txBody>
      </p:sp>
      <p:sp>
        <p:nvSpPr>
          <p:cNvPr id="4" name="Rectangle 1">
            <a:extLst>
              <a:ext uri="{FF2B5EF4-FFF2-40B4-BE49-F238E27FC236}">
                <a16:creationId xmlns:a16="http://schemas.microsoft.com/office/drawing/2014/main" id="{610727CC-CAA5-3FF1-5B16-DCD1DE7DB3B5}"/>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90F578A8-28C3-390E-F7DB-EF1BFF9572DF}"/>
              </a:ext>
            </a:extLst>
          </p:cNvPr>
          <p:cNvSpPr txBox="1"/>
          <p:nvPr/>
        </p:nvSpPr>
        <p:spPr>
          <a:xfrm>
            <a:off x="88492" y="555784"/>
            <a:ext cx="6007508" cy="2308324"/>
          </a:xfrm>
          <a:prstGeom prst="rect">
            <a:avLst/>
          </a:prstGeom>
          <a:noFill/>
        </p:spPr>
        <p:txBody>
          <a:bodyPr wrap="square">
            <a:spAutoFit/>
          </a:bodyPr>
          <a:lstStyle/>
          <a:p>
            <a:pPr marL="285750" indent="-285750">
              <a:buFont typeface="Arial" panose="020B0604020202020204" pitchFamily="34" charset="0"/>
              <a:buChar char="•"/>
            </a:pPr>
            <a:r>
              <a:rPr lang="es-MX" dirty="0"/>
              <a:t>Es una versión de un ítem de configuración (o de la configuración) que evoluciona por separado, representando una alternativa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Un producto de software puede adoptar distintas configuraciones dependiendo del lugar donde se instale. Por ejemplo, dependiendo de la plataforma o de las funciones que haya de realizar o no.</a:t>
            </a:r>
            <a:endParaRPr lang="es-MX" b="1" dirty="0"/>
          </a:p>
        </p:txBody>
      </p:sp>
      <p:pic>
        <p:nvPicPr>
          <p:cNvPr id="3" name="Imagen 2">
            <a:extLst>
              <a:ext uri="{FF2B5EF4-FFF2-40B4-BE49-F238E27FC236}">
                <a16:creationId xmlns:a16="http://schemas.microsoft.com/office/drawing/2014/main" id="{0B5FAB1B-FFAC-A1D0-258C-B380A45A90E3}"/>
              </a:ext>
            </a:extLst>
          </p:cNvPr>
          <p:cNvPicPr>
            <a:picLocks noChangeAspect="1"/>
          </p:cNvPicPr>
          <p:nvPr/>
        </p:nvPicPr>
        <p:blipFill>
          <a:blip r:embed="rId2"/>
          <a:stretch>
            <a:fillRect/>
          </a:stretch>
        </p:blipFill>
        <p:spPr>
          <a:xfrm>
            <a:off x="88491" y="3244970"/>
            <a:ext cx="7611537" cy="2695951"/>
          </a:xfrm>
          <a:prstGeom prst="rect">
            <a:avLst/>
          </a:prstGeom>
        </p:spPr>
      </p:pic>
    </p:spTree>
    <p:extLst>
      <p:ext uri="{BB962C8B-B14F-4D97-AF65-F5344CB8AC3E}">
        <p14:creationId xmlns:p14="http://schemas.microsoft.com/office/powerpoint/2010/main" val="346513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F5859-4343-1992-E975-609080D22003}"/>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DA0F4B9-ABC4-68A1-3946-AAB995F19CF1}"/>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624E7F06-7715-6286-56AC-B0E2B16A72FB}"/>
              </a:ext>
            </a:extLst>
          </p:cNvPr>
          <p:cNvSpPr txBox="1"/>
          <p:nvPr/>
        </p:nvSpPr>
        <p:spPr>
          <a:xfrm>
            <a:off x="88491" y="555784"/>
            <a:ext cx="10235379" cy="5078313"/>
          </a:xfrm>
          <a:prstGeom prst="rect">
            <a:avLst/>
          </a:prstGeom>
          <a:noFill/>
        </p:spPr>
        <p:txBody>
          <a:bodyPr wrap="square">
            <a:spAutoFit/>
          </a:bodyPr>
          <a:lstStyle/>
          <a:p>
            <a:endParaRPr lang="es-MX" b="1" dirty="0"/>
          </a:p>
          <a:p>
            <a:endParaRPr lang="es-MX" b="1" dirty="0"/>
          </a:p>
          <a:p>
            <a:r>
              <a:rPr lang="es-MX" b="1" dirty="0"/>
              <a:t>¿Qué es un repositorio?</a:t>
            </a:r>
          </a:p>
          <a:p>
            <a:pPr lvl="0" eaLnBrk="0" fontAlgn="base" hangingPunct="0">
              <a:spcBef>
                <a:spcPct val="0"/>
              </a:spcBef>
              <a:spcAft>
                <a:spcPct val="0"/>
              </a:spcAft>
            </a:pPr>
            <a:endParaRPr lang="es-MX" altLang="es-AR" b="1" dirty="0"/>
          </a:p>
          <a:p>
            <a:pPr marL="285750" lvl="0" indent="-285750" eaLnBrk="0" fontAlgn="base" hangingPunct="0">
              <a:spcBef>
                <a:spcPct val="0"/>
              </a:spcBef>
              <a:spcAft>
                <a:spcPct val="0"/>
              </a:spcAft>
              <a:buFont typeface="Arial" panose="020B0604020202020204" pitchFamily="34" charset="0"/>
              <a:buChar char="•"/>
            </a:pPr>
            <a:r>
              <a:rPr lang="es-AR" altLang="es-AR" dirty="0"/>
              <a:t>Es la </a:t>
            </a:r>
            <a:r>
              <a:rPr lang="es-AR" altLang="es-AR" b="1" dirty="0"/>
              <a:t>base de datos de información de la configuración </a:t>
            </a:r>
            <a:r>
              <a:rPr lang="es-AR" altLang="es-AR" dirty="0"/>
              <a:t>que contiene todos los ítems de configuración (</a:t>
            </a:r>
            <a:r>
              <a:rPr lang="es-AR" altLang="es-AR" dirty="0" err="1"/>
              <a:t>ICs</a:t>
            </a:r>
            <a:r>
              <a:rPr lang="es-AR" altLang="es-AR" dirty="0"/>
              <a:t>), con su historial, atributos y relaciones.</a:t>
            </a:r>
          </a:p>
          <a:p>
            <a:pPr lvl="0" eaLnBrk="0" fontAlgn="base" hangingPunct="0">
              <a:spcBef>
                <a:spcPct val="0"/>
              </a:spcBef>
              <a:spcAft>
                <a:spcPct val="0"/>
              </a:spcAft>
            </a:pPr>
            <a:endParaRPr lang="es-AR" altLang="es-AR" dirty="0"/>
          </a:p>
          <a:p>
            <a:pPr marL="285750" lvl="0" indent="-285750" eaLnBrk="0" fontAlgn="base" hangingPunct="0">
              <a:spcBef>
                <a:spcPct val="0"/>
              </a:spcBef>
              <a:spcAft>
                <a:spcPct val="0"/>
              </a:spcAft>
              <a:buFont typeface="Arial" panose="020B0604020202020204" pitchFamily="34" charset="0"/>
              <a:buChar char="•"/>
            </a:pPr>
            <a:r>
              <a:rPr lang="es-AR" altLang="es-AR" dirty="0"/>
              <a:t>Mantiene un registro completo de cada elemento:</a:t>
            </a:r>
          </a:p>
          <a:p>
            <a:pPr marL="800100" lvl="1" indent="-342900" eaLnBrk="0" fontAlgn="base" hangingPunct="0">
              <a:spcBef>
                <a:spcPct val="0"/>
              </a:spcBef>
              <a:spcAft>
                <a:spcPct val="0"/>
              </a:spcAft>
              <a:buFont typeface="+mj-lt"/>
              <a:buAutoNum type="arabicPeriod"/>
            </a:pPr>
            <a:r>
              <a:rPr lang="es-AR" altLang="es-AR" dirty="0"/>
              <a:t>Versiones</a:t>
            </a:r>
          </a:p>
          <a:p>
            <a:pPr marL="800100" lvl="1" indent="-342900" eaLnBrk="0" fontAlgn="base" hangingPunct="0">
              <a:spcBef>
                <a:spcPct val="0"/>
              </a:spcBef>
              <a:spcAft>
                <a:spcPct val="0"/>
              </a:spcAft>
              <a:buFont typeface="+mj-lt"/>
              <a:buAutoNum type="arabicPeriod"/>
            </a:pPr>
            <a:r>
              <a:rPr lang="es-AR" altLang="es-AR" dirty="0"/>
              <a:t>Cambios </a:t>
            </a:r>
          </a:p>
          <a:p>
            <a:pPr marL="800100" lvl="1" indent="-342900" eaLnBrk="0" fontAlgn="base" hangingPunct="0">
              <a:spcBef>
                <a:spcPct val="0"/>
              </a:spcBef>
              <a:spcAft>
                <a:spcPct val="0"/>
              </a:spcAft>
              <a:buFont typeface="+mj-lt"/>
              <a:buAutoNum type="arabicPeriod"/>
            </a:pPr>
            <a:r>
              <a:rPr lang="es-AR" altLang="es-AR" dirty="0"/>
              <a:t>Información de estado</a:t>
            </a:r>
          </a:p>
          <a:p>
            <a:pPr marL="800100" lvl="1" indent="-342900" eaLnBrk="0" fontAlgn="base" hangingPunct="0">
              <a:spcBef>
                <a:spcPct val="0"/>
              </a:spcBef>
              <a:spcAft>
                <a:spcPct val="0"/>
              </a:spcAft>
              <a:buFont typeface="+mj-lt"/>
              <a:buAutoNum type="arabicPeriod"/>
            </a:pPr>
            <a:r>
              <a:rPr lang="es-AR" altLang="es-AR" dirty="0"/>
              <a:t>Relaciones con otros ítems</a:t>
            </a:r>
          </a:p>
          <a:p>
            <a:pPr marL="342900" lvl="0" indent="-342900" eaLnBrk="0" fontAlgn="base" hangingPunct="0">
              <a:spcBef>
                <a:spcPct val="0"/>
              </a:spcBef>
              <a:spcAft>
                <a:spcPct val="0"/>
              </a:spcAft>
              <a:buFont typeface="+mj-lt"/>
              <a:buAutoNum type="arabicPeriod"/>
            </a:pPr>
            <a:endParaRPr lang="es-AR" altLang="es-AR" dirty="0"/>
          </a:p>
          <a:p>
            <a:pPr marL="285750" lvl="0" indent="-285750" eaLnBrk="0" fontAlgn="base" hangingPunct="0">
              <a:spcBef>
                <a:spcPct val="0"/>
              </a:spcBef>
              <a:spcAft>
                <a:spcPct val="0"/>
              </a:spcAft>
              <a:buFont typeface="Arial" panose="020B0604020202020204" pitchFamily="34" charset="0"/>
              <a:buChar char="•"/>
            </a:pPr>
            <a:r>
              <a:rPr lang="es-AR" altLang="es-AR" dirty="0"/>
              <a:t>Permite </a:t>
            </a:r>
            <a:r>
              <a:rPr lang="es-AR" altLang="es-AR" b="1" dirty="0"/>
              <a:t>evaluar el impacto de cambios propuestos</a:t>
            </a:r>
            <a:r>
              <a:rPr lang="es-AR" altLang="es-AR" dirty="0"/>
              <a:t>, guarda la relación de dependencia entre ICS y otros componentes del sistema. </a:t>
            </a:r>
          </a:p>
          <a:p>
            <a:pPr marL="285750" lvl="0" indent="-285750" eaLnBrk="0" fontAlgn="base" hangingPunct="0">
              <a:spcBef>
                <a:spcPct val="0"/>
              </a:spcBef>
              <a:spcAft>
                <a:spcPct val="0"/>
              </a:spcAft>
              <a:buFont typeface="Arial" panose="020B0604020202020204" pitchFamily="34" charset="0"/>
              <a:buChar char="•"/>
            </a:pPr>
            <a:endParaRPr lang="es-AR" altLang="es-AR" dirty="0"/>
          </a:p>
          <a:p>
            <a:pPr marL="285750" lvl="0" indent="-285750" eaLnBrk="0" fontAlgn="base" hangingPunct="0">
              <a:spcBef>
                <a:spcPct val="0"/>
              </a:spcBef>
              <a:spcAft>
                <a:spcPct val="0"/>
              </a:spcAft>
              <a:buFont typeface="Arial" panose="020B0604020202020204" pitchFamily="34" charset="0"/>
              <a:buChar char="•"/>
            </a:pPr>
            <a:r>
              <a:rPr lang="es-AR" altLang="es-AR" dirty="0"/>
              <a:t>Puede implementarse como una única base de datos centralizada o varias distribuidas.</a:t>
            </a:r>
            <a:endParaRPr lang="es-MX" b="1" dirty="0"/>
          </a:p>
          <a:p>
            <a:endParaRPr lang="es-MX" b="1" dirty="0"/>
          </a:p>
        </p:txBody>
      </p:sp>
    </p:spTree>
    <p:extLst>
      <p:ext uri="{BB962C8B-B14F-4D97-AF65-F5344CB8AC3E}">
        <p14:creationId xmlns:p14="http://schemas.microsoft.com/office/powerpoint/2010/main" val="308480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6427E-FC00-C4F7-A1CD-6E4227F43066}"/>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597DA949-9177-89F7-CB3D-7716A8AD693E}"/>
              </a:ext>
            </a:extLst>
          </p:cNvPr>
          <p:cNvSpPr txBox="1"/>
          <p:nvPr/>
        </p:nvSpPr>
        <p:spPr>
          <a:xfrm>
            <a:off x="88491" y="211079"/>
            <a:ext cx="12103509" cy="369332"/>
          </a:xfrm>
          <a:prstGeom prst="rect">
            <a:avLst/>
          </a:prstGeom>
          <a:noFill/>
        </p:spPr>
        <p:txBody>
          <a:bodyPr wrap="square" rtlCol="0">
            <a:spAutoFit/>
          </a:bodyPr>
          <a:lstStyle/>
          <a:p>
            <a:r>
              <a:rPr lang="es-MX" b="1" dirty="0"/>
              <a:t>¿Cómo funciona el repositorio?</a:t>
            </a:r>
          </a:p>
        </p:txBody>
      </p:sp>
      <p:sp>
        <p:nvSpPr>
          <p:cNvPr id="4" name="Rectangle 1">
            <a:extLst>
              <a:ext uri="{FF2B5EF4-FFF2-40B4-BE49-F238E27FC236}">
                <a16:creationId xmlns:a16="http://schemas.microsoft.com/office/drawing/2014/main" id="{CE93D959-0CA6-BB92-AC5A-91E49EFF4615}"/>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1D5EF070-E9DA-D807-0D5B-805678FEEF84}"/>
              </a:ext>
            </a:extLst>
          </p:cNvPr>
          <p:cNvSpPr txBox="1"/>
          <p:nvPr/>
        </p:nvSpPr>
        <p:spPr>
          <a:xfrm>
            <a:off x="180856" y="789703"/>
            <a:ext cx="6096000" cy="3139321"/>
          </a:xfrm>
          <a:prstGeom prst="rect">
            <a:avLst/>
          </a:prstGeom>
          <a:noFill/>
        </p:spPr>
        <p:txBody>
          <a:bodyPr wrap="square">
            <a:spAutoFit/>
          </a:bodyPr>
          <a:lstStyle/>
          <a:p>
            <a:r>
              <a:rPr lang="es-MX" b="1" dirty="0"/>
              <a:t>A) Extracción (</a:t>
            </a:r>
            <a:r>
              <a:rPr lang="es-MX" b="1" dirty="0" err="1"/>
              <a:t>Check</a:t>
            </a:r>
            <a:r>
              <a:rPr lang="es-MX" b="1" dirty="0"/>
              <a:t> </a:t>
            </a:r>
            <a:r>
              <a:rPr lang="es-MX" b="1" dirty="0" err="1"/>
              <a:t>out</a:t>
            </a:r>
            <a:r>
              <a:rPr lang="es-MX" b="1" dirty="0"/>
              <a:t>):</a:t>
            </a:r>
            <a:r>
              <a:rPr lang="es-MX" dirty="0"/>
              <a:t> Se toma una versión del componente desde el repositorio para trabajar localmente.</a:t>
            </a:r>
          </a:p>
          <a:p>
            <a:endParaRPr lang="es-MX" dirty="0"/>
          </a:p>
          <a:p>
            <a:r>
              <a:rPr lang="es-MX" dirty="0"/>
              <a:t>B) Se modifica y actualiza el componente.</a:t>
            </a:r>
          </a:p>
          <a:p>
            <a:endParaRPr lang="es-MX" dirty="0"/>
          </a:p>
          <a:p>
            <a:r>
              <a:rPr lang="es-MX" dirty="0"/>
              <a:t>C) Se construye el ejecutable (compilación) en el entorno local.</a:t>
            </a:r>
          </a:p>
          <a:p>
            <a:endParaRPr lang="es-MX" b="1" dirty="0"/>
          </a:p>
          <a:p>
            <a:r>
              <a:rPr lang="es-MX" dirty="0"/>
              <a:t>D) </a:t>
            </a:r>
            <a:r>
              <a:rPr lang="es-MX" b="1" dirty="0"/>
              <a:t>Devolución (</a:t>
            </a:r>
            <a:r>
              <a:rPr lang="es-MX" b="1" dirty="0" err="1"/>
              <a:t>Check</a:t>
            </a:r>
            <a:r>
              <a:rPr lang="es-MX" b="1" dirty="0"/>
              <a:t> in):</a:t>
            </a:r>
            <a:r>
              <a:rPr lang="es-MX" dirty="0"/>
              <a:t> El componente modificado y actualizado se transfiere de nuevo al repositorio.</a:t>
            </a:r>
          </a:p>
          <a:p>
            <a:endParaRPr lang="es-MX" dirty="0"/>
          </a:p>
        </p:txBody>
      </p:sp>
      <p:pic>
        <p:nvPicPr>
          <p:cNvPr id="8" name="Imagen 7">
            <a:extLst>
              <a:ext uri="{FF2B5EF4-FFF2-40B4-BE49-F238E27FC236}">
                <a16:creationId xmlns:a16="http://schemas.microsoft.com/office/drawing/2014/main" id="{AAA9EA26-25CA-97E1-5916-4A29B03C5AEB}"/>
              </a:ext>
            </a:extLst>
          </p:cNvPr>
          <p:cNvPicPr>
            <a:picLocks noChangeAspect="1"/>
          </p:cNvPicPr>
          <p:nvPr/>
        </p:nvPicPr>
        <p:blipFill>
          <a:blip r:embed="rId2"/>
          <a:stretch>
            <a:fillRect/>
          </a:stretch>
        </p:blipFill>
        <p:spPr>
          <a:xfrm>
            <a:off x="6369221" y="1293317"/>
            <a:ext cx="5714752" cy="2998272"/>
          </a:xfrm>
          <a:prstGeom prst="rect">
            <a:avLst/>
          </a:prstGeom>
        </p:spPr>
      </p:pic>
      <p:sp>
        <p:nvSpPr>
          <p:cNvPr id="10" name="CuadroTexto 9">
            <a:extLst>
              <a:ext uri="{FF2B5EF4-FFF2-40B4-BE49-F238E27FC236}">
                <a16:creationId xmlns:a16="http://schemas.microsoft.com/office/drawing/2014/main" id="{1736E165-9FAC-4A32-23BB-875919A37142}"/>
              </a:ext>
            </a:extLst>
          </p:cNvPr>
          <p:cNvSpPr txBox="1"/>
          <p:nvPr/>
        </p:nvSpPr>
        <p:spPr>
          <a:xfrm>
            <a:off x="180856" y="3978277"/>
            <a:ext cx="9088537" cy="2585323"/>
          </a:xfrm>
          <a:prstGeom prst="rect">
            <a:avLst/>
          </a:prstGeom>
          <a:noFill/>
        </p:spPr>
        <p:txBody>
          <a:bodyPr wrap="square">
            <a:spAutoFit/>
          </a:bodyPr>
          <a:lstStyle/>
          <a:p>
            <a:pPr>
              <a:buNone/>
            </a:pPr>
            <a:r>
              <a:rPr lang="es-MX" b="1" dirty="0"/>
              <a:t>¿Qué hace el repositorio?</a:t>
            </a:r>
          </a:p>
          <a:p>
            <a:pPr>
              <a:buNone/>
            </a:pPr>
            <a:endParaRPr lang="es-MX" b="1" dirty="0"/>
          </a:p>
          <a:p>
            <a:pPr marL="342900" indent="-342900">
              <a:buAutoNum type="arabicPeriod"/>
            </a:pPr>
            <a:r>
              <a:rPr lang="es-MX" dirty="0"/>
              <a:t>Registra cada cambio con su historial.</a:t>
            </a:r>
          </a:p>
          <a:p>
            <a:pPr marL="342900" indent="-342900">
              <a:buAutoNum type="arabicPeriod"/>
            </a:pPr>
            <a:endParaRPr lang="es-MX" b="1" dirty="0"/>
          </a:p>
          <a:p>
            <a:pPr marL="342900" indent="-342900">
              <a:buAutoNum type="arabicPeriod"/>
            </a:pPr>
            <a:r>
              <a:rPr lang="es-MX" dirty="0"/>
              <a:t>Controla versiones y estados</a:t>
            </a:r>
          </a:p>
          <a:p>
            <a:pPr marL="342900" indent="-342900">
              <a:buAutoNum type="arabicPeriod"/>
            </a:pPr>
            <a:endParaRPr lang="es-MX" dirty="0"/>
          </a:p>
          <a:p>
            <a:pPr marL="342900" indent="-342900">
              <a:buAutoNum type="arabicPeriod"/>
            </a:pPr>
            <a:r>
              <a:rPr lang="es-MX" dirty="0"/>
              <a:t>Permite mantener correspondencia entre código fuente, objeto y ejecutable.</a:t>
            </a:r>
          </a:p>
          <a:p>
            <a:pPr marL="342900" indent="-342900">
              <a:buAutoNum type="arabicPeriod"/>
            </a:pPr>
            <a:endParaRPr lang="es-MX" dirty="0"/>
          </a:p>
          <a:p>
            <a:pPr marL="342900" indent="-342900">
              <a:buAutoNum type="arabicPeriod"/>
            </a:pPr>
            <a:r>
              <a:rPr lang="es-MX" dirty="0"/>
              <a:t>Facilita que otros desarrolladores conozcan qué versión es la última.</a:t>
            </a:r>
            <a:endParaRPr lang="es-AR" dirty="0"/>
          </a:p>
        </p:txBody>
      </p:sp>
    </p:spTree>
    <p:extLst>
      <p:ext uri="{BB962C8B-B14F-4D97-AF65-F5344CB8AC3E}">
        <p14:creationId xmlns:p14="http://schemas.microsoft.com/office/powerpoint/2010/main" val="63897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B378E-AF9E-FE93-3578-2ACFAC6D471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325CCCEE-720E-AB1B-7392-8142DBF9E5EE}"/>
              </a:ext>
            </a:extLst>
          </p:cNvPr>
          <p:cNvSpPr txBox="1"/>
          <p:nvPr/>
        </p:nvSpPr>
        <p:spPr>
          <a:xfrm>
            <a:off x="88491" y="211079"/>
            <a:ext cx="12103509" cy="2862322"/>
          </a:xfrm>
          <a:prstGeom prst="rect">
            <a:avLst/>
          </a:prstGeom>
          <a:noFill/>
        </p:spPr>
        <p:txBody>
          <a:bodyPr wrap="square" rtlCol="0">
            <a:spAutoFit/>
          </a:bodyPr>
          <a:lstStyle/>
          <a:p>
            <a:r>
              <a:rPr lang="es-MX" b="1" dirty="0"/>
              <a:t>Repositorio Centralizado</a:t>
            </a:r>
          </a:p>
          <a:p>
            <a:endParaRPr lang="es-MX" b="1" dirty="0"/>
          </a:p>
          <a:p>
            <a:r>
              <a:rPr lang="es-MX" dirty="0"/>
              <a:t>Es un solo servidor contiene todos los archivos con sus versiones. </a:t>
            </a:r>
          </a:p>
          <a:p>
            <a:endParaRPr lang="es-MX" dirty="0"/>
          </a:p>
          <a:p>
            <a:pPr marL="285750" indent="-285750">
              <a:buFont typeface="Arial" panose="020B0604020202020204" pitchFamily="34" charset="0"/>
              <a:buChar char="•"/>
            </a:pPr>
            <a:r>
              <a:rPr lang="es-MX" b="1" dirty="0"/>
              <a:t>Los administradores tienen mayor control sobre el repositorio: </a:t>
            </a:r>
            <a:r>
              <a:rPr lang="es-MX" dirty="0"/>
              <a:t>Es más fácil gestionar permisos y seguridad, ayudando a prevenir errores, mantener la integridad del proyecto y asegurar que solo personas autorizadas pueden realizar modificaciones críticas.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Falla el servidor y "estamos al horno“: </a:t>
            </a:r>
            <a:r>
              <a:rPr lang="es-MX" dirty="0"/>
              <a:t>Si el servidor se daña o pierde conexión, todo el equipo se detiene por completo. </a:t>
            </a:r>
            <a:endParaRPr lang="es-MX" b="1" dirty="0"/>
          </a:p>
        </p:txBody>
      </p:sp>
      <p:sp>
        <p:nvSpPr>
          <p:cNvPr id="4" name="Rectangle 1">
            <a:extLst>
              <a:ext uri="{FF2B5EF4-FFF2-40B4-BE49-F238E27FC236}">
                <a16:creationId xmlns:a16="http://schemas.microsoft.com/office/drawing/2014/main" id="{9F8DD501-E395-66EB-9183-6834C7191601}"/>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6F6EAE33-D762-79C7-0062-75AC51928EAC}"/>
              </a:ext>
            </a:extLst>
          </p:cNvPr>
          <p:cNvPicPr>
            <a:picLocks noChangeAspect="1"/>
          </p:cNvPicPr>
          <p:nvPr/>
        </p:nvPicPr>
        <p:blipFill>
          <a:blip r:embed="rId2"/>
          <a:stretch>
            <a:fillRect/>
          </a:stretch>
        </p:blipFill>
        <p:spPr>
          <a:xfrm>
            <a:off x="88491" y="3073401"/>
            <a:ext cx="4727996" cy="3458678"/>
          </a:xfrm>
          <a:prstGeom prst="rect">
            <a:avLst/>
          </a:prstGeom>
        </p:spPr>
      </p:pic>
    </p:spTree>
    <p:extLst>
      <p:ext uri="{BB962C8B-B14F-4D97-AF65-F5344CB8AC3E}">
        <p14:creationId xmlns:p14="http://schemas.microsoft.com/office/powerpoint/2010/main" val="95183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48ADB-B724-FB7F-6FEC-42D42D78E3B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BE4204B9-0052-62FD-4C8B-056FC0CF35CA}"/>
              </a:ext>
            </a:extLst>
          </p:cNvPr>
          <p:cNvSpPr txBox="1"/>
          <p:nvPr/>
        </p:nvSpPr>
        <p:spPr>
          <a:xfrm>
            <a:off x="88491" y="211079"/>
            <a:ext cx="12103509" cy="2585323"/>
          </a:xfrm>
          <a:prstGeom prst="rect">
            <a:avLst/>
          </a:prstGeom>
          <a:noFill/>
        </p:spPr>
        <p:txBody>
          <a:bodyPr wrap="square" rtlCol="0">
            <a:spAutoFit/>
          </a:bodyPr>
          <a:lstStyle/>
          <a:p>
            <a:r>
              <a:rPr lang="es-MX" b="1" dirty="0"/>
              <a:t>Repositorio Descentralizado</a:t>
            </a:r>
          </a:p>
          <a:p>
            <a:endParaRPr lang="es-MX" b="1" dirty="0"/>
          </a:p>
          <a:p>
            <a:pPr marL="285750" indent="-285750">
              <a:buFont typeface="Arial" panose="020B0604020202020204" pitchFamily="34" charset="0"/>
              <a:buChar char="•"/>
            </a:pPr>
            <a:r>
              <a:rPr lang="es-MX" dirty="0"/>
              <a:t>Cada desarrollador tiene una réplica exacta y completa del proyecto en su computadora local. No solo copia de los archivos actuales, sino también de todo el historial de versiones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Si un servidor falla, solo es cuestión de “copiar y pegar”: </a:t>
            </a:r>
            <a:r>
              <a:rPr lang="es-MX" dirty="0"/>
              <a:t>Cualquiera de los desarrolladores puede restaurar el proyecto en un nuevo servidor. Hay redundancia y disponibilidad.</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Posibilita otros </a:t>
            </a:r>
            <a:r>
              <a:rPr lang="es-MX" b="1" dirty="0" err="1"/>
              <a:t>workflows</a:t>
            </a:r>
            <a:r>
              <a:rPr lang="es-MX" b="1" dirty="0"/>
              <a:t>: </a:t>
            </a:r>
            <a:r>
              <a:rPr lang="es-MX" dirty="0"/>
              <a:t>Como trabajo Offline, Flujos de trabajo colaborativos o ramas.</a:t>
            </a:r>
          </a:p>
        </p:txBody>
      </p:sp>
      <p:sp>
        <p:nvSpPr>
          <p:cNvPr id="4" name="Rectangle 1">
            <a:extLst>
              <a:ext uri="{FF2B5EF4-FFF2-40B4-BE49-F238E27FC236}">
                <a16:creationId xmlns:a16="http://schemas.microsoft.com/office/drawing/2014/main" id="{C926C30F-1145-7E6D-050D-E40625B7F413}"/>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DD1A7A6C-418C-39B7-AC88-CBFB80ACA9E5}"/>
              </a:ext>
            </a:extLst>
          </p:cNvPr>
          <p:cNvPicPr>
            <a:picLocks noChangeAspect="1"/>
          </p:cNvPicPr>
          <p:nvPr/>
        </p:nvPicPr>
        <p:blipFill>
          <a:blip r:embed="rId2"/>
          <a:stretch>
            <a:fillRect/>
          </a:stretch>
        </p:blipFill>
        <p:spPr>
          <a:xfrm>
            <a:off x="88491" y="2984910"/>
            <a:ext cx="3324309" cy="3784599"/>
          </a:xfrm>
          <a:prstGeom prst="rect">
            <a:avLst/>
          </a:prstGeom>
        </p:spPr>
      </p:pic>
    </p:spTree>
    <p:extLst>
      <p:ext uri="{BB962C8B-B14F-4D97-AF65-F5344CB8AC3E}">
        <p14:creationId xmlns:p14="http://schemas.microsoft.com/office/powerpoint/2010/main" val="60127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02098-06C7-D95A-9DA2-A90DD8EEEE87}"/>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0A0D351-4CFE-D836-32A1-58E75980184A}"/>
              </a:ext>
            </a:extLst>
          </p:cNvPr>
          <p:cNvSpPr txBox="1"/>
          <p:nvPr/>
        </p:nvSpPr>
        <p:spPr>
          <a:xfrm>
            <a:off x="176981" y="432619"/>
            <a:ext cx="8858864" cy="7571303"/>
          </a:xfrm>
          <a:prstGeom prst="rect">
            <a:avLst/>
          </a:prstGeom>
          <a:noFill/>
        </p:spPr>
        <p:txBody>
          <a:bodyPr wrap="square" rtlCol="0">
            <a:spAutoFit/>
          </a:bodyPr>
          <a:lstStyle/>
          <a:p>
            <a:r>
              <a:rPr lang="es-MX" b="1" dirty="0"/>
              <a:t>Modelo de USER STORY</a:t>
            </a:r>
          </a:p>
          <a:p>
            <a:endParaRPr lang="es-MX" b="1" dirty="0"/>
          </a:p>
          <a:p>
            <a:endParaRPr lang="es-MX" b="1" dirty="0"/>
          </a:p>
          <a:p>
            <a:pPr marL="342900" indent="-342900">
              <a:buFont typeface="+mj-lt"/>
              <a:buAutoNum type="arabicPeriod"/>
            </a:pPr>
            <a:r>
              <a:rPr lang="es-MX" b="1" dirty="0"/>
              <a:t>Frase verbal: </a:t>
            </a:r>
            <a:r>
              <a:rPr lang="es-MX" dirty="0"/>
              <a:t>Como</a:t>
            </a:r>
            <a:r>
              <a:rPr lang="es-MX" b="1" dirty="0"/>
              <a:t> ROL </a:t>
            </a:r>
            <a:r>
              <a:rPr lang="es-MX" dirty="0"/>
              <a:t>quiero</a:t>
            </a:r>
            <a:r>
              <a:rPr lang="es-MX" b="1" dirty="0"/>
              <a:t> QUE </a:t>
            </a:r>
            <a:r>
              <a:rPr lang="es-MX" dirty="0"/>
              <a:t>para</a:t>
            </a:r>
            <a:r>
              <a:rPr lang="es-MX" b="1" dirty="0"/>
              <a:t> VALOR DE NEGOCIO</a:t>
            </a:r>
          </a:p>
          <a:p>
            <a:pPr marL="342900" indent="-342900">
              <a:buFont typeface="+mj-lt"/>
              <a:buAutoNum type="arabicPeriod"/>
            </a:pPr>
            <a:endParaRPr lang="es-MX" b="1" dirty="0"/>
          </a:p>
          <a:p>
            <a:pPr marL="342900" indent="-342900">
              <a:buFont typeface="+mj-lt"/>
              <a:buAutoNum type="arabicPeriod"/>
            </a:pPr>
            <a:r>
              <a:rPr lang="es-MX" b="1" dirty="0"/>
              <a:t>Criterios de aceptación:</a:t>
            </a:r>
          </a:p>
          <a:p>
            <a:pPr marL="342900" indent="-342900">
              <a:buFont typeface="+mj-lt"/>
              <a:buAutoNum type="arabicPeriod"/>
            </a:pPr>
            <a:endParaRPr lang="es-MX" b="1" dirty="0"/>
          </a:p>
          <a:p>
            <a:pPr marL="342900" indent="-342900">
              <a:buFont typeface="+mj-lt"/>
              <a:buAutoNum type="arabicPeriod"/>
            </a:pPr>
            <a:r>
              <a:rPr lang="es-MX" b="1" dirty="0"/>
              <a:t>Pruebas de usuario/aceptación: </a:t>
            </a:r>
            <a:r>
              <a:rPr lang="es-MX" dirty="0"/>
              <a:t>Pueden ser de pasa o de falla</a:t>
            </a:r>
          </a:p>
          <a:p>
            <a:pPr marL="342900" indent="-342900">
              <a:buFont typeface="+mj-lt"/>
              <a:buAutoNum type="arabicPeriod"/>
            </a:pPr>
            <a:endParaRPr lang="es-MX" dirty="0"/>
          </a:p>
          <a:p>
            <a:endParaRPr lang="es-MX" dirty="0"/>
          </a:p>
          <a:p>
            <a:r>
              <a:rPr lang="es-MX" b="1" dirty="0"/>
              <a:t>Consejos para las US</a:t>
            </a:r>
          </a:p>
          <a:p>
            <a:endParaRPr lang="es-MX" dirty="0"/>
          </a:p>
          <a:p>
            <a:pPr marL="285750" indent="-285750">
              <a:buFont typeface="Arial" panose="020B0604020202020204" pitchFamily="34" charset="0"/>
              <a:buChar char="•"/>
            </a:pPr>
            <a:r>
              <a:rPr lang="es-MX" dirty="0"/>
              <a:t>El rol nunca debe ser usuario, pero debe ser un rol general para todos los usuarios, no especifico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Solo debe haber UN valor de negocio (No puede existir la letra “y”)</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En vez de “registrar”  </a:t>
            </a:r>
            <a:r>
              <a:rPr lang="es-MX" dirty="0">
                <a:sym typeface="Wingdings" panose="05000000000000000000" pitchFamily="2" charset="2"/>
              </a:rPr>
              <a:t> </a:t>
            </a:r>
            <a:r>
              <a:rPr lang="es-MX" dirty="0"/>
              <a:t>“Guardar” “Agregar”, En vez de “visualizar”  </a:t>
            </a:r>
            <a:r>
              <a:rPr lang="es-MX" dirty="0">
                <a:sym typeface="Wingdings" panose="05000000000000000000" pitchFamily="2" charset="2"/>
              </a:rPr>
              <a:t> </a:t>
            </a:r>
            <a:r>
              <a:rPr lang="es-MX" dirty="0"/>
              <a:t>“ver”. Todo esto dependiendo de si el cliente tiene o no conocimientos técnicos de SW.</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b="1" dirty="0"/>
          </a:p>
          <a:p>
            <a:endParaRPr lang="es-MX" dirty="0"/>
          </a:p>
          <a:p>
            <a:endParaRPr lang="es-MX" dirty="0"/>
          </a:p>
          <a:p>
            <a:endParaRPr lang="es-AR" dirty="0"/>
          </a:p>
        </p:txBody>
      </p:sp>
    </p:spTree>
    <p:extLst>
      <p:ext uri="{BB962C8B-B14F-4D97-AF65-F5344CB8AC3E}">
        <p14:creationId xmlns:p14="http://schemas.microsoft.com/office/powerpoint/2010/main" val="17720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B6557-0C27-788C-8559-CA39D7DD95E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A883DC55-0401-E85C-35A6-2158D012601A}"/>
              </a:ext>
            </a:extLst>
          </p:cNvPr>
          <p:cNvSpPr txBox="1"/>
          <p:nvPr/>
        </p:nvSpPr>
        <p:spPr>
          <a:xfrm>
            <a:off x="88492" y="211079"/>
            <a:ext cx="10176386" cy="6463308"/>
          </a:xfrm>
          <a:prstGeom prst="rect">
            <a:avLst/>
          </a:prstGeom>
          <a:noFill/>
        </p:spPr>
        <p:txBody>
          <a:bodyPr wrap="square" rtlCol="0">
            <a:spAutoFit/>
          </a:bodyPr>
          <a:lstStyle/>
          <a:p>
            <a:r>
              <a:rPr lang="es-MX" b="1" dirty="0"/>
              <a:t>Identificación de la línea base</a:t>
            </a:r>
          </a:p>
          <a:p>
            <a:endParaRPr lang="es-MX" b="1" dirty="0"/>
          </a:p>
          <a:p>
            <a:endParaRPr lang="es-MX" b="1" dirty="0"/>
          </a:p>
          <a:p>
            <a:pPr marL="285750" indent="-285750">
              <a:buFont typeface="Arial" panose="020B0604020202020204" pitchFamily="34" charset="0"/>
              <a:buChar char="•"/>
            </a:pPr>
            <a:r>
              <a:rPr lang="es-MX" dirty="0"/>
              <a:t>Una </a:t>
            </a:r>
            <a:r>
              <a:rPr lang="es-MX" b="1" dirty="0"/>
              <a:t>Línea Base</a:t>
            </a:r>
            <a:r>
              <a:rPr lang="es-MX" dirty="0"/>
              <a:t> es un </a:t>
            </a:r>
            <a:r>
              <a:rPr lang="es-MX" b="1" dirty="0"/>
              <a:t>hito interno, </a:t>
            </a:r>
            <a:r>
              <a:rPr lang="es-MX" dirty="0"/>
              <a:t>una versión específica de uno o más componentes que ha sido aprobada y sirve como un punto de partida para el futuro, permiten ir atrás en el tiempo y reproducir el entorno de desarrollo en un momento especifico.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Cualquier cambio que se le quiera hacer a la línea base debe pasar por un procedimiento de control de cambios formal. </a:t>
            </a:r>
          </a:p>
          <a:p>
            <a:endParaRPr lang="es-MX" dirty="0"/>
          </a:p>
          <a:p>
            <a:r>
              <a:rPr lang="es-MX" b="1" dirty="0"/>
              <a:t>¿Que es una versión del producto?</a:t>
            </a:r>
            <a:endParaRPr lang="es-MX" dirty="0"/>
          </a:p>
          <a:p>
            <a:pPr lvl="0" eaLnBrk="0" fontAlgn="base" hangingPunct="0">
              <a:spcBef>
                <a:spcPct val="0"/>
              </a:spcBef>
              <a:spcAft>
                <a:spcPct val="0"/>
              </a:spcAft>
            </a:pPr>
            <a:endParaRPr lang="es-AR" altLang="es-AR" dirty="0"/>
          </a:p>
          <a:p>
            <a:pPr lvl="0" eaLnBrk="0" fontAlgn="base" hangingPunct="0">
              <a:spcBef>
                <a:spcPct val="0"/>
              </a:spcBef>
              <a:spcAft>
                <a:spcPct val="0"/>
              </a:spcAft>
            </a:pPr>
            <a:r>
              <a:rPr lang="es-AR" altLang="es-AR" dirty="0"/>
              <a:t>Es una versión del sistema que se distribuye a los clientes o usuarios finales y se construye a partir de una línea base</a:t>
            </a:r>
          </a:p>
          <a:p>
            <a:pPr lvl="0" eaLnBrk="0" fontAlgn="base" hangingPunct="0">
              <a:spcBef>
                <a:spcPct val="0"/>
              </a:spcBef>
              <a:spcAft>
                <a:spcPct val="0"/>
              </a:spcAft>
            </a:pPr>
            <a:endParaRPr lang="es-AR" altLang="es-AR" dirty="0"/>
          </a:p>
          <a:p>
            <a:pPr marL="285750" indent="-285750" eaLnBrk="0" fontAlgn="base" hangingPunct="0">
              <a:spcBef>
                <a:spcPct val="0"/>
              </a:spcBef>
              <a:spcAft>
                <a:spcPct val="0"/>
              </a:spcAft>
              <a:buFont typeface="Arial" panose="020B0604020202020204" pitchFamily="34" charset="0"/>
              <a:buChar char="•"/>
            </a:pPr>
            <a:r>
              <a:rPr lang="es-AR" altLang="es-AR" b="1" dirty="0"/>
              <a:t>¿La diferencia? </a:t>
            </a:r>
            <a:r>
              <a:rPr lang="es-AR" altLang="es-AR" dirty="0"/>
              <a:t>Toda versión del producto que se entrega al cliente se basa en una línea base, pero no todas las líneas base se convierten en una versión del producto.</a:t>
            </a:r>
            <a:r>
              <a:rPr lang="es-MX" dirty="0"/>
              <a:t> Pueden existir muchas líneas base que el cliente nunca ve.</a:t>
            </a:r>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81FB817F-764E-F5E4-881B-A6A405FF5BF9}"/>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4718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18F2-30D0-C924-F692-C7CAE5F6B5C2}"/>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46CEC37-4031-481A-FE8D-AD6EFEA1468E}"/>
              </a:ext>
            </a:extLst>
          </p:cNvPr>
          <p:cNvSpPr txBox="1"/>
          <p:nvPr/>
        </p:nvSpPr>
        <p:spPr>
          <a:xfrm>
            <a:off x="88492" y="211079"/>
            <a:ext cx="10176386" cy="1754326"/>
          </a:xfrm>
          <a:prstGeom prst="rect">
            <a:avLst/>
          </a:prstGeom>
          <a:noFill/>
        </p:spPr>
        <p:txBody>
          <a:bodyPr wrap="square" rtlCol="0">
            <a:spAutoFit/>
          </a:bodyPr>
          <a:lstStyle/>
          <a:p>
            <a:r>
              <a:rPr lang="es-MX" b="1" dirty="0"/>
              <a:t>Línea base</a:t>
            </a:r>
          </a:p>
          <a:p>
            <a:endParaRPr lang="es-MX" b="1" dirty="0"/>
          </a:p>
          <a:p>
            <a:endParaRPr lang="es-MX" b="1"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BEEBF84A-0B65-BA67-B64F-A259A1BCF8D1}"/>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C7A79747-00DB-9201-AE37-35DB4754F802}"/>
              </a:ext>
            </a:extLst>
          </p:cNvPr>
          <p:cNvPicPr>
            <a:picLocks noChangeAspect="1"/>
          </p:cNvPicPr>
          <p:nvPr/>
        </p:nvPicPr>
        <p:blipFill>
          <a:blip r:embed="rId2"/>
          <a:stretch>
            <a:fillRect/>
          </a:stretch>
        </p:blipFill>
        <p:spPr>
          <a:xfrm>
            <a:off x="88491" y="179478"/>
            <a:ext cx="9983593" cy="6535062"/>
          </a:xfrm>
          <a:prstGeom prst="rect">
            <a:avLst/>
          </a:prstGeom>
        </p:spPr>
      </p:pic>
    </p:spTree>
    <p:extLst>
      <p:ext uri="{BB962C8B-B14F-4D97-AF65-F5344CB8AC3E}">
        <p14:creationId xmlns:p14="http://schemas.microsoft.com/office/powerpoint/2010/main" val="196389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13340-23F3-655C-97E6-7E4AAFB1DB12}"/>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8CE795B-59FE-6D7C-4ADA-F10C9ABBD518}"/>
              </a:ext>
            </a:extLst>
          </p:cNvPr>
          <p:cNvSpPr txBox="1"/>
          <p:nvPr/>
        </p:nvSpPr>
        <p:spPr>
          <a:xfrm>
            <a:off x="88492" y="211079"/>
            <a:ext cx="10176386" cy="7017306"/>
          </a:xfrm>
          <a:prstGeom prst="rect">
            <a:avLst/>
          </a:prstGeom>
          <a:noFill/>
        </p:spPr>
        <p:txBody>
          <a:bodyPr wrap="square" rtlCol="0">
            <a:spAutoFit/>
          </a:bodyPr>
          <a:lstStyle/>
          <a:p>
            <a:r>
              <a:rPr lang="es-MX" b="1" dirty="0"/>
              <a:t>Líneas base</a:t>
            </a:r>
          </a:p>
          <a:p>
            <a:endParaRPr lang="es-MX" b="1" dirty="0"/>
          </a:p>
          <a:p>
            <a:pPr marL="342900" indent="-342900">
              <a:buAutoNum type="alphaUcPeriod"/>
            </a:pPr>
            <a:r>
              <a:rPr lang="es-MX" b="1" dirty="0"/>
              <a:t>Línea Base de Planificación: </a:t>
            </a:r>
            <a:r>
              <a:rPr lang="es-MX" dirty="0"/>
              <a:t>Aborda el plan del Proyecto de Software, incluye calendarización y  estimaciones.</a:t>
            </a:r>
          </a:p>
          <a:p>
            <a:pPr marL="342900" indent="-342900">
              <a:buAutoNum type="alphaUcPeriod"/>
            </a:pPr>
            <a:endParaRPr lang="es-MX" altLang="es-AR" b="1" dirty="0"/>
          </a:p>
          <a:p>
            <a:pPr marL="342900" indent="-342900">
              <a:buAutoNum type="alphaUcPeriod"/>
            </a:pPr>
            <a:r>
              <a:rPr lang="es-AR" altLang="es-AR" b="1" dirty="0"/>
              <a:t>Línea Base de Requerimientos</a:t>
            </a:r>
            <a:r>
              <a:rPr lang="es-AR" altLang="es-AR" dirty="0"/>
              <a:t>: Cuando la ERS ha sido revisada y aprobada se convierte línea base formal.</a:t>
            </a:r>
          </a:p>
          <a:p>
            <a:pPr marL="342900" indent="-342900">
              <a:buAutoNum type="alphaUcPeriod"/>
            </a:pPr>
            <a:endParaRPr lang="es-AR" altLang="es-AR" b="1" dirty="0"/>
          </a:p>
          <a:p>
            <a:pPr marL="342900" indent="-342900">
              <a:buAutoNum type="alphaUcPeriod"/>
            </a:pPr>
            <a:r>
              <a:rPr lang="es-AR" altLang="es-AR" b="1" dirty="0"/>
              <a:t>Línea Base de Diseño</a:t>
            </a:r>
            <a:r>
              <a:rPr lang="es-AR" altLang="es-AR" dirty="0"/>
              <a:t>: Los diseñadores crean la arquitectura de software y sus componentes. Una vez que el diseño esta completo, se forma la línea base.</a:t>
            </a:r>
          </a:p>
          <a:p>
            <a:pPr marL="342900" indent="-342900">
              <a:buAutoNum type="alphaUcPeriod"/>
            </a:pPr>
            <a:endParaRPr lang="es-AR" dirty="0"/>
          </a:p>
          <a:p>
            <a:pPr marL="342900" indent="-342900">
              <a:buAutoNum type="alphaUcPeriod"/>
            </a:pPr>
            <a:r>
              <a:rPr lang="es-AR" b="1" dirty="0"/>
              <a:t>Línea base de Codificación: </a:t>
            </a:r>
            <a:r>
              <a:rPr lang="es-MX" dirty="0"/>
              <a:t>Una vez que un componente de código se considera funcional y de calidad.</a:t>
            </a:r>
          </a:p>
          <a:p>
            <a:pPr marL="342900" indent="-342900">
              <a:buAutoNum type="alphaUcPeriod"/>
            </a:pPr>
            <a:endParaRPr lang="es-MX" dirty="0"/>
          </a:p>
          <a:p>
            <a:pPr marL="342900" indent="-342900">
              <a:buAutoNum type="alphaUcPeriod"/>
            </a:pPr>
            <a:r>
              <a:rPr lang="es-MX" b="1" dirty="0"/>
              <a:t>Línea base de prueba: </a:t>
            </a:r>
            <a:r>
              <a:rPr lang="es-MX" dirty="0"/>
              <a:t>Se crea un plan de pruebas y un conjunto de casos de prueba para cada línea base de código.</a:t>
            </a:r>
          </a:p>
          <a:p>
            <a:pPr marL="342900" indent="-342900">
              <a:buAutoNum type="alphaUcPeriod"/>
            </a:pPr>
            <a:endParaRPr lang="es-MX" b="1" dirty="0"/>
          </a:p>
          <a:p>
            <a:pPr marL="342900" indent="-342900">
              <a:buAutoNum type="alphaUcPeriod"/>
            </a:pPr>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CBBAC637-4500-F702-208A-CD10FB4711FD}"/>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52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FA97C-6E39-1F5C-5C31-72C9C0FDF20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7A12E9B4-18BC-9B36-F234-02AF2A38039D}"/>
              </a:ext>
            </a:extLst>
          </p:cNvPr>
          <p:cNvSpPr txBox="1"/>
          <p:nvPr/>
        </p:nvSpPr>
        <p:spPr>
          <a:xfrm>
            <a:off x="88492" y="211079"/>
            <a:ext cx="10176386" cy="2308324"/>
          </a:xfrm>
          <a:prstGeom prst="rect">
            <a:avLst/>
          </a:prstGeom>
          <a:noFill/>
        </p:spPr>
        <p:txBody>
          <a:bodyPr wrap="square" rtlCol="0">
            <a:spAutoFit/>
          </a:bodyPr>
          <a:lstStyle/>
          <a:p>
            <a:r>
              <a:rPr lang="es-MX" b="1" dirty="0"/>
              <a:t>Representación de la línea base</a:t>
            </a:r>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BFF56351-DBDF-3786-E652-C84CAB0D1323}"/>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3B032D45-3434-C477-4112-156F46C4E13C}"/>
              </a:ext>
            </a:extLst>
          </p:cNvPr>
          <p:cNvPicPr>
            <a:picLocks noChangeAspect="1"/>
          </p:cNvPicPr>
          <p:nvPr/>
        </p:nvPicPr>
        <p:blipFill>
          <a:blip r:embed="rId2"/>
          <a:stretch>
            <a:fillRect/>
          </a:stretch>
        </p:blipFill>
        <p:spPr>
          <a:xfrm>
            <a:off x="770178" y="1129177"/>
            <a:ext cx="10360787" cy="4361957"/>
          </a:xfrm>
          <a:prstGeom prst="rect">
            <a:avLst/>
          </a:prstGeom>
        </p:spPr>
      </p:pic>
    </p:spTree>
    <p:extLst>
      <p:ext uri="{BB962C8B-B14F-4D97-AF65-F5344CB8AC3E}">
        <p14:creationId xmlns:p14="http://schemas.microsoft.com/office/powerpoint/2010/main" val="1239074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C8821-5395-47BD-857E-6309B339D166}"/>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557B97F3-CCE9-BB36-C6E1-A01EBEEC49E8}"/>
              </a:ext>
            </a:extLst>
          </p:cNvPr>
          <p:cNvSpPr txBox="1"/>
          <p:nvPr/>
        </p:nvSpPr>
        <p:spPr>
          <a:xfrm>
            <a:off x="88491" y="211079"/>
            <a:ext cx="11208773" cy="3139321"/>
          </a:xfrm>
          <a:prstGeom prst="rect">
            <a:avLst/>
          </a:prstGeom>
          <a:noFill/>
        </p:spPr>
        <p:txBody>
          <a:bodyPr wrap="square" rtlCol="0">
            <a:spAutoFit/>
          </a:bodyPr>
          <a:lstStyle/>
          <a:p>
            <a:r>
              <a:rPr lang="es-MX" b="1" dirty="0"/>
              <a:t>Tipos de líneas base</a:t>
            </a:r>
          </a:p>
          <a:p>
            <a:endParaRPr lang="es-MX" b="1" dirty="0"/>
          </a:p>
          <a:p>
            <a:endParaRPr lang="es-MX" b="1" dirty="0"/>
          </a:p>
          <a:p>
            <a:pPr marL="342900" indent="-342900">
              <a:buAutoNum type="arabicPeriod"/>
            </a:pPr>
            <a:r>
              <a:rPr lang="es-MX" b="1" dirty="0"/>
              <a:t>Operacional: </a:t>
            </a:r>
            <a:r>
              <a:rPr lang="es-MX" dirty="0"/>
              <a:t>Contiene una versión de producto cuyo código es ejecutable y ya pasó por un control de calidad previo. La primera línea base operacional corresponde con la primera reléase del producto. </a:t>
            </a:r>
          </a:p>
          <a:p>
            <a:pPr marL="342900" indent="-342900">
              <a:buAutoNum type="arabicPeriod"/>
            </a:pPr>
            <a:endParaRPr lang="es-MX" dirty="0"/>
          </a:p>
          <a:p>
            <a:pPr marL="342900" indent="-342900">
              <a:buAutoNum type="arabicPeriod"/>
            </a:pPr>
            <a:endParaRPr lang="es-MX" dirty="0"/>
          </a:p>
          <a:p>
            <a:pPr marL="342900" indent="-342900">
              <a:buAutoNum type="arabicPeriod"/>
            </a:pPr>
            <a:r>
              <a:rPr lang="es-MX" b="1" dirty="0"/>
              <a:t>De especificación o documentación: </a:t>
            </a:r>
            <a:r>
              <a:rPr lang="es-MX" dirty="0"/>
              <a:t>Son las primeras línea base que no cuentan con código. Son por </a:t>
            </a:r>
            <a:r>
              <a:rPr lang="es-MX" dirty="0" err="1"/>
              <a:t>ej</a:t>
            </a:r>
            <a:r>
              <a:rPr lang="es-MX" dirty="0"/>
              <a:t> de requerimientos, diseño. </a:t>
            </a:r>
          </a:p>
          <a:p>
            <a:endParaRPr lang="es-MX" dirty="0"/>
          </a:p>
          <a:p>
            <a:endParaRPr lang="es-MX" dirty="0"/>
          </a:p>
        </p:txBody>
      </p:sp>
      <p:sp>
        <p:nvSpPr>
          <p:cNvPr id="4" name="Rectangle 1">
            <a:extLst>
              <a:ext uri="{FF2B5EF4-FFF2-40B4-BE49-F238E27FC236}">
                <a16:creationId xmlns:a16="http://schemas.microsoft.com/office/drawing/2014/main" id="{FDFB66BD-6BE8-E04A-A7FF-CC3BAC880017}"/>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530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CA782-20BF-E76F-DBD3-5C667A2C6AD3}"/>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5E1E5F4D-1B17-7D03-E4DB-F1E45BD2FB05}"/>
              </a:ext>
            </a:extLst>
          </p:cNvPr>
          <p:cNvSpPr txBox="1"/>
          <p:nvPr/>
        </p:nvSpPr>
        <p:spPr>
          <a:xfrm>
            <a:off x="88492" y="211079"/>
            <a:ext cx="10176386" cy="2308324"/>
          </a:xfrm>
          <a:prstGeom prst="rect">
            <a:avLst/>
          </a:prstGeom>
          <a:noFill/>
        </p:spPr>
        <p:txBody>
          <a:bodyPr wrap="square" rtlCol="0">
            <a:spAutoFit/>
          </a:bodyPr>
          <a:lstStyle/>
          <a:p>
            <a:r>
              <a:rPr lang="es-MX" b="1" dirty="0"/>
              <a:t>Evolución de una configuración</a:t>
            </a:r>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069AA3FE-2F44-C003-A82C-32CCF72DA141}"/>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A81D7A1F-D79D-41F7-3639-507331D301F7}"/>
              </a:ext>
            </a:extLst>
          </p:cNvPr>
          <p:cNvPicPr>
            <a:picLocks noChangeAspect="1"/>
          </p:cNvPicPr>
          <p:nvPr/>
        </p:nvPicPr>
        <p:blipFill>
          <a:blip r:embed="rId2"/>
          <a:stretch>
            <a:fillRect/>
          </a:stretch>
        </p:blipFill>
        <p:spPr>
          <a:xfrm>
            <a:off x="88490" y="722556"/>
            <a:ext cx="5534797" cy="3105583"/>
          </a:xfrm>
          <a:prstGeom prst="rect">
            <a:avLst/>
          </a:prstGeom>
        </p:spPr>
      </p:pic>
      <p:pic>
        <p:nvPicPr>
          <p:cNvPr id="11" name="Imagen 10">
            <a:extLst>
              <a:ext uri="{FF2B5EF4-FFF2-40B4-BE49-F238E27FC236}">
                <a16:creationId xmlns:a16="http://schemas.microsoft.com/office/drawing/2014/main" id="{5998DEF2-BEE2-F6A9-F040-D7D046F600F9}"/>
              </a:ext>
            </a:extLst>
          </p:cNvPr>
          <p:cNvPicPr>
            <a:picLocks noChangeAspect="1"/>
          </p:cNvPicPr>
          <p:nvPr/>
        </p:nvPicPr>
        <p:blipFill>
          <a:blip r:embed="rId3"/>
          <a:stretch>
            <a:fillRect/>
          </a:stretch>
        </p:blipFill>
        <p:spPr>
          <a:xfrm>
            <a:off x="5997677" y="592955"/>
            <a:ext cx="5309020" cy="3235184"/>
          </a:xfrm>
          <a:prstGeom prst="rect">
            <a:avLst/>
          </a:prstGeom>
        </p:spPr>
      </p:pic>
      <p:sp>
        <p:nvSpPr>
          <p:cNvPr id="14" name="CuadroTexto 13">
            <a:extLst>
              <a:ext uri="{FF2B5EF4-FFF2-40B4-BE49-F238E27FC236}">
                <a16:creationId xmlns:a16="http://schemas.microsoft.com/office/drawing/2014/main" id="{546294E1-DC5F-5E64-BE3D-49F0C42DD026}"/>
              </a:ext>
            </a:extLst>
          </p:cNvPr>
          <p:cNvSpPr txBox="1"/>
          <p:nvPr/>
        </p:nvSpPr>
        <p:spPr>
          <a:xfrm>
            <a:off x="273222" y="4216020"/>
            <a:ext cx="10555970"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rPr>
              <a:t>Una </a:t>
            </a:r>
            <a:r>
              <a:rPr kumimoji="0" lang="es-AR" altLang="es-AR" sz="1800" b="1" i="0" u="none" strike="noStrike" cap="none" normalizeH="0" baseline="0" dirty="0">
                <a:ln>
                  <a:noFill/>
                </a:ln>
                <a:solidFill>
                  <a:schemeClr val="tx1"/>
                </a:solidFill>
                <a:effectLst/>
              </a:rPr>
              <a:t>"Petición de Cambio"</a:t>
            </a:r>
            <a:r>
              <a:rPr kumimoji="0" lang="es-AR" altLang="es-AR" sz="1800" b="0" i="0" u="none" strike="noStrike" cap="none" normalizeH="0" baseline="0" dirty="0">
                <a:ln>
                  <a:noFill/>
                </a:ln>
                <a:solidFill>
                  <a:schemeClr val="tx1"/>
                </a:solidFill>
                <a:effectLst/>
              </a:rPr>
              <a:t> es </a:t>
            </a:r>
            <a:r>
              <a:rPr lang="es-AR" altLang="es-AR" dirty="0"/>
              <a:t>un</a:t>
            </a:r>
            <a:r>
              <a:rPr kumimoji="0" lang="es-AR" altLang="es-AR" sz="1800" b="0" i="0" u="none" strike="noStrike" cap="none" normalizeH="0" baseline="0" dirty="0">
                <a:ln>
                  <a:noFill/>
                </a:ln>
                <a:solidFill>
                  <a:schemeClr val="tx1"/>
                </a:solidFill>
                <a:effectLst/>
              </a:rPr>
              <a:t> evento que </a:t>
            </a:r>
            <a:r>
              <a:rPr kumimoji="0" lang="es-AR" altLang="es-AR" sz="1800" b="1" i="0" u="none" strike="noStrike" cap="none" normalizeH="0" baseline="0" dirty="0">
                <a:ln>
                  <a:noFill/>
                </a:ln>
                <a:solidFill>
                  <a:schemeClr val="tx1"/>
                </a:solidFill>
                <a:effectLst/>
              </a:rPr>
              <a:t>inicia </a:t>
            </a:r>
            <a:r>
              <a:rPr kumimoji="0" lang="es-AR" altLang="es-AR" sz="1800" i="0" u="none" strike="noStrike" cap="none" normalizeH="0" baseline="0" dirty="0">
                <a:ln>
                  <a:noFill/>
                </a:ln>
                <a:solidFill>
                  <a:schemeClr val="tx1"/>
                </a:solidFill>
                <a:effectLst/>
              </a:rPr>
              <a:t>la evolución</a:t>
            </a:r>
            <a:r>
              <a:rPr lang="es-AR" altLang="es-AR" dirty="0"/>
              <a:t> de la configuración.</a:t>
            </a:r>
            <a:endParaRPr kumimoji="0" lang="es-AR" altLang="es-AR" sz="18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11311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15399-BC73-AF72-7A97-1174829BF161}"/>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72DA5667-DC26-90A2-D489-10AD67269D22}"/>
              </a:ext>
            </a:extLst>
          </p:cNvPr>
          <p:cNvSpPr txBox="1"/>
          <p:nvPr/>
        </p:nvSpPr>
        <p:spPr>
          <a:xfrm>
            <a:off x="88492" y="211079"/>
            <a:ext cx="11041624" cy="8679299"/>
          </a:xfrm>
          <a:prstGeom prst="rect">
            <a:avLst/>
          </a:prstGeom>
          <a:noFill/>
        </p:spPr>
        <p:txBody>
          <a:bodyPr wrap="square" rtlCol="0">
            <a:spAutoFit/>
          </a:bodyPr>
          <a:lstStyle/>
          <a:p>
            <a:r>
              <a:rPr lang="es-MX" b="1" dirty="0"/>
              <a:t>Características de las ramas</a:t>
            </a:r>
          </a:p>
          <a:p>
            <a:endParaRPr lang="es-MX" b="1" dirty="0"/>
          </a:p>
          <a:p>
            <a:pPr marL="342900" lvl="0" indent="-342900" eaLnBrk="0" fontAlgn="base" hangingPunct="0">
              <a:spcBef>
                <a:spcPct val="0"/>
              </a:spcBef>
              <a:spcAft>
                <a:spcPct val="0"/>
              </a:spcAft>
              <a:buAutoNum type="arabicPeriod"/>
            </a:pPr>
            <a:r>
              <a:rPr lang="es-AR" altLang="es-AR" b="1" dirty="0"/>
              <a:t>Existe una rama principal (</a:t>
            </a:r>
            <a:r>
              <a:rPr lang="es-AR" altLang="es-AR" b="1" dirty="0" err="1"/>
              <a:t>trunk</a:t>
            </a:r>
            <a:r>
              <a:rPr lang="es-AR" altLang="es-AR" b="1" dirty="0"/>
              <a:t>, master, </a:t>
            </a:r>
            <a:r>
              <a:rPr lang="es-AR" altLang="es-AR" b="1" dirty="0" err="1"/>
              <a:t>main</a:t>
            </a:r>
            <a:r>
              <a:rPr lang="es-AR" altLang="es-AR" b="1" dirty="0"/>
              <a:t>)</a:t>
            </a:r>
            <a:r>
              <a:rPr lang="es-AR" altLang="es-AR" dirty="0"/>
              <a:t> sobre la que se realiza el desarrollo principal. </a:t>
            </a:r>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b="1" dirty="0"/>
              <a:t>Sirven para bifurcar el desarrollo: </a:t>
            </a:r>
            <a:r>
              <a:rPr lang="es-AR" altLang="es-AR" dirty="0"/>
              <a:t>Se</a:t>
            </a:r>
            <a:r>
              <a:rPr lang="es-AR" altLang="es-AR" b="1" dirty="0"/>
              <a:t> </a:t>
            </a:r>
            <a:r>
              <a:rPr lang="es-AR" altLang="es-AR" dirty="0"/>
              <a:t>crea una nueva </a:t>
            </a:r>
            <a:r>
              <a:rPr lang="es-AR" altLang="es-AR" dirty="0" err="1"/>
              <a:t>codeline</a:t>
            </a:r>
            <a:r>
              <a:rPr lang="es-AR" altLang="es-AR" dirty="0"/>
              <a:t> a partir de una versión existente de la rama principal. La nueva rama puede evolucionar de forma independiente en paralelo a la principal, sin afectar su desarrollo.</a:t>
            </a:r>
            <a:endParaRPr lang="es-AR" altLang="es-AR" b="1" dirty="0"/>
          </a:p>
          <a:p>
            <a:pPr marL="342900" lvl="0" indent="-342900" eaLnBrk="0" fontAlgn="base" hangingPunct="0">
              <a:spcBef>
                <a:spcPct val="0"/>
              </a:spcBef>
              <a:spcAft>
                <a:spcPct val="0"/>
              </a:spcAft>
              <a:buAutoNum type="arabicPeriod"/>
            </a:pPr>
            <a:endParaRPr lang="es-AR" altLang="es-AR" b="1" dirty="0"/>
          </a:p>
          <a:p>
            <a:pPr marL="342900" lvl="0" indent="-342900" eaLnBrk="0" fontAlgn="base" hangingPunct="0">
              <a:spcBef>
                <a:spcPct val="0"/>
              </a:spcBef>
              <a:spcAft>
                <a:spcPct val="0"/>
              </a:spcAft>
              <a:buAutoNum type="arabicPeriod"/>
            </a:pPr>
            <a:r>
              <a:rPr lang="es-AR" altLang="es-AR" dirty="0"/>
              <a:t>Tienen propósitos o "semántica" muy clara. Los más comunes son </a:t>
            </a:r>
          </a:p>
          <a:p>
            <a:pPr marL="800100" lvl="1" indent="-342900" eaLnBrk="0" fontAlgn="base" hangingPunct="0">
              <a:spcBef>
                <a:spcPct val="0"/>
              </a:spcBef>
              <a:spcAft>
                <a:spcPct val="0"/>
              </a:spcAft>
              <a:buFont typeface="Arial" panose="020B0604020202020204" pitchFamily="34" charset="0"/>
              <a:buChar char="•"/>
            </a:pPr>
            <a:r>
              <a:rPr lang="es-AR" altLang="es-AR" dirty="0"/>
              <a:t>Desarrollar una nueva versión del sistema (Nuevas características)</a:t>
            </a:r>
          </a:p>
          <a:p>
            <a:pPr marL="800100" lvl="1" indent="-342900" eaLnBrk="0" fontAlgn="base" hangingPunct="0">
              <a:spcBef>
                <a:spcPct val="0"/>
              </a:spcBef>
              <a:spcAft>
                <a:spcPct val="0"/>
              </a:spcAft>
              <a:buFont typeface="Arial" panose="020B0604020202020204" pitchFamily="34" charset="0"/>
              <a:buChar char="•"/>
            </a:pPr>
            <a:r>
              <a:rPr lang="es-AR" altLang="es-AR" dirty="0"/>
              <a:t>Corregir errores</a:t>
            </a:r>
          </a:p>
          <a:p>
            <a:pPr marL="800100" lvl="1" indent="-342900" eaLnBrk="0" fontAlgn="base" hangingPunct="0">
              <a:spcBef>
                <a:spcPct val="0"/>
              </a:spcBef>
              <a:spcAft>
                <a:spcPct val="0"/>
              </a:spcAft>
              <a:buFont typeface="Arial" panose="020B0604020202020204" pitchFamily="34" charset="0"/>
              <a:buChar char="•"/>
            </a:pPr>
            <a:r>
              <a:rPr lang="es-AR" altLang="es-AR" dirty="0"/>
              <a:t>Adaptar el software para un hardware diferente o requerimientos específicos de un cliente.</a:t>
            </a:r>
          </a:p>
          <a:p>
            <a:pPr marL="342900" lvl="0" indent="-342900" eaLnBrk="0" fontAlgn="base" hangingPunct="0">
              <a:spcBef>
                <a:spcPct val="0"/>
              </a:spcBef>
              <a:spcAft>
                <a:spcPct val="0"/>
              </a:spcAft>
              <a:buFont typeface="Arial" panose="020B0604020202020204" pitchFamily="34" charset="0"/>
              <a:buChar char="•"/>
            </a:pPr>
            <a:endParaRPr lang="es-AR" altLang="es-AR" b="1" dirty="0"/>
          </a:p>
          <a:p>
            <a:pPr marL="342900" lvl="0" indent="-342900" eaLnBrk="0" fontAlgn="base" hangingPunct="0">
              <a:spcBef>
                <a:spcPct val="0"/>
              </a:spcBef>
              <a:spcAft>
                <a:spcPct val="0"/>
              </a:spcAft>
              <a:buAutoNum type="arabicPeriod" startAt="4"/>
            </a:pPr>
            <a:r>
              <a:rPr lang="es-AR" altLang="es-AR" dirty="0"/>
              <a:t>Permiten la experimentación de nuevas ideas o características complejas en un entorno aislado. </a:t>
            </a:r>
          </a:p>
          <a:p>
            <a:pPr marL="342900" lvl="0" indent="-342900" eaLnBrk="0" fontAlgn="base" hangingPunct="0">
              <a:spcBef>
                <a:spcPct val="0"/>
              </a:spcBef>
              <a:spcAft>
                <a:spcPct val="0"/>
              </a:spcAft>
              <a:buAutoNum type="arabicPeriod" startAt="4"/>
            </a:pPr>
            <a:endParaRPr lang="es-AR" altLang="es-AR" b="1" dirty="0">
              <a:latin typeface="Arial" panose="020B0604020202020204" pitchFamily="34" charset="0"/>
            </a:endParaRPr>
          </a:p>
          <a:p>
            <a:pPr marL="342900" lvl="0" indent="-342900" eaLnBrk="0" fontAlgn="base" hangingPunct="0">
              <a:spcBef>
                <a:spcPct val="0"/>
              </a:spcBef>
              <a:spcAft>
                <a:spcPct val="0"/>
              </a:spcAft>
              <a:buAutoNum type="arabicPeriod" startAt="4"/>
            </a:pPr>
            <a:r>
              <a:rPr lang="es-AR" altLang="es-AR" b="1" dirty="0"/>
              <a:t>Pueden ser descartadas o integradas</a:t>
            </a:r>
            <a:r>
              <a:rPr lang="es-AR" altLang="es-AR" dirty="0"/>
              <a:t>: Se puede realizar una combinación (</a:t>
            </a:r>
            <a:r>
              <a:rPr lang="es-AR" altLang="es-AR" dirty="0" err="1"/>
              <a:t>merging</a:t>
            </a:r>
            <a:r>
              <a:rPr lang="es-AR" altLang="es-AR" dirty="0"/>
              <a:t>) para integrar los cambios a otra rama o puede ser descartada</a:t>
            </a:r>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C33D9A83-62BA-7006-EECE-715C367D769B}"/>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751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B0BA5-B9F0-FC5D-23C2-46F5080377A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D519CD7A-44E0-E69D-D66F-FBDC5272ACA6}"/>
              </a:ext>
            </a:extLst>
          </p:cNvPr>
          <p:cNvSpPr txBox="1"/>
          <p:nvPr/>
        </p:nvSpPr>
        <p:spPr>
          <a:xfrm>
            <a:off x="88492" y="211079"/>
            <a:ext cx="10176386" cy="3416320"/>
          </a:xfrm>
          <a:prstGeom prst="rect">
            <a:avLst/>
          </a:prstGeom>
          <a:noFill/>
        </p:spPr>
        <p:txBody>
          <a:bodyPr wrap="square" rtlCol="0">
            <a:spAutoFit/>
          </a:bodyPr>
          <a:lstStyle/>
          <a:p>
            <a:r>
              <a:rPr lang="es-MX" b="1" dirty="0"/>
              <a:t>Características de las ramas</a:t>
            </a:r>
          </a:p>
          <a:p>
            <a:endParaRPr lang="es-MX" b="1" dirty="0"/>
          </a:p>
          <a:p>
            <a:endParaRPr lang="es-MX" b="1" dirty="0"/>
          </a:p>
          <a:p>
            <a:endParaRPr lang="es-MX" b="1" dirty="0"/>
          </a:p>
          <a:p>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03456341-4C59-EC9D-ED30-F05E11D60B6A}"/>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2" name="Imagen 1">
            <a:extLst>
              <a:ext uri="{FF2B5EF4-FFF2-40B4-BE49-F238E27FC236}">
                <a16:creationId xmlns:a16="http://schemas.microsoft.com/office/drawing/2014/main" id="{9C8E7B1E-AF87-9700-8CFA-DC0C79366E65}"/>
              </a:ext>
            </a:extLst>
          </p:cNvPr>
          <p:cNvPicPr>
            <a:picLocks noChangeAspect="1"/>
          </p:cNvPicPr>
          <p:nvPr/>
        </p:nvPicPr>
        <p:blipFill>
          <a:blip r:embed="rId2"/>
          <a:stretch>
            <a:fillRect/>
          </a:stretch>
        </p:blipFill>
        <p:spPr>
          <a:xfrm>
            <a:off x="594243" y="1062670"/>
            <a:ext cx="11003513" cy="4463058"/>
          </a:xfrm>
          <a:prstGeom prst="rect">
            <a:avLst/>
          </a:prstGeom>
        </p:spPr>
      </p:pic>
    </p:spTree>
    <p:extLst>
      <p:ext uri="{BB962C8B-B14F-4D97-AF65-F5344CB8AC3E}">
        <p14:creationId xmlns:p14="http://schemas.microsoft.com/office/powerpoint/2010/main" val="1207043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886E5-5B26-8B4A-E753-68747C7D60D1}"/>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26C4100-BD3E-CBA1-5922-CBDEA9B2314E}"/>
              </a:ext>
            </a:extLst>
          </p:cNvPr>
          <p:cNvSpPr txBox="1"/>
          <p:nvPr/>
        </p:nvSpPr>
        <p:spPr>
          <a:xfrm>
            <a:off x="88491" y="211079"/>
            <a:ext cx="12015017" cy="6740307"/>
          </a:xfrm>
          <a:prstGeom prst="rect">
            <a:avLst/>
          </a:prstGeom>
          <a:noFill/>
        </p:spPr>
        <p:txBody>
          <a:bodyPr wrap="square" rtlCol="0">
            <a:spAutoFit/>
          </a:bodyPr>
          <a:lstStyle/>
          <a:p>
            <a:r>
              <a:rPr lang="es-MX" b="1" dirty="0"/>
              <a:t>Integración de ramas</a:t>
            </a:r>
          </a:p>
          <a:p>
            <a:endParaRPr lang="es-MX" b="1" dirty="0"/>
          </a:p>
          <a:p>
            <a:endParaRPr lang="es-MX" dirty="0"/>
          </a:p>
          <a:p>
            <a:pPr marL="342900" lvl="0" indent="-342900" eaLnBrk="0" fontAlgn="base" hangingPunct="0">
              <a:spcBef>
                <a:spcPct val="0"/>
              </a:spcBef>
              <a:spcAft>
                <a:spcPct val="0"/>
              </a:spcAft>
              <a:buAutoNum type="arabicPeriod"/>
            </a:pPr>
            <a:r>
              <a:rPr lang="es-AR" altLang="es-AR" dirty="0"/>
              <a:t>El </a:t>
            </a:r>
            <a:r>
              <a:rPr lang="es-AR" altLang="es-AR" i="1" dirty="0"/>
              <a:t>merge</a:t>
            </a:r>
            <a:r>
              <a:rPr lang="es-AR" altLang="es-AR" dirty="0"/>
              <a:t> no siempre es automático, puede surgir un </a:t>
            </a:r>
            <a:r>
              <a:rPr lang="es-AR" altLang="es-AR" b="1" dirty="0"/>
              <a:t>conflicto</a:t>
            </a:r>
            <a:r>
              <a:rPr lang="es-AR" altLang="es-AR" dirty="0"/>
              <a:t> cuando dos desarrolladores modificaron la </a:t>
            </a:r>
            <a:r>
              <a:rPr lang="es-AR" altLang="es-AR" b="1" dirty="0"/>
              <a:t>misma línea de código</a:t>
            </a:r>
            <a:r>
              <a:rPr lang="es-AR" altLang="es-AR" dirty="0"/>
              <a:t> en el mismo archivo, en ramas diferentes. Para resolverlo, se necesita intervención humana con herramientas </a:t>
            </a:r>
            <a:r>
              <a:rPr lang="es-AR" altLang="es-AR" b="1" dirty="0" err="1"/>
              <a:t>diff</a:t>
            </a:r>
            <a:r>
              <a:rPr lang="es-AR" altLang="es-AR" dirty="0"/>
              <a:t> que muestren visualmente las diferencias</a:t>
            </a:r>
          </a:p>
          <a:p>
            <a:pPr marL="342900" lvl="0" indent="-342900" eaLnBrk="0" fontAlgn="base" hangingPunct="0">
              <a:spcBef>
                <a:spcPct val="0"/>
              </a:spcBef>
              <a:spcAft>
                <a:spcPct val="0"/>
              </a:spcAft>
              <a:buAutoNum type="arabicPeriod"/>
            </a:pPr>
            <a:endParaRPr lang="es-AR" b="1" dirty="0"/>
          </a:p>
          <a:p>
            <a:pPr marL="342900" lvl="0" indent="-342900" eaLnBrk="0" fontAlgn="base" hangingPunct="0">
              <a:spcBef>
                <a:spcPct val="0"/>
              </a:spcBef>
              <a:spcAft>
                <a:spcPct val="0"/>
              </a:spcAft>
              <a:buAutoNum type="arabicPeriod"/>
            </a:pPr>
            <a:r>
              <a:rPr lang="es-AR" dirty="0"/>
              <a:t>T</a:t>
            </a:r>
            <a:r>
              <a:rPr lang="es-MX" dirty="0"/>
              <a:t>odas las ramas deberían integrarse a la principal o ser descartadas: No están destinadas a existir de forma paralela por siempre. </a:t>
            </a:r>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DC4F5FEC-C6EC-D646-A873-AD2EB03A4B36}"/>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024E0-B1BA-A081-15DF-3433D359E5F1}"/>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4700A7B8-7D09-E932-BA40-DE716C09A393}"/>
              </a:ext>
            </a:extLst>
          </p:cNvPr>
          <p:cNvSpPr txBox="1"/>
          <p:nvPr/>
        </p:nvSpPr>
        <p:spPr>
          <a:xfrm>
            <a:off x="88491" y="211079"/>
            <a:ext cx="12015017" cy="5078313"/>
          </a:xfrm>
          <a:prstGeom prst="rect">
            <a:avLst/>
          </a:prstGeom>
          <a:noFill/>
        </p:spPr>
        <p:txBody>
          <a:bodyPr wrap="square" rtlCol="0">
            <a:spAutoFit/>
          </a:bodyPr>
          <a:lstStyle/>
          <a:p>
            <a:r>
              <a:rPr lang="es-MX" b="1" dirty="0"/>
              <a:t>Elementos / Actividades principales de la gestión de la configuración del software</a:t>
            </a:r>
          </a:p>
          <a:p>
            <a:endParaRPr lang="es-MX" b="1" dirty="0"/>
          </a:p>
          <a:p>
            <a:endParaRPr lang="es-MX" dirty="0"/>
          </a:p>
          <a:p>
            <a:endParaRPr lang="es-MX" dirty="0"/>
          </a:p>
          <a:p>
            <a:endParaRPr lang="es-MX" dirty="0"/>
          </a:p>
          <a:p>
            <a:endParaRPr lang="es-MX" dirty="0"/>
          </a:p>
          <a:p>
            <a:endParaRPr lang="es-MX" b="1" dirty="0"/>
          </a:p>
          <a:p>
            <a:endParaRPr lang="es-MX" b="1" dirty="0"/>
          </a:p>
          <a:p>
            <a:endParaRPr lang="es-MX" b="1" dirty="0"/>
          </a:p>
          <a:p>
            <a:endParaRPr lang="es-MX" b="1" dirty="0"/>
          </a:p>
          <a:p>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9E989D91-9DE2-00B8-7363-6817C9195B1B}"/>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9566D2EF-16E9-2530-5601-2E99EA41A2BF}"/>
              </a:ext>
            </a:extLst>
          </p:cNvPr>
          <p:cNvPicPr>
            <a:picLocks noChangeAspect="1"/>
          </p:cNvPicPr>
          <p:nvPr/>
        </p:nvPicPr>
        <p:blipFill>
          <a:blip r:embed="rId2"/>
          <a:stretch>
            <a:fillRect/>
          </a:stretch>
        </p:blipFill>
        <p:spPr>
          <a:xfrm>
            <a:off x="501415" y="1568608"/>
            <a:ext cx="4896495" cy="3074390"/>
          </a:xfrm>
          <a:prstGeom prst="rect">
            <a:avLst/>
          </a:prstGeom>
        </p:spPr>
      </p:pic>
      <p:pic>
        <p:nvPicPr>
          <p:cNvPr id="7" name="Imagen 6">
            <a:extLst>
              <a:ext uri="{FF2B5EF4-FFF2-40B4-BE49-F238E27FC236}">
                <a16:creationId xmlns:a16="http://schemas.microsoft.com/office/drawing/2014/main" id="{E14788CA-90AD-B2A5-24C6-FF63DF96F25C}"/>
              </a:ext>
            </a:extLst>
          </p:cNvPr>
          <p:cNvPicPr>
            <a:picLocks noChangeAspect="1"/>
          </p:cNvPicPr>
          <p:nvPr/>
        </p:nvPicPr>
        <p:blipFill>
          <a:blip r:embed="rId3"/>
          <a:srcRect l="26376" t="3674" r="17429"/>
          <a:stretch>
            <a:fillRect/>
          </a:stretch>
        </p:blipFill>
        <p:spPr>
          <a:xfrm>
            <a:off x="6213987" y="1209368"/>
            <a:ext cx="4896495" cy="3943300"/>
          </a:xfrm>
          <a:prstGeom prst="rect">
            <a:avLst/>
          </a:prstGeom>
        </p:spPr>
      </p:pic>
    </p:spTree>
    <p:extLst>
      <p:ext uri="{BB962C8B-B14F-4D97-AF65-F5344CB8AC3E}">
        <p14:creationId xmlns:p14="http://schemas.microsoft.com/office/powerpoint/2010/main" val="388200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4DCE3E-7A93-159D-4A5F-397FC818EEA8}"/>
              </a:ext>
            </a:extLst>
          </p:cNvPr>
          <p:cNvSpPr txBox="1"/>
          <p:nvPr/>
        </p:nvSpPr>
        <p:spPr>
          <a:xfrm>
            <a:off x="176981" y="432619"/>
            <a:ext cx="5761704" cy="3416320"/>
          </a:xfrm>
          <a:prstGeom prst="rect">
            <a:avLst/>
          </a:prstGeom>
          <a:noFill/>
        </p:spPr>
        <p:txBody>
          <a:bodyPr wrap="square" rtlCol="0">
            <a:spAutoFit/>
          </a:bodyPr>
          <a:lstStyle/>
          <a:p>
            <a:r>
              <a:rPr lang="es-MX" b="1" dirty="0"/>
              <a:t>Ejemplo de caso de prueba</a:t>
            </a:r>
          </a:p>
          <a:p>
            <a:endParaRPr lang="es-MX" b="1" dirty="0"/>
          </a:p>
          <a:p>
            <a:endParaRPr lang="es-MX" b="1" dirty="0"/>
          </a:p>
          <a:p>
            <a:pPr marL="285750" indent="-285750">
              <a:buFont typeface="Wingdings" panose="05000000000000000000" pitchFamily="2" charset="2"/>
              <a:buChar char="à"/>
            </a:pPr>
            <a:r>
              <a:rPr lang="es-MX" b="1" dirty="0">
                <a:sym typeface="Wingdings" panose="05000000000000000000" pitchFamily="2" charset="2"/>
              </a:rPr>
              <a:t>Mabel inicia sesión</a:t>
            </a:r>
          </a:p>
          <a:p>
            <a:pPr marL="285750" indent="-285750">
              <a:buFont typeface="Wingdings" panose="05000000000000000000" pitchFamily="2" charset="2"/>
              <a:buChar char="à"/>
            </a:pPr>
            <a:endParaRPr lang="es-MX" b="1" dirty="0">
              <a:sym typeface="Wingdings" panose="05000000000000000000" pitchFamily="2" charset="2"/>
            </a:endParaRPr>
          </a:p>
          <a:p>
            <a:pPr marL="285750" indent="-285750">
              <a:buFont typeface="Wingdings" panose="05000000000000000000" pitchFamily="2" charset="2"/>
              <a:buChar char="à"/>
            </a:pPr>
            <a:r>
              <a:rPr lang="es-MX" b="1" dirty="0">
                <a:sym typeface="Wingdings" panose="05000000000000000000" pitchFamily="2" charset="2"/>
              </a:rPr>
              <a:t>Mabel selecciona opción cobrar cliente</a:t>
            </a:r>
          </a:p>
          <a:p>
            <a:pPr marL="285750" indent="-285750">
              <a:buFont typeface="Wingdings" panose="05000000000000000000" pitchFamily="2" charset="2"/>
              <a:buChar char="à"/>
            </a:pPr>
            <a:endParaRPr lang="es-MX" b="1" dirty="0">
              <a:sym typeface="Wingdings" panose="05000000000000000000" pitchFamily="2" charset="2"/>
            </a:endParaRPr>
          </a:p>
          <a:p>
            <a:pPr marL="285750" indent="-285750">
              <a:buFont typeface="Wingdings" panose="05000000000000000000" pitchFamily="2" charset="2"/>
              <a:buChar char="à"/>
            </a:pPr>
            <a:r>
              <a:rPr lang="es-MX" b="1" dirty="0">
                <a:sym typeface="Wingdings" panose="05000000000000000000" pitchFamily="2" charset="2"/>
              </a:rPr>
              <a:t>Mabel Ingresa monto a cobrar 500.000</a:t>
            </a:r>
          </a:p>
          <a:p>
            <a:pPr marL="285750" indent="-285750">
              <a:buFont typeface="Wingdings" panose="05000000000000000000" pitchFamily="2" charset="2"/>
              <a:buChar char="à"/>
            </a:pPr>
            <a:endParaRPr lang="es-MX" b="1" dirty="0">
              <a:sym typeface="Wingdings" panose="05000000000000000000" pitchFamily="2" charset="2"/>
            </a:endParaRPr>
          </a:p>
          <a:p>
            <a:pPr marL="285750" indent="-285750">
              <a:buFont typeface="Wingdings" panose="05000000000000000000" pitchFamily="2" charset="2"/>
              <a:buChar char="à"/>
            </a:pPr>
            <a:r>
              <a:rPr lang="es-MX" b="1" dirty="0">
                <a:sym typeface="Wingdings" panose="05000000000000000000" pitchFamily="2" charset="2"/>
              </a:rPr>
              <a:t>Mabel Selecciona confirmar</a:t>
            </a:r>
            <a:endParaRPr lang="es-MX" dirty="0"/>
          </a:p>
          <a:p>
            <a:endParaRPr lang="es-MX" dirty="0"/>
          </a:p>
          <a:p>
            <a:endParaRPr lang="es-AR" dirty="0"/>
          </a:p>
        </p:txBody>
      </p:sp>
    </p:spTree>
    <p:extLst>
      <p:ext uri="{BB962C8B-B14F-4D97-AF65-F5344CB8AC3E}">
        <p14:creationId xmlns:p14="http://schemas.microsoft.com/office/powerpoint/2010/main" val="2434721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6C751-C55E-5C8F-08F0-2C0C038CC0B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16447B8C-6C60-9CA6-3446-F6FB90169175}"/>
              </a:ext>
            </a:extLst>
          </p:cNvPr>
          <p:cNvSpPr txBox="1"/>
          <p:nvPr/>
        </p:nvSpPr>
        <p:spPr>
          <a:xfrm>
            <a:off x="88491" y="211079"/>
            <a:ext cx="12015017" cy="7848302"/>
          </a:xfrm>
          <a:prstGeom prst="rect">
            <a:avLst/>
          </a:prstGeom>
          <a:noFill/>
        </p:spPr>
        <p:txBody>
          <a:bodyPr wrap="square" rtlCol="0">
            <a:spAutoFit/>
          </a:bodyPr>
          <a:lstStyle/>
          <a:p>
            <a:r>
              <a:rPr lang="es-MX" b="1" dirty="0"/>
              <a:t>Actividades principales de la gestión de la configuración del software: 1. Identificación de Ítems</a:t>
            </a:r>
          </a:p>
          <a:p>
            <a:endParaRPr lang="es-MX" b="1" dirty="0"/>
          </a:p>
          <a:p>
            <a:r>
              <a:rPr lang="es-MX" dirty="0"/>
              <a:t>Para controlar y administrar ICS, cada uno debe nombrarse por separado y organizarse con un enfoque orientado a objetos, no están aislados, se conectan entre sí para mostrar la estructura del proyecto. El esquema de identificación debe reconocer que estos pueden evolucionan muchas veces, antes de convertirse en línea de referencia.</a:t>
            </a:r>
          </a:p>
          <a:p>
            <a:endParaRPr lang="es-MX" b="1" dirty="0"/>
          </a:p>
          <a:p>
            <a:pPr marL="800100" lvl="1" indent="-342900">
              <a:buFont typeface="Arial" panose="020B0604020202020204" pitchFamily="34" charset="0"/>
              <a:buChar char="•"/>
            </a:pPr>
            <a:r>
              <a:rPr lang="es-MX" b="1" dirty="0"/>
              <a:t>Objetos Básicos: </a:t>
            </a:r>
            <a:r>
              <a:rPr lang="es-MX" dirty="0"/>
              <a:t>Son las piezas más pequeñas e individuales del proyecto. </a:t>
            </a:r>
            <a:r>
              <a:rPr lang="es-MX" dirty="0">
                <a:solidFill>
                  <a:srgbClr val="FF0000"/>
                </a:solidFill>
              </a:rPr>
              <a:t>Por ejemplo: </a:t>
            </a:r>
            <a:r>
              <a:rPr lang="es-MX" b="1" dirty="0">
                <a:solidFill>
                  <a:srgbClr val="FF0000"/>
                </a:solidFill>
              </a:rPr>
              <a:t>un</a:t>
            </a:r>
            <a:r>
              <a:rPr lang="es-MX" dirty="0">
                <a:solidFill>
                  <a:srgbClr val="FF0000"/>
                </a:solidFill>
              </a:rPr>
              <a:t> </a:t>
            </a:r>
            <a:r>
              <a:rPr lang="es-MX" b="1" dirty="0">
                <a:solidFill>
                  <a:srgbClr val="FF0000"/>
                </a:solidFill>
              </a:rPr>
              <a:t>requisito</a:t>
            </a:r>
            <a:r>
              <a:rPr lang="es-MX" dirty="0">
                <a:solidFill>
                  <a:srgbClr val="FF0000"/>
                </a:solidFill>
              </a:rPr>
              <a:t> específico, un diagrama o un caso de prueba.</a:t>
            </a:r>
          </a:p>
          <a:p>
            <a:pPr marL="800100" lvl="1" indent="-342900">
              <a:buFont typeface="Arial" panose="020B0604020202020204" pitchFamily="34" charset="0"/>
              <a:buChar char="•"/>
            </a:pPr>
            <a:endParaRPr lang="es-MX" dirty="0"/>
          </a:p>
          <a:p>
            <a:pPr marL="800100" lvl="1" indent="-342900">
              <a:buFont typeface="Arial" panose="020B0604020202020204" pitchFamily="34" charset="0"/>
              <a:buChar char="•"/>
            </a:pPr>
            <a:r>
              <a:rPr lang="es-MX" b="1" dirty="0"/>
              <a:t>Objetos Agregados: </a:t>
            </a:r>
            <a:r>
              <a:rPr lang="es-MX" dirty="0"/>
              <a:t>Son contenedores que agrupan objetos básicos y otros objetos agregados. </a:t>
            </a:r>
            <a:r>
              <a:rPr lang="es-MX" dirty="0">
                <a:solidFill>
                  <a:srgbClr val="FF0000"/>
                </a:solidFill>
              </a:rPr>
              <a:t>Por ejemplo:</a:t>
            </a:r>
            <a:r>
              <a:rPr lang="es-MX" b="1" dirty="0">
                <a:solidFill>
                  <a:srgbClr val="FF0000"/>
                </a:solidFill>
              </a:rPr>
              <a:t> DesignSpecification</a:t>
            </a:r>
            <a:r>
              <a:rPr lang="es-MX" dirty="0">
                <a:solidFill>
                  <a:srgbClr val="FF0000"/>
                </a:solidFill>
              </a:rPr>
              <a:t>, que funciona como un gran índice que apunta a todos los demás elementos del diseño.</a:t>
            </a:r>
          </a:p>
          <a:p>
            <a:endParaRPr lang="es-MX" dirty="0"/>
          </a:p>
          <a:p>
            <a:r>
              <a:rPr lang="es-MX" dirty="0"/>
              <a:t>Cada objeto tiene características que lo definen de forma única:</a:t>
            </a:r>
          </a:p>
          <a:p>
            <a:endParaRPr lang="es-MX" dirty="0"/>
          </a:p>
          <a:p>
            <a:pPr marL="285750" indent="-285750">
              <a:buFont typeface="Arial" panose="020B0604020202020204" pitchFamily="34" charset="0"/>
              <a:buChar char="•"/>
            </a:pPr>
            <a:r>
              <a:rPr lang="es-MX" b="1" dirty="0"/>
              <a:t>Nombre</a:t>
            </a:r>
            <a:r>
              <a:rPr lang="es-MX" dirty="0"/>
              <a:t>: Un identificador único.</a:t>
            </a:r>
          </a:p>
          <a:p>
            <a:pPr marL="285750" indent="-285750">
              <a:buFont typeface="Arial" panose="020B0604020202020204" pitchFamily="34" charset="0"/>
              <a:buChar char="•"/>
            </a:pPr>
            <a:r>
              <a:rPr lang="es-MX" b="1" dirty="0"/>
              <a:t>Descripción</a:t>
            </a:r>
            <a:r>
              <a:rPr lang="es-MX" dirty="0"/>
              <a:t>: Información que detalla qué es el objeto, a qué proyecto pertenece y su historial de versiones.</a:t>
            </a:r>
          </a:p>
          <a:p>
            <a:pPr marL="285750" indent="-285750">
              <a:buFont typeface="Arial" panose="020B0604020202020204" pitchFamily="34" charset="0"/>
              <a:buChar char="•"/>
            </a:pPr>
            <a:r>
              <a:rPr lang="es-MX" b="1" dirty="0"/>
              <a:t>Recursos</a:t>
            </a:r>
            <a:r>
              <a:rPr lang="es-MX" dirty="0"/>
              <a:t>: Todo lo que el objeto necesita o utiliza, como funciones o variables.</a:t>
            </a:r>
          </a:p>
          <a:p>
            <a:pPr marL="285750" indent="-285750">
              <a:buFont typeface="Arial" panose="020B0604020202020204" pitchFamily="34" charset="0"/>
              <a:buChar char="•"/>
            </a:pPr>
            <a:r>
              <a:rPr lang="es-MX" b="1" dirty="0"/>
              <a:t>Realización: </a:t>
            </a:r>
            <a:r>
              <a:rPr lang="es-MX" dirty="0"/>
              <a:t>En un </a:t>
            </a:r>
            <a:r>
              <a:rPr lang="es-MX" b="1" dirty="0"/>
              <a:t>objeto básico</a:t>
            </a:r>
            <a:r>
              <a:rPr lang="es-MX" dirty="0"/>
              <a:t>, la realización es un puntero quelleva al contenido real (al texto del requisito, código, etc.), en un </a:t>
            </a:r>
            <a:r>
              <a:rPr lang="es-MX" b="1" dirty="0"/>
              <a:t>objeto agregado </a:t>
            </a:r>
            <a:r>
              <a:rPr lang="es-MX" dirty="0"/>
              <a:t>es nula, porque su única función es contener o agrupar objetos.</a:t>
            </a:r>
          </a:p>
          <a:p>
            <a:pPr lvl="1"/>
            <a:endParaRPr lang="es-MX" dirty="0">
              <a:solidFill>
                <a:srgbClr val="FF0000"/>
              </a:solidFill>
            </a:endParaRPr>
          </a:p>
          <a:p>
            <a:endParaRPr lang="es-MX" b="1" dirty="0"/>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70C5C2BC-BF3B-D0BE-18AC-6B26BE380DDD}"/>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380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B65FB-7F64-8A67-8A7E-37C2849E46ED}"/>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130944EC-419D-ED1B-F88F-51A3545FA373}"/>
              </a:ext>
            </a:extLst>
          </p:cNvPr>
          <p:cNvSpPr txBox="1"/>
          <p:nvPr/>
        </p:nvSpPr>
        <p:spPr>
          <a:xfrm>
            <a:off x="88491" y="211079"/>
            <a:ext cx="12015017" cy="5078313"/>
          </a:xfrm>
          <a:prstGeom prst="rect">
            <a:avLst/>
          </a:prstGeom>
          <a:noFill/>
        </p:spPr>
        <p:txBody>
          <a:bodyPr wrap="square" rtlCol="0">
            <a:spAutoFit/>
          </a:bodyPr>
          <a:lstStyle/>
          <a:p>
            <a:r>
              <a:rPr lang="es-MX" b="1" dirty="0"/>
              <a:t>Actividades principales de la gestión de la configuración del software: 1. Identificación de Ítems</a:t>
            </a:r>
          </a:p>
          <a:p>
            <a:endParaRPr lang="es-MX" b="1" dirty="0"/>
          </a:p>
          <a:p>
            <a:endParaRPr lang="es-MX" b="1" dirty="0"/>
          </a:p>
          <a:p>
            <a:r>
              <a:rPr lang="es-MX" b="1" dirty="0"/>
              <a:t>¿Qué se tiene en cuenta a la hora de identificar a los ítems?</a:t>
            </a:r>
          </a:p>
          <a:p>
            <a:endParaRPr lang="es-MX" b="1" dirty="0"/>
          </a:p>
          <a:p>
            <a:pPr marL="800100" lvl="1" indent="-342900">
              <a:buAutoNum type="arabicPeriod"/>
            </a:pPr>
            <a:r>
              <a:rPr lang="es-MX" dirty="0"/>
              <a:t>Cada ICS debe nombrarse por separado con una cadena de caracteres que lo identifique sin </a:t>
            </a:r>
            <a:r>
              <a:rPr lang="es-MX" dirty="0" err="1"/>
              <a:t>ambiugedades</a:t>
            </a:r>
            <a:r>
              <a:rPr lang="es-MX" dirty="0"/>
              <a:t> y organizarse con un enfoque orientado a objetos</a:t>
            </a:r>
          </a:p>
          <a:p>
            <a:pPr marL="800100" lvl="1" indent="-342900">
              <a:buAutoNum type="arabicPeriod"/>
            </a:pPr>
            <a:endParaRPr lang="es-MX" dirty="0"/>
          </a:p>
          <a:p>
            <a:pPr marL="800100" lvl="1" indent="-342900">
              <a:buAutoNum type="arabicPeriod"/>
            </a:pPr>
            <a:r>
              <a:rPr lang="es-MX" b="1" dirty="0"/>
              <a:t>La estructura del Repositorio s</a:t>
            </a:r>
            <a:r>
              <a:rPr lang="es-MX" dirty="0"/>
              <a:t>e define mediante la forma en que los ICS se organizan y relacionan.</a:t>
            </a:r>
          </a:p>
          <a:p>
            <a:pPr marL="800100" lvl="1" indent="-342900">
              <a:buAutoNum type="arabicPeriod"/>
            </a:pPr>
            <a:endParaRPr lang="es-MX" dirty="0"/>
          </a:p>
          <a:p>
            <a:pPr marL="800100" lvl="1" indent="-342900">
              <a:buAutoNum type="arabicPeriod"/>
            </a:pPr>
            <a:r>
              <a:rPr lang="es-MX" dirty="0"/>
              <a:t>La ubicación de un ICs se define por su relación con otros.</a:t>
            </a:r>
          </a:p>
          <a:p>
            <a:endParaRPr lang="es-MX" b="1" dirty="0"/>
          </a:p>
          <a:p>
            <a:endParaRPr lang="es-MX" b="1" dirty="0"/>
          </a:p>
          <a:p>
            <a:pPr marL="285750" lvl="0" indent="-285750" eaLnBrk="0" fontAlgn="base" hangingPunct="0">
              <a:spcBef>
                <a:spcPct val="0"/>
              </a:spcBef>
              <a:spcAft>
                <a:spcPct val="0"/>
              </a:spcAft>
              <a:buFont typeface="Arial" panose="020B0604020202020204" pitchFamily="34" charset="0"/>
              <a:buChar char="•"/>
            </a:pPr>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6D223402-0D6A-BEF9-4D8A-772591F4B1F3}"/>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367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598C9-11F8-E35D-6250-0DC16AB70A9B}"/>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30BFE7A2-6B9F-0424-040B-4F749A58DF3B}"/>
              </a:ext>
            </a:extLst>
          </p:cNvPr>
          <p:cNvSpPr txBox="1"/>
          <p:nvPr/>
        </p:nvSpPr>
        <p:spPr>
          <a:xfrm>
            <a:off x="88491" y="211079"/>
            <a:ext cx="12015017" cy="5355312"/>
          </a:xfrm>
          <a:prstGeom prst="rect">
            <a:avLst/>
          </a:prstGeom>
          <a:noFill/>
        </p:spPr>
        <p:txBody>
          <a:bodyPr wrap="square" rtlCol="0">
            <a:spAutoFit/>
          </a:bodyPr>
          <a:lstStyle/>
          <a:p>
            <a:r>
              <a:rPr lang="es-MX" b="1" dirty="0"/>
              <a:t>Actividades principales de la gestión de la configuración del software: 2. Control de Versión</a:t>
            </a:r>
          </a:p>
          <a:p>
            <a:endParaRPr lang="es-MX" b="1" dirty="0">
              <a:solidFill>
                <a:srgbClr val="FF0000"/>
              </a:solidFill>
            </a:endParaRPr>
          </a:p>
          <a:p>
            <a:r>
              <a:rPr lang="es-MX" dirty="0"/>
              <a:t>Combina procedimientos y herramientas para administrar diferentes versiones de los objetos de la configuración. </a:t>
            </a:r>
          </a:p>
          <a:p>
            <a:endParaRPr lang="es-MX" dirty="0"/>
          </a:p>
          <a:p>
            <a:r>
              <a:rPr lang="es-MX" dirty="0"/>
              <a:t>Un sistema de control de versión implementa o se integra con cuatro capacidades: </a:t>
            </a:r>
          </a:p>
          <a:p>
            <a:endParaRPr lang="es-MX" dirty="0"/>
          </a:p>
          <a:p>
            <a:pPr marL="342900" indent="-342900">
              <a:buAutoNum type="arabicParenR"/>
            </a:pPr>
            <a:r>
              <a:rPr lang="es-MX" b="1" dirty="0"/>
              <a:t>Un repositorio: </a:t>
            </a:r>
            <a:r>
              <a:rPr lang="es-MX" dirty="0"/>
              <a:t>Almacena todos los objetos de configuración.</a:t>
            </a:r>
          </a:p>
          <a:p>
            <a:pPr marL="342900" indent="-342900">
              <a:buAutoNum type="arabicParenR"/>
            </a:pPr>
            <a:endParaRPr lang="es-MX" dirty="0"/>
          </a:p>
          <a:p>
            <a:pPr marL="342900" indent="-342900">
              <a:buAutoNum type="arabicParenR"/>
            </a:pPr>
            <a:r>
              <a:rPr lang="es-MX" b="1" dirty="0"/>
              <a:t>Una capacidad de administración de versión: </a:t>
            </a:r>
            <a:r>
              <a:rPr lang="es-MX" dirty="0"/>
              <a:t>Almacena todas las versiones de un objeto de configuración </a:t>
            </a:r>
          </a:p>
          <a:p>
            <a:pPr marL="342900" indent="-342900">
              <a:buAutoNum type="arabicParenR"/>
            </a:pPr>
            <a:endParaRPr lang="es-MX" dirty="0"/>
          </a:p>
          <a:p>
            <a:pPr marL="342900" indent="-342900">
              <a:buAutoNum type="arabicParenR"/>
            </a:pPr>
            <a:r>
              <a:rPr lang="es-MX" b="1" dirty="0"/>
              <a:t>Una facilidad de elaboración: </a:t>
            </a:r>
            <a:r>
              <a:rPr lang="es-MX" dirty="0"/>
              <a:t>Permite recopilar todos los objetos de configuración relevantes y construir una versión específica del software. </a:t>
            </a:r>
          </a:p>
          <a:p>
            <a:pPr marL="342900" indent="-342900">
              <a:buAutoNum type="arabicParenR"/>
            </a:pPr>
            <a:endParaRPr lang="es-MX" dirty="0"/>
          </a:p>
          <a:p>
            <a:pPr marL="342900" indent="-342900">
              <a:buAutoNum type="arabicParenR"/>
            </a:pPr>
            <a:r>
              <a:rPr lang="es-MX" b="1" dirty="0"/>
              <a:t>Un rastreador de conflictos: </a:t>
            </a:r>
            <a:r>
              <a:rPr lang="es-MX" dirty="0"/>
              <a:t>Permite registrar y rastrear el estado de conflictos asociados con cada objeto de configuración. </a:t>
            </a:r>
          </a:p>
          <a:p>
            <a:pPr marL="342900" indent="-342900">
              <a:buAutoNum type="arabicParenR"/>
            </a:pPr>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5AF59695-DB2D-258D-FDB3-F172D0413565}"/>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6778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DDDF7-4443-342E-5834-38B53F9FEC3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F6A8A0D5-CE8D-6AA3-1C6B-2EB7050E16E6}"/>
              </a:ext>
            </a:extLst>
          </p:cNvPr>
          <p:cNvSpPr txBox="1"/>
          <p:nvPr/>
        </p:nvSpPr>
        <p:spPr>
          <a:xfrm>
            <a:off x="88491" y="211079"/>
            <a:ext cx="12015017" cy="1200329"/>
          </a:xfrm>
          <a:prstGeom prst="rect">
            <a:avLst/>
          </a:prstGeom>
          <a:noFill/>
        </p:spPr>
        <p:txBody>
          <a:bodyPr wrap="square" rtlCol="0">
            <a:spAutoFit/>
          </a:bodyPr>
          <a:lstStyle/>
          <a:p>
            <a:r>
              <a:rPr lang="es-MX" b="1" dirty="0"/>
              <a:t>Actividades principales de la gestión de la configuración del software: 3. Control de Cambios</a:t>
            </a:r>
          </a:p>
          <a:p>
            <a:endParaRPr lang="es-MX" b="1" dirty="0">
              <a:solidFill>
                <a:srgbClr val="FF0000"/>
              </a:solidFill>
            </a:endParaRPr>
          </a:p>
          <a:p>
            <a:endParaRPr lang="es-MX" dirty="0"/>
          </a:p>
          <a:p>
            <a:endParaRPr lang="es-MX" dirty="0"/>
          </a:p>
        </p:txBody>
      </p:sp>
      <p:sp>
        <p:nvSpPr>
          <p:cNvPr id="4" name="Rectangle 1">
            <a:extLst>
              <a:ext uri="{FF2B5EF4-FFF2-40B4-BE49-F238E27FC236}">
                <a16:creationId xmlns:a16="http://schemas.microsoft.com/office/drawing/2014/main" id="{9E6CD60B-7567-6BEE-DAF3-A290C00C4659}"/>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FAB43191-3D68-258E-691B-C44AADD6FA03}"/>
              </a:ext>
            </a:extLst>
          </p:cNvPr>
          <p:cNvPicPr>
            <a:picLocks noChangeAspect="1"/>
          </p:cNvPicPr>
          <p:nvPr/>
        </p:nvPicPr>
        <p:blipFill>
          <a:blip r:embed="rId2"/>
          <a:stretch>
            <a:fillRect/>
          </a:stretch>
        </p:blipFill>
        <p:spPr>
          <a:xfrm>
            <a:off x="180856" y="1322521"/>
            <a:ext cx="6413544" cy="3997049"/>
          </a:xfrm>
          <a:prstGeom prst="rect">
            <a:avLst/>
          </a:prstGeom>
        </p:spPr>
      </p:pic>
      <p:pic>
        <p:nvPicPr>
          <p:cNvPr id="5" name="Imagen 4">
            <a:extLst>
              <a:ext uri="{FF2B5EF4-FFF2-40B4-BE49-F238E27FC236}">
                <a16:creationId xmlns:a16="http://schemas.microsoft.com/office/drawing/2014/main" id="{33F46F9B-6696-262D-BA70-2D3BCBD0672E}"/>
              </a:ext>
            </a:extLst>
          </p:cNvPr>
          <p:cNvPicPr>
            <a:picLocks noChangeAspect="1"/>
          </p:cNvPicPr>
          <p:nvPr/>
        </p:nvPicPr>
        <p:blipFill>
          <a:blip r:embed="rId3"/>
          <a:stretch>
            <a:fillRect/>
          </a:stretch>
        </p:blipFill>
        <p:spPr>
          <a:xfrm>
            <a:off x="6686765" y="1785866"/>
            <a:ext cx="4050426" cy="4303578"/>
          </a:xfrm>
          <a:prstGeom prst="rect">
            <a:avLst/>
          </a:prstGeom>
        </p:spPr>
      </p:pic>
    </p:spTree>
    <p:extLst>
      <p:ext uri="{BB962C8B-B14F-4D97-AF65-F5344CB8AC3E}">
        <p14:creationId xmlns:p14="http://schemas.microsoft.com/office/powerpoint/2010/main" val="1328358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DAFB3-F11E-A3C0-BB06-10C03C11C06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0C5D9660-AEA4-1C67-31D8-C8E4163CC6EC}"/>
              </a:ext>
            </a:extLst>
          </p:cNvPr>
          <p:cNvSpPr txBox="1"/>
          <p:nvPr/>
        </p:nvSpPr>
        <p:spPr>
          <a:xfrm>
            <a:off x="88491" y="211079"/>
            <a:ext cx="12015017" cy="6740307"/>
          </a:xfrm>
          <a:prstGeom prst="rect">
            <a:avLst/>
          </a:prstGeom>
          <a:noFill/>
        </p:spPr>
        <p:txBody>
          <a:bodyPr wrap="square" rtlCol="0">
            <a:spAutoFit/>
          </a:bodyPr>
          <a:lstStyle/>
          <a:p>
            <a:r>
              <a:rPr lang="es-MX" b="1" dirty="0"/>
              <a:t>Actividades principales de la gestión de la configuración del software: 3. Control de Cambios</a:t>
            </a:r>
          </a:p>
          <a:p>
            <a:endParaRPr lang="es-MX" dirty="0"/>
          </a:p>
          <a:p>
            <a:r>
              <a:rPr lang="es-MX" dirty="0"/>
              <a:t>Su objetivo es evitar el caos mediante un proceso estructurado para evaluar, aprobar e implementar cambios. Un cambio puede mejorar el sistema o causar fallas, por lo que debe gestionarse cuidadosamente. </a:t>
            </a:r>
          </a:p>
          <a:p>
            <a:endParaRPr lang="es-MX" dirty="0"/>
          </a:p>
          <a:p>
            <a:r>
              <a:rPr lang="es-MX" b="1" dirty="0"/>
              <a:t>Proceso de control de cambio:</a:t>
            </a:r>
          </a:p>
          <a:p>
            <a:endParaRPr lang="es-MX" b="1" dirty="0"/>
          </a:p>
          <a:p>
            <a:pPr marL="342900" indent="-342900">
              <a:buAutoNum type="arabicPeriod"/>
            </a:pPr>
            <a:r>
              <a:rPr lang="es-MX" b="1" dirty="0"/>
              <a:t>Requerimiento de cambio: </a:t>
            </a:r>
            <a:r>
              <a:rPr lang="es-MX" dirty="0"/>
              <a:t>Surge por la necesidad de modificar uno o varios ítems de configuración que se encuentran en una línea base.</a:t>
            </a:r>
          </a:p>
          <a:p>
            <a:pPr marL="342900" indent="-342900">
              <a:buAutoNum type="arabicPeriod"/>
            </a:pPr>
            <a:endParaRPr lang="es-MX" b="1" dirty="0"/>
          </a:p>
          <a:p>
            <a:pPr marL="342900" indent="-342900">
              <a:buAutoNum type="arabicPeriod"/>
            </a:pPr>
            <a:r>
              <a:rPr lang="es-MX" b="1" dirty="0"/>
              <a:t>Evaluación</a:t>
            </a:r>
            <a:r>
              <a:rPr lang="es-MX" dirty="0"/>
              <a:t>: Se realiza un análisis de impacto para evaluar esfuerzo técnico, impacto en la gestión de los recursos, efectos y el impacto global. Se genera una Petición de cambio.</a:t>
            </a:r>
          </a:p>
          <a:p>
            <a:pPr marL="342900" indent="-342900">
              <a:buAutoNum type="arabicPeriod"/>
            </a:pPr>
            <a:endParaRPr lang="es-MX" b="1" dirty="0"/>
          </a:p>
          <a:p>
            <a:pPr marL="342900" indent="-342900">
              <a:buAutoNum type="arabicPeriod"/>
            </a:pPr>
            <a:r>
              <a:rPr lang="es-MX" b="1" dirty="0"/>
              <a:t>Aprobación</a:t>
            </a:r>
            <a:r>
              <a:rPr lang="es-MX" dirty="0"/>
              <a:t>: La </a:t>
            </a:r>
            <a:r>
              <a:rPr lang="es-MX" b="1" dirty="0"/>
              <a:t>Autoridad de Control de Cambio (ACC)</a:t>
            </a:r>
            <a:r>
              <a:rPr lang="es-MX" dirty="0"/>
              <a:t> decide si se aprueba. En caso de que no, se informa al cliente y en caso de que si, se genera una orden de cambio de ingeniería (OCI) que describe el cambio aprobado y sus condiciones.</a:t>
            </a:r>
          </a:p>
          <a:p>
            <a:endParaRPr lang="es-MX" dirty="0"/>
          </a:p>
          <a:p>
            <a:r>
              <a:rPr lang="es-MX" b="1" dirty="0"/>
              <a:t>Tipos de control de cambio</a:t>
            </a:r>
          </a:p>
          <a:p>
            <a:endParaRPr lang="es-MX" b="1" dirty="0"/>
          </a:p>
          <a:p>
            <a:pPr marL="285750" indent="-285750">
              <a:buFont typeface="Arial" panose="020B0604020202020204" pitchFamily="34" charset="0"/>
              <a:buChar char="•"/>
            </a:pPr>
            <a:r>
              <a:rPr lang="es-MX" b="1" dirty="0"/>
              <a:t>Informal</a:t>
            </a:r>
            <a:r>
              <a:rPr lang="es-MX" dirty="0"/>
              <a:t>: Antes de que un objeto sea línea base; el desarrollador puede hacer cambios si no afecta otras áreas.</a:t>
            </a:r>
          </a:p>
          <a:p>
            <a:pPr marL="285750" indent="-285750">
              <a:buFont typeface="Arial" panose="020B0604020202020204" pitchFamily="34" charset="0"/>
              <a:buChar char="•"/>
            </a:pPr>
            <a:r>
              <a:rPr lang="es-MX" b="1" dirty="0"/>
              <a:t>Formal</a:t>
            </a:r>
            <a:r>
              <a:rPr lang="es-MX" dirty="0"/>
              <a:t>: Tras establecer la línea base o liberar el producto. Requiere aprobación formal y seguimiento completo.</a:t>
            </a:r>
          </a:p>
          <a:p>
            <a:endParaRPr lang="es-MX" dirty="0"/>
          </a:p>
          <a:p>
            <a:endParaRPr lang="es-MX" dirty="0"/>
          </a:p>
          <a:p>
            <a:endParaRPr lang="es-MX" dirty="0"/>
          </a:p>
        </p:txBody>
      </p:sp>
      <p:sp>
        <p:nvSpPr>
          <p:cNvPr id="4" name="Rectangle 1">
            <a:extLst>
              <a:ext uri="{FF2B5EF4-FFF2-40B4-BE49-F238E27FC236}">
                <a16:creationId xmlns:a16="http://schemas.microsoft.com/office/drawing/2014/main" id="{4A086145-EFE8-CA5E-18E9-CC4387AE3D27}"/>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57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04CFF-69D6-CB90-3E26-3568296651C1}"/>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B8960E9-6F0D-3DD6-3135-D3CA83F9EDCA}"/>
              </a:ext>
            </a:extLst>
          </p:cNvPr>
          <p:cNvSpPr txBox="1"/>
          <p:nvPr/>
        </p:nvSpPr>
        <p:spPr>
          <a:xfrm>
            <a:off x="88491" y="211079"/>
            <a:ext cx="12015017" cy="5632311"/>
          </a:xfrm>
          <a:prstGeom prst="rect">
            <a:avLst/>
          </a:prstGeom>
          <a:noFill/>
        </p:spPr>
        <p:txBody>
          <a:bodyPr wrap="square" rtlCol="0">
            <a:spAutoFit/>
          </a:bodyPr>
          <a:lstStyle/>
          <a:p>
            <a:r>
              <a:rPr lang="es-MX" b="1" dirty="0"/>
              <a:t>Actividades principales de la gestión de la configuración del software: 3. Control de Cambios</a:t>
            </a:r>
          </a:p>
          <a:p>
            <a:endParaRPr lang="es-MX" dirty="0"/>
          </a:p>
          <a:p>
            <a:r>
              <a:rPr lang="es-MX" b="1" dirty="0"/>
              <a:t>¿Qué es la ACC? (Autoridad de Control de Cambio)</a:t>
            </a:r>
          </a:p>
          <a:p>
            <a:endParaRPr lang="es-MX" b="1" dirty="0"/>
          </a:p>
          <a:p>
            <a:pPr marL="285750" indent="-285750">
              <a:buFont typeface="Arial" panose="020B0604020202020204" pitchFamily="34" charset="0"/>
              <a:buChar char="•"/>
            </a:pPr>
            <a:r>
              <a:rPr lang="es-MX" dirty="0"/>
              <a:t>Una persona o un grupo que </a:t>
            </a:r>
            <a:r>
              <a:rPr lang="es-MX" b="1" dirty="0"/>
              <a:t>evalúa</a:t>
            </a:r>
            <a:r>
              <a:rPr lang="es-MX" dirty="0"/>
              <a:t> el impacto global del cambio en Hardware, Rendimiento, Calidad y Percepción del cliente.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Está formado por representantes de todas las áreas involucradas en el desarrollo ( Análisis, Diseño, Implementación, Testing, etc.). Es decir que se hace por integrantes de los equipos de desarrollo.</a:t>
            </a:r>
          </a:p>
          <a:p>
            <a:endParaRPr lang="es-MX" dirty="0"/>
          </a:p>
          <a:p>
            <a:endParaRPr lang="es-MX" dirty="0"/>
          </a:p>
          <a:p>
            <a:r>
              <a:rPr lang="es-MX" b="1" dirty="0"/>
              <a:t>Puntos clave del control de cambios</a:t>
            </a:r>
          </a:p>
          <a:p>
            <a:endParaRPr lang="es-MX" b="1" dirty="0"/>
          </a:p>
          <a:p>
            <a:pPr marL="285750" indent="-285750">
              <a:buFont typeface="Arial" panose="020B0604020202020204" pitchFamily="34" charset="0"/>
              <a:buChar char="•"/>
            </a:pPr>
            <a:r>
              <a:rPr lang="es-MX" dirty="0"/>
              <a:t>El exceso de control puede frenar la creatividad y generar burocracia.</a:t>
            </a:r>
          </a:p>
          <a:p>
            <a:pPr marL="285750" indent="-285750">
              <a:buFont typeface="Arial" panose="020B0604020202020204" pitchFamily="34" charset="0"/>
              <a:buChar char="•"/>
            </a:pPr>
            <a:r>
              <a:rPr lang="es-MX" dirty="0"/>
              <a:t>Sin control, se corre el riesgo de introducir errores graves.</a:t>
            </a:r>
          </a:p>
          <a:p>
            <a:pPr marL="285750" indent="-285750">
              <a:buFont typeface="Arial" panose="020B0604020202020204" pitchFamily="34" charset="0"/>
              <a:buChar char="•"/>
            </a:pPr>
            <a:r>
              <a:rPr lang="es-MX" dirty="0"/>
              <a:t>Todo cambio debe rastrearse, justificarse y auditarse, especialmente en etapas avanzadas.</a:t>
            </a:r>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08666A35-32E8-2C00-A5EC-1938156E36E6}"/>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6237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DD7DE-EEFB-5D61-6F46-94E5A2704B67}"/>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C7E863D-133F-1EAC-60FB-3A9DBF429B87}"/>
              </a:ext>
            </a:extLst>
          </p:cNvPr>
          <p:cNvSpPr txBox="1"/>
          <p:nvPr/>
        </p:nvSpPr>
        <p:spPr>
          <a:xfrm>
            <a:off x="88491" y="211079"/>
            <a:ext cx="12015017" cy="2308324"/>
          </a:xfrm>
          <a:prstGeom prst="rect">
            <a:avLst/>
          </a:prstGeom>
          <a:noFill/>
        </p:spPr>
        <p:txBody>
          <a:bodyPr wrap="square" rtlCol="0">
            <a:spAutoFit/>
          </a:bodyPr>
          <a:lstStyle/>
          <a:p>
            <a:r>
              <a:rPr lang="es-MX" b="1" dirty="0"/>
              <a:t>Actividades principales de la gestión de la configuración del software: 4. Auditoria de configuración</a:t>
            </a:r>
          </a:p>
          <a:p>
            <a:endParaRPr lang="es-MX"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7ECFD933-9CA1-F136-055D-5423C55FD111}"/>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2BE56B59-00D7-55A2-0EB9-9F7DCE09A411}"/>
              </a:ext>
            </a:extLst>
          </p:cNvPr>
          <p:cNvPicPr>
            <a:picLocks noChangeAspect="1"/>
          </p:cNvPicPr>
          <p:nvPr/>
        </p:nvPicPr>
        <p:blipFill>
          <a:blip r:embed="rId3"/>
          <a:stretch>
            <a:fillRect/>
          </a:stretch>
        </p:blipFill>
        <p:spPr>
          <a:xfrm>
            <a:off x="721663" y="1472327"/>
            <a:ext cx="10040751" cy="3286584"/>
          </a:xfrm>
          <a:prstGeom prst="rect">
            <a:avLst/>
          </a:prstGeom>
        </p:spPr>
      </p:pic>
    </p:spTree>
    <p:extLst>
      <p:ext uri="{BB962C8B-B14F-4D97-AF65-F5344CB8AC3E}">
        <p14:creationId xmlns:p14="http://schemas.microsoft.com/office/powerpoint/2010/main" val="3962463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1DC63-CEDB-1999-47C0-99550E1A36DD}"/>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03EBB49A-D9C5-92A5-BC25-D0232E3DD6A3}"/>
              </a:ext>
            </a:extLst>
          </p:cNvPr>
          <p:cNvSpPr txBox="1"/>
          <p:nvPr/>
        </p:nvSpPr>
        <p:spPr>
          <a:xfrm>
            <a:off x="88491" y="211079"/>
            <a:ext cx="12015017" cy="7571303"/>
          </a:xfrm>
          <a:prstGeom prst="rect">
            <a:avLst/>
          </a:prstGeom>
          <a:noFill/>
        </p:spPr>
        <p:txBody>
          <a:bodyPr wrap="square" rtlCol="0">
            <a:spAutoFit/>
          </a:bodyPr>
          <a:lstStyle/>
          <a:p>
            <a:r>
              <a:rPr lang="es-MX" b="1" dirty="0"/>
              <a:t>Actividades principales de la gestión de la configuración del software: 4. Auditoria de configuración</a:t>
            </a:r>
          </a:p>
          <a:p>
            <a:endParaRPr lang="es-MX" dirty="0"/>
          </a:p>
          <a:p>
            <a:r>
              <a:rPr lang="es-MX" dirty="0"/>
              <a:t>El control de cambio rastrea hasta la emisión de una Orden de Cambio de Ingeniería (OCI) y la auditoría </a:t>
            </a:r>
            <a:r>
              <a:rPr lang="es-MX" b="1" dirty="0"/>
              <a:t>verifica</a:t>
            </a:r>
            <a:r>
              <a:rPr lang="es-MX" dirty="0"/>
              <a:t> que el cambio se haya realizado como se indicó y se haya documentado y registrado según los procedimientos, generalmente se lleva a cabo por el equipo de QA, las auditorias no se realizan por el equipo que desarrolló el software.</a:t>
            </a:r>
          </a:p>
          <a:p>
            <a:endParaRPr lang="es-MX" dirty="0"/>
          </a:p>
          <a:p>
            <a:endParaRPr lang="es-MX" dirty="0"/>
          </a:p>
          <a:p>
            <a:r>
              <a:rPr lang="es-MX" dirty="0"/>
              <a:t>Las </a:t>
            </a:r>
            <a:r>
              <a:rPr lang="es-MX" b="1" dirty="0"/>
              <a:t>herramientas para asegurar la correcta implementación son:</a:t>
            </a:r>
          </a:p>
          <a:p>
            <a:endParaRPr lang="es-MX" dirty="0"/>
          </a:p>
          <a:p>
            <a:pPr marL="285750" indent="-285750">
              <a:buFont typeface="Arial" panose="020B0604020202020204" pitchFamily="34" charset="0"/>
              <a:buChar char="•"/>
            </a:pPr>
            <a:r>
              <a:rPr lang="es-MX" b="1" dirty="0"/>
              <a:t>Auditoría física de configuración (PCA): Asegura</a:t>
            </a:r>
            <a:r>
              <a:rPr lang="es-MX" dirty="0"/>
              <a:t> que lo que está indicado para cada ICS en la línea base o actualización se ha alcanzado realmente.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Auditoría funcional de configuración (FCA): </a:t>
            </a:r>
            <a:r>
              <a:rPr lang="es-MX" dirty="0"/>
              <a:t>Evaluación independiente de los productos de software, </a:t>
            </a:r>
            <a:r>
              <a:rPr lang="es-MX" b="1" dirty="0"/>
              <a:t>controla</a:t>
            </a:r>
            <a:r>
              <a:rPr lang="es-MX" dirty="0"/>
              <a:t> que la funcionalidad y performance real de cada ICS sea consistente con la especificación de requerimientos. </a:t>
            </a:r>
          </a:p>
          <a:p>
            <a:pPr marL="285750" indent="-285750">
              <a:buFont typeface="Arial" panose="020B0604020202020204" pitchFamily="34" charset="0"/>
              <a:buChar char="•"/>
            </a:pPr>
            <a:endParaRPr lang="es-MX" b="1" dirty="0"/>
          </a:p>
          <a:p>
            <a:endParaRPr lang="es-MX" b="1" dirty="0"/>
          </a:p>
          <a:p>
            <a:r>
              <a:rPr lang="es-MX" b="1" dirty="0"/>
              <a:t>Objetivos adicionales de la auditoría:</a:t>
            </a:r>
          </a:p>
          <a:p>
            <a:endParaRPr lang="es-MX" b="1" dirty="0"/>
          </a:p>
          <a:p>
            <a:pPr marL="285750" indent="-285750">
              <a:buFont typeface="Arial" panose="020B0604020202020204" pitchFamily="34" charset="0"/>
              <a:buChar char="•"/>
            </a:pPr>
            <a:r>
              <a:rPr lang="es-MX" dirty="0"/>
              <a:t>Verificar que se usen las versiones correctas de los objetos.</a:t>
            </a:r>
          </a:p>
          <a:p>
            <a:pPr marL="285750" indent="-285750">
              <a:buFont typeface="Arial" panose="020B0604020202020204" pitchFamily="34" charset="0"/>
              <a:buChar char="•"/>
            </a:pPr>
            <a:r>
              <a:rPr lang="es-MX" dirty="0"/>
              <a:t>Confirmar que la documentación esté actualizada y sea consistente con la versión construida.</a:t>
            </a:r>
          </a:p>
          <a:p>
            <a:pPr marL="285750" indent="-285750">
              <a:buFont typeface="Arial" panose="020B0604020202020204" pitchFamily="34" charset="0"/>
              <a:buChar char="•"/>
            </a:pPr>
            <a:endParaRPr lang="es-MX"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4668C147-0764-41F4-19DF-AACF2CBAF317}"/>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0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24D48-2206-79D7-186F-636E2FDA5C9F}"/>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1F0F5962-7E63-3521-911C-C143EF118E1C}"/>
              </a:ext>
            </a:extLst>
          </p:cNvPr>
          <p:cNvSpPr txBox="1"/>
          <p:nvPr/>
        </p:nvSpPr>
        <p:spPr>
          <a:xfrm>
            <a:off x="88492" y="211079"/>
            <a:ext cx="11307096" cy="5632311"/>
          </a:xfrm>
          <a:prstGeom prst="rect">
            <a:avLst/>
          </a:prstGeom>
          <a:noFill/>
        </p:spPr>
        <p:txBody>
          <a:bodyPr wrap="square" rtlCol="0">
            <a:spAutoFit/>
          </a:bodyPr>
          <a:lstStyle/>
          <a:p>
            <a:r>
              <a:rPr lang="es-MX" b="1" dirty="0"/>
              <a:t>Actividades principales de la gestión de la configuración del software: 4. Auditoria de configuración</a:t>
            </a:r>
          </a:p>
          <a:p>
            <a:endParaRPr lang="es-MX" b="1" dirty="0"/>
          </a:p>
          <a:p>
            <a:endParaRPr lang="es-MX" b="1" dirty="0"/>
          </a:p>
          <a:p>
            <a:endParaRPr lang="es-MX" b="1" dirty="0"/>
          </a:p>
          <a:p>
            <a:r>
              <a:rPr lang="es-MX" dirty="0"/>
              <a:t>Sirve a dos procesos básicos: </a:t>
            </a:r>
          </a:p>
          <a:p>
            <a:endParaRPr lang="es-MX" b="1" dirty="0"/>
          </a:p>
          <a:p>
            <a:r>
              <a:rPr lang="es-MX" b="1" dirty="0"/>
              <a:t>1. Validación: </a:t>
            </a:r>
            <a:r>
              <a:rPr lang="es-MX" dirty="0"/>
              <a:t>Indica que el problema es resuelto de manera apropiada para que el usuario obtenga el producto correcto. </a:t>
            </a:r>
          </a:p>
          <a:p>
            <a:endParaRPr lang="es-MX" dirty="0"/>
          </a:p>
          <a:p>
            <a:endParaRPr lang="es-MX" dirty="0"/>
          </a:p>
          <a:p>
            <a:r>
              <a:rPr lang="es-MX" b="1" dirty="0"/>
              <a:t>2. Verificación: </a:t>
            </a:r>
            <a:r>
              <a:rPr lang="es-MX" dirty="0"/>
              <a:t>Asegura que un producto cumple con los objetivos preestablecidos, definidos en la documentación de línea base. Todas la funciones son llevadas a cabo con éxito y los casos de prueba tengan status “ok” o consten como “problemas reportados”.</a:t>
            </a:r>
            <a:endParaRPr lang="es-MX" b="1" dirty="0"/>
          </a:p>
          <a:p>
            <a:endParaRPr lang="es-MX"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6A9927EF-1D44-AAA7-538D-D8C9F70C5ACE}"/>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8109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D3EB5-68C3-5E8A-111E-25BA48A56780}"/>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CE6EB52-0923-533C-BFEB-389954E46723}"/>
              </a:ext>
            </a:extLst>
          </p:cNvPr>
          <p:cNvSpPr txBox="1"/>
          <p:nvPr/>
        </p:nvSpPr>
        <p:spPr>
          <a:xfrm>
            <a:off x="88491" y="211079"/>
            <a:ext cx="12015017" cy="6463308"/>
          </a:xfrm>
          <a:prstGeom prst="rect">
            <a:avLst/>
          </a:prstGeom>
          <a:noFill/>
        </p:spPr>
        <p:txBody>
          <a:bodyPr wrap="square" rtlCol="0">
            <a:spAutoFit/>
          </a:bodyPr>
          <a:lstStyle/>
          <a:p>
            <a:r>
              <a:rPr lang="es-MX" b="1" dirty="0"/>
              <a:t>Actividades principales de la gestión de la configuración del software: 5. Reporte de estado de la configuración (REC)</a:t>
            </a:r>
            <a:endParaRPr lang="es-MX" dirty="0"/>
          </a:p>
          <a:p>
            <a:endParaRPr lang="es-MX" dirty="0"/>
          </a:p>
          <a:p>
            <a:r>
              <a:rPr lang="es-MX" dirty="0"/>
              <a:t>El </a:t>
            </a:r>
            <a:r>
              <a:rPr lang="es-MX" b="1" dirty="0"/>
              <a:t>REC</a:t>
            </a:r>
            <a:r>
              <a:rPr lang="es-MX" dirty="0"/>
              <a:t> documenta y comunica el </a:t>
            </a:r>
            <a:r>
              <a:rPr lang="es-MX" b="1" dirty="0"/>
              <a:t>estado</a:t>
            </a:r>
            <a:r>
              <a:rPr lang="es-MX" dirty="0"/>
              <a:t> de los objetos de configuración.</a:t>
            </a:r>
          </a:p>
          <a:p>
            <a:endParaRPr lang="es-MX" dirty="0"/>
          </a:p>
          <a:p>
            <a:pPr marL="342900" indent="-342900">
              <a:buAutoNum type="alphaUcPeriod"/>
            </a:pPr>
            <a:r>
              <a:rPr lang="es-MX" b="1" dirty="0"/>
              <a:t>Mantiene un registro de la evolución del sistema</a:t>
            </a:r>
          </a:p>
          <a:p>
            <a:pPr marL="342900" indent="-342900">
              <a:buAutoNum type="alphaUcPeriod"/>
            </a:pPr>
            <a:endParaRPr lang="es-MX" dirty="0"/>
          </a:p>
          <a:p>
            <a:pPr marL="342900" indent="-342900">
              <a:buAutoNum type="alphaUcPeriod"/>
            </a:pPr>
            <a:r>
              <a:rPr lang="es-MX" b="1" dirty="0"/>
              <a:t>Maneja mucha información y salidas por lo que se suele implementar dentro de procesos automáticos</a:t>
            </a:r>
          </a:p>
          <a:p>
            <a:pPr marL="342900" indent="-342900">
              <a:buAutoNum type="alphaUcPeriod"/>
            </a:pPr>
            <a:endParaRPr lang="es-MX" dirty="0"/>
          </a:p>
          <a:p>
            <a:pPr marL="342900" indent="-342900">
              <a:buAutoNum type="alphaUcPeriod"/>
            </a:pPr>
            <a:r>
              <a:rPr lang="es-MX" b="1" dirty="0"/>
              <a:t> Incluye reportes de rastreabilidad de todos los cambios realizados a líneas base durante el ciclo de vida. </a:t>
            </a:r>
          </a:p>
          <a:p>
            <a:endParaRPr lang="es-MX" dirty="0"/>
          </a:p>
          <a:p>
            <a:endParaRPr lang="es-MX" dirty="0"/>
          </a:p>
          <a:p>
            <a:r>
              <a:rPr lang="es-MX" b="1" dirty="0"/>
              <a:t>Preguntas que responde:</a:t>
            </a:r>
          </a:p>
          <a:p>
            <a:endParaRPr lang="es-MX" dirty="0"/>
          </a:p>
          <a:p>
            <a:pPr marL="342900" indent="-342900">
              <a:buAutoNum type="arabicPeriod"/>
            </a:pPr>
            <a:r>
              <a:rPr lang="es-MX" dirty="0"/>
              <a:t>¿Cuál es el estado del ítem?</a:t>
            </a:r>
          </a:p>
          <a:p>
            <a:pPr marL="342900" indent="-342900">
              <a:buAutoNum type="arabicPeriod"/>
            </a:pPr>
            <a:r>
              <a:rPr lang="es-MX" dirty="0"/>
              <a:t>¿El requerimiento de cambio ha sido aprobado o rechazado?</a:t>
            </a:r>
          </a:p>
          <a:p>
            <a:pPr marL="342900" indent="-342900">
              <a:buAutoNum type="arabicPeriod"/>
            </a:pPr>
            <a:r>
              <a:rPr lang="es-MX" dirty="0"/>
              <a:t>¿Qué versión de ítem implementa el requerimiento de cambio aprobado?</a:t>
            </a:r>
          </a:p>
          <a:p>
            <a:pPr marL="342900" indent="-342900">
              <a:buAutoNum type="arabicPeriod"/>
            </a:pPr>
            <a:r>
              <a:rPr lang="es-MX" dirty="0"/>
              <a:t>¿Cuál es la diferencia entre una versión y otra?</a:t>
            </a:r>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053D3191-031B-F643-0739-F2B1F4A7CAAB}"/>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21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6FF45-F0BF-8E43-7EFB-23954CC8ED9A}"/>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7C632217-4E48-D3FA-B9DC-29F1DB14537F}"/>
              </a:ext>
            </a:extLst>
          </p:cNvPr>
          <p:cNvSpPr txBox="1"/>
          <p:nvPr/>
        </p:nvSpPr>
        <p:spPr>
          <a:xfrm>
            <a:off x="176981" y="432619"/>
            <a:ext cx="5761704" cy="5355312"/>
          </a:xfrm>
          <a:prstGeom prst="rect">
            <a:avLst/>
          </a:prstGeom>
          <a:noFill/>
        </p:spPr>
        <p:txBody>
          <a:bodyPr wrap="square" rtlCol="0">
            <a:spAutoFit/>
          </a:bodyPr>
          <a:lstStyle/>
          <a:p>
            <a:r>
              <a:rPr lang="es-MX" b="1" dirty="0"/>
              <a:t>Las pruebas de usuario deben seguir el modelo INVEST (Definición de listo)</a:t>
            </a:r>
          </a:p>
          <a:p>
            <a:endParaRPr lang="es-MX" dirty="0"/>
          </a:p>
          <a:p>
            <a:endParaRPr lang="es-MX" dirty="0"/>
          </a:p>
          <a:p>
            <a:r>
              <a:rPr lang="es-MX" b="1" dirty="0" err="1"/>
              <a:t>Independent</a:t>
            </a:r>
            <a:r>
              <a:rPr lang="es-MX" b="1" dirty="0"/>
              <a:t>: </a:t>
            </a:r>
            <a:r>
              <a:rPr lang="es-MX" dirty="0"/>
              <a:t>De otras pruebas de usuario</a:t>
            </a:r>
          </a:p>
          <a:p>
            <a:endParaRPr lang="es-MX" dirty="0"/>
          </a:p>
          <a:p>
            <a:r>
              <a:rPr lang="es-MX" b="1" dirty="0" err="1"/>
              <a:t>Negotiable</a:t>
            </a:r>
            <a:r>
              <a:rPr lang="es-MX" b="1" dirty="0"/>
              <a:t>: </a:t>
            </a:r>
            <a:r>
              <a:rPr lang="es-MX" dirty="0"/>
              <a:t>Puede ser negociable por parte del cliente o del </a:t>
            </a:r>
            <a:r>
              <a:rPr lang="es-MX" dirty="0" err="1"/>
              <a:t>desarrolador</a:t>
            </a:r>
            <a:endParaRPr lang="es-MX" dirty="0"/>
          </a:p>
          <a:p>
            <a:endParaRPr lang="es-MX" dirty="0"/>
          </a:p>
          <a:p>
            <a:r>
              <a:rPr lang="es-MX" b="1" dirty="0" err="1"/>
              <a:t>Valuable</a:t>
            </a:r>
            <a:r>
              <a:rPr lang="es-MX" b="1" dirty="0"/>
              <a:t>: </a:t>
            </a:r>
            <a:r>
              <a:rPr lang="es-MX" dirty="0"/>
              <a:t>Aporta valor al negocio</a:t>
            </a:r>
          </a:p>
          <a:p>
            <a:endParaRPr lang="es-MX" dirty="0"/>
          </a:p>
          <a:p>
            <a:r>
              <a:rPr lang="es-MX" b="1" dirty="0"/>
              <a:t>Estimable</a:t>
            </a:r>
          </a:p>
          <a:p>
            <a:endParaRPr lang="es-MX" dirty="0"/>
          </a:p>
          <a:p>
            <a:r>
              <a:rPr lang="es-MX" b="1" dirty="0"/>
              <a:t>Small</a:t>
            </a:r>
            <a:r>
              <a:rPr lang="es-MX" dirty="0"/>
              <a:t>: Entra en una sola iteración</a:t>
            </a:r>
          </a:p>
          <a:p>
            <a:endParaRPr lang="es-MX" dirty="0"/>
          </a:p>
          <a:p>
            <a:r>
              <a:rPr lang="es-MX" b="1" dirty="0" err="1"/>
              <a:t>Testeable</a:t>
            </a:r>
            <a:endParaRPr lang="es-MX" b="1" dirty="0"/>
          </a:p>
          <a:p>
            <a:endParaRPr lang="es-MX" dirty="0"/>
          </a:p>
          <a:p>
            <a:endParaRPr lang="es-MX" dirty="0"/>
          </a:p>
          <a:p>
            <a:endParaRPr lang="es-AR" dirty="0"/>
          </a:p>
        </p:txBody>
      </p:sp>
    </p:spTree>
    <p:extLst>
      <p:ext uri="{BB962C8B-B14F-4D97-AF65-F5344CB8AC3E}">
        <p14:creationId xmlns:p14="http://schemas.microsoft.com/office/powerpoint/2010/main" val="3440045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B6CDA-4567-81C5-DEC7-4DDC229CF450}"/>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A522B7D-B760-43FA-39B9-3FD0E607DBCB}"/>
              </a:ext>
            </a:extLst>
          </p:cNvPr>
          <p:cNvSpPr txBox="1"/>
          <p:nvPr/>
        </p:nvSpPr>
        <p:spPr>
          <a:xfrm>
            <a:off x="88491" y="211079"/>
            <a:ext cx="12015017" cy="4247317"/>
          </a:xfrm>
          <a:prstGeom prst="rect">
            <a:avLst/>
          </a:prstGeom>
          <a:noFill/>
        </p:spPr>
        <p:txBody>
          <a:bodyPr wrap="square" rtlCol="0">
            <a:spAutoFit/>
          </a:bodyPr>
          <a:lstStyle/>
          <a:p>
            <a:r>
              <a:rPr lang="es-MX" b="1" dirty="0"/>
              <a:t>Ítems de configuración de un proyecto de software</a:t>
            </a:r>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8FBC9CCB-E752-A8A3-E26B-D6DBDCEE119C}"/>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098256A1-3AB7-9C67-5054-7605ED8F54F4}"/>
              </a:ext>
            </a:extLst>
          </p:cNvPr>
          <p:cNvPicPr>
            <a:picLocks noChangeAspect="1"/>
          </p:cNvPicPr>
          <p:nvPr/>
        </p:nvPicPr>
        <p:blipFill>
          <a:blip r:embed="rId3"/>
          <a:stretch>
            <a:fillRect/>
          </a:stretch>
        </p:blipFill>
        <p:spPr>
          <a:xfrm>
            <a:off x="550608" y="1442502"/>
            <a:ext cx="10564773" cy="3670272"/>
          </a:xfrm>
          <a:prstGeom prst="rect">
            <a:avLst/>
          </a:prstGeom>
        </p:spPr>
      </p:pic>
    </p:spTree>
    <p:extLst>
      <p:ext uri="{BB962C8B-B14F-4D97-AF65-F5344CB8AC3E}">
        <p14:creationId xmlns:p14="http://schemas.microsoft.com/office/powerpoint/2010/main" val="3021433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6686C-B5DB-6E22-30D2-4FD3F570E634}"/>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F51ED93F-6185-2A3B-52F5-108CCC9B95A0}"/>
              </a:ext>
            </a:extLst>
          </p:cNvPr>
          <p:cNvSpPr txBox="1"/>
          <p:nvPr/>
        </p:nvSpPr>
        <p:spPr>
          <a:xfrm>
            <a:off x="88491" y="211079"/>
            <a:ext cx="12015017" cy="8125301"/>
          </a:xfrm>
          <a:prstGeom prst="rect">
            <a:avLst/>
          </a:prstGeom>
          <a:noFill/>
        </p:spPr>
        <p:txBody>
          <a:bodyPr wrap="square" rtlCol="0">
            <a:spAutoFit/>
          </a:bodyPr>
          <a:lstStyle/>
          <a:p>
            <a:r>
              <a:rPr lang="es-MX" b="1" dirty="0"/>
              <a:t>Ítems de configuración de un proyecto de software</a:t>
            </a:r>
          </a:p>
          <a:p>
            <a:endParaRPr lang="es-MX" b="1" dirty="0"/>
          </a:p>
          <a:p>
            <a:pPr marL="342900" indent="-342900">
              <a:buAutoNum type="arabicPeriod"/>
            </a:pPr>
            <a:r>
              <a:rPr lang="es-MX" b="1" dirty="0"/>
              <a:t>Producto: </a:t>
            </a:r>
          </a:p>
          <a:p>
            <a:pPr marL="342900" indent="-342900">
              <a:buAutoNum type="arabicPeriod"/>
            </a:pPr>
            <a:endParaRPr lang="es-MX" b="1" dirty="0"/>
          </a:p>
          <a:p>
            <a:pPr marL="285750" indent="-285750">
              <a:buFont typeface="Arial" panose="020B0604020202020204" pitchFamily="34" charset="0"/>
              <a:buChar char="•"/>
            </a:pPr>
            <a:r>
              <a:rPr lang="es-MX" b="1" dirty="0"/>
              <a:t>ERS</a:t>
            </a:r>
          </a:p>
          <a:p>
            <a:pPr marL="285750" indent="-285750">
              <a:buFont typeface="Arial" panose="020B0604020202020204" pitchFamily="34" charset="0"/>
              <a:buChar char="•"/>
            </a:pPr>
            <a:r>
              <a:rPr lang="es-MX" b="1" dirty="0"/>
              <a:t>Arquitectura:</a:t>
            </a:r>
            <a:r>
              <a:rPr lang="es-MX" dirty="0"/>
              <a:t> Productos de trabajo como diagramas y descripciones</a:t>
            </a:r>
          </a:p>
          <a:p>
            <a:pPr marL="285750" indent="-285750">
              <a:buFont typeface="Arial" panose="020B0604020202020204" pitchFamily="34" charset="0"/>
              <a:buChar char="•"/>
            </a:pPr>
            <a:r>
              <a:rPr lang="es-MX" b="1" dirty="0"/>
              <a:t>Código:</a:t>
            </a:r>
            <a:r>
              <a:rPr lang="es-MX" dirty="0"/>
              <a:t> Ítem más propenso a cambios </a:t>
            </a:r>
          </a:p>
          <a:p>
            <a:pPr marL="285750" indent="-285750">
              <a:buFont typeface="Arial" panose="020B0604020202020204" pitchFamily="34" charset="0"/>
              <a:buChar char="•"/>
            </a:pPr>
            <a:r>
              <a:rPr lang="es-MX" b="1" dirty="0"/>
              <a:t>Manual de Usuario: </a:t>
            </a:r>
            <a:r>
              <a:rPr lang="es-MX" dirty="0"/>
              <a:t>Evoluciona junto al software</a:t>
            </a:r>
          </a:p>
          <a:p>
            <a:pPr marL="285750" indent="-285750">
              <a:buFont typeface="Arial" panose="020B0604020202020204" pitchFamily="34" charset="0"/>
              <a:buChar char="•"/>
            </a:pPr>
            <a:endParaRPr lang="es-MX" dirty="0"/>
          </a:p>
          <a:p>
            <a:r>
              <a:rPr lang="es-MX" b="1" dirty="0"/>
              <a:t>2. Proyecto</a:t>
            </a:r>
          </a:p>
          <a:p>
            <a:endParaRPr lang="es-MX" b="1" dirty="0"/>
          </a:p>
          <a:p>
            <a:pPr marL="285750" indent="-285750">
              <a:buFont typeface="Arial" panose="020B0604020202020204" pitchFamily="34" charset="0"/>
              <a:buChar char="•"/>
            </a:pPr>
            <a:r>
              <a:rPr lang="es-MX" b="1" dirty="0"/>
              <a:t>Plan de Proyecto: </a:t>
            </a:r>
            <a:r>
              <a:rPr lang="es-MX" dirty="0"/>
              <a:t>Describe el alcance general, objetivos, recursos y riesgos.</a:t>
            </a:r>
          </a:p>
          <a:p>
            <a:pPr marL="285750" indent="-285750">
              <a:buFont typeface="Arial" panose="020B0604020202020204" pitchFamily="34" charset="0"/>
              <a:buChar char="•"/>
            </a:pPr>
            <a:r>
              <a:rPr lang="es-MX" b="1" dirty="0"/>
              <a:t>Cronograma: </a:t>
            </a:r>
            <a:r>
              <a:rPr lang="es-MX" dirty="0"/>
              <a:t>Línea de tiempo del proyecto, que detalla tareas, duraciones y dependencias. </a:t>
            </a:r>
          </a:p>
          <a:p>
            <a:endParaRPr lang="es-MX" b="1" dirty="0"/>
          </a:p>
          <a:p>
            <a:r>
              <a:rPr lang="es-MX" b="1" dirty="0"/>
              <a:t>3. Iteración </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Plan de Iteración: </a:t>
            </a:r>
            <a:r>
              <a:rPr lang="es-MX" dirty="0"/>
              <a:t>Detalla </a:t>
            </a:r>
            <a:r>
              <a:rPr lang="es-MX" b="1" dirty="0"/>
              <a:t>qué</a:t>
            </a:r>
            <a:r>
              <a:rPr lang="es-MX" dirty="0"/>
              <a:t> se va a construir y </a:t>
            </a:r>
            <a:r>
              <a:rPr lang="es-MX" b="1" dirty="0"/>
              <a:t>cómo</a:t>
            </a:r>
            <a:r>
              <a:rPr lang="es-MX" dirty="0"/>
              <a:t> durante el sprint específico, definiendo el alcance de un incremento del software.</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Reporte de Defectos: </a:t>
            </a:r>
            <a:r>
              <a:rPr lang="es-MX" dirty="0"/>
              <a:t>Cada reporte es un IC que debe ser identificado, rastreado y gestionado hasta su resolución.</a:t>
            </a:r>
            <a:endParaRPr lang="es-MX" b="1"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AF7E133E-7484-B937-8E89-BE7D55C88B85}"/>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9374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7CA8D-2873-E630-E279-56F9F397AE52}"/>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DD116B73-D0ED-CC0C-E61B-5F3CFAD0663A}"/>
              </a:ext>
            </a:extLst>
          </p:cNvPr>
          <p:cNvSpPr txBox="1"/>
          <p:nvPr/>
        </p:nvSpPr>
        <p:spPr>
          <a:xfrm>
            <a:off x="32332" y="1038127"/>
            <a:ext cx="12015017" cy="5909310"/>
          </a:xfrm>
          <a:prstGeom prst="rect">
            <a:avLst/>
          </a:prstGeom>
          <a:noFill/>
        </p:spPr>
        <p:txBody>
          <a:bodyPr wrap="square" rtlCol="0">
            <a:spAutoFit/>
          </a:bodyPr>
          <a:lstStyle/>
          <a:p>
            <a:r>
              <a:rPr lang="es-MX" b="1" dirty="0"/>
              <a:t>¿Qué debería contener?</a:t>
            </a:r>
          </a:p>
          <a:p>
            <a:endParaRPr lang="es-MX" b="1" dirty="0"/>
          </a:p>
          <a:p>
            <a:pPr marL="342900" indent="-342900">
              <a:buAutoNum type="arabicPeriod"/>
            </a:pPr>
            <a:r>
              <a:rPr lang="es-MX" b="1" dirty="0"/>
              <a:t>Reglas de nombrado de los ICS</a:t>
            </a:r>
          </a:p>
          <a:p>
            <a:pPr marL="342900" indent="-342900">
              <a:buAutoNum type="arabicPeriod"/>
            </a:pPr>
            <a:endParaRPr lang="es-MX" dirty="0"/>
          </a:p>
          <a:p>
            <a:pPr marL="342900" indent="-342900">
              <a:buAutoNum type="arabicPeriod"/>
            </a:pPr>
            <a:r>
              <a:rPr lang="es-MX" b="1" dirty="0"/>
              <a:t>Herramientas a utilizar para SCM: </a:t>
            </a:r>
            <a:r>
              <a:rPr lang="es-MX" dirty="0">
                <a:solidFill>
                  <a:srgbClr val="FF0000"/>
                </a:solidFill>
              </a:rPr>
              <a:t>Por </a:t>
            </a:r>
            <a:r>
              <a:rPr lang="es-MX" dirty="0" err="1">
                <a:solidFill>
                  <a:srgbClr val="FF0000"/>
                </a:solidFill>
              </a:rPr>
              <a:t>ej</a:t>
            </a:r>
            <a:r>
              <a:rPr lang="es-MX" dirty="0">
                <a:solidFill>
                  <a:srgbClr val="FF0000"/>
                </a:solidFill>
              </a:rPr>
              <a:t>: gestión de versiones, integración de sistema y rastreo de problemas.</a:t>
            </a:r>
          </a:p>
          <a:p>
            <a:pPr marL="342900" indent="-342900">
              <a:buAutoNum type="arabicPeriod"/>
            </a:pPr>
            <a:endParaRPr lang="es-MX" b="1" dirty="0"/>
          </a:p>
          <a:p>
            <a:pPr marL="342900" indent="-342900">
              <a:buAutoNum type="arabicPeriod"/>
            </a:pPr>
            <a:r>
              <a:rPr lang="es-MX" b="1" dirty="0"/>
              <a:t>Roles e integrantes del Comité: </a:t>
            </a:r>
            <a:r>
              <a:rPr lang="es-MX" dirty="0"/>
              <a:t>Responsables de gestionar y aprobar cambios. </a:t>
            </a:r>
          </a:p>
          <a:p>
            <a:pPr marL="342900" indent="-342900">
              <a:buAutoNum type="arabicPeriod"/>
            </a:pPr>
            <a:endParaRPr lang="es-MX" b="1" dirty="0"/>
          </a:p>
          <a:p>
            <a:pPr marL="342900" indent="-342900">
              <a:buAutoNum type="arabicPeriod"/>
            </a:pPr>
            <a:r>
              <a:rPr lang="es-MX" b="1" dirty="0"/>
              <a:t>Procedimiento formal para realizar cambios</a:t>
            </a:r>
          </a:p>
          <a:p>
            <a:pPr marL="342900" indent="-342900">
              <a:buAutoNum type="arabicPeriod"/>
            </a:pPr>
            <a:endParaRPr lang="es-MX" b="1" dirty="0"/>
          </a:p>
          <a:p>
            <a:pPr marL="342900" indent="-342900">
              <a:buAutoNum type="arabicPeriod"/>
            </a:pPr>
            <a:r>
              <a:rPr lang="es-MX" b="1" dirty="0"/>
              <a:t>Plantillas de formularios: Para e</a:t>
            </a:r>
            <a:r>
              <a:rPr lang="es-MX" dirty="0"/>
              <a:t>standarizar la comunicación de procesos formales.</a:t>
            </a:r>
            <a:endParaRPr lang="es-MX" b="1" dirty="0"/>
          </a:p>
          <a:p>
            <a:pPr marL="342900" indent="-342900">
              <a:buAutoNum type="arabicPeriod"/>
            </a:pPr>
            <a:endParaRPr lang="es-MX" b="1" dirty="0"/>
          </a:p>
          <a:p>
            <a:pPr marL="342900" indent="-342900">
              <a:buAutoNum type="arabicPeriod"/>
            </a:pPr>
            <a:r>
              <a:rPr lang="es-MX" b="1" dirty="0"/>
              <a:t>Procesos de Auditoría de configuración</a:t>
            </a:r>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1AF05C3C-52CA-33AC-9297-4CCB075B56F4}"/>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0F74CC62-D6E3-225B-7532-BA44E0BC3F2C}"/>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PLAN DE GESTÍÓN DE CONFIGURACIÓN</a:t>
            </a:r>
            <a:endParaRPr lang="es-AR" dirty="0"/>
          </a:p>
        </p:txBody>
      </p:sp>
    </p:spTree>
    <p:extLst>
      <p:ext uri="{BB962C8B-B14F-4D97-AF65-F5344CB8AC3E}">
        <p14:creationId xmlns:p14="http://schemas.microsoft.com/office/powerpoint/2010/main" val="1302062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2188-BE8E-6F30-6977-646086939FF6}"/>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A7610DFB-3A61-C44E-63DD-8DCA3FDA96F7}"/>
              </a:ext>
            </a:extLst>
          </p:cNvPr>
          <p:cNvSpPr txBox="1"/>
          <p:nvPr/>
        </p:nvSpPr>
        <p:spPr>
          <a:xfrm>
            <a:off x="32332" y="1038127"/>
            <a:ext cx="12015017" cy="2862322"/>
          </a:xfrm>
          <a:prstGeom prst="rect">
            <a:avLst/>
          </a:prstGeom>
          <a:noFill/>
        </p:spPr>
        <p:txBody>
          <a:bodyPr wrap="square" rtlCol="0">
            <a:spAutoFit/>
          </a:bodyPr>
          <a:lstStyle/>
          <a:p>
            <a:r>
              <a:rPr lang="es-MX" b="1" dirty="0"/>
              <a:t>¿Qué es?</a:t>
            </a:r>
          </a:p>
          <a:p>
            <a:endParaRPr lang="es-MX" b="1" dirty="0"/>
          </a:p>
          <a:p>
            <a:r>
              <a:rPr lang="es-MX" dirty="0"/>
              <a:t>Es un documento que define cómo se controlarán, organizarán y supervisarán los cambios en los artefactos de un proyecto de software durante todo su ciclo de vida</a:t>
            </a:r>
          </a:p>
          <a:p>
            <a:endParaRPr lang="es-MX" dirty="0"/>
          </a:p>
          <a:p>
            <a:endParaRPr lang="es-MX" dirty="0"/>
          </a:p>
          <a:p>
            <a:endParaRPr lang="es-MX" dirty="0"/>
          </a:p>
          <a:p>
            <a:endParaRPr lang="es-MX" dirty="0"/>
          </a:p>
          <a:p>
            <a:endParaRPr lang="es-MX" dirty="0"/>
          </a:p>
          <a:p>
            <a:endParaRPr lang="es-MX" dirty="0"/>
          </a:p>
        </p:txBody>
      </p:sp>
      <p:sp>
        <p:nvSpPr>
          <p:cNvPr id="4" name="Rectangle 1">
            <a:extLst>
              <a:ext uri="{FF2B5EF4-FFF2-40B4-BE49-F238E27FC236}">
                <a16:creationId xmlns:a16="http://schemas.microsoft.com/office/drawing/2014/main" id="{5CF7FCB1-5090-FB2D-EA5C-9D80F3F4110F}"/>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090AB14B-5BE8-B8E6-68E6-3CF327B748FD}"/>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PLAN DE GESTÍÓN DE CONFIGURACIÓN</a:t>
            </a:r>
            <a:endParaRPr lang="es-AR" dirty="0"/>
          </a:p>
        </p:txBody>
      </p:sp>
    </p:spTree>
    <p:extLst>
      <p:ext uri="{BB962C8B-B14F-4D97-AF65-F5344CB8AC3E}">
        <p14:creationId xmlns:p14="http://schemas.microsoft.com/office/powerpoint/2010/main" val="230998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68EF3-D64E-743C-ACF8-4A4D2BC6A0C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A5460A23-4E33-550B-0D69-F16B0043B0B2}"/>
              </a:ext>
            </a:extLst>
          </p:cNvPr>
          <p:cNvSpPr txBox="1"/>
          <p:nvPr/>
        </p:nvSpPr>
        <p:spPr>
          <a:xfrm>
            <a:off x="32332" y="1038127"/>
            <a:ext cx="12015017" cy="2862322"/>
          </a:xfrm>
          <a:prstGeom prst="rect">
            <a:avLst/>
          </a:prstGeom>
          <a:noFill/>
        </p:spPr>
        <p:txBody>
          <a:bodyPr wrap="square" rtlCol="0">
            <a:spAutoFit/>
          </a:bodyPr>
          <a:lstStyle/>
          <a:p>
            <a:pPr marL="342900" indent="-342900">
              <a:buFont typeface="+mj-lt"/>
              <a:buAutoNum type="arabicPeriod"/>
            </a:pPr>
            <a:r>
              <a:rPr lang="es-MX" b="1" dirty="0"/>
              <a:t>Sirve a los practicantes (equipo de desarrollo) y no viceversa: </a:t>
            </a:r>
            <a:r>
              <a:rPr lang="es-MX" dirty="0"/>
              <a:t>SCM está al servicio del equipo y no lo fuerza a seguir procedimientos burocráticos.</a:t>
            </a:r>
          </a:p>
          <a:p>
            <a:pPr marL="342900" indent="-342900">
              <a:buFont typeface="+mj-lt"/>
              <a:buAutoNum type="arabicPeriod"/>
            </a:pPr>
            <a:endParaRPr lang="es-MX" b="1" dirty="0"/>
          </a:p>
          <a:p>
            <a:pPr marL="342900" indent="-342900">
              <a:buFont typeface="+mj-lt"/>
              <a:buAutoNum type="arabicPeriod"/>
            </a:pPr>
            <a:r>
              <a:rPr lang="es-MX" b="1" dirty="0"/>
              <a:t>Hace seguimiento y coordina el desarrollo en lugar de controlar a los desarrolladores</a:t>
            </a:r>
          </a:p>
          <a:p>
            <a:pPr marL="342900" indent="-342900">
              <a:buFont typeface="+mj-lt"/>
              <a:buAutoNum type="arabicPeriod"/>
            </a:pPr>
            <a:endParaRPr lang="es-MX" dirty="0"/>
          </a:p>
          <a:p>
            <a:pPr marL="342900" indent="-342900">
              <a:buFont typeface="+mj-lt"/>
              <a:buAutoNum type="arabicPeriod"/>
            </a:pPr>
            <a:r>
              <a:rPr lang="es-MX" b="1" dirty="0"/>
              <a:t>Responde a los cambios en lugar de evitarlos</a:t>
            </a:r>
            <a:endParaRPr lang="es-MX" dirty="0"/>
          </a:p>
          <a:p>
            <a:pPr marL="342900" indent="-342900">
              <a:buFont typeface="+mj-lt"/>
              <a:buAutoNum type="arabicPeriod"/>
            </a:pPr>
            <a:endParaRPr lang="es-MX" dirty="0"/>
          </a:p>
          <a:p>
            <a:pPr marL="342900" indent="-342900">
              <a:buFont typeface="+mj-lt"/>
              <a:buAutoNum type="arabicPeriod"/>
            </a:pPr>
            <a:r>
              <a:rPr lang="es-MX" b="1" dirty="0"/>
              <a:t>Se esfuerza por ser transparente, automatizando tanto como sea posible: </a:t>
            </a:r>
            <a:r>
              <a:rPr lang="es-MX" dirty="0"/>
              <a:t>SCM debe ser claro y con automatización los desarrolladores no pierden tiempo en tareas repetitivas.</a:t>
            </a:r>
          </a:p>
          <a:p>
            <a:pPr marL="342900" indent="-342900">
              <a:buFont typeface="+mj-lt"/>
              <a:buAutoNum type="arabicPeriod"/>
            </a:pPr>
            <a:endParaRPr lang="es-MX" b="1" dirty="0"/>
          </a:p>
        </p:txBody>
      </p:sp>
      <p:sp>
        <p:nvSpPr>
          <p:cNvPr id="4" name="Rectangle 1">
            <a:extLst>
              <a:ext uri="{FF2B5EF4-FFF2-40B4-BE49-F238E27FC236}">
                <a16:creationId xmlns:a16="http://schemas.microsoft.com/office/drawing/2014/main" id="{9686D27B-8464-38D7-028B-55CDFA93AB39}"/>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BD18B6BB-5DEC-B7A0-9763-A94DCA41C708}"/>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SCM en AGILE</a:t>
            </a:r>
            <a:endParaRPr lang="es-AR" dirty="0"/>
          </a:p>
        </p:txBody>
      </p:sp>
    </p:spTree>
    <p:extLst>
      <p:ext uri="{BB962C8B-B14F-4D97-AF65-F5344CB8AC3E}">
        <p14:creationId xmlns:p14="http://schemas.microsoft.com/office/powerpoint/2010/main" val="958831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1F68C-7566-5BDD-D69E-C78DFD69BA0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08CBACD6-97EA-9D17-602C-31FCA4DA0429}"/>
              </a:ext>
            </a:extLst>
          </p:cNvPr>
          <p:cNvSpPr txBox="1"/>
          <p:nvPr/>
        </p:nvSpPr>
        <p:spPr>
          <a:xfrm>
            <a:off x="32332" y="1038127"/>
            <a:ext cx="12015017" cy="2862322"/>
          </a:xfrm>
          <a:prstGeom prst="rect">
            <a:avLst/>
          </a:prstGeom>
          <a:noFill/>
        </p:spPr>
        <p:txBody>
          <a:bodyPr wrap="square" rtlCol="0">
            <a:spAutoFit/>
          </a:bodyPr>
          <a:lstStyle/>
          <a:p>
            <a:pPr marL="342900" indent="-342900">
              <a:buFont typeface="+mj-lt"/>
              <a:buAutoNum type="arabicPeriod" startAt="5"/>
            </a:pPr>
            <a:r>
              <a:rPr lang="es-MX" b="1" dirty="0"/>
              <a:t>Hay coordinación y automatización frecuente y rápida</a:t>
            </a:r>
          </a:p>
          <a:p>
            <a:pPr marL="342900" indent="-342900">
              <a:buFont typeface="+mj-lt"/>
              <a:buAutoNum type="arabicPeriod" startAt="5"/>
            </a:pPr>
            <a:endParaRPr lang="es-MX" b="1" dirty="0"/>
          </a:p>
          <a:p>
            <a:pPr marL="342900" indent="-342900">
              <a:buFont typeface="+mj-lt"/>
              <a:buAutoNum type="arabicPeriod" startAt="5"/>
            </a:pPr>
            <a:r>
              <a:rPr lang="es-MX" b="1" dirty="0"/>
              <a:t>Elimina el desperdicio al no agregar nada más que valor: </a:t>
            </a:r>
            <a:r>
              <a:rPr lang="es-MX" dirty="0"/>
              <a:t>Evita todo proceso o documento o paso que no aporte directamente valor</a:t>
            </a:r>
          </a:p>
          <a:p>
            <a:pPr marL="342900" indent="-342900">
              <a:buFont typeface="+mj-lt"/>
              <a:buAutoNum type="arabicPeriod" startAt="5"/>
            </a:pPr>
            <a:endParaRPr lang="es-MX" b="1" dirty="0"/>
          </a:p>
          <a:p>
            <a:pPr marL="342900" indent="-342900">
              <a:buFont typeface="+mj-lt"/>
              <a:buAutoNum type="arabicPeriod" startAt="5"/>
            </a:pPr>
            <a:r>
              <a:rPr lang="es-MX" b="1" dirty="0"/>
              <a:t>Documentación Lean y Trazabilidad: </a:t>
            </a:r>
            <a:r>
              <a:rPr lang="es-MX" dirty="0"/>
              <a:t>La documentación debe ser la mínima necesaria y mantenida automáticamente.</a:t>
            </a:r>
          </a:p>
          <a:p>
            <a:pPr marL="342900" indent="-342900">
              <a:buFont typeface="+mj-lt"/>
              <a:buAutoNum type="arabicPeriod" startAt="5"/>
            </a:pPr>
            <a:endParaRPr lang="es-MX" b="1" dirty="0"/>
          </a:p>
          <a:p>
            <a:pPr marL="342900" indent="-342900">
              <a:buFont typeface="+mj-lt"/>
              <a:buAutoNum type="arabicPeriod" startAt="5"/>
            </a:pPr>
            <a:r>
              <a:rPr lang="es-MX" b="1" dirty="0"/>
              <a:t>Feedback continuo y visible sobre calidad, estabilidad e integridad</a:t>
            </a:r>
          </a:p>
          <a:p>
            <a:pPr marL="342900" indent="-342900">
              <a:buFont typeface="+mj-lt"/>
              <a:buAutoNum type="arabicPeriod" startAt="5"/>
            </a:pPr>
            <a:endParaRPr lang="es-MX" b="1" dirty="0"/>
          </a:p>
        </p:txBody>
      </p:sp>
      <p:sp>
        <p:nvSpPr>
          <p:cNvPr id="4" name="Rectangle 1">
            <a:extLst>
              <a:ext uri="{FF2B5EF4-FFF2-40B4-BE49-F238E27FC236}">
                <a16:creationId xmlns:a16="http://schemas.microsoft.com/office/drawing/2014/main" id="{A5A11E3B-F7EB-1BC0-34C9-CCC3C2653770}"/>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CB1E0057-929A-D432-176F-F186BDE2036C}"/>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SCM en AGILE</a:t>
            </a:r>
            <a:endParaRPr lang="es-AR" dirty="0"/>
          </a:p>
        </p:txBody>
      </p:sp>
    </p:spTree>
    <p:extLst>
      <p:ext uri="{BB962C8B-B14F-4D97-AF65-F5344CB8AC3E}">
        <p14:creationId xmlns:p14="http://schemas.microsoft.com/office/powerpoint/2010/main" val="3121690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D74D-F3F0-0375-50F6-28D1DA78593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F562B001-53E6-0138-857F-96C3BE05AE68}"/>
              </a:ext>
            </a:extLst>
          </p:cNvPr>
          <p:cNvSpPr txBox="1"/>
          <p:nvPr/>
        </p:nvSpPr>
        <p:spPr>
          <a:xfrm>
            <a:off x="32332" y="1038127"/>
            <a:ext cx="12015017" cy="2862322"/>
          </a:xfrm>
          <a:prstGeom prst="rect">
            <a:avLst/>
          </a:prstGeom>
          <a:noFill/>
        </p:spPr>
        <p:txBody>
          <a:bodyPr wrap="square" rtlCol="0">
            <a:spAutoFit/>
          </a:bodyPr>
          <a:lstStyle/>
          <a:p>
            <a:endParaRPr lang="es-MX" b="1" dirty="0"/>
          </a:p>
          <a:p>
            <a:pPr marL="342900" indent="-342900">
              <a:buFont typeface="+mj-lt"/>
              <a:buAutoNum type="arabicPeriod"/>
            </a:pPr>
            <a:r>
              <a:rPr lang="es-MX" b="1" dirty="0"/>
              <a:t>Es responsabilidad de todo el equipo: </a:t>
            </a:r>
            <a:r>
              <a:rPr lang="es-MX" dirty="0"/>
              <a:t>En lugar de imponer el proceso al equipo, el equipo mismo se apropia de las prácticas SCM. </a:t>
            </a:r>
          </a:p>
          <a:p>
            <a:pPr marL="342900" indent="-342900">
              <a:buFont typeface="+mj-lt"/>
              <a:buAutoNum type="arabicPeriod"/>
            </a:pPr>
            <a:endParaRPr lang="es-MX" dirty="0"/>
          </a:p>
          <a:p>
            <a:pPr marL="342900" indent="-342900">
              <a:buFont typeface="+mj-lt"/>
              <a:buAutoNum type="arabicPeriod"/>
            </a:pPr>
            <a:r>
              <a:rPr lang="es-MX" b="1" dirty="0"/>
              <a:t>Automatizar lo más posible</a:t>
            </a:r>
          </a:p>
          <a:p>
            <a:pPr marL="342900" indent="-342900">
              <a:buFont typeface="+mj-lt"/>
              <a:buAutoNum type="arabicPeriod"/>
            </a:pPr>
            <a:endParaRPr lang="es-MX" dirty="0"/>
          </a:p>
          <a:p>
            <a:pPr marL="342900" indent="-342900">
              <a:buFont typeface="+mj-lt"/>
              <a:buAutoNum type="arabicPeriod"/>
            </a:pPr>
            <a:r>
              <a:rPr lang="es-MX" b="1" dirty="0"/>
              <a:t>Educar al equipo para llevar a cabo SCM</a:t>
            </a:r>
          </a:p>
          <a:p>
            <a:pPr marL="342900" indent="-342900">
              <a:buFont typeface="+mj-lt"/>
              <a:buAutoNum type="arabicPeriod"/>
            </a:pPr>
            <a:endParaRPr lang="es-MX" dirty="0"/>
          </a:p>
          <a:p>
            <a:pPr marL="342900" indent="-342900">
              <a:buFont typeface="+mj-lt"/>
              <a:buAutoNum type="arabicPeriod"/>
            </a:pPr>
            <a:r>
              <a:rPr lang="es-MX" b="1" dirty="0"/>
              <a:t>Las tareas de SCM deben estar embebidas en las demás tareas para alcanzar el objetivo del Sprint: </a:t>
            </a:r>
            <a:r>
              <a:rPr lang="es-MX" dirty="0"/>
              <a:t>Es una actividad continua e integrada en el trabajo diario de desarrollo.</a:t>
            </a:r>
            <a:r>
              <a:rPr lang="es-MX" b="1" dirty="0"/>
              <a:t> </a:t>
            </a:r>
          </a:p>
        </p:txBody>
      </p:sp>
      <p:sp>
        <p:nvSpPr>
          <p:cNvPr id="4" name="Rectangle 1">
            <a:extLst>
              <a:ext uri="{FF2B5EF4-FFF2-40B4-BE49-F238E27FC236}">
                <a16:creationId xmlns:a16="http://schemas.microsoft.com/office/drawing/2014/main" id="{4F4013FD-0581-B6E0-1603-C304E14EAEB3}"/>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9F837ADF-CB1D-BDD5-FE17-CD4449A7ACD4}"/>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Consejos de SCM en AGILE</a:t>
            </a:r>
            <a:endParaRPr lang="es-AR" dirty="0"/>
          </a:p>
        </p:txBody>
      </p:sp>
    </p:spTree>
    <p:extLst>
      <p:ext uri="{BB962C8B-B14F-4D97-AF65-F5344CB8AC3E}">
        <p14:creationId xmlns:p14="http://schemas.microsoft.com/office/powerpoint/2010/main" val="181501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47CBF-985E-DA55-4121-7578A989C5B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70C87389-C1E0-E9FA-E9F1-6C16555737B2}"/>
              </a:ext>
            </a:extLst>
          </p:cNvPr>
          <p:cNvSpPr txBox="1"/>
          <p:nvPr/>
        </p:nvSpPr>
        <p:spPr>
          <a:xfrm>
            <a:off x="32332" y="1038127"/>
            <a:ext cx="12015017" cy="3693319"/>
          </a:xfrm>
          <a:prstGeom prst="rect">
            <a:avLst/>
          </a:prstGeom>
          <a:noFill/>
        </p:spPr>
        <p:txBody>
          <a:bodyPr wrap="square" rtlCol="0">
            <a:spAutoFit/>
          </a:bodyPr>
          <a:lstStyle/>
          <a:p>
            <a:r>
              <a:rPr lang="es-MX" b="1" dirty="0"/>
              <a:t>¿Qué se modifica en la SCM dentro de agile?</a:t>
            </a:r>
          </a:p>
          <a:p>
            <a:endParaRPr lang="es-MX" b="1" dirty="0"/>
          </a:p>
          <a:p>
            <a:r>
              <a:rPr lang="es-MX" b="1" dirty="0"/>
              <a:t>1. El CCC (Comité de control de cambios): </a:t>
            </a:r>
            <a:r>
              <a:rPr lang="es-MX" dirty="0"/>
              <a:t>Como entidad centralizada y lenta se transforma radicalmente. El manifiesto ágil valora responder al cambio sobre seguir un plan.</a:t>
            </a:r>
          </a:p>
          <a:p>
            <a:endParaRPr lang="es-MX" dirty="0"/>
          </a:p>
          <a:p>
            <a:r>
              <a:rPr lang="es-MX" b="1" dirty="0"/>
              <a:t>2. ICS: </a:t>
            </a:r>
            <a:r>
              <a:rPr lang="es-MX" dirty="0"/>
              <a:t>Se priorizan los ejecutables y automatizables. La documentación pesada se reemplaza por trazabilidad ligera integrada en herramientas de desarrollo.</a:t>
            </a:r>
          </a:p>
          <a:p>
            <a:endParaRPr lang="es-MX" dirty="0"/>
          </a:p>
          <a:p>
            <a:r>
              <a:rPr lang="es-MX" b="1" dirty="0"/>
              <a:t>3. Auditorias: </a:t>
            </a:r>
            <a:r>
              <a:rPr lang="es-MX" dirty="0"/>
              <a:t>Se reemplaza la auditoría formal y periódica por un sistema automatizado y continuo que proporciona </a:t>
            </a:r>
            <a:r>
              <a:rPr lang="es-MX" dirty="0" err="1"/>
              <a:t>feedback</a:t>
            </a:r>
            <a:r>
              <a:rPr lang="es-MX" dirty="0"/>
              <a:t> sobre la integridad del producto.</a:t>
            </a:r>
          </a:p>
          <a:p>
            <a:endParaRPr lang="es-MX" dirty="0"/>
          </a:p>
          <a:p>
            <a:r>
              <a:rPr lang="es-MX" b="1" dirty="0"/>
              <a:t>4. Reportes de estado: </a:t>
            </a:r>
            <a:r>
              <a:rPr lang="es-MX" dirty="0"/>
              <a:t>Los estáticos que requieren tiempo para prepararse y se desactualizan </a:t>
            </a:r>
            <a:r>
              <a:rPr lang="es-MX" dirty="0" err="1"/>
              <a:t>rapido</a:t>
            </a:r>
            <a:r>
              <a:rPr lang="es-MX" dirty="0"/>
              <a:t>, se reemplazan por dashboards siempre actualizados</a:t>
            </a:r>
          </a:p>
        </p:txBody>
      </p:sp>
      <p:sp>
        <p:nvSpPr>
          <p:cNvPr id="4" name="Rectangle 1">
            <a:extLst>
              <a:ext uri="{FF2B5EF4-FFF2-40B4-BE49-F238E27FC236}">
                <a16:creationId xmlns:a16="http://schemas.microsoft.com/office/drawing/2014/main" id="{5F5705B6-CD53-FD0B-469D-B1BE99BDA28E}"/>
              </a:ext>
            </a:extLst>
          </p:cNvPr>
          <p:cNvSpPr>
            <a:spLocks noChangeArrowheads="1"/>
          </p:cNvSpPr>
          <p:nvPr/>
        </p:nvSpPr>
        <p:spPr bwMode="auto">
          <a:xfrm>
            <a:off x="88491" y="246928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2" name="Rectángulo: esquinas redondeadas 1">
            <a:extLst>
              <a:ext uri="{FF2B5EF4-FFF2-40B4-BE49-F238E27FC236}">
                <a16:creationId xmlns:a16="http://schemas.microsoft.com/office/drawing/2014/main" id="{D4093070-8623-13A7-6F0E-F451D32EAF6A}"/>
              </a:ext>
            </a:extLst>
          </p:cNvPr>
          <p:cNvSpPr/>
          <p:nvPr/>
        </p:nvSpPr>
        <p:spPr>
          <a:xfrm>
            <a:off x="273222" y="110159"/>
            <a:ext cx="11533238" cy="506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Consejos de SCM en AGILE</a:t>
            </a:r>
            <a:endParaRPr lang="es-AR" dirty="0"/>
          </a:p>
        </p:txBody>
      </p:sp>
    </p:spTree>
    <p:extLst>
      <p:ext uri="{BB962C8B-B14F-4D97-AF65-F5344CB8AC3E}">
        <p14:creationId xmlns:p14="http://schemas.microsoft.com/office/powerpoint/2010/main" val="2777494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3231C-A15A-9895-B212-5D6DA10CE0F1}"/>
              </a:ext>
            </a:extLst>
          </p:cNvPr>
          <p:cNvSpPr>
            <a:spLocks noGrp="1"/>
          </p:cNvSpPr>
          <p:nvPr>
            <p:ph type="title"/>
          </p:nvPr>
        </p:nvSpPr>
        <p:spPr>
          <a:xfrm>
            <a:off x="838200" y="2410235"/>
            <a:ext cx="10515600" cy="1325563"/>
          </a:xfrm>
        </p:spPr>
        <p:txBody>
          <a:bodyPr/>
          <a:lstStyle/>
          <a:p>
            <a:r>
              <a:rPr lang="es-MX" dirty="0"/>
              <a:t>PREGUNTAS VIEJAS</a:t>
            </a:r>
            <a:endParaRPr lang="es-AR" dirty="0"/>
          </a:p>
        </p:txBody>
      </p:sp>
      <p:pic>
        <p:nvPicPr>
          <p:cNvPr id="5" name="Imagen 4">
            <a:extLst>
              <a:ext uri="{FF2B5EF4-FFF2-40B4-BE49-F238E27FC236}">
                <a16:creationId xmlns:a16="http://schemas.microsoft.com/office/drawing/2014/main" id="{727F81DB-1DD4-C8D3-4CA9-E25EABAFD4E4}"/>
              </a:ext>
            </a:extLst>
          </p:cNvPr>
          <p:cNvPicPr>
            <a:picLocks noChangeAspect="1"/>
          </p:cNvPicPr>
          <p:nvPr/>
        </p:nvPicPr>
        <p:blipFill>
          <a:blip r:embed="rId2"/>
          <a:stretch>
            <a:fillRect/>
          </a:stretch>
        </p:blipFill>
        <p:spPr>
          <a:xfrm>
            <a:off x="665992" y="1080760"/>
            <a:ext cx="10860016" cy="4696480"/>
          </a:xfrm>
          <a:prstGeom prst="rect">
            <a:avLst/>
          </a:prstGeom>
        </p:spPr>
      </p:pic>
    </p:spTree>
    <p:extLst>
      <p:ext uri="{BB962C8B-B14F-4D97-AF65-F5344CB8AC3E}">
        <p14:creationId xmlns:p14="http://schemas.microsoft.com/office/powerpoint/2010/main" val="345923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9C14C-9050-6CAD-E83E-CDFA12BDCE67}"/>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94CFE6F4-37EA-073A-BA75-8154476D8338}"/>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8FAA3837-DFB3-6451-81AB-0CF37E6F01AD}"/>
              </a:ext>
            </a:extLst>
          </p:cNvPr>
          <p:cNvSpPr txBox="1"/>
          <p:nvPr/>
        </p:nvSpPr>
        <p:spPr>
          <a:xfrm>
            <a:off x="294968" y="953729"/>
            <a:ext cx="9606116" cy="3416320"/>
          </a:xfrm>
          <a:prstGeom prst="rect">
            <a:avLst/>
          </a:prstGeom>
          <a:noFill/>
        </p:spPr>
        <p:txBody>
          <a:bodyPr wrap="square" rtlCol="0">
            <a:spAutoFit/>
          </a:bodyPr>
          <a:lstStyle/>
          <a:p>
            <a:r>
              <a:rPr lang="es-MX" b="1" dirty="0"/>
              <a:t>¿Cómo es la visión general del </a:t>
            </a:r>
            <a:r>
              <a:rPr lang="es-MX" b="1" dirty="0" err="1"/>
              <a:t>paper</a:t>
            </a:r>
            <a:r>
              <a:rPr lang="es-MX" b="1" dirty="0"/>
              <a:t> o premisa principal?</a:t>
            </a:r>
          </a:p>
          <a:p>
            <a:endParaRPr lang="es-MX" dirty="0"/>
          </a:p>
          <a:p>
            <a:r>
              <a:rPr lang="es-MX" dirty="0"/>
              <a:t>No existen soluciones milagrosas que mejoren radicalmente la productividad, fiabilidad o simplicidad del software. Aunque existen innovaciones que, con esfuerzo y disciplina, pueden generar mejoras significativas</a:t>
            </a:r>
          </a:p>
          <a:p>
            <a:endParaRPr lang="es-MX" dirty="0"/>
          </a:p>
          <a:p>
            <a:r>
              <a:rPr lang="es-MX" b="1" dirty="0"/>
              <a:t>¿Tiene que ser difícil el desarrollo de SW?</a:t>
            </a:r>
          </a:p>
          <a:p>
            <a:endParaRPr lang="es-MX" dirty="0"/>
          </a:p>
          <a:p>
            <a:r>
              <a:rPr lang="es-MX" dirty="0"/>
              <a:t>Desarrollar software seguirá siendo difícil por su naturaleza, no puede esperar mejoras similares de productividad, fiabilidad o simplicidad que en el Hardware. </a:t>
            </a:r>
          </a:p>
          <a:p>
            <a:endParaRPr lang="es-MX" dirty="0"/>
          </a:p>
          <a:p>
            <a:endParaRPr lang="es-AR" dirty="0"/>
          </a:p>
        </p:txBody>
      </p:sp>
    </p:spTree>
    <p:extLst>
      <p:ext uri="{BB962C8B-B14F-4D97-AF65-F5344CB8AC3E}">
        <p14:creationId xmlns:p14="http://schemas.microsoft.com/office/powerpoint/2010/main" val="274322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AC9A6-1620-1BCC-DB71-ABCB3D11419D}"/>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DBB109E-2A79-5F77-4E86-220789D18C91}"/>
              </a:ext>
            </a:extLst>
          </p:cNvPr>
          <p:cNvSpPr/>
          <p:nvPr/>
        </p:nvSpPr>
        <p:spPr>
          <a:xfrm>
            <a:off x="235974" y="127819"/>
            <a:ext cx="11582400" cy="285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TOMAS DE NOTA EN CLASE</a:t>
            </a:r>
            <a:endParaRPr lang="es-AR" dirty="0"/>
          </a:p>
        </p:txBody>
      </p:sp>
      <p:sp>
        <p:nvSpPr>
          <p:cNvPr id="14" name="Rectángulo 13">
            <a:extLst>
              <a:ext uri="{FF2B5EF4-FFF2-40B4-BE49-F238E27FC236}">
                <a16:creationId xmlns:a16="http://schemas.microsoft.com/office/drawing/2014/main" id="{A0527A22-FF58-E349-1240-90426241440F}"/>
              </a:ext>
            </a:extLst>
          </p:cNvPr>
          <p:cNvSpPr/>
          <p:nvPr/>
        </p:nvSpPr>
        <p:spPr>
          <a:xfrm>
            <a:off x="619432" y="1111045"/>
            <a:ext cx="2910349" cy="156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Disciplinas Protectoras o de soporte</a:t>
            </a:r>
            <a:endParaRPr lang="es-AR" dirty="0"/>
          </a:p>
        </p:txBody>
      </p:sp>
      <p:cxnSp>
        <p:nvCxnSpPr>
          <p:cNvPr id="16" name="Conector recto 15">
            <a:extLst>
              <a:ext uri="{FF2B5EF4-FFF2-40B4-BE49-F238E27FC236}">
                <a16:creationId xmlns:a16="http://schemas.microsoft.com/office/drawing/2014/main" id="{3C649495-2CC5-21AA-82BF-92D31975FF54}"/>
              </a:ext>
            </a:extLst>
          </p:cNvPr>
          <p:cNvCxnSpPr>
            <a:cxnSpLocks/>
            <a:stCxn id="14" idx="3"/>
            <a:endCxn id="17" idx="1"/>
          </p:cNvCxnSpPr>
          <p:nvPr/>
        </p:nvCxnSpPr>
        <p:spPr>
          <a:xfrm flipV="1">
            <a:off x="3529781" y="1111045"/>
            <a:ext cx="1278193" cy="781665"/>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ángulo 16">
            <a:extLst>
              <a:ext uri="{FF2B5EF4-FFF2-40B4-BE49-F238E27FC236}">
                <a16:creationId xmlns:a16="http://schemas.microsoft.com/office/drawing/2014/main" id="{1CD9DA23-CC75-0011-0E10-69ECE68FE03E}"/>
              </a:ext>
            </a:extLst>
          </p:cNvPr>
          <p:cNvSpPr/>
          <p:nvPr/>
        </p:nvSpPr>
        <p:spPr>
          <a:xfrm>
            <a:off x="4807974" y="855406"/>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SCM</a:t>
            </a:r>
            <a:endParaRPr lang="es-AR" dirty="0"/>
          </a:p>
        </p:txBody>
      </p:sp>
      <p:sp>
        <p:nvSpPr>
          <p:cNvPr id="18" name="Rectángulo 17">
            <a:extLst>
              <a:ext uri="{FF2B5EF4-FFF2-40B4-BE49-F238E27FC236}">
                <a16:creationId xmlns:a16="http://schemas.microsoft.com/office/drawing/2014/main" id="{F29802E6-2EA3-7810-73D6-225901F79579}"/>
              </a:ext>
            </a:extLst>
          </p:cNvPr>
          <p:cNvSpPr/>
          <p:nvPr/>
        </p:nvSpPr>
        <p:spPr>
          <a:xfrm>
            <a:off x="4807974" y="1637071"/>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PPQA</a:t>
            </a:r>
            <a:endParaRPr lang="es-AR" dirty="0"/>
          </a:p>
        </p:txBody>
      </p:sp>
      <p:cxnSp>
        <p:nvCxnSpPr>
          <p:cNvPr id="19" name="Conector recto 18">
            <a:extLst>
              <a:ext uri="{FF2B5EF4-FFF2-40B4-BE49-F238E27FC236}">
                <a16:creationId xmlns:a16="http://schemas.microsoft.com/office/drawing/2014/main" id="{50D73634-5816-BD2F-13F9-E363B022152F}"/>
              </a:ext>
            </a:extLst>
          </p:cNvPr>
          <p:cNvCxnSpPr>
            <a:cxnSpLocks/>
            <a:stCxn id="14" idx="3"/>
            <a:endCxn id="18" idx="1"/>
          </p:cNvCxnSpPr>
          <p:nvPr/>
        </p:nvCxnSpPr>
        <p:spPr>
          <a:xfrm>
            <a:off x="3529781" y="1892710"/>
            <a:ext cx="1278193"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ángulo 9">
            <a:extLst>
              <a:ext uri="{FF2B5EF4-FFF2-40B4-BE49-F238E27FC236}">
                <a16:creationId xmlns:a16="http://schemas.microsoft.com/office/drawing/2014/main" id="{EA5031B0-F393-D615-9112-9F0FFDF14FD9}"/>
              </a:ext>
            </a:extLst>
          </p:cNvPr>
          <p:cNvSpPr/>
          <p:nvPr/>
        </p:nvSpPr>
        <p:spPr>
          <a:xfrm>
            <a:off x="4807974" y="2403987"/>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Metricas</a:t>
            </a:r>
            <a:endParaRPr lang="es-AR" dirty="0"/>
          </a:p>
        </p:txBody>
      </p:sp>
      <p:cxnSp>
        <p:nvCxnSpPr>
          <p:cNvPr id="15" name="Conector recto 14">
            <a:extLst>
              <a:ext uri="{FF2B5EF4-FFF2-40B4-BE49-F238E27FC236}">
                <a16:creationId xmlns:a16="http://schemas.microsoft.com/office/drawing/2014/main" id="{77891F61-1A24-2E4F-66D7-AD47E09A9223}"/>
              </a:ext>
            </a:extLst>
          </p:cNvPr>
          <p:cNvCxnSpPr>
            <a:stCxn id="14" idx="3"/>
            <a:endCxn id="10" idx="1"/>
          </p:cNvCxnSpPr>
          <p:nvPr/>
        </p:nvCxnSpPr>
        <p:spPr>
          <a:xfrm>
            <a:off x="3529781" y="1892710"/>
            <a:ext cx="1278193" cy="766916"/>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ángulo 19">
            <a:extLst>
              <a:ext uri="{FF2B5EF4-FFF2-40B4-BE49-F238E27FC236}">
                <a16:creationId xmlns:a16="http://schemas.microsoft.com/office/drawing/2014/main" id="{79792914-6E1D-60C6-3A74-888018994621}"/>
              </a:ext>
            </a:extLst>
          </p:cNvPr>
          <p:cNvSpPr/>
          <p:nvPr/>
        </p:nvSpPr>
        <p:spPr>
          <a:xfrm>
            <a:off x="619432" y="4065639"/>
            <a:ext cx="2910349" cy="156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Procesos</a:t>
            </a:r>
            <a:endParaRPr lang="es-AR" dirty="0"/>
          </a:p>
        </p:txBody>
      </p:sp>
      <p:cxnSp>
        <p:nvCxnSpPr>
          <p:cNvPr id="21" name="Conector recto 20">
            <a:extLst>
              <a:ext uri="{FF2B5EF4-FFF2-40B4-BE49-F238E27FC236}">
                <a16:creationId xmlns:a16="http://schemas.microsoft.com/office/drawing/2014/main" id="{2BE1C73B-A555-0A58-29CE-F215E4D7327C}"/>
              </a:ext>
            </a:extLst>
          </p:cNvPr>
          <p:cNvCxnSpPr>
            <a:cxnSpLocks/>
            <a:stCxn id="20" idx="3"/>
            <a:endCxn id="22" idx="1"/>
          </p:cNvCxnSpPr>
          <p:nvPr/>
        </p:nvCxnSpPr>
        <p:spPr>
          <a:xfrm flipV="1">
            <a:off x="3529781" y="4065639"/>
            <a:ext cx="1278193" cy="781665"/>
          </a:xfrm>
          <a:prstGeom prst="line">
            <a:avLst/>
          </a:prstGeom>
        </p:spPr>
        <p:style>
          <a:lnRef idx="2">
            <a:schemeClr val="accent1"/>
          </a:lnRef>
          <a:fillRef idx="0">
            <a:schemeClr val="accent1"/>
          </a:fillRef>
          <a:effectRef idx="1">
            <a:schemeClr val="accent1"/>
          </a:effectRef>
          <a:fontRef idx="minor">
            <a:schemeClr val="tx1"/>
          </a:fontRef>
        </p:style>
      </p:cxnSp>
      <p:sp>
        <p:nvSpPr>
          <p:cNvPr id="22" name="Rectángulo 21">
            <a:extLst>
              <a:ext uri="{FF2B5EF4-FFF2-40B4-BE49-F238E27FC236}">
                <a16:creationId xmlns:a16="http://schemas.microsoft.com/office/drawing/2014/main" id="{4EEB3C01-BFDC-A4A1-DDE6-E5CE0D877060}"/>
              </a:ext>
            </a:extLst>
          </p:cNvPr>
          <p:cNvSpPr/>
          <p:nvPr/>
        </p:nvSpPr>
        <p:spPr>
          <a:xfrm>
            <a:off x="4807974" y="3810000"/>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Definidos</a:t>
            </a:r>
            <a:endParaRPr lang="es-AR" dirty="0"/>
          </a:p>
        </p:txBody>
      </p:sp>
      <p:sp>
        <p:nvSpPr>
          <p:cNvPr id="25" name="Rectángulo 24">
            <a:extLst>
              <a:ext uri="{FF2B5EF4-FFF2-40B4-BE49-F238E27FC236}">
                <a16:creationId xmlns:a16="http://schemas.microsoft.com/office/drawing/2014/main" id="{1C0574AA-214A-4F96-7B95-394C5CDFB949}"/>
              </a:ext>
            </a:extLst>
          </p:cNvPr>
          <p:cNvSpPr/>
          <p:nvPr/>
        </p:nvSpPr>
        <p:spPr>
          <a:xfrm>
            <a:off x="4807974" y="5358581"/>
            <a:ext cx="1759974" cy="51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Empíricos</a:t>
            </a:r>
            <a:endParaRPr lang="es-AR" dirty="0"/>
          </a:p>
        </p:txBody>
      </p:sp>
      <p:cxnSp>
        <p:nvCxnSpPr>
          <p:cNvPr id="26" name="Conector recto 25">
            <a:extLst>
              <a:ext uri="{FF2B5EF4-FFF2-40B4-BE49-F238E27FC236}">
                <a16:creationId xmlns:a16="http://schemas.microsoft.com/office/drawing/2014/main" id="{40A2154A-6879-9C62-C101-9BEB0F6CDED2}"/>
              </a:ext>
            </a:extLst>
          </p:cNvPr>
          <p:cNvCxnSpPr>
            <a:cxnSpLocks/>
            <a:stCxn id="20" idx="3"/>
            <a:endCxn id="25" idx="1"/>
          </p:cNvCxnSpPr>
          <p:nvPr/>
        </p:nvCxnSpPr>
        <p:spPr>
          <a:xfrm>
            <a:off x="3529781" y="4847304"/>
            <a:ext cx="1278193" cy="766916"/>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ángulo 26">
            <a:extLst>
              <a:ext uri="{FF2B5EF4-FFF2-40B4-BE49-F238E27FC236}">
                <a16:creationId xmlns:a16="http://schemas.microsoft.com/office/drawing/2014/main" id="{EE3DF423-ACD4-8241-1BC5-E95990F7CD4A}"/>
              </a:ext>
            </a:extLst>
          </p:cNvPr>
          <p:cNvSpPr/>
          <p:nvPr/>
        </p:nvSpPr>
        <p:spPr>
          <a:xfrm>
            <a:off x="7315200" y="4424514"/>
            <a:ext cx="693174" cy="201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EUP</a:t>
            </a:r>
            <a:endParaRPr lang="es-AR" dirty="0"/>
          </a:p>
        </p:txBody>
      </p:sp>
      <p:sp>
        <p:nvSpPr>
          <p:cNvPr id="28" name="Rectángulo 27">
            <a:extLst>
              <a:ext uri="{FF2B5EF4-FFF2-40B4-BE49-F238E27FC236}">
                <a16:creationId xmlns:a16="http://schemas.microsoft.com/office/drawing/2014/main" id="{ACC4E96D-3BC1-1F78-AFFE-A1B96D303D5F}"/>
              </a:ext>
            </a:extLst>
          </p:cNvPr>
          <p:cNvSpPr/>
          <p:nvPr/>
        </p:nvSpPr>
        <p:spPr>
          <a:xfrm>
            <a:off x="7315200" y="4090218"/>
            <a:ext cx="693174" cy="206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RUP</a:t>
            </a:r>
            <a:endParaRPr lang="es-AR" dirty="0"/>
          </a:p>
        </p:txBody>
      </p:sp>
      <p:sp>
        <p:nvSpPr>
          <p:cNvPr id="29" name="Rectángulo 28">
            <a:extLst>
              <a:ext uri="{FF2B5EF4-FFF2-40B4-BE49-F238E27FC236}">
                <a16:creationId xmlns:a16="http://schemas.microsoft.com/office/drawing/2014/main" id="{00FF6FF7-FC7F-68D8-8B9F-A41AC3B7DAB5}"/>
              </a:ext>
            </a:extLst>
          </p:cNvPr>
          <p:cNvSpPr/>
          <p:nvPr/>
        </p:nvSpPr>
        <p:spPr>
          <a:xfrm>
            <a:off x="7133303" y="3755923"/>
            <a:ext cx="1056968" cy="206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PUD</a:t>
            </a:r>
            <a:endParaRPr lang="es-AR" dirty="0"/>
          </a:p>
        </p:txBody>
      </p:sp>
      <p:cxnSp>
        <p:nvCxnSpPr>
          <p:cNvPr id="30" name="Conector recto 29">
            <a:extLst>
              <a:ext uri="{FF2B5EF4-FFF2-40B4-BE49-F238E27FC236}">
                <a16:creationId xmlns:a16="http://schemas.microsoft.com/office/drawing/2014/main" id="{21B3603A-7CBB-5DA9-BF6C-195D0DD58332}"/>
              </a:ext>
            </a:extLst>
          </p:cNvPr>
          <p:cNvCxnSpPr>
            <a:cxnSpLocks/>
            <a:stCxn id="29" idx="1"/>
            <a:endCxn id="22" idx="3"/>
          </p:cNvCxnSpPr>
          <p:nvPr/>
        </p:nvCxnSpPr>
        <p:spPr>
          <a:xfrm flipH="1">
            <a:off x="6567948" y="3859162"/>
            <a:ext cx="565355" cy="2064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ector recto 32">
            <a:extLst>
              <a:ext uri="{FF2B5EF4-FFF2-40B4-BE49-F238E27FC236}">
                <a16:creationId xmlns:a16="http://schemas.microsoft.com/office/drawing/2014/main" id="{DAA60149-EF50-606F-A4C6-5131D4D95FEA}"/>
              </a:ext>
            </a:extLst>
          </p:cNvPr>
          <p:cNvCxnSpPr>
            <a:cxnSpLocks/>
            <a:stCxn id="28" idx="1"/>
            <a:endCxn id="22" idx="3"/>
          </p:cNvCxnSpPr>
          <p:nvPr/>
        </p:nvCxnSpPr>
        <p:spPr>
          <a:xfrm flipH="1" flipV="1">
            <a:off x="6567948" y="4065639"/>
            <a:ext cx="747252" cy="1278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ector recto 35">
            <a:extLst>
              <a:ext uri="{FF2B5EF4-FFF2-40B4-BE49-F238E27FC236}">
                <a16:creationId xmlns:a16="http://schemas.microsoft.com/office/drawing/2014/main" id="{577423DF-A91E-033F-0A98-E21979FF5C67}"/>
              </a:ext>
            </a:extLst>
          </p:cNvPr>
          <p:cNvCxnSpPr>
            <a:cxnSpLocks/>
            <a:stCxn id="27" idx="1"/>
            <a:endCxn id="22" idx="3"/>
          </p:cNvCxnSpPr>
          <p:nvPr/>
        </p:nvCxnSpPr>
        <p:spPr>
          <a:xfrm flipH="1" flipV="1">
            <a:off x="6567948" y="4065639"/>
            <a:ext cx="747252" cy="459655"/>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ángulo 42">
            <a:extLst>
              <a:ext uri="{FF2B5EF4-FFF2-40B4-BE49-F238E27FC236}">
                <a16:creationId xmlns:a16="http://schemas.microsoft.com/office/drawing/2014/main" id="{B5F1DFDF-6468-99BA-E534-2284F463F5B5}"/>
              </a:ext>
            </a:extLst>
          </p:cNvPr>
          <p:cNvSpPr/>
          <p:nvPr/>
        </p:nvSpPr>
        <p:spPr>
          <a:xfrm>
            <a:off x="7133303" y="5692876"/>
            <a:ext cx="693174" cy="206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Lean</a:t>
            </a:r>
            <a:endParaRPr lang="es-AR" dirty="0"/>
          </a:p>
        </p:txBody>
      </p:sp>
      <p:sp>
        <p:nvSpPr>
          <p:cNvPr id="44" name="Rectángulo 43">
            <a:extLst>
              <a:ext uri="{FF2B5EF4-FFF2-40B4-BE49-F238E27FC236}">
                <a16:creationId xmlns:a16="http://schemas.microsoft.com/office/drawing/2014/main" id="{9F8C2E30-0983-253B-9006-BEAF0EB32218}"/>
              </a:ext>
            </a:extLst>
          </p:cNvPr>
          <p:cNvSpPr/>
          <p:nvPr/>
        </p:nvSpPr>
        <p:spPr>
          <a:xfrm>
            <a:off x="6951406" y="5358581"/>
            <a:ext cx="1056968" cy="206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Agile</a:t>
            </a:r>
            <a:endParaRPr lang="es-AR" dirty="0"/>
          </a:p>
        </p:txBody>
      </p:sp>
      <p:sp>
        <p:nvSpPr>
          <p:cNvPr id="48" name="Rectángulo 47">
            <a:extLst>
              <a:ext uri="{FF2B5EF4-FFF2-40B4-BE49-F238E27FC236}">
                <a16:creationId xmlns:a16="http://schemas.microsoft.com/office/drawing/2014/main" id="{597E23FE-2BAF-6EB0-9409-F7478B4E910D}"/>
              </a:ext>
            </a:extLst>
          </p:cNvPr>
          <p:cNvSpPr/>
          <p:nvPr/>
        </p:nvSpPr>
        <p:spPr>
          <a:xfrm>
            <a:off x="8409037" y="5692876"/>
            <a:ext cx="1056967" cy="17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Kanban</a:t>
            </a:r>
            <a:endParaRPr lang="es-AR" dirty="0"/>
          </a:p>
        </p:txBody>
      </p:sp>
      <p:sp>
        <p:nvSpPr>
          <p:cNvPr id="49" name="Rectángulo 48">
            <a:extLst>
              <a:ext uri="{FF2B5EF4-FFF2-40B4-BE49-F238E27FC236}">
                <a16:creationId xmlns:a16="http://schemas.microsoft.com/office/drawing/2014/main" id="{2FCF19F8-FAB0-9F4F-2A6A-A92E2103A4C9}"/>
              </a:ext>
            </a:extLst>
          </p:cNvPr>
          <p:cNvSpPr/>
          <p:nvPr/>
        </p:nvSpPr>
        <p:spPr>
          <a:xfrm>
            <a:off x="8391832" y="5358581"/>
            <a:ext cx="1056968" cy="206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Scrum</a:t>
            </a:r>
            <a:endParaRPr lang="es-AR" dirty="0"/>
          </a:p>
        </p:txBody>
      </p:sp>
      <p:cxnSp>
        <p:nvCxnSpPr>
          <p:cNvPr id="51" name="Conector recto de flecha 50">
            <a:extLst>
              <a:ext uri="{FF2B5EF4-FFF2-40B4-BE49-F238E27FC236}">
                <a16:creationId xmlns:a16="http://schemas.microsoft.com/office/drawing/2014/main" id="{61CB81F4-402E-F751-1571-DE99A142D4D2}"/>
              </a:ext>
            </a:extLst>
          </p:cNvPr>
          <p:cNvCxnSpPr>
            <a:stCxn id="44" idx="3"/>
            <a:endCxn id="49" idx="1"/>
          </p:cNvCxnSpPr>
          <p:nvPr/>
        </p:nvCxnSpPr>
        <p:spPr>
          <a:xfrm>
            <a:off x="8008374" y="5461820"/>
            <a:ext cx="3834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ector recto de flecha 51">
            <a:extLst>
              <a:ext uri="{FF2B5EF4-FFF2-40B4-BE49-F238E27FC236}">
                <a16:creationId xmlns:a16="http://schemas.microsoft.com/office/drawing/2014/main" id="{2F45C65F-C04E-4E40-0207-4879B8197CF8}"/>
              </a:ext>
            </a:extLst>
          </p:cNvPr>
          <p:cNvCxnSpPr>
            <a:cxnSpLocks/>
            <a:endCxn id="48" idx="1"/>
          </p:cNvCxnSpPr>
          <p:nvPr/>
        </p:nvCxnSpPr>
        <p:spPr>
          <a:xfrm flipV="1">
            <a:off x="7816645" y="5781367"/>
            <a:ext cx="592392" cy="14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ector recto 53">
            <a:extLst>
              <a:ext uri="{FF2B5EF4-FFF2-40B4-BE49-F238E27FC236}">
                <a16:creationId xmlns:a16="http://schemas.microsoft.com/office/drawing/2014/main" id="{E6D7D087-825A-3EB3-0C5E-1756D5C69B31}"/>
              </a:ext>
            </a:extLst>
          </p:cNvPr>
          <p:cNvCxnSpPr>
            <a:cxnSpLocks/>
            <a:stCxn id="44" idx="1"/>
            <a:endCxn id="25" idx="3"/>
          </p:cNvCxnSpPr>
          <p:nvPr/>
        </p:nvCxnSpPr>
        <p:spPr>
          <a:xfrm flipH="1">
            <a:off x="6567948" y="5461820"/>
            <a:ext cx="383458"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Conector recto 56">
            <a:extLst>
              <a:ext uri="{FF2B5EF4-FFF2-40B4-BE49-F238E27FC236}">
                <a16:creationId xmlns:a16="http://schemas.microsoft.com/office/drawing/2014/main" id="{AB4E9447-E593-D1DB-3C65-E879E270CCD4}"/>
              </a:ext>
            </a:extLst>
          </p:cNvPr>
          <p:cNvCxnSpPr>
            <a:cxnSpLocks/>
            <a:stCxn id="43" idx="1"/>
            <a:endCxn id="25" idx="3"/>
          </p:cNvCxnSpPr>
          <p:nvPr/>
        </p:nvCxnSpPr>
        <p:spPr>
          <a:xfrm flipH="1" flipV="1">
            <a:off x="6567948" y="5614220"/>
            <a:ext cx="565355" cy="18189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216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4F2A-6F4A-2A92-85A2-E1F8E9773BF1}"/>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5018F6DE-50FF-42F9-591D-3F99614AF906}"/>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A0BDDE2C-0148-E864-DE84-FC7DDCEA974D}"/>
              </a:ext>
            </a:extLst>
          </p:cNvPr>
          <p:cNvSpPr txBox="1"/>
          <p:nvPr/>
        </p:nvSpPr>
        <p:spPr>
          <a:xfrm>
            <a:off x="294968" y="953729"/>
            <a:ext cx="9606116" cy="4524315"/>
          </a:xfrm>
          <a:prstGeom prst="rect">
            <a:avLst/>
          </a:prstGeom>
          <a:noFill/>
        </p:spPr>
        <p:txBody>
          <a:bodyPr wrap="square" rtlCol="0">
            <a:spAutoFit/>
          </a:bodyPr>
          <a:lstStyle/>
          <a:p>
            <a:r>
              <a:rPr lang="es-MX" b="1" dirty="0"/>
              <a:t>¿Cómo son las dificultades del software?</a:t>
            </a:r>
          </a:p>
          <a:p>
            <a:endParaRPr lang="es-MX" dirty="0"/>
          </a:p>
          <a:p>
            <a:r>
              <a:rPr lang="es-MX" dirty="0"/>
              <a:t>Se dividen en </a:t>
            </a:r>
            <a:r>
              <a:rPr lang="es-MX" b="1" dirty="0"/>
              <a:t>esenciales</a:t>
            </a:r>
            <a:r>
              <a:rPr lang="es-MX" dirty="0"/>
              <a:t> (propias de su naturaleza) y </a:t>
            </a:r>
            <a:r>
              <a:rPr lang="es-MX" b="1" dirty="0"/>
              <a:t>accidentales</a:t>
            </a:r>
            <a:r>
              <a:rPr lang="es-MX" dirty="0"/>
              <a:t> (relacionadas con cómo se produce actualmente).</a:t>
            </a:r>
          </a:p>
          <a:p>
            <a:endParaRPr lang="es-MX" dirty="0"/>
          </a:p>
          <a:p>
            <a:endParaRPr lang="es-MX" dirty="0"/>
          </a:p>
          <a:p>
            <a:r>
              <a:rPr lang="es-MX" b="1" dirty="0"/>
              <a:t>¿En que consiste la escencia del software?</a:t>
            </a:r>
          </a:p>
          <a:p>
            <a:endParaRPr lang="es-MX" b="1" dirty="0"/>
          </a:p>
          <a:p>
            <a:r>
              <a:rPr lang="es-MX" dirty="0"/>
              <a:t>En construir sistemas complejos como estructuras de datos, algoritmos y relaciones, haciendo que las mayores dificultades estén en la especificación, diseño y pruebas, más que en su codificación o implementación.</a:t>
            </a:r>
          </a:p>
          <a:p>
            <a:endParaRPr lang="es-MX" dirty="0"/>
          </a:p>
          <a:p>
            <a:endParaRPr lang="es-MX" dirty="0"/>
          </a:p>
          <a:p>
            <a:endParaRPr lang="es-MX" b="1" dirty="0"/>
          </a:p>
          <a:p>
            <a:endParaRPr lang="es-MX" dirty="0"/>
          </a:p>
          <a:p>
            <a:endParaRPr lang="es-AR" dirty="0"/>
          </a:p>
        </p:txBody>
      </p:sp>
    </p:spTree>
    <p:extLst>
      <p:ext uri="{BB962C8B-B14F-4D97-AF65-F5344CB8AC3E}">
        <p14:creationId xmlns:p14="http://schemas.microsoft.com/office/powerpoint/2010/main" val="3754078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0D097-CD57-B3E4-EA3F-1AB3CD37ABD5}"/>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61FA8CDF-7020-99DF-8B76-D6836F5F5C4D}"/>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60FB5637-96B3-94C3-2F26-053C4C726A57}"/>
              </a:ext>
            </a:extLst>
          </p:cNvPr>
          <p:cNvSpPr txBox="1"/>
          <p:nvPr/>
        </p:nvSpPr>
        <p:spPr>
          <a:xfrm>
            <a:off x="294968" y="953729"/>
            <a:ext cx="9606116" cy="3693319"/>
          </a:xfrm>
          <a:prstGeom prst="rect">
            <a:avLst/>
          </a:prstGeom>
          <a:noFill/>
        </p:spPr>
        <p:txBody>
          <a:bodyPr wrap="square" rtlCol="0">
            <a:spAutoFit/>
          </a:bodyPr>
          <a:lstStyle/>
          <a:p>
            <a:r>
              <a:rPr lang="es-MX" b="1" dirty="0"/>
              <a:t>Propiedades inherentes a la escencia irreducible del SW</a:t>
            </a:r>
          </a:p>
          <a:p>
            <a:endParaRPr lang="es-MX" dirty="0"/>
          </a:p>
          <a:p>
            <a:pPr marL="342900" indent="-342900">
              <a:buAutoNum type="arabicPeriod"/>
            </a:pPr>
            <a:r>
              <a:rPr lang="es-MX" b="1" dirty="0"/>
              <a:t>Complejidad: </a:t>
            </a:r>
            <a:r>
              <a:rPr lang="es-MX" dirty="0"/>
              <a:t>El software no tiene partes repetitivas, cada componente es único, lo que incrementa exponencialmente su complejidad a medida que crece. Además, los elementos interactúan de forma no lineal. </a:t>
            </a:r>
            <a:r>
              <a:rPr lang="es-MX" b="1" dirty="0"/>
              <a:t>La complejidad es la esencia del </a:t>
            </a:r>
            <a:r>
              <a:rPr lang="es-MX" b="1" dirty="0" err="1"/>
              <a:t>sw</a:t>
            </a:r>
            <a:r>
              <a:rPr lang="es-MX" b="1" dirty="0"/>
              <a:t>.</a:t>
            </a:r>
          </a:p>
          <a:p>
            <a:pPr marL="342900" indent="-342900">
              <a:buAutoNum type="arabicPeriod"/>
            </a:pPr>
            <a:endParaRPr lang="es-MX" b="1" dirty="0"/>
          </a:p>
          <a:p>
            <a:pPr marL="342900" indent="-342900">
              <a:buAutoNum type="arabicPeriod"/>
            </a:pPr>
            <a:r>
              <a:rPr lang="es-MX" b="1" dirty="0"/>
              <a:t>Conformidad:</a:t>
            </a:r>
            <a:r>
              <a:rPr lang="es-MX" dirty="0"/>
              <a:t> El software debe ajustarse a sistemas e interfaces humanas arbitrarias, Esta complejidad no surge de la naturaleza, sino de decisiones humanas. El software debe adaptarse a normas y entornos externos, esa adaptación genera complejidad adicional que no puede eliminarse rediseñando el software.</a:t>
            </a:r>
          </a:p>
          <a:p>
            <a:pPr marL="342900" indent="-342900">
              <a:buAutoNum type="arabicPeriod"/>
            </a:pPr>
            <a:endParaRPr lang="es-MX" dirty="0"/>
          </a:p>
          <a:p>
            <a:endParaRPr lang="es-MX" dirty="0"/>
          </a:p>
          <a:p>
            <a:endParaRPr lang="es-AR" dirty="0"/>
          </a:p>
        </p:txBody>
      </p:sp>
    </p:spTree>
    <p:extLst>
      <p:ext uri="{BB962C8B-B14F-4D97-AF65-F5344CB8AC3E}">
        <p14:creationId xmlns:p14="http://schemas.microsoft.com/office/powerpoint/2010/main" val="3839093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6CA4-3CC3-F4FD-4B9D-C9D90BCEDD92}"/>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B6007276-2AAD-A134-B02D-032C0B572578}"/>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119C3D67-A96D-2339-79AF-2AFF303EE4DF}"/>
              </a:ext>
            </a:extLst>
          </p:cNvPr>
          <p:cNvSpPr txBox="1"/>
          <p:nvPr/>
        </p:nvSpPr>
        <p:spPr>
          <a:xfrm>
            <a:off x="294968" y="953729"/>
            <a:ext cx="8180438" cy="3970318"/>
          </a:xfrm>
          <a:prstGeom prst="rect">
            <a:avLst/>
          </a:prstGeom>
          <a:noFill/>
        </p:spPr>
        <p:txBody>
          <a:bodyPr wrap="square" rtlCol="0">
            <a:spAutoFit/>
          </a:bodyPr>
          <a:lstStyle/>
          <a:p>
            <a:r>
              <a:rPr lang="es-MX" b="1" dirty="0"/>
              <a:t>Propiedades inherentes a la escencia irreducible del SW</a:t>
            </a:r>
          </a:p>
          <a:p>
            <a:endParaRPr lang="es-MX" dirty="0"/>
          </a:p>
          <a:p>
            <a:r>
              <a:rPr lang="es-MX" b="1" dirty="0"/>
              <a:t>3. Capacidad de cambio: </a:t>
            </a:r>
            <a:r>
              <a:rPr lang="es-MX" dirty="0"/>
              <a:t>Es una dificultad esencial. El software está en constante transformación ya que los usuarios encuentran nuevos usos, piden más funciones y debe adaptarse a nuevas tecnologías, se añade complejidad permanente.</a:t>
            </a:r>
          </a:p>
          <a:p>
            <a:endParaRPr lang="es-MX" dirty="0"/>
          </a:p>
          <a:p>
            <a:endParaRPr lang="es-MX" dirty="0"/>
          </a:p>
          <a:p>
            <a:r>
              <a:rPr lang="es-MX" b="1" dirty="0"/>
              <a:t>4. Invisibilidad: </a:t>
            </a:r>
            <a:r>
              <a:rPr lang="es-MX" dirty="0"/>
              <a:t>Dificultad esencial, no tiene una forma espacial. Cuando se intenta representar su estructura, se recurre a grafos abstractos difíciles de interpretar. </a:t>
            </a:r>
          </a:p>
          <a:p>
            <a:pPr marL="342900" indent="-342900">
              <a:buAutoNum type="arabicPeriod"/>
            </a:pPr>
            <a:endParaRPr lang="es-MX" dirty="0"/>
          </a:p>
          <a:p>
            <a:endParaRPr lang="es-MX" dirty="0"/>
          </a:p>
          <a:p>
            <a:endParaRPr lang="es-AR" dirty="0"/>
          </a:p>
        </p:txBody>
      </p:sp>
    </p:spTree>
    <p:extLst>
      <p:ext uri="{BB962C8B-B14F-4D97-AF65-F5344CB8AC3E}">
        <p14:creationId xmlns:p14="http://schemas.microsoft.com/office/powerpoint/2010/main" val="4266024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CF3A-37F5-6B36-9779-7AD4F1F93D66}"/>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B613FB23-F71F-BF6D-8766-FA4297C68421}"/>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8EFCE011-5BB6-D568-1656-2942FEB0365B}"/>
              </a:ext>
            </a:extLst>
          </p:cNvPr>
          <p:cNvSpPr txBox="1"/>
          <p:nvPr/>
        </p:nvSpPr>
        <p:spPr>
          <a:xfrm>
            <a:off x="294968" y="953729"/>
            <a:ext cx="11218606" cy="3139321"/>
          </a:xfrm>
          <a:prstGeom prst="rect">
            <a:avLst/>
          </a:prstGeom>
          <a:noFill/>
        </p:spPr>
        <p:txBody>
          <a:bodyPr wrap="square" rtlCol="0">
            <a:spAutoFit/>
          </a:bodyPr>
          <a:lstStyle/>
          <a:p>
            <a:r>
              <a:rPr lang="es-MX" b="1" dirty="0"/>
              <a:t>¿Los avances han solucionado la dificultad del software?</a:t>
            </a:r>
          </a:p>
          <a:p>
            <a:endParaRPr lang="es-MX" dirty="0"/>
          </a:p>
          <a:p>
            <a:r>
              <a:rPr lang="es-MX" dirty="0"/>
              <a:t>Han resuelto </a:t>
            </a:r>
            <a:r>
              <a:rPr lang="es-MX" b="1" dirty="0"/>
              <a:t>dificultades accidentales</a:t>
            </a:r>
            <a:r>
              <a:rPr lang="es-MX" dirty="0"/>
              <a:t>, no esenciales. El más significativo ha sido el </a:t>
            </a:r>
            <a:r>
              <a:rPr lang="es-MX" b="1" dirty="0"/>
              <a:t>lenguaje de alto nivel</a:t>
            </a:r>
            <a:r>
              <a:rPr lang="es-MX" dirty="0"/>
              <a:t>, mejorando la </a:t>
            </a:r>
            <a:r>
              <a:rPr lang="es-MX" b="1" dirty="0"/>
              <a:t>productividad, fiabilidad y simplicidad</a:t>
            </a:r>
            <a:r>
              <a:rPr lang="es-MX" dirty="0"/>
              <a:t> al abstraer detalles de bajo nivel </a:t>
            </a:r>
          </a:p>
          <a:p>
            <a:endParaRPr lang="es-MX" dirty="0"/>
          </a:p>
          <a:p>
            <a:pPr marL="285750" indent="-285750">
              <a:buFont typeface="Arial" panose="020B0604020202020204" pitchFamily="34" charset="0"/>
              <a:buChar char="•"/>
            </a:pPr>
            <a:r>
              <a:rPr lang="es-MX" dirty="0"/>
              <a:t>El desarrollo de nuevos lenguajes se desacelera a medida que se alcanza un alto nivel de sofisticación</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El exceso de funciones complejas o poco usadas hace que aprender a usar el lenguaje sea una carga</a:t>
            </a:r>
          </a:p>
          <a:p>
            <a:pPr marL="342900" indent="-342900">
              <a:buAutoNum type="arabicPeriod"/>
            </a:pPr>
            <a:endParaRPr lang="es-MX" dirty="0"/>
          </a:p>
          <a:p>
            <a:endParaRPr lang="es-MX" dirty="0"/>
          </a:p>
          <a:p>
            <a:endParaRPr lang="es-AR" dirty="0"/>
          </a:p>
        </p:txBody>
      </p:sp>
    </p:spTree>
    <p:extLst>
      <p:ext uri="{BB962C8B-B14F-4D97-AF65-F5344CB8AC3E}">
        <p14:creationId xmlns:p14="http://schemas.microsoft.com/office/powerpoint/2010/main" val="3169808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46-B9AA-B1F3-B480-D81CFCA156B6}"/>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5BBC4794-B623-76DC-14CA-AAD4FE8DC9E0}"/>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FB43C4A8-E7D6-41D9-BAB0-705BB87A2988}"/>
              </a:ext>
            </a:extLst>
          </p:cNvPr>
          <p:cNvSpPr txBox="1"/>
          <p:nvPr/>
        </p:nvSpPr>
        <p:spPr>
          <a:xfrm>
            <a:off x="294968" y="953729"/>
            <a:ext cx="11218606" cy="1477328"/>
          </a:xfrm>
          <a:prstGeom prst="rect">
            <a:avLst/>
          </a:prstGeom>
          <a:noFill/>
        </p:spPr>
        <p:txBody>
          <a:bodyPr wrap="square" rtlCol="0">
            <a:spAutoFit/>
          </a:bodyPr>
          <a:lstStyle/>
          <a:p>
            <a:endParaRPr lang="es-MX" dirty="0"/>
          </a:p>
          <a:p>
            <a:r>
              <a:rPr lang="es-MX" b="1" dirty="0"/>
              <a:t>¿Cómo influyeron los entornos de programación unificados en la dificultad del software?</a:t>
            </a:r>
            <a:endParaRPr lang="es-MX" dirty="0"/>
          </a:p>
          <a:p>
            <a:endParaRPr lang="es-MX" dirty="0"/>
          </a:p>
          <a:p>
            <a:r>
              <a:rPr lang="es-MX" dirty="0"/>
              <a:t>Los entornos de programación unificados resolvieron dificultades accidentales y aumentaron la productividad al integrar herramientas y bibliotecas facilitando colaboración entre programas</a:t>
            </a:r>
            <a:endParaRPr lang="es-AR" dirty="0"/>
          </a:p>
        </p:txBody>
      </p:sp>
    </p:spTree>
    <p:extLst>
      <p:ext uri="{BB962C8B-B14F-4D97-AF65-F5344CB8AC3E}">
        <p14:creationId xmlns:p14="http://schemas.microsoft.com/office/powerpoint/2010/main" val="27881919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2288E-59FD-62FD-9667-8103D0585D17}"/>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8CFA98D9-A78D-ADB3-2662-FCDE20F32678}"/>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250B5669-F196-E517-11F0-6EB1ED649378}"/>
              </a:ext>
            </a:extLst>
          </p:cNvPr>
          <p:cNvSpPr txBox="1"/>
          <p:nvPr/>
        </p:nvSpPr>
        <p:spPr>
          <a:xfrm>
            <a:off x="294968" y="953729"/>
            <a:ext cx="11749548" cy="2585323"/>
          </a:xfrm>
          <a:prstGeom prst="rect">
            <a:avLst/>
          </a:prstGeom>
          <a:noFill/>
        </p:spPr>
        <p:txBody>
          <a:bodyPr wrap="square" rtlCol="0">
            <a:spAutoFit/>
          </a:bodyPr>
          <a:lstStyle/>
          <a:p>
            <a:r>
              <a:rPr lang="es-MX" b="1" dirty="0"/>
              <a:t>¿Cuáles son las esperanzas para la plata?</a:t>
            </a:r>
          </a:p>
          <a:p>
            <a:endParaRPr lang="es-MX" dirty="0"/>
          </a:p>
          <a:p>
            <a:endParaRPr lang="es-MX" dirty="0"/>
          </a:p>
          <a:p>
            <a:pPr marL="342900" indent="-342900">
              <a:buAutoNum type="arabicPeriod"/>
            </a:pPr>
            <a:r>
              <a:rPr lang="es-MX" b="1" dirty="0"/>
              <a:t>Ada y otros lenguajes de alto nivel</a:t>
            </a:r>
          </a:p>
          <a:p>
            <a:pPr marL="342900" indent="-342900">
              <a:buAutoNum type="arabicPeriod"/>
            </a:pPr>
            <a:endParaRPr lang="es-MX" b="1" dirty="0"/>
          </a:p>
          <a:p>
            <a:r>
              <a:rPr lang="es-MX" dirty="0"/>
              <a:t>Solucionan dificultades accidentales logrando mejoras especialmente en modularización, tipos abstractos y estructuración jerárquica. Su mayor impacto es la formación de programadores en buenas prácticas y técnicas modernas de diseño.</a:t>
            </a:r>
            <a:endParaRPr lang="es-AR" dirty="0"/>
          </a:p>
          <a:p>
            <a:endParaRPr lang="es-AR" dirty="0"/>
          </a:p>
        </p:txBody>
      </p:sp>
    </p:spTree>
    <p:extLst>
      <p:ext uri="{BB962C8B-B14F-4D97-AF65-F5344CB8AC3E}">
        <p14:creationId xmlns:p14="http://schemas.microsoft.com/office/powerpoint/2010/main" val="3590605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E59D-A0F8-C541-67A2-1F6665660F41}"/>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98AE6168-5101-8836-5CFA-5A23444A2463}"/>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E5B66055-8675-FD7C-E9AF-358C79328ADD}"/>
              </a:ext>
            </a:extLst>
          </p:cNvPr>
          <p:cNvSpPr txBox="1"/>
          <p:nvPr/>
        </p:nvSpPr>
        <p:spPr>
          <a:xfrm>
            <a:off x="294968" y="953729"/>
            <a:ext cx="11749548" cy="2862322"/>
          </a:xfrm>
          <a:prstGeom prst="rect">
            <a:avLst/>
          </a:prstGeom>
          <a:noFill/>
        </p:spPr>
        <p:txBody>
          <a:bodyPr wrap="square" rtlCol="0">
            <a:spAutoFit/>
          </a:bodyPr>
          <a:lstStyle/>
          <a:p>
            <a:r>
              <a:rPr lang="es-MX" b="1" dirty="0"/>
              <a:t>¿Cuáles son las esperanzas para la plata?</a:t>
            </a:r>
            <a:endParaRPr lang="es-AR" dirty="0"/>
          </a:p>
          <a:p>
            <a:pPr marL="285750" indent="-285750">
              <a:buFont typeface="Arial" panose="020B0604020202020204" pitchFamily="34" charset="0"/>
              <a:buChar char="•"/>
            </a:pPr>
            <a:endParaRPr lang="es-AR" dirty="0"/>
          </a:p>
          <a:p>
            <a:r>
              <a:rPr lang="es-AR" b="1" dirty="0"/>
              <a:t>2. </a:t>
            </a:r>
            <a:r>
              <a:rPr lang="es-MX" b="1" dirty="0"/>
              <a:t>Programación orientada a objetos (POO): </a:t>
            </a:r>
            <a:r>
              <a:rPr lang="es-MX" dirty="0"/>
              <a:t>Permite mejorar la claridad y modularidad del diseño, pero no reduce la su complejidad esencial. Reduce dificultades accidentales mediante:</a:t>
            </a:r>
          </a:p>
          <a:p>
            <a:endParaRPr lang="es-MX" b="1" dirty="0"/>
          </a:p>
          <a:p>
            <a:pPr marL="285750" indent="-285750">
              <a:buFont typeface="Arial" panose="020B0604020202020204" pitchFamily="34" charset="0"/>
              <a:buChar char="•"/>
            </a:pPr>
            <a:r>
              <a:rPr lang="es-MX" b="1" dirty="0"/>
              <a:t>Tipos de datos abstractos:</a:t>
            </a:r>
            <a:r>
              <a:rPr lang="es-MX" dirty="0"/>
              <a:t> Definen objetos por su interfaz y ocultan su estructura interna.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Tipos jerárquicos:</a:t>
            </a:r>
            <a:r>
              <a:rPr lang="es-MX" dirty="0"/>
              <a:t> para organizar objetos en jerarquías</a:t>
            </a:r>
          </a:p>
          <a:p>
            <a:pPr marL="285750" indent="-285750">
              <a:buFont typeface="Arial" panose="020B0604020202020204" pitchFamily="34" charset="0"/>
              <a:buChar char="•"/>
            </a:pPr>
            <a:endParaRPr lang="es-MX" dirty="0"/>
          </a:p>
          <a:p>
            <a:endParaRPr lang="es-AR" dirty="0"/>
          </a:p>
        </p:txBody>
      </p:sp>
    </p:spTree>
    <p:extLst>
      <p:ext uri="{BB962C8B-B14F-4D97-AF65-F5344CB8AC3E}">
        <p14:creationId xmlns:p14="http://schemas.microsoft.com/office/powerpoint/2010/main" val="3065647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7C543-BE17-504E-5A9C-F3D9376D383F}"/>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3DD75CEC-DB61-9106-B642-06B6D51D5169}"/>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42DE0D64-CE4A-4814-8A7A-3DDAAD38C3C1}"/>
              </a:ext>
            </a:extLst>
          </p:cNvPr>
          <p:cNvSpPr txBox="1"/>
          <p:nvPr/>
        </p:nvSpPr>
        <p:spPr>
          <a:xfrm>
            <a:off x="294968" y="953729"/>
            <a:ext cx="11749548" cy="1477328"/>
          </a:xfrm>
          <a:prstGeom prst="rect">
            <a:avLst/>
          </a:prstGeom>
          <a:noFill/>
        </p:spPr>
        <p:txBody>
          <a:bodyPr wrap="square" rtlCol="0">
            <a:spAutoFit/>
          </a:bodyPr>
          <a:lstStyle/>
          <a:p>
            <a:r>
              <a:rPr lang="es-MX" b="1" dirty="0"/>
              <a:t>¿Cuáles son las esperanzas para la plata?</a:t>
            </a:r>
            <a:endParaRPr lang="es-AR" dirty="0"/>
          </a:p>
          <a:p>
            <a:endParaRPr lang="es-AR" b="1" dirty="0"/>
          </a:p>
          <a:p>
            <a:r>
              <a:rPr lang="es-MX" b="1" dirty="0"/>
              <a:t>3. Inteligencia artificial (IA): </a:t>
            </a:r>
            <a:r>
              <a:rPr lang="es-MX" dirty="0"/>
              <a:t> No impulsa avances revolucionarios en productividad ni calidad.  Sus técnicas son muy específicas de cada problema y no forman una tecnología universal aplicable fácilmente.</a:t>
            </a:r>
          </a:p>
          <a:p>
            <a:endParaRPr lang="es-AR" dirty="0"/>
          </a:p>
        </p:txBody>
      </p:sp>
    </p:spTree>
    <p:extLst>
      <p:ext uri="{BB962C8B-B14F-4D97-AF65-F5344CB8AC3E}">
        <p14:creationId xmlns:p14="http://schemas.microsoft.com/office/powerpoint/2010/main" val="54613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33BC8-F99A-E24E-A6FA-3B839A6809EB}"/>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862B859E-7A2B-0F6F-4E06-BBE3F7A575C9}"/>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21A850C9-B2C6-711A-7EAA-AAE7B3AB5C93}"/>
              </a:ext>
            </a:extLst>
          </p:cNvPr>
          <p:cNvSpPr txBox="1"/>
          <p:nvPr/>
        </p:nvSpPr>
        <p:spPr>
          <a:xfrm>
            <a:off x="294968" y="953729"/>
            <a:ext cx="11749548" cy="2862322"/>
          </a:xfrm>
          <a:prstGeom prst="rect">
            <a:avLst/>
          </a:prstGeom>
          <a:noFill/>
        </p:spPr>
        <p:txBody>
          <a:bodyPr wrap="square" rtlCol="0">
            <a:spAutoFit/>
          </a:bodyPr>
          <a:lstStyle/>
          <a:p>
            <a:r>
              <a:rPr lang="es-MX" b="1" dirty="0"/>
              <a:t>¿Cuáles son las esperanzas para la plata?</a:t>
            </a:r>
            <a:endParaRPr lang="es-AR" dirty="0"/>
          </a:p>
          <a:p>
            <a:endParaRPr lang="es-AR" b="1" dirty="0"/>
          </a:p>
          <a:p>
            <a:r>
              <a:rPr lang="es-MX" b="1" dirty="0"/>
              <a:t>4. Sistemas expertos:</a:t>
            </a:r>
            <a:r>
              <a:rPr lang="es-MX" dirty="0"/>
              <a:t> Es un motor de inferencia general y una base de reglas que, al recibir datos, generan conclusiones explicando su razonamiento. </a:t>
            </a:r>
          </a:p>
          <a:p>
            <a:endParaRPr lang="es-MX" dirty="0"/>
          </a:p>
          <a:p>
            <a:r>
              <a:rPr lang="es-MX" dirty="0"/>
              <a:t>No resuelven dificultades esenciales, pero mejoran la práctica de desarrollo. La </a:t>
            </a:r>
            <a:r>
              <a:rPr lang="es-MX" b="1" dirty="0"/>
              <a:t>mayor ventaja</a:t>
            </a:r>
            <a:r>
              <a:rPr lang="es-MX" dirty="0"/>
              <a:t> es la </a:t>
            </a:r>
            <a:r>
              <a:rPr lang="es-MX" b="1" dirty="0"/>
              <a:t>separación de la complejidad</a:t>
            </a:r>
            <a:r>
              <a:rPr lang="es-MX" dirty="0"/>
              <a:t> del dominio del problema respecto al código</a:t>
            </a:r>
          </a:p>
          <a:p>
            <a:endParaRPr lang="es-MX" dirty="0"/>
          </a:p>
          <a:p>
            <a:endParaRPr lang="es-MX" dirty="0"/>
          </a:p>
          <a:p>
            <a:endParaRPr lang="es-AR" dirty="0"/>
          </a:p>
        </p:txBody>
      </p:sp>
    </p:spTree>
    <p:extLst>
      <p:ext uri="{BB962C8B-B14F-4D97-AF65-F5344CB8AC3E}">
        <p14:creationId xmlns:p14="http://schemas.microsoft.com/office/powerpoint/2010/main" val="3909051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A13A6-6890-C33C-D16D-D11D68D98862}"/>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FA1EBD26-AC33-0B23-096B-E4A5FDD68BC8}"/>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E9080F4B-4EDD-5A59-C553-AD296A2914E4}"/>
              </a:ext>
            </a:extLst>
          </p:cNvPr>
          <p:cNvSpPr txBox="1"/>
          <p:nvPr/>
        </p:nvSpPr>
        <p:spPr>
          <a:xfrm>
            <a:off x="294968" y="953729"/>
            <a:ext cx="11749548" cy="3139321"/>
          </a:xfrm>
          <a:prstGeom prst="rect">
            <a:avLst/>
          </a:prstGeom>
          <a:noFill/>
        </p:spPr>
        <p:txBody>
          <a:bodyPr wrap="square" rtlCol="0">
            <a:spAutoFit/>
          </a:bodyPr>
          <a:lstStyle/>
          <a:p>
            <a:r>
              <a:rPr lang="es-MX" b="1" dirty="0"/>
              <a:t>¿Cuáles son las esperanzas para la plata?</a:t>
            </a:r>
            <a:endParaRPr lang="es-AR" dirty="0"/>
          </a:p>
          <a:p>
            <a:endParaRPr lang="es-AR" b="1" dirty="0"/>
          </a:p>
          <a:p>
            <a:endParaRPr lang="es-AR" b="1" dirty="0"/>
          </a:p>
          <a:p>
            <a:r>
              <a:rPr lang="es-AR" b="1" dirty="0"/>
              <a:t>5. </a:t>
            </a:r>
            <a:r>
              <a:rPr lang="es-MX" b="1" dirty="0"/>
              <a:t>Programación automática: </a:t>
            </a:r>
            <a:r>
              <a:rPr lang="es-MX" dirty="0"/>
              <a:t>Consiste en generar programas a partir de especificaciones. Existen casos exitosos pero el desarrollo convencional es más complejo y con especificaciones menos formales.</a:t>
            </a:r>
          </a:p>
          <a:p>
            <a:endParaRPr lang="es-MX" dirty="0"/>
          </a:p>
          <a:p>
            <a:r>
              <a:rPr lang="es-MX" b="1" dirty="0"/>
              <a:t>6. Programación gráfica: </a:t>
            </a:r>
            <a:r>
              <a:rPr lang="es-MX" dirty="0"/>
              <a:t>Consiste en usar imágenes y diagramas para diseñar programas. No ha funcionado ya que</a:t>
            </a:r>
          </a:p>
          <a:p>
            <a:endParaRPr lang="es-MX" dirty="0"/>
          </a:p>
          <a:p>
            <a:pPr marL="285750" indent="-285750">
              <a:buFont typeface="Arial" panose="020B0604020202020204" pitchFamily="34" charset="0"/>
              <a:buChar char="•"/>
            </a:pPr>
            <a:r>
              <a:rPr lang="es-MX" dirty="0"/>
              <a:t> Las limitaciones de las pantallas impiden mostrar información con el detalle necesario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La complejidad del software es multidimensional</a:t>
            </a:r>
            <a:endParaRPr lang="es-AR" dirty="0"/>
          </a:p>
        </p:txBody>
      </p:sp>
    </p:spTree>
    <p:extLst>
      <p:ext uri="{BB962C8B-B14F-4D97-AF65-F5344CB8AC3E}">
        <p14:creationId xmlns:p14="http://schemas.microsoft.com/office/powerpoint/2010/main" val="130587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F7E5E-CEB0-CE47-159F-6537F44FB7BF}"/>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75F3004F-533E-39A8-C200-2AC9CFB472DA}"/>
              </a:ext>
            </a:extLst>
          </p:cNvPr>
          <p:cNvSpPr txBox="1"/>
          <p:nvPr/>
        </p:nvSpPr>
        <p:spPr>
          <a:xfrm>
            <a:off x="88491" y="171442"/>
            <a:ext cx="12103509" cy="5909310"/>
          </a:xfrm>
          <a:prstGeom prst="rect">
            <a:avLst/>
          </a:prstGeom>
          <a:noFill/>
        </p:spPr>
        <p:txBody>
          <a:bodyPr wrap="square" rtlCol="0">
            <a:spAutoFit/>
          </a:bodyPr>
          <a:lstStyle/>
          <a:p>
            <a:r>
              <a:rPr lang="es-MX" b="1" dirty="0"/>
              <a:t> Proyect </a:t>
            </a:r>
            <a:r>
              <a:rPr lang="es-MX" b="1" dirty="0" err="1"/>
              <a:t>Lider</a:t>
            </a:r>
            <a:r>
              <a:rPr lang="es-MX" b="1" dirty="0"/>
              <a:t> vs Proyect Manager</a:t>
            </a:r>
          </a:p>
          <a:p>
            <a:endParaRPr lang="es-MX" dirty="0"/>
          </a:p>
          <a:p>
            <a:pPr marL="285750" indent="-285750">
              <a:buFont typeface="Arial" panose="020B0604020202020204" pitchFamily="34" charset="0"/>
              <a:buChar char="•"/>
            </a:pPr>
            <a:r>
              <a:rPr lang="es-MX" dirty="0"/>
              <a:t>El </a:t>
            </a:r>
            <a:r>
              <a:rPr lang="es-MX" dirty="0" err="1"/>
              <a:t>proyect</a:t>
            </a:r>
            <a:r>
              <a:rPr lang="es-MX" dirty="0"/>
              <a:t> </a:t>
            </a:r>
            <a:r>
              <a:rPr lang="es-MX" b="1" dirty="0"/>
              <a:t>líder</a:t>
            </a:r>
            <a:r>
              <a:rPr lang="es-MX" dirty="0"/>
              <a:t> es quien está formalmente a cargo del proyecto</a:t>
            </a:r>
          </a:p>
          <a:p>
            <a:endParaRPr lang="es-MX" dirty="0"/>
          </a:p>
          <a:p>
            <a:pPr marL="285750" indent="-285750">
              <a:buFont typeface="Arial" panose="020B0604020202020204" pitchFamily="34" charset="0"/>
              <a:buChar char="•"/>
            </a:pPr>
            <a:r>
              <a:rPr lang="es-MX" dirty="0"/>
              <a:t>El </a:t>
            </a:r>
            <a:r>
              <a:rPr lang="es-MX" dirty="0" err="1"/>
              <a:t>proyect</a:t>
            </a:r>
            <a:r>
              <a:rPr lang="es-MX" dirty="0"/>
              <a:t> </a:t>
            </a:r>
            <a:r>
              <a:rPr lang="es-MX" b="1" dirty="0"/>
              <a:t>manager</a:t>
            </a:r>
            <a:r>
              <a:rPr lang="es-MX" dirty="0"/>
              <a:t> suele tener a cargo a mas de un </a:t>
            </a:r>
            <a:r>
              <a:rPr lang="es-MX" dirty="0" err="1"/>
              <a:t>proyect</a:t>
            </a:r>
            <a:r>
              <a:rPr lang="es-MX" dirty="0"/>
              <a:t> líder, y puede cubrir su rol</a:t>
            </a:r>
          </a:p>
          <a:p>
            <a:pPr marL="285750" indent="-285750">
              <a:buFont typeface="Arial" panose="020B0604020202020204" pitchFamily="34" charset="0"/>
              <a:buChar char="•"/>
            </a:pPr>
            <a:endParaRPr lang="es-MX" dirty="0"/>
          </a:p>
          <a:p>
            <a:endParaRPr lang="es-MX" dirty="0"/>
          </a:p>
          <a:p>
            <a:r>
              <a:rPr lang="es-MX" b="1" dirty="0"/>
              <a:t>¿Qué ciclos de vida existen en el software?</a:t>
            </a:r>
          </a:p>
          <a:p>
            <a:endParaRPr lang="es-MX" dirty="0"/>
          </a:p>
          <a:p>
            <a:pPr marL="342900" indent="-342900">
              <a:buAutoNum type="arabicPeriod"/>
            </a:pPr>
            <a:r>
              <a:rPr lang="es-MX" dirty="0"/>
              <a:t>Secuenciales (Cascada)</a:t>
            </a:r>
          </a:p>
          <a:p>
            <a:pPr marL="342900" indent="-342900">
              <a:buAutoNum type="arabicPeriod"/>
            </a:pPr>
            <a:endParaRPr lang="es-MX" dirty="0"/>
          </a:p>
          <a:p>
            <a:pPr marL="342900" indent="-342900">
              <a:buAutoNum type="arabicPeriod"/>
            </a:pPr>
            <a:r>
              <a:rPr lang="es-MX" dirty="0"/>
              <a:t>Recursivos (Espiral)</a:t>
            </a:r>
          </a:p>
          <a:p>
            <a:pPr marL="342900" indent="-342900">
              <a:buAutoNum type="arabicPeriod"/>
            </a:pPr>
            <a:endParaRPr lang="es-MX" dirty="0"/>
          </a:p>
          <a:p>
            <a:pPr marL="342900" indent="-342900">
              <a:buAutoNum type="arabicPeriod"/>
            </a:pPr>
            <a:r>
              <a:rPr lang="es-MX" dirty="0"/>
              <a:t>Iterativos</a:t>
            </a:r>
          </a:p>
          <a:p>
            <a:pPr marL="342900" indent="-342900">
              <a:buAutoNum type="arabicPeriod"/>
            </a:pPr>
            <a:endParaRPr lang="es-MX" dirty="0"/>
          </a:p>
          <a:p>
            <a:pPr marL="342900" indent="-342900">
              <a:buAutoNum type="arabicPeriod"/>
            </a:pPr>
            <a:endParaRPr lang="es-MX" dirty="0"/>
          </a:p>
          <a:p>
            <a:r>
              <a:rPr lang="es-MX" b="1" dirty="0"/>
              <a:t>¿Qué procesos admiten?</a:t>
            </a:r>
          </a:p>
          <a:p>
            <a:endParaRPr lang="es-MX" b="1" dirty="0"/>
          </a:p>
          <a:p>
            <a:r>
              <a:rPr lang="es-MX" dirty="0"/>
              <a:t>Los procesos definidos pueden usar cualquier ciclo de vida pero los empíricos solo ciclos de vida iterativos</a:t>
            </a:r>
          </a:p>
          <a:p>
            <a:pPr marL="342900" indent="-342900">
              <a:buAutoNum type="arabicPeriod"/>
            </a:pPr>
            <a:endParaRPr lang="es-MX" dirty="0"/>
          </a:p>
          <a:p>
            <a:pPr marL="342900" indent="-342900">
              <a:buAutoNum type="arabicPeriod"/>
            </a:pPr>
            <a:endParaRPr lang="es-MX" dirty="0"/>
          </a:p>
        </p:txBody>
      </p:sp>
    </p:spTree>
    <p:extLst>
      <p:ext uri="{BB962C8B-B14F-4D97-AF65-F5344CB8AC3E}">
        <p14:creationId xmlns:p14="http://schemas.microsoft.com/office/powerpoint/2010/main" val="8350308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D28C0-B2F5-78C9-79BB-92BB32453F58}"/>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36D37E8A-79DE-10C7-6A73-0F1D702C1136}"/>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45B1EBF4-6FC5-3AE7-48A5-991521C546EB}"/>
              </a:ext>
            </a:extLst>
          </p:cNvPr>
          <p:cNvSpPr txBox="1"/>
          <p:nvPr/>
        </p:nvSpPr>
        <p:spPr>
          <a:xfrm>
            <a:off x="294968" y="953729"/>
            <a:ext cx="11749548" cy="2862322"/>
          </a:xfrm>
          <a:prstGeom prst="rect">
            <a:avLst/>
          </a:prstGeom>
          <a:noFill/>
        </p:spPr>
        <p:txBody>
          <a:bodyPr wrap="square" rtlCol="0">
            <a:spAutoFit/>
          </a:bodyPr>
          <a:lstStyle/>
          <a:p>
            <a:r>
              <a:rPr lang="es-MX" b="1" dirty="0"/>
              <a:t>¿Cuáles son las esperanzas para la plata?</a:t>
            </a:r>
            <a:endParaRPr lang="es-AR" b="1" dirty="0"/>
          </a:p>
          <a:p>
            <a:endParaRPr lang="es-AR" b="1" dirty="0"/>
          </a:p>
          <a:p>
            <a:r>
              <a:rPr lang="es-MX" b="1" dirty="0"/>
              <a:t>7. Verificación de programas: </a:t>
            </a:r>
            <a:r>
              <a:rPr lang="es-MX" dirty="0"/>
              <a:t>Es una herramienta para sistemas críticos. Mejorar la fiabilidad pero las verificaciones son costosas y solo aseguran que un programa cumple la especificación, no si la especificación en sí es correcta.</a:t>
            </a:r>
          </a:p>
          <a:p>
            <a:endParaRPr lang="es-MX" b="1" dirty="0"/>
          </a:p>
          <a:p>
            <a:r>
              <a:rPr lang="es-MX" b="1" dirty="0"/>
              <a:t>8. Entornos y herramientas: </a:t>
            </a:r>
            <a:r>
              <a:rPr lang="es-MX" dirty="0"/>
              <a:t>Los editores permiten beneficios limitados, principalmente en detección de errores simples. </a:t>
            </a:r>
          </a:p>
          <a:p>
            <a:endParaRPr lang="es-MX" dirty="0"/>
          </a:p>
          <a:p>
            <a:r>
              <a:rPr lang="es-MX" b="1" dirty="0"/>
              <a:t>9. Estaciones de trabajo: </a:t>
            </a:r>
            <a:r>
              <a:rPr lang="es-MX" dirty="0"/>
              <a:t>El aumento en potencia y memoria es bienvenido, pero no trae mejoras extraordinarias en el desarrollo.</a:t>
            </a:r>
          </a:p>
        </p:txBody>
      </p:sp>
    </p:spTree>
    <p:extLst>
      <p:ext uri="{BB962C8B-B14F-4D97-AF65-F5344CB8AC3E}">
        <p14:creationId xmlns:p14="http://schemas.microsoft.com/office/powerpoint/2010/main" val="20699458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10A18-6C16-6E5D-AB3D-C75903152DA3}"/>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20F86B5-F540-A6DA-BEAB-F6DCA9975FFF}"/>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ACD906CF-0E6B-39FF-B0B5-B2105E7D826B}"/>
              </a:ext>
            </a:extLst>
          </p:cNvPr>
          <p:cNvSpPr txBox="1"/>
          <p:nvPr/>
        </p:nvSpPr>
        <p:spPr>
          <a:xfrm>
            <a:off x="294968" y="953729"/>
            <a:ext cx="11749548" cy="3139321"/>
          </a:xfrm>
          <a:prstGeom prst="rect">
            <a:avLst/>
          </a:prstGeom>
          <a:noFill/>
        </p:spPr>
        <p:txBody>
          <a:bodyPr wrap="square" rtlCol="0">
            <a:spAutoFit/>
          </a:bodyPr>
          <a:lstStyle/>
          <a:p>
            <a:r>
              <a:rPr lang="es-MX" b="1" dirty="0"/>
              <a:t>¿Cuáles son los ataques prometedores a la escencia conceptual?</a:t>
            </a:r>
            <a:endParaRPr lang="es-AR" b="1" dirty="0"/>
          </a:p>
          <a:p>
            <a:endParaRPr lang="es-MX" b="1" dirty="0"/>
          </a:p>
          <a:p>
            <a:r>
              <a:rPr lang="es-MX" dirty="0"/>
              <a:t>Todos los ataques tecnológicos a las dificultades accidentales están limitados por la ecuación de la productividad. </a:t>
            </a:r>
          </a:p>
          <a:p>
            <a:endParaRPr lang="es-MX" b="1" dirty="0"/>
          </a:p>
          <a:p>
            <a:r>
              <a:rPr lang="es-MX" b="1" dirty="0"/>
              <a:t>La productividad de un grupo de personas es:</a:t>
            </a:r>
          </a:p>
          <a:p>
            <a:r>
              <a:rPr lang="es-MX" b="1" dirty="0"/>
              <a:t>P = N x T x (0,55 - 0,00005 x N x (N - 1))</a:t>
            </a:r>
          </a:p>
          <a:p>
            <a:endParaRPr lang="es-MX" b="1" dirty="0"/>
          </a:p>
          <a:p>
            <a:r>
              <a:rPr lang="es-MX" b="1" dirty="0"/>
              <a:t>N </a:t>
            </a:r>
            <a:r>
              <a:rPr lang="es-MX" dirty="0"/>
              <a:t>es el número de personas en el grupo</a:t>
            </a:r>
          </a:p>
          <a:p>
            <a:endParaRPr lang="es-MX" b="1" dirty="0"/>
          </a:p>
          <a:p>
            <a:r>
              <a:rPr lang="es-MX" b="1" dirty="0"/>
              <a:t>T </a:t>
            </a:r>
            <a:r>
              <a:rPr lang="es-MX" dirty="0"/>
              <a:t>es el número de horas en un período de trabajo.</a:t>
            </a:r>
          </a:p>
          <a:p>
            <a:endParaRPr lang="es-MX" b="1" dirty="0"/>
          </a:p>
        </p:txBody>
      </p:sp>
    </p:spTree>
    <p:extLst>
      <p:ext uri="{BB962C8B-B14F-4D97-AF65-F5344CB8AC3E}">
        <p14:creationId xmlns:p14="http://schemas.microsoft.com/office/powerpoint/2010/main" val="5081802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BF516-1FB5-6B78-7DA1-B9E5CE92DE3D}"/>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F7BA1128-00E2-0EC0-AF4C-93E6D6425C63}"/>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C449C0D2-3833-672B-4B1C-A19643337C8F}"/>
              </a:ext>
            </a:extLst>
          </p:cNvPr>
          <p:cNvSpPr txBox="1"/>
          <p:nvPr/>
        </p:nvSpPr>
        <p:spPr>
          <a:xfrm>
            <a:off x="294968" y="953729"/>
            <a:ext cx="11749548" cy="2031325"/>
          </a:xfrm>
          <a:prstGeom prst="rect">
            <a:avLst/>
          </a:prstGeom>
          <a:noFill/>
        </p:spPr>
        <p:txBody>
          <a:bodyPr wrap="square" rtlCol="0">
            <a:spAutoFit/>
          </a:bodyPr>
          <a:lstStyle/>
          <a:p>
            <a:r>
              <a:rPr lang="es-MX" b="1" dirty="0"/>
              <a:t>¿Cuáles son los ataques prometedores a la escencia conceptual?</a:t>
            </a:r>
            <a:endParaRPr lang="es-AR" b="1" dirty="0"/>
          </a:p>
          <a:p>
            <a:endParaRPr lang="es-MX" b="1" dirty="0"/>
          </a:p>
          <a:p>
            <a:pPr marL="342900" indent="-342900">
              <a:buAutoNum type="arabicPeriod"/>
            </a:pPr>
            <a:r>
              <a:rPr lang="es-MX" b="1" dirty="0"/>
              <a:t>Comprar versus desarrollar: </a:t>
            </a:r>
            <a:r>
              <a:rPr lang="es-MX" dirty="0"/>
              <a:t>La opción más radical para desarrollar software es no hacerlo, sino comprar productos ya existentes, cada vez hay más y mejores disponibles, suele ser más barato y la entrega es inmediata, con mejor documentación y mantenimiento, reduciendo coste por usuario y aumentando la productividad</a:t>
            </a:r>
            <a:endParaRPr lang="es-MX" b="1" dirty="0"/>
          </a:p>
          <a:p>
            <a:pPr marL="342900" indent="-342900">
              <a:buAutoNum type="arabicPeriod"/>
            </a:pPr>
            <a:endParaRPr lang="es-MX" b="1" dirty="0"/>
          </a:p>
          <a:p>
            <a:pPr marL="342900" indent="-342900">
              <a:buAutoNum type="arabicPeriod"/>
            </a:pPr>
            <a:endParaRPr lang="es-MX" b="1" dirty="0"/>
          </a:p>
        </p:txBody>
      </p:sp>
    </p:spTree>
    <p:extLst>
      <p:ext uri="{BB962C8B-B14F-4D97-AF65-F5344CB8AC3E}">
        <p14:creationId xmlns:p14="http://schemas.microsoft.com/office/powerpoint/2010/main" val="3469289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9886E-B5A6-0781-DDAF-261B11BE31BA}"/>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7C08C346-E87D-9FCB-379F-DE9E8F3FAD7A}"/>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AA6DA66E-9148-8CE7-0286-31232F885EBB}"/>
              </a:ext>
            </a:extLst>
          </p:cNvPr>
          <p:cNvSpPr txBox="1"/>
          <p:nvPr/>
        </p:nvSpPr>
        <p:spPr>
          <a:xfrm>
            <a:off x="294968" y="953729"/>
            <a:ext cx="11749548" cy="4801314"/>
          </a:xfrm>
          <a:prstGeom prst="rect">
            <a:avLst/>
          </a:prstGeom>
          <a:noFill/>
        </p:spPr>
        <p:txBody>
          <a:bodyPr wrap="square" rtlCol="0">
            <a:spAutoFit/>
          </a:bodyPr>
          <a:lstStyle/>
          <a:p>
            <a:r>
              <a:rPr lang="es-MX" b="1" dirty="0"/>
              <a:t>¿Cuáles son los ataques prometedores a la escencia conceptual?</a:t>
            </a:r>
            <a:endParaRPr lang="es-AR" b="1" dirty="0"/>
          </a:p>
          <a:p>
            <a:endParaRPr lang="es-MX" b="1" dirty="0"/>
          </a:p>
          <a:p>
            <a:r>
              <a:rPr lang="es-MX" b="1" dirty="0"/>
              <a:t>2. Refinamiento de requisitos, prototipado rápido y desarrollo incremental</a:t>
            </a:r>
            <a:r>
              <a:rPr lang="es-MX" dirty="0"/>
              <a:t>:</a:t>
            </a:r>
          </a:p>
          <a:p>
            <a:endParaRPr lang="es-MX" dirty="0"/>
          </a:p>
          <a:p>
            <a:pPr marL="285750" indent="-285750">
              <a:buFont typeface="Arial" panose="020B0604020202020204" pitchFamily="34" charset="0"/>
              <a:buChar char="•"/>
            </a:pPr>
            <a:r>
              <a:rPr lang="es-MX" b="1" dirty="0"/>
              <a:t>🔍 Refinamiento de requisitos: </a:t>
            </a:r>
            <a:r>
              <a:rPr lang="es-MX" dirty="0"/>
              <a:t>La parte más difícil del desarrollo es decidir qué construir. Los requisitos técnicos detallados son difíciles de establecer pero costosos de corregir. El cliente no sabe con precisión qué quiere por lo que se necesita iteración constante.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 Prototipado rápido: </a:t>
            </a:r>
            <a:r>
              <a:rPr lang="es-MX" dirty="0"/>
              <a:t>Los prototipos son sistemas que simulan funciones clave sin necesidad de cumplir todos los requisitos técnicos. Validan la estructura conceptual facilitando el entendimiento. Atacan la </a:t>
            </a:r>
            <a:r>
              <a:rPr lang="es-MX" b="1" dirty="0"/>
              <a:t>esencia</a:t>
            </a:r>
            <a:r>
              <a:rPr lang="es-MX" dirty="0"/>
              <a:t> del problema del software</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 Desarrollo incremental: </a:t>
            </a:r>
            <a:r>
              <a:rPr lang="es-MX" dirty="0"/>
              <a:t>El crecimiento progresivo permite manejar la complejidad. Requiere diseño descendente, favorece la creación de prototipos funcionales desde el inicio, reversiones fáciles, aumenta la productividad y permite desarrollar sistemas en menos tiempo.</a:t>
            </a:r>
          </a:p>
          <a:p>
            <a:endParaRPr lang="es-MX" b="1" dirty="0"/>
          </a:p>
        </p:txBody>
      </p:sp>
    </p:spTree>
    <p:extLst>
      <p:ext uri="{BB962C8B-B14F-4D97-AF65-F5344CB8AC3E}">
        <p14:creationId xmlns:p14="http://schemas.microsoft.com/office/powerpoint/2010/main" val="35290903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856F7-BE0A-DF76-91DC-78DC7411242E}"/>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DD22657-CDAE-653B-6D72-0646597262EE}"/>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NO SILVER BULLETS</a:t>
            </a:r>
            <a:endParaRPr lang="es-AR" dirty="0"/>
          </a:p>
        </p:txBody>
      </p:sp>
      <p:sp>
        <p:nvSpPr>
          <p:cNvPr id="4" name="CuadroTexto 3">
            <a:extLst>
              <a:ext uri="{FF2B5EF4-FFF2-40B4-BE49-F238E27FC236}">
                <a16:creationId xmlns:a16="http://schemas.microsoft.com/office/drawing/2014/main" id="{D3447B70-B294-3C9D-BCA5-2F7B313C65D7}"/>
              </a:ext>
            </a:extLst>
          </p:cNvPr>
          <p:cNvSpPr txBox="1"/>
          <p:nvPr/>
        </p:nvSpPr>
        <p:spPr>
          <a:xfrm>
            <a:off x="294968" y="953729"/>
            <a:ext cx="11749548" cy="5632311"/>
          </a:xfrm>
          <a:prstGeom prst="rect">
            <a:avLst/>
          </a:prstGeom>
          <a:noFill/>
        </p:spPr>
        <p:txBody>
          <a:bodyPr wrap="square" rtlCol="0">
            <a:spAutoFit/>
          </a:bodyPr>
          <a:lstStyle/>
          <a:p>
            <a:r>
              <a:rPr lang="es-MX" b="1" dirty="0"/>
              <a:t>¿Cuáles son los ataques prometedores a la escencia conceptual?</a:t>
            </a:r>
            <a:endParaRPr lang="es-AR" b="1" dirty="0"/>
          </a:p>
          <a:p>
            <a:endParaRPr lang="es-MX" b="1" dirty="0"/>
          </a:p>
          <a:p>
            <a:r>
              <a:rPr lang="es-MX" b="1" dirty="0"/>
              <a:t>3. Grandes diseñadores: </a:t>
            </a:r>
            <a:r>
              <a:rPr lang="es-MX" dirty="0"/>
              <a:t>Mejorar el software depende de las personas, no solo de métodos o herramientas. Las buenas prácticas de diseño se pueden enseñar. La brecha entre un diseño bueno y uno excelente no se cierra con metodologías, los grandes diseños vienen de grandes diseñadores.</a:t>
            </a:r>
          </a:p>
          <a:p>
            <a:endParaRPr lang="es-MX" dirty="0"/>
          </a:p>
          <a:p>
            <a:r>
              <a:rPr lang="es-MX" dirty="0">
                <a:solidFill>
                  <a:srgbClr val="FF0000"/>
                </a:solidFill>
              </a:rPr>
              <a:t>Diseños inspiradores como Unix, Pascal, Smalltalk y Fortran surgieron de grandes diseñadores individuales. En contraste, sistemas como Cobol y MS-DOS fueron productos de comités y son menos admirados.</a:t>
            </a:r>
          </a:p>
          <a:p>
            <a:endParaRPr lang="es-MX" dirty="0">
              <a:solidFill>
                <a:srgbClr val="FF0000"/>
              </a:solidFill>
            </a:endParaRPr>
          </a:p>
          <a:p>
            <a:endParaRPr lang="es-MX" dirty="0">
              <a:solidFill>
                <a:srgbClr val="FF0000"/>
              </a:solidFill>
            </a:endParaRPr>
          </a:p>
          <a:p>
            <a:r>
              <a:rPr lang="es-MX" b="1" dirty="0"/>
              <a:t>¿Cómo formar grandes diseñadores?</a:t>
            </a:r>
          </a:p>
          <a:p>
            <a:endParaRPr lang="es-MX" dirty="0">
              <a:solidFill>
                <a:srgbClr val="FF0000"/>
              </a:solidFill>
            </a:endParaRPr>
          </a:p>
          <a:p>
            <a:pPr marL="342900" indent="-342900">
              <a:buAutoNum type="arabicPeriod"/>
            </a:pPr>
            <a:r>
              <a:rPr lang="es-MX" dirty="0"/>
              <a:t>Identificar a los mejores prospectos (no siempre los más experimentados).</a:t>
            </a:r>
          </a:p>
          <a:p>
            <a:pPr marL="342900" indent="-342900">
              <a:buAutoNum type="arabicPeriod"/>
            </a:pPr>
            <a:endParaRPr lang="es-MX" dirty="0"/>
          </a:p>
          <a:p>
            <a:pPr marL="342900" indent="-342900">
              <a:buAutoNum type="arabicPeriod"/>
            </a:pPr>
            <a:r>
              <a:rPr lang="es-MX" dirty="0"/>
              <a:t>Asignarles un mentor profesional y hacer un seguimiento de su desarrollo</a:t>
            </a:r>
          </a:p>
          <a:p>
            <a:pPr marL="342900" indent="-342900">
              <a:buAutoNum type="arabicPeriod"/>
            </a:pPr>
            <a:endParaRPr lang="es-MX" dirty="0"/>
          </a:p>
          <a:p>
            <a:pPr marL="342900" indent="-342900">
              <a:buAutoNum type="arabicPeriod"/>
            </a:pPr>
            <a:r>
              <a:rPr lang="es-MX" dirty="0"/>
              <a:t>Crear un plan de carrera personalizado</a:t>
            </a:r>
          </a:p>
          <a:p>
            <a:pPr marL="342900" indent="-342900">
              <a:buAutoNum type="arabicPeriod"/>
            </a:pPr>
            <a:endParaRPr lang="es-MX" dirty="0"/>
          </a:p>
          <a:p>
            <a:pPr marL="342900" indent="-342900">
              <a:buAutoNum type="arabicPeriod"/>
            </a:pPr>
            <a:r>
              <a:rPr lang="es-MX" dirty="0"/>
              <a:t>Fomentar la interacción e intercambio entre diseñadores talentosos.</a:t>
            </a:r>
          </a:p>
          <a:p>
            <a:endParaRPr lang="es-MX" dirty="0">
              <a:solidFill>
                <a:srgbClr val="FF0000"/>
              </a:solidFill>
            </a:endParaRPr>
          </a:p>
        </p:txBody>
      </p:sp>
    </p:spTree>
    <p:extLst>
      <p:ext uri="{BB962C8B-B14F-4D97-AF65-F5344CB8AC3E}">
        <p14:creationId xmlns:p14="http://schemas.microsoft.com/office/powerpoint/2010/main" val="13208559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E41BA-F521-C38B-DEA0-AE584F3E30FC}"/>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9B115E10-D226-3C79-B94E-2C95C8A333EF}"/>
              </a:ext>
            </a:extLst>
          </p:cNvPr>
          <p:cNvSpPr txBox="1"/>
          <p:nvPr/>
        </p:nvSpPr>
        <p:spPr>
          <a:xfrm>
            <a:off x="88491" y="171442"/>
            <a:ext cx="12103509" cy="2585323"/>
          </a:xfrm>
          <a:prstGeom prst="rect">
            <a:avLst/>
          </a:prstGeom>
          <a:noFill/>
        </p:spPr>
        <p:txBody>
          <a:bodyPr wrap="square" rtlCol="0">
            <a:spAutoFit/>
          </a:bodyPr>
          <a:lstStyle/>
          <a:p>
            <a:r>
              <a:rPr lang="es-MX" b="1" i="1" dirty="0"/>
              <a:t>¿Qué es el Software?</a:t>
            </a:r>
            <a:endParaRPr lang="es-MX" dirty="0"/>
          </a:p>
          <a:p>
            <a:endParaRPr lang="es-MX" dirty="0"/>
          </a:p>
          <a:p>
            <a:r>
              <a:rPr lang="es-MX" dirty="0"/>
              <a:t>Información estructurada con propiedades lógicas y funcionales, creada y mantenida en varias formas y representaciones, se confecciona para ser procesada por una computadora. </a:t>
            </a:r>
            <a:r>
              <a:rPr lang="es-MX" dirty="0" err="1"/>
              <a:t>Ademas</a:t>
            </a:r>
            <a:r>
              <a:rPr lang="es-MX" dirty="0"/>
              <a:t> de su documentación asociada.</a:t>
            </a:r>
          </a:p>
          <a:p>
            <a:endParaRPr lang="es-MX" dirty="0"/>
          </a:p>
          <a:p>
            <a:pPr marL="342900" indent="-342900">
              <a:buAutoNum type="arabicPeriod"/>
            </a:pPr>
            <a:r>
              <a:rPr lang="es-MX" dirty="0"/>
              <a:t>Conjunto de instrucciones que cuando se ejecutan proporcionan características, función y desempeño buscados </a:t>
            </a:r>
          </a:p>
          <a:p>
            <a:pPr marL="342900" indent="-342900">
              <a:buAutoNum type="arabicPeriod"/>
            </a:pPr>
            <a:endParaRPr lang="es-MX" dirty="0"/>
          </a:p>
          <a:p>
            <a:pPr marL="342900" indent="-342900">
              <a:buAutoNum type="arabicPeriod"/>
            </a:pPr>
            <a:r>
              <a:rPr lang="es-MX" dirty="0"/>
              <a:t>Estructuras de datos que permiten a los programas manipular adecuadamente la información.</a:t>
            </a:r>
          </a:p>
          <a:p>
            <a:pPr marL="342900" indent="-342900">
              <a:buAutoNum type="arabicPeriod"/>
            </a:pPr>
            <a:endParaRPr lang="es-MX" dirty="0"/>
          </a:p>
        </p:txBody>
      </p:sp>
    </p:spTree>
    <p:extLst>
      <p:ext uri="{BB962C8B-B14F-4D97-AF65-F5344CB8AC3E}">
        <p14:creationId xmlns:p14="http://schemas.microsoft.com/office/powerpoint/2010/main" val="3570419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4D018-3AC4-FAF1-8830-02442A220530}"/>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E35F8BB9-FDA6-52BD-1C21-4E6676744E1A}"/>
              </a:ext>
            </a:extLst>
          </p:cNvPr>
          <p:cNvSpPr txBox="1"/>
          <p:nvPr/>
        </p:nvSpPr>
        <p:spPr>
          <a:xfrm>
            <a:off x="88491" y="171442"/>
            <a:ext cx="12103509" cy="2862322"/>
          </a:xfrm>
          <a:prstGeom prst="rect">
            <a:avLst/>
          </a:prstGeom>
          <a:noFill/>
        </p:spPr>
        <p:txBody>
          <a:bodyPr wrap="square" rtlCol="0">
            <a:spAutoFit/>
          </a:bodyPr>
          <a:lstStyle/>
          <a:p>
            <a:r>
              <a:rPr lang="es-MX" b="1" i="1" dirty="0"/>
              <a:t>¿Qué es la ingeniería de Software?</a:t>
            </a:r>
          </a:p>
          <a:p>
            <a:endParaRPr lang="es-MX" b="1" i="1" dirty="0"/>
          </a:p>
          <a:p>
            <a:r>
              <a:rPr lang="es-MX" dirty="0"/>
              <a:t>Una disciplina de la ingeniería que se ocupa de todos los aspectos de la producción de software, desde las etapas iniciales de la especificación del sistema hasta el mantenimiento del mismo después de que se ha puesto en uso.</a:t>
            </a:r>
          </a:p>
          <a:p>
            <a:endParaRPr lang="es-MX" dirty="0"/>
          </a:p>
          <a:p>
            <a:r>
              <a:rPr lang="es-MX" dirty="0"/>
              <a:t>Parnas la define como la construcción multipersonal de software multiversional</a:t>
            </a:r>
          </a:p>
          <a:p>
            <a:r>
              <a:rPr lang="es-MX" dirty="0"/>
              <a:t> </a:t>
            </a:r>
          </a:p>
          <a:p>
            <a:pPr marL="285750" indent="-285750">
              <a:buFont typeface="Arial" panose="020B0604020202020204" pitchFamily="34" charset="0"/>
              <a:buChar char="•"/>
            </a:pPr>
            <a:r>
              <a:rPr lang="es-MX" dirty="0"/>
              <a:t>Multipersonal → Normalmente se requiere la colaboración de equipos completos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Multiversión → El software no es algo estático. Se desarrolla en distintas versiones que van evolucionando</a:t>
            </a:r>
          </a:p>
        </p:txBody>
      </p:sp>
    </p:spTree>
    <p:extLst>
      <p:ext uri="{BB962C8B-B14F-4D97-AF65-F5344CB8AC3E}">
        <p14:creationId xmlns:p14="http://schemas.microsoft.com/office/powerpoint/2010/main" val="38538781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E58E2-8E48-6878-C4B0-1D564E39C264}"/>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8876328B-5CB0-1B17-63D8-F934169AEE4E}"/>
              </a:ext>
            </a:extLst>
          </p:cNvPr>
          <p:cNvSpPr txBox="1"/>
          <p:nvPr/>
        </p:nvSpPr>
        <p:spPr>
          <a:xfrm>
            <a:off x="88491" y="171442"/>
            <a:ext cx="12103509" cy="2862322"/>
          </a:xfrm>
          <a:prstGeom prst="rect">
            <a:avLst/>
          </a:prstGeom>
          <a:noFill/>
        </p:spPr>
        <p:txBody>
          <a:bodyPr wrap="square" rtlCol="0">
            <a:spAutoFit/>
          </a:bodyPr>
          <a:lstStyle/>
          <a:p>
            <a:r>
              <a:rPr lang="es-MX" b="1" i="1" dirty="0"/>
              <a:t>¿Qué es un proceso?</a:t>
            </a:r>
          </a:p>
          <a:p>
            <a:endParaRPr lang="es-MX" b="1" i="1" dirty="0"/>
          </a:p>
          <a:p>
            <a:r>
              <a:rPr lang="es-MX" dirty="0"/>
              <a:t>Secuencia de pasos ejecutados para un propósito dado</a:t>
            </a:r>
          </a:p>
          <a:p>
            <a:endParaRPr lang="es-MX" b="1" i="1" dirty="0"/>
          </a:p>
          <a:p>
            <a:endParaRPr lang="es-MX" b="1" i="1" dirty="0"/>
          </a:p>
          <a:p>
            <a:endParaRPr lang="es-MX" b="1" i="1" dirty="0"/>
          </a:p>
          <a:p>
            <a:r>
              <a:rPr lang="es-MX" b="1" i="1" dirty="0"/>
              <a:t>¿Qué es un proceso de software?</a:t>
            </a:r>
          </a:p>
          <a:p>
            <a:endParaRPr lang="es-MX" b="1" i="1" dirty="0"/>
          </a:p>
          <a:p>
            <a:r>
              <a:rPr lang="es-MX" dirty="0"/>
              <a:t>Un conjunto de </a:t>
            </a:r>
            <a:r>
              <a:rPr lang="es-MX" b="1" dirty="0"/>
              <a:t>actividades, métodos, prácticas, y transformaciones </a:t>
            </a:r>
            <a:r>
              <a:rPr lang="es-MX" dirty="0"/>
              <a:t>que la gente usa para desarrollar o mantener software y sus productos asociados.</a:t>
            </a:r>
          </a:p>
        </p:txBody>
      </p:sp>
    </p:spTree>
    <p:extLst>
      <p:ext uri="{BB962C8B-B14F-4D97-AF65-F5344CB8AC3E}">
        <p14:creationId xmlns:p14="http://schemas.microsoft.com/office/powerpoint/2010/main" val="1660262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DB116-386F-C0B7-99AE-94405B3332DE}"/>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D33E56AF-22EC-ED52-A853-639C0DA3FF54}"/>
              </a:ext>
            </a:extLst>
          </p:cNvPr>
          <p:cNvSpPr txBox="1"/>
          <p:nvPr/>
        </p:nvSpPr>
        <p:spPr>
          <a:xfrm>
            <a:off x="88491" y="171442"/>
            <a:ext cx="12103509" cy="4524315"/>
          </a:xfrm>
          <a:prstGeom prst="rect">
            <a:avLst/>
          </a:prstGeom>
          <a:noFill/>
        </p:spPr>
        <p:txBody>
          <a:bodyPr wrap="square" rtlCol="0">
            <a:spAutoFit/>
          </a:bodyPr>
          <a:lstStyle/>
          <a:p>
            <a:r>
              <a:rPr lang="es-MX" b="1" i="1" dirty="0"/>
              <a:t>¿Cuáles son los factores determinantes de un proceso de desarrollo de software?</a:t>
            </a:r>
          </a:p>
          <a:p>
            <a:endParaRPr lang="es-MX" b="1" i="1" dirty="0"/>
          </a:p>
          <a:p>
            <a:pPr marL="342900" indent="-342900">
              <a:buAutoNum type="arabicPeriod"/>
            </a:pPr>
            <a:r>
              <a:rPr lang="es-MX" dirty="0"/>
              <a:t>Procedimientos y Métodos: La adaptación de procesos establecidos para su implementación, dependiendo del contexto, es esencial para la calidad resultante. Definir las actividades que se harán y cuáles no. Además, es relevante que esta información esté documentada para lograr transparencia. Es decir, tener definidos y escritos los procedimientos. Diseño </a:t>
            </a:r>
            <a:r>
              <a:rPr lang="es-MX" dirty="0" err="1"/>
              <a:t>Implementacion</a:t>
            </a:r>
            <a:r>
              <a:rPr lang="es-MX" dirty="0"/>
              <a:t> Prueba </a:t>
            </a:r>
          </a:p>
          <a:p>
            <a:pPr marL="342900" indent="-342900">
              <a:buAutoNum type="arabicPeriod"/>
            </a:pPr>
            <a:endParaRPr lang="es-MX" dirty="0"/>
          </a:p>
          <a:p>
            <a:pPr marL="342900" indent="-342900">
              <a:buAutoNum type="arabicPeriod"/>
            </a:pPr>
            <a:endParaRPr lang="es-MX" dirty="0"/>
          </a:p>
          <a:p>
            <a:pPr marL="342900" indent="-342900">
              <a:buAutoNum type="arabicPeriod"/>
            </a:pPr>
            <a:r>
              <a:rPr lang="es-MX" dirty="0"/>
              <a:t>Personas motivadas, capacitadas y con habilidades: Es factor primordial para obtener la calidad del producto del proceso, ya que éste se determina del esfuerzo de las personas. Sin ellas, no se puede lograr construir ningún 11 producto. Por ello, deben estar capacitadas y con habilidades para realizar sus tareas asignadas de la manera correcta y motivados, para lograr aún mayor eficiencia. Recordar que el software es una actividad humano-intensiva. </a:t>
            </a:r>
          </a:p>
          <a:p>
            <a:pPr marL="342900" indent="-342900">
              <a:buAutoNum type="arabicPeriod"/>
            </a:pPr>
            <a:endParaRPr lang="es-MX" dirty="0"/>
          </a:p>
          <a:p>
            <a:pPr marL="342900" indent="-342900">
              <a:buAutoNum type="arabicPeriod"/>
            </a:pPr>
            <a:r>
              <a:rPr lang="es-MX" dirty="0"/>
              <a:t>Herramientas y Equipos: Materiales necesarios para llevar a cabo el proceso que nos permiten que las entradas se transformen en salidas. Se recomienda automatizar la mayor cantidad de actividades posibles, lo que mejora la eficiencia de las personas y puedan concentrarse en tareas que requieran de su capacidad.</a:t>
            </a:r>
          </a:p>
        </p:txBody>
      </p:sp>
    </p:spTree>
    <p:extLst>
      <p:ext uri="{BB962C8B-B14F-4D97-AF65-F5344CB8AC3E}">
        <p14:creationId xmlns:p14="http://schemas.microsoft.com/office/powerpoint/2010/main" val="41675362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14A71-D4C2-2C68-110A-5ACAB4D4AF38}"/>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0354D7AD-5C74-7DC5-5676-CFF1B20AD556}"/>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Disciplinas que conforman la ingeniería de software</a:t>
            </a:r>
            <a:endParaRPr lang="es-AR" dirty="0"/>
          </a:p>
        </p:txBody>
      </p:sp>
      <p:sp>
        <p:nvSpPr>
          <p:cNvPr id="4" name="CuadroTexto 3">
            <a:extLst>
              <a:ext uri="{FF2B5EF4-FFF2-40B4-BE49-F238E27FC236}">
                <a16:creationId xmlns:a16="http://schemas.microsoft.com/office/drawing/2014/main" id="{E2B4F369-987A-0A90-939C-29AC544F31DD}"/>
              </a:ext>
            </a:extLst>
          </p:cNvPr>
          <p:cNvSpPr txBox="1"/>
          <p:nvPr/>
        </p:nvSpPr>
        <p:spPr>
          <a:xfrm>
            <a:off x="294968" y="953729"/>
            <a:ext cx="11749548" cy="1200329"/>
          </a:xfrm>
          <a:prstGeom prst="rect">
            <a:avLst/>
          </a:prstGeom>
          <a:noFill/>
        </p:spPr>
        <p:txBody>
          <a:bodyPr wrap="square" rtlCol="0">
            <a:spAutoFit/>
          </a:bodyPr>
          <a:lstStyle/>
          <a:p>
            <a:r>
              <a:rPr lang="es-MX" b="1" dirty="0"/>
              <a:t>1. Disciplinas técnicas: </a:t>
            </a:r>
            <a:r>
              <a:rPr lang="es-MX" dirty="0"/>
              <a:t>Contemplan actividades que aportan al desarrollo de software como producto. 4</a:t>
            </a:r>
          </a:p>
          <a:p>
            <a:endParaRPr lang="es-MX" dirty="0">
              <a:solidFill>
                <a:srgbClr val="FF0000"/>
              </a:solidFill>
            </a:endParaRPr>
          </a:p>
          <a:p>
            <a:r>
              <a:rPr lang="es-MX" b="1" dirty="0"/>
              <a:t>3. Disciplinas protectoras o de soporte: </a:t>
            </a:r>
            <a:r>
              <a:rPr lang="es-MX" dirty="0"/>
              <a:t>Son transversales a los procesos de software, que permiten verificar la integridad y calidad del producto.</a:t>
            </a:r>
            <a:endParaRPr lang="es-MX" dirty="0">
              <a:solidFill>
                <a:srgbClr val="FF0000"/>
              </a:solidFill>
            </a:endParaRPr>
          </a:p>
        </p:txBody>
      </p:sp>
    </p:spTree>
    <p:extLst>
      <p:ext uri="{BB962C8B-B14F-4D97-AF65-F5344CB8AC3E}">
        <p14:creationId xmlns:p14="http://schemas.microsoft.com/office/powerpoint/2010/main" val="204547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46684-3B4C-1612-41AB-F5C308E1FAE5}"/>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E11D473A-03F0-79C4-024D-E9B7DADF2FF7}"/>
              </a:ext>
            </a:extLst>
          </p:cNvPr>
          <p:cNvSpPr txBox="1"/>
          <p:nvPr/>
        </p:nvSpPr>
        <p:spPr>
          <a:xfrm>
            <a:off x="88491" y="171442"/>
            <a:ext cx="12103509" cy="6463308"/>
          </a:xfrm>
          <a:prstGeom prst="rect">
            <a:avLst/>
          </a:prstGeom>
          <a:noFill/>
        </p:spPr>
        <p:txBody>
          <a:bodyPr wrap="square" rtlCol="0">
            <a:spAutoFit/>
          </a:bodyPr>
          <a:lstStyle/>
          <a:p>
            <a:r>
              <a:rPr lang="es-MX" b="1" dirty="0"/>
              <a:t> ¿Qué debemos garantizar para que un producto tenga integridad?</a:t>
            </a:r>
          </a:p>
          <a:p>
            <a:endParaRPr lang="es-MX" b="1" dirty="0"/>
          </a:p>
          <a:p>
            <a:r>
              <a:rPr lang="es-MX" dirty="0"/>
              <a:t>Su calidad, es decir el producto es lo que tiene que ser y lo hace de la mejor manera posible</a:t>
            </a:r>
          </a:p>
          <a:p>
            <a:endParaRPr lang="es-MX" dirty="0"/>
          </a:p>
          <a:p>
            <a:endParaRPr lang="es-MX" dirty="0"/>
          </a:p>
          <a:p>
            <a:r>
              <a:rPr lang="es-MX" b="1" dirty="0"/>
              <a:t>¿Qué elementos contiene el Plan de gestión de configuración?</a:t>
            </a:r>
          </a:p>
          <a:p>
            <a:endParaRPr lang="es-MX" b="1" dirty="0"/>
          </a:p>
          <a:p>
            <a:r>
              <a:rPr lang="es-MX" dirty="0"/>
              <a:t>Es un </a:t>
            </a:r>
            <a:r>
              <a:rPr lang="es-MX" dirty="0" err="1"/>
              <a:t>Item</a:t>
            </a:r>
            <a:r>
              <a:rPr lang="es-MX" dirty="0"/>
              <a:t> de configuración que puede contener nombres de ítems, </a:t>
            </a:r>
            <a:r>
              <a:rPr lang="es-MX" dirty="0" err="1"/>
              <a:t>url</a:t>
            </a:r>
            <a:r>
              <a:rPr lang="es-MX" dirty="0"/>
              <a:t> del repositorio, esquema de configuración de nombrado de ítems, etc.</a:t>
            </a:r>
          </a:p>
          <a:p>
            <a:endParaRPr lang="es-MX" dirty="0"/>
          </a:p>
          <a:p>
            <a:endParaRPr lang="es-MX" dirty="0"/>
          </a:p>
          <a:p>
            <a:r>
              <a:rPr lang="es-MX" b="1" dirty="0"/>
              <a:t>¿Cuál es la diferencia entre PUD y RUP?</a:t>
            </a:r>
          </a:p>
          <a:p>
            <a:endParaRPr lang="es-MX" b="1" dirty="0"/>
          </a:p>
          <a:p>
            <a:r>
              <a:rPr lang="es-MX" dirty="0" err="1"/>
              <a:t>Rup</a:t>
            </a:r>
            <a:r>
              <a:rPr lang="es-MX" dirty="0"/>
              <a:t> agrega el despliegue, testing y las disciplinas protectoras y disciplinas de gestión de proyecto.</a:t>
            </a:r>
          </a:p>
          <a:p>
            <a:endParaRPr lang="es-MX" dirty="0"/>
          </a:p>
          <a:p>
            <a:endParaRPr lang="es-MX" dirty="0"/>
          </a:p>
          <a:p>
            <a:r>
              <a:rPr lang="es-MX" b="1" dirty="0"/>
              <a:t>¿Qué son lean y agile?</a:t>
            </a:r>
          </a:p>
          <a:p>
            <a:endParaRPr lang="es-MX" dirty="0"/>
          </a:p>
          <a:p>
            <a:r>
              <a:rPr lang="es-MX" dirty="0" err="1"/>
              <a:t>Filosofias</a:t>
            </a:r>
            <a:r>
              <a:rPr lang="es-MX" dirty="0"/>
              <a:t>, no </a:t>
            </a:r>
            <a:r>
              <a:rPr lang="es-MX" dirty="0" err="1"/>
              <a:t>metodologias</a:t>
            </a:r>
            <a:endParaRPr lang="es-MX" dirty="0"/>
          </a:p>
          <a:p>
            <a:endParaRPr lang="es-MX" dirty="0"/>
          </a:p>
          <a:p>
            <a:endParaRPr lang="es-MX" b="1" dirty="0"/>
          </a:p>
          <a:p>
            <a:endParaRPr lang="es-MX" dirty="0"/>
          </a:p>
          <a:p>
            <a:pPr marL="342900" indent="-342900">
              <a:buAutoNum type="arabicPeriod"/>
            </a:pPr>
            <a:endParaRPr lang="es-MX" dirty="0"/>
          </a:p>
        </p:txBody>
      </p:sp>
    </p:spTree>
    <p:extLst>
      <p:ext uri="{BB962C8B-B14F-4D97-AF65-F5344CB8AC3E}">
        <p14:creationId xmlns:p14="http://schemas.microsoft.com/office/powerpoint/2010/main" val="2872043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F2E6C-013B-6BC8-C8C9-653B93A8351F}"/>
            </a:ext>
          </a:extLst>
        </p:cNvPr>
        <p:cNvGrpSpPr/>
        <p:nvPr/>
      </p:nvGrpSpPr>
      <p:grpSpPr>
        <a:xfrm>
          <a:off x="0" y="0"/>
          <a:ext cx="0" cy="0"/>
          <a:chOff x="0" y="0"/>
          <a:chExt cx="0" cy="0"/>
        </a:xfrm>
      </p:grpSpPr>
      <p:sp>
        <p:nvSpPr>
          <p:cNvPr id="3" name="Rectángulo: esquinas redondeadas 2">
            <a:extLst>
              <a:ext uri="{FF2B5EF4-FFF2-40B4-BE49-F238E27FC236}">
                <a16:creationId xmlns:a16="http://schemas.microsoft.com/office/drawing/2014/main" id="{7D73878C-F77D-F4D1-F8AA-26CD4389795E}"/>
              </a:ext>
            </a:extLst>
          </p:cNvPr>
          <p:cNvSpPr/>
          <p:nvPr/>
        </p:nvSpPr>
        <p:spPr>
          <a:xfrm>
            <a:off x="521110" y="275303"/>
            <a:ext cx="11356258"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Disciplinas que conforman la ingeniería de software</a:t>
            </a:r>
            <a:endParaRPr lang="es-AR" dirty="0"/>
          </a:p>
        </p:txBody>
      </p:sp>
      <p:pic>
        <p:nvPicPr>
          <p:cNvPr id="5" name="Imagen 4">
            <a:extLst>
              <a:ext uri="{FF2B5EF4-FFF2-40B4-BE49-F238E27FC236}">
                <a16:creationId xmlns:a16="http://schemas.microsoft.com/office/drawing/2014/main" id="{DDADEA9E-1F88-F1D1-8091-E2970018042D}"/>
              </a:ext>
            </a:extLst>
          </p:cNvPr>
          <p:cNvPicPr>
            <a:picLocks noChangeAspect="1"/>
          </p:cNvPicPr>
          <p:nvPr/>
        </p:nvPicPr>
        <p:blipFill>
          <a:blip r:embed="rId2"/>
          <a:stretch>
            <a:fillRect/>
          </a:stretch>
        </p:blipFill>
        <p:spPr>
          <a:xfrm>
            <a:off x="789834" y="1176023"/>
            <a:ext cx="10612331" cy="4505954"/>
          </a:xfrm>
          <a:prstGeom prst="rect">
            <a:avLst/>
          </a:prstGeom>
        </p:spPr>
      </p:pic>
    </p:spTree>
    <p:extLst>
      <p:ext uri="{BB962C8B-B14F-4D97-AF65-F5344CB8AC3E}">
        <p14:creationId xmlns:p14="http://schemas.microsoft.com/office/powerpoint/2010/main" val="30209308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AFBF-3F2F-A5F1-C324-140DC08F4130}"/>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05FEC022-1041-D946-FDED-EAC050ED008B}"/>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PROCESO DEFINIDO </a:t>
            </a:r>
            <a:endParaRPr lang="es-AR" dirty="0"/>
          </a:p>
        </p:txBody>
      </p:sp>
      <p:sp>
        <p:nvSpPr>
          <p:cNvPr id="3" name="CuadroTexto 2">
            <a:extLst>
              <a:ext uri="{FF2B5EF4-FFF2-40B4-BE49-F238E27FC236}">
                <a16:creationId xmlns:a16="http://schemas.microsoft.com/office/drawing/2014/main" id="{19355653-B650-2EB4-FB64-1AD6D4BF1B9E}"/>
              </a:ext>
            </a:extLst>
          </p:cNvPr>
          <p:cNvSpPr txBox="1"/>
          <p:nvPr/>
        </p:nvSpPr>
        <p:spPr>
          <a:xfrm>
            <a:off x="904568" y="1124378"/>
            <a:ext cx="10009238" cy="3139321"/>
          </a:xfrm>
          <a:prstGeom prst="rect">
            <a:avLst/>
          </a:prstGeom>
          <a:noFill/>
        </p:spPr>
        <p:txBody>
          <a:bodyPr wrap="square">
            <a:spAutoFit/>
          </a:bodyPr>
          <a:lstStyle/>
          <a:p>
            <a:r>
              <a:rPr lang="es-MX" b="1" dirty="0"/>
              <a:t>Proceso definido: </a:t>
            </a:r>
          </a:p>
          <a:p>
            <a:endParaRPr lang="es-MX" b="1" dirty="0"/>
          </a:p>
          <a:p>
            <a:pPr marL="285750" indent="-285750">
              <a:buFont typeface="Arial" panose="020B0604020202020204" pitchFamily="34" charset="0"/>
              <a:buChar char="•"/>
            </a:pPr>
            <a:r>
              <a:rPr lang="es-MX" dirty="0"/>
              <a:t>Aquel que asume que podemos repetir el mismo proceso una y otra vez, indefinidamente, y obtener los mismos resultados. Están inspirados en las líneas de producción, su administración y control provienen de la predictibilidad del proceso.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Plantean la necesidad de tener definido el paso a paso en cada momento, define de manera explícita las tareas, quién las realiza, en qué momento, cuáles son las entradas y salidas de cada tarea y qué artefactos son generados. </a:t>
            </a:r>
          </a:p>
          <a:p>
            <a:endParaRPr lang="es-MX" dirty="0"/>
          </a:p>
          <a:p>
            <a:pPr marL="285750" indent="-285750">
              <a:buFont typeface="Arial" panose="020B0604020202020204" pitchFamily="34" charset="0"/>
              <a:buChar char="•"/>
            </a:pPr>
            <a:endParaRPr lang="es-MX" dirty="0"/>
          </a:p>
        </p:txBody>
      </p:sp>
      <p:pic>
        <p:nvPicPr>
          <p:cNvPr id="5" name="Imagen 4">
            <a:extLst>
              <a:ext uri="{FF2B5EF4-FFF2-40B4-BE49-F238E27FC236}">
                <a16:creationId xmlns:a16="http://schemas.microsoft.com/office/drawing/2014/main" id="{6659FA9F-28F4-D445-4FE2-2E7542F62156}"/>
              </a:ext>
            </a:extLst>
          </p:cNvPr>
          <p:cNvPicPr>
            <a:picLocks noChangeAspect="1"/>
          </p:cNvPicPr>
          <p:nvPr/>
        </p:nvPicPr>
        <p:blipFill>
          <a:blip r:embed="rId2"/>
          <a:srcRect l="11511"/>
          <a:stretch>
            <a:fillRect/>
          </a:stretch>
        </p:blipFill>
        <p:spPr>
          <a:xfrm>
            <a:off x="1278194" y="4377883"/>
            <a:ext cx="4543630" cy="1276528"/>
          </a:xfrm>
          <a:prstGeom prst="rect">
            <a:avLst/>
          </a:prstGeom>
        </p:spPr>
      </p:pic>
    </p:spTree>
    <p:extLst>
      <p:ext uri="{BB962C8B-B14F-4D97-AF65-F5344CB8AC3E}">
        <p14:creationId xmlns:p14="http://schemas.microsoft.com/office/powerpoint/2010/main" val="3603881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5CF66-6B1D-BA72-F61A-0125160ABECB}"/>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16FFA8D-C737-C557-A47E-7C533B8F0875}"/>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PROCESOS EMPIRICOS</a:t>
            </a:r>
            <a:endParaRPr lang="es-AR" dirty="0"/>
          </a:p>
        </p:txBody>
      </p:sp>
      <p:sp>
        <p:nvSpPr>
          <p:cNvPr id="3" name="CuadroTexto 2">
            <a:extLst>
              <a:ext uri="{FF2B5EF4-FFF2-40B4-BE49-F238E27FC236}">
                <a16:creationId xmlns:a16="http://schemas.microsoft.com/office/drawing/2014/main" id="{340B7FD7-4909-2D4F-C2EA-B2E8551DC2FE}"/>
              </a:ext>
            </a:extLst>
          </p:cNvPr>
          <p:cNvSpPr txBox="1"/>
          <p:nvPr/>
        </p:nvSpPr>
        <p:spPr>
          <a:xfrm>
            <a:off x="904568" y="1124378"/>
            <a:ext cx="10009238" cy="3416320"/>
          </a:xfrm>
          <a:prstGeom prst="rect">
            <a:avLst/>
          </a:prstGeom>
          <a:noFill/>
        </p:spPr>
        <p:txBody>
          <a:bodyPr wrap="square">
            <a:spAutoFit/>
          </a:bodyPr>
          <a:lstStyle/>
          <a:p>
            <a:r>
              <a:rPr lang="es-MX" b="1" dirty="0"/>
              <a:t>Proceso Empírico</a:t>
            </a:r>
          </a:p>
          <a:p>
            <a:endParaRPr lang="es-MX" b="1" dirty="0"/>
          </a:p>
          <a:p>
            <a:pPr marL="285750" indent="-285750">
              <a:buFont typeface="Arial" panose="020B0604020202020204" pitchFamily="34" charset="0"/>
              <a:buChar char="•"/>
            </a:pPr>
            <a:r>
              <a:rPr lang="es-MX" dirty="0"/>
              <a:t>Es aquel que asume que existen variables cambiantes, si el proceso se repite, los resultados obtenidos pueden ser diferentes, se ajustan de mejor forma a procesos creativos y complejos. Su administración y control es por medio de inspecciones y adaptaciones. </a:t>
            </a:r>
          </a:p>
          <a:p>
            <a:endParaRPr lang="es-MX" dirty="0"/>
          </a:p>
          <a:p>
            <a:pPr marL="285750" indent="-285750">
              <a:buFont typeface="Arial" panose="020B0604020202020204" pitchFamily="34" charset="0"/>
              <a:buChar char="•"/>
            </a:pPr>
            <a:r>
              <a:rPr lang="es-MX" dirty="0"/>
              <a:t>Tienen un fuerte arraigo en la experiencia que se gana sobre la base de la propia realimentación del equipo.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endParaRPr lang="es-MX" dirty="0"/>
          </a:p>
          <a:p>
            <a:endParaRPr lang="es-MX" dirty="0"/>
          </a:p>
        </p:txBody>
      </p:sp>
      <p:pic>
        <p:nvPicPr>
          <p:cNvPr id="5" name="Imagen 4">
            <a:extLst>
              <a:ext uri="{FF2B5EF4-FFF2-40B4-BE49-F238E27FC236}">
                <a16:creationId xmlns:a16="http://schemas.microsoft.com/office/drawing/2014/main" id="{0D9644C3-5A5D-20BF-D199-D2D3A134F6BD}"/>
              </a:ext>
            </a:extLst>
          </p:cNvPr>
          <p:cNvPicPr>
            <a:picLocks noChangeAspect="1"/>
          </p:cNvPicPr>
          <p:nvPr/>
        </p:nvPicPr>
        <p:blipFill>
          <a:blip r:embed="rId2"/>
          <a:stretch>
            <a:fillRect/>
          </a:stretch>
        </p:blipFill>
        <p:spPr>
          <a:xfrm>
            <a:off x="1278194" y="4528772"/>
            <a:ext cx="4801270" cy="828791"/>
          </a:xfrm>
          <a:prstGeom prst="rect">
            <a:avLst/>
          </a:prstGeom>
        </p:spPr>
      </p:pic>
    </p:spTree>
    <p:extLst>
      <p:ext uri="{BB962C8B-B14F-4D97-AF65-F5344CB8AC3E}">
        <p14:creationId xmlns:p14="http://schemas.microsoft.com/office/powerpoint/2010/main" val="3695117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0FB9-99E6-E30A-9001-BCBC5788DE3E}"/>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99F62014-D8AF-91B6-9B72-3E7B8BE555F2}"/>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CICLOS DE VIDA</a:t>
            </a:r>
            <a:endParaRPr lang="es-AR" dirty="0"/>
          </a:p>
        </p:txBody>
      </p:sp>
      <p:sp>
        <p:nvSpPr>
          <p:cNvPr id="3" name="CuadroTexto 2">
            <a:extLst>
              <a:ext uri="{FF2B5EF4-FFF2-40B4-BE49-F238E27FC236}">
                <a16:creationId xmlns:a16="http://schemas.microsoft.com/office/drawing/2014/main" id="{1E77169B-3581-CC28-4A67-0EAD6F4B3461}"/>
              </a:ext>
            </a:extLst>
          </p:cNvPr>
          <p:cNvSpPr txBox="1"/>
          <p:nvPr/>
        </p:nvSpPr>
        <p:spPr>
          <a:xfrm>
            <a:off x="137651" y="1094882"/>
            <a:ext cx="11847871" cy="5909310"/>
          </a:xfrm>
          <a:prstGeom prst="rect">
            <a:avLst/>
          </a:prstGeom>
          <a:noFill/>
        </p:spPr>
        <p:txBody>
          <a:bodyPr wrap="square">
            <a:spAutoFit/>
          </a:bodyPr>
          <a:lstStyle/>
          <a:p>
            <a:r>
              <a:rPr lang="es-MX" b="1" dirty="0"/>
              <a:t>¿Cuál es la mayor diferencia entre los procesos empíricos y los definidos?</a:t>
            </a:r>
          </a:p>
          <a:p>
            <a:endParaRPr lang="es-MX" b="1" dirty="0"/>
          </a:p>
          <a:p>
            <a:r>
              <a:rPr lang="es-MX" dirty="0"/>
              <a:t>Los definidos se centran en la documentación mas que en el propio desarrollo y en los empíricos lo contrario</a:t>
            </a:r>
          </a:p>
          <a:p>
            <a:endParaRPr lang="es-MX" dirty="0"/>
          </a:p>
          <a:p>
            <a:endParaRPr lang="es-MX" b="1" dirty="0"/>
          </a:p>
          <a:p>
            <a:r>
              <a:rPr lang="es-MX" b="1" dirty="0"/>
              <a:t>Ciclo de vida del producto vs ciclo de vida del proyecto</a:t>
            </a:r>
          </a:p>
          <a:p>
            <a:endParaRPr lang="es-MX" b="1" dirty="0"/>
          </a:p>
          <a:p>
            <a:r>
              <a:rPr lang="es-MX" dirty="0"/>
              <a:t>El ciclo de vida del proyecto es el ciclo de vida del desarrollo de software, en cambio, el ciclo de vida del producto dura hasta que el software se deje de utilizar, dependiendo del mercado o de la organización. Un producto puede tener varios proyectos en su ciclo de vida, debido a cambios o actualizaciones. Por lo que, dentro del ciclo de vida del producto, se pueden desarrollar varios ciclos de vida de proyectos. </a:t>
            </a:r>
          </a:p>
          <a:p>
            <a:endParaRPr lang="es-MX" dirty="0"/>
          </a:p>
          <a:p>
            <a:r>
              <a:rPr lang="es-MX" dirty="0">
                <a:solidFill>
                  <a:srgbClr val="FF0000"/>
                </a:solidFill>
              </a:rPr>
              <a:t>En su </a:t>
            </a:r>
            <a:r>
              <a:rPr lang="es-MX" b="1" dirty="0">
                <a:solidFill>
                  <a:srgbClr val="FF0000"/>
                </a:solidFill>
              </a:rPr>
              <a:t>primer proyecto</a:t>
            </a:r>
            <a:r>
              <a:rPr lang="es-MX" dirty="0">
                <a:solidFill>
                  <a:srgbClr val="FF0000"/>
                </a:solidFill>
              </a:rPr>
              <a:t>, desarrolla la versión inicial de una app escolar con funciones básicas de inscripción y calificaciones.</a:t>
            </a:r>
          </a:p>
          <a:p>
            <a:r>
              <a:rPr lang="es-MX" dirty="0">
                <a:solidFill>
                  <a:srgbClr val="FF0000"/>
                </a:solidFill>
              </a:rPr>
              <a:t>Dos años después, inicia otro </a:t>
            </a:r>
            <a:r>
              <a:rPr lang="es-MX" b="1" dirty="0">
                <a:solidFill>
                  <a:srgbClr val="FF0000"/>
                </a:solidFill>
              </a:rPr>
              <a:t>proyecto</a:t>
            </a:r>
            <a:r>
              <a:rPr lang="es-MX" dirty="0">
                <a:solidFill>
                  <a:srgbClr val="FF0000"/>
                </a:solidFill>
              </a:rPr>
              <a:t> para actualizar la plataforma con acceso móvil.</a:t>
            </a:r>
          </a:p>
          <a:p>
            <a:r>
              <a:rPr lang="es-MX" dirty="0">
                <a:solidFill>
                  <a:srgbClr val="FF0000"/>
                </a:solidFill>
              </a:rPr>
              <a:t>Todos estos proyectos forman parte del </a:t>
            </a:r>
            <a:r>
              <a:rPr lang="es-MX" b="1" dirty="0">
                <a:solidFill>
                  <a:srgbClr val="FF0000"/>
                </a:solidFill>
              </a:rPr>
              <a:t>ciclo de vida del producto</a:t>
            </a:r>
            <a:r>
              <a:rPr lang="es-MX" dirty="0">
                <a:solidFill>
                  <a:srgbClr val="FF0000"/>
                </a:solidFill>
              </a:rPr>
              <a:t>, que se mantiene activo hasta que el sistema deje de usarse o sea reemplazado.</a:t>
            </a: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8115742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5C7F0-5020-54AD-9791-22AEDC3448F4}"/>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EF653F-9741-6423-F439-7BC355A844BF}"/>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CICLOS DE VIDA</a:t>
            </a:r>
            <a:endParaRPr lang="es-AR" dirty="0"/>
          </a:p>
        </p:txBody>
      </p:sp>
      <p:sp>
        <p:nvSpPr>
          <p:cNvPr id="3" name="CuadroTexto 2">
            <a:extLst>
              <a:ext uri="{FF2B5EF4-FFF2-40B4-BE49-F238E27FC236}">
                <a16:creationId xmlns:a16="http://schemas.microsoft.com/office/drawing/2014/main" id="{D4212E33-D482-0C63-42A9-3F8E64FA7C53}"/>
              </a:ext>
            </a:extLst>
          </p:cNvPr>
          <p:cNvSpPr txBox="1"/>
          <p:nvPr/>
        </p:nvSpPr>
        <p:spPr>
          <a:xfrm>
            <a:off x="137651" y="1094882"/>
            <a:ext cx="11847871" cy="4801314"/>
          </a:xfrm>
          <a:prstGeom prst="rect">
            <a:avLst/>
          </a:prstGeom>
          <a:noFill/>
        </p:spPr>
        <p:txBody>
          <a:bodyPr wrap="square">
            <a:spAutoFit/>
          </a:bodyPr>
          <a:lstStyle/>
          <a:p>
            <a:r>
              <a:rPr lang="es-MX" b="1" dirty="0"/>
              <a:t>¿Qué estimamos en el desarrollo de software?</a:t>
            </a:r>
          </a:p>
          <a:p>
            <a:endParaRPr lang="es-MX" b="1" dirty="0">
              <a:solidFill>
                <a:srgbClr val="FF0000"/>
              </a:solidFill>
            </a:endParaRPr>
          </a:p>
          <a:p>
            <a:pPr marL="285750" indent="-285750">
              <a:buFont typeface="Arial" panose="020B0604020202020204" pitchFamily="34" charset="0"/>
              <a:buChar char="•"/>
            </a:pPr>
            <a:r>
              <a:rPr lang="es-MX" b="1" dirty="0"/>
              <a:t>Enfoque tradicional (Procesos definidos): </a:t>
            </a:r>
            <a:r>
              <a:rPr lang="es-MX" dirty="0"/>
              <a:t>Las estimaciones las realiza el líder del proyecto</a:t>
            </a:r>
          </a:p>
          <a:p>
            <a:pPr marL="285750" indent="-285750">
              <a:buFont typeface="Arial" panose="020B0604020202020204" pitchFamily="34" charset="0"/>
              <a:buChar char="•"/>
            </a:pPr>
            <a:endParaRPr lang="es-MX" b="1" dirty="0"/>
          </a:p>
          <a:p>
            <a:pPr marL="800100" lvl="1" indent="-342900">
              <a:buFont typeface="+mj-lt"/>
              <a:buAutoNum type="arabicPeriod"/>
            </a:pPr>
            <a:r>
              <a:rPr lang="es-MX" dirty="0"/>
              <a:t>En primer lugar el </a:t>
            </a:r>
            <a:r>
              <a:rPr lang="es-MX" b="1" dirty="0"/>
              <a:t>tamaño: </a:t>
            </a:r>
            <a:r>
              <a:rPr lang="es-MX" dirty="0"/>
              <a:t>En líneas de </a:t>
            </a:r>
            <a:r>
              <a:rPr lang="es-MX" dirty="0" err="1"/>
              <a:t>codigo</a:t>
            </a:r>
            <a:r>
              <a:rPr lang="es-MX" dirty="0"/>
              <a:t> o módulos</a:t>
            </a:r>
          </a:p>
          <a:p>
            <a:pPr marL="800100" lvl="1" indent="-342900">
              <a:buFont typeface="+mj-lt"/>
              <a:buAutoNum type="arabicPeriod"/>
            </a:pPr>
            <a:endParaRPr lang="es-MX" dirty="0">
              <a:solidFill>
                <a:srgbClr val="FF0000"/>
              </a:solidFill>
            </a:endParaRPr>
          </a:p>
          <a:p>
            <a:pPr marL="800100" lvl="1" indent="-342900">
              <a:buFont typeface="+mj-lt"/>
              <a:buAutoNum type="arabicPeriod"/>
            </a:pPr>
            <a:r>
              <a:rPr lang="es-MX" dirty="0"/>
              <a:t>En segundo lugar el </a:t>
            </a:r>
            <a:r>
              <a:rPr lang="es-MX" b="1" dirty="0"/>
              <a:t>esfuerzo</a:t>
            </a:r>
            <a:r>
              <a:rPr lang="es-MX" dirty="0"/>
              <a:t>: En horas personas lineales (Horas reales continuas de desarrollo)</a:t>
            </a:r>
          </a:p>
          <a:p>
            <a:pPr marL="800100" lvl="1" indent="-342900">
              <a:buFont typeface="+mj-lt"/>
              <a:buAutoNum type="arabicPeriod"/>
            </a:pPr>
            <a:endParaRPr lang="es-MX" b="1" dirty="0"/>
          </a:p>
          <a:p>
            <a:pPr marL="800100" lvl="1" indent="-342900">
              <a:buFont typeface="+mj-lt"/>
              <a:buAutoNum type="arabicPeriod"/>
            </a:pPr>
            <a:r>
              <a:rPr lang="es-MX" dirty="0"/>
              <a:t>En tercer lugar el </a:t>
            </a:r>
            <a:r>
              <a:rPr lang="es-MX" b="1" dirty="0"/>
              <a:t>Calendario, </a:t>
            </a:r>
            <a:r>
              <a:rPr lang="es-MX" dirty="0"/>
              <a:t>es decir los plazos de entrega acordados con el cliente</a:t>
            </a:r>
          </a:p>
          <a:p>
            <a:pPr marL="800100" lvl="1" indent="-342900">
              <a:buFont typeface="+mj-lt"/>
              <a:buAutoNum type="arabicPeriod"/>
            </a:pPr>
            <a:endParaRPr lang="es-MX" dirty="0"/>
          </a:p>
          <a:p>
            <a:pPr marL="800100" lvl="1" indent="-342900">
              <a:buFont typeface="+mj-lt"/>
              <a:buAutoNum type="arabicPeriod"/>
            </a:pPr>
            <a:r>
              <a:rPr lang="es-MX" dirty="0"/>
              <a:t>Por ultimo los </a:t>
            </a:r>
            <a:r>
              <a:rPr lang="es-MX" b="1" dirty="0"/>
              <a:t>costos</a:t>
            </a:r>
            <a:r>
              <a:rPr lang="es-MX" dirty="0"/>
              <a:t>: En la divisa que utilicemos</a:t>
            </a:r>
          </a:p>
          <a:p>
            <a:pPr marL="742950" lvl="1" indent="-285750">
              <a:buFont typeface="Arial" panose="020B0604020202020204" pitchFamily="34" charset="0"/>
              <a:buChar char="•"/>
            </a:pPr>
            <a:endParaRPr lang="es-MX" dirty="0">
              <a:solidFill>
                <a:srgbClr val="FF0000"/>
              </a:solidFill>
            </a:endParaRPr>
          </a:p>
          <a:p>
            <a:pPr marL="285750" indent="-285750">
              <a:buFont typeface="Arial" panose="020B0604020202020204" pitchFamily="34" charset="0"/>
              <a:buChar char="•"/>
            </a:pPr>
            <a:endParaRPr lang="es-MX" dirty="0">
              <a:solidFill>
                <a:srgbClr val="FF0000"/>
              </a:solidFill>
            </a:endParaRP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1281856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1067F-64EC-C9A3-5948-DA925A5FBC8E}"/>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AD54377A-7E38-B223-F82D-2D2090B69A93}"/>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CICLOS DE VIDA</a:t>
            </a:r>
            <a:endParaRPr lang="es-AR" dirty="0"/>
          </a:p>
        </p:txBody>
      </p:sp>
      <p:sp>
        <p:nvSpPr>
          <p:cNvPr id="3" name="CuadroTexto 2">
            <a:extLst>
              <a:ext uri="{FF2B5EF4-FFF2-40B4-BE49-F238E27FC236}">
                <a16:creationId xmlns:a16="http://schemas.microsoft.com/office/drawing/2014/main" id="{9F34E49C-5999-EA3F-FC44-5EE7CFD79B53}"/>
              </a:ext>
            </a:extLst>
          </p:cNvPr>
          <p:cNvSpPr txBox="1"/>
          <p:nvPr/>
        </p:nvSpPr>
        <p:spPr>
          <a:xfrm>
            <a:off x="137651" y="1094882"/>
            <a:ext cx="11847871" cy="5909310"/>
          </a:xfrm>
          <a:prstGeom prst="rect">
            <a:avLst/>
          </a:prstGeom>
          <a:noFill/>
        </p:spPr>
        <p:txBody>
          <a:bodyPr wrap="square">
            <a:spAutoFit/>
          </a:bodyPr>
          <a:lstStyle/>
          <a:p>
            <a:r>
              <a:rPr lang="es-MX" b="1" dirty="0"/>
              <a:t>¿Qué estimamos en el desarrollo de software?</a:t>
            </a:r>
          </a:p>
          <a:p>
            <a:endParaRPr lang="es-MX" b="1" dirty="0">
              <a:solidFill>
                <a:srgbClr val="FF0000"/>
              </a:solidFill>
            </a:endParaRPr>
          </a:p>
          <a:p>
            <a:pPr marL="285750" indent="-285750">
              <a:buFont typeface="Arial" panose="020B0604020202020204" pitchFamily="34" charset="0"/>
              <a:buChar char="•"/>
            </a:pPr>
            <a:r>
              <a:rPr lang="es-MX" b="1" dirty="0"/>
              <a:t>Enfoque </a:t>
            </a:r>
            <a:r>
              <a:rPr lang="es-MX" b="1" dirty="0" err="1"/>
              <a:t>Agil</a:t>
            </a:r>
            <a:r>
              <a:rPr lang="es-MX" b="1" dirty="0"/>
              <a:t>: </a:t>
            </a:r>
          </a:p>
          <a:p>
            <a:endParaRPr lang="es-MX" b="1" dirty="0">
              <a:solidFill>
                <a:srgbClr val="FF0000"/>
              </a:solidFill>
            </a:endParaRPr>
          </a:p>
          <a:p>
            <a:r>
              <a:rPr lang="es-MX" dirty="0"/>
              <a:t>Se estima el </a:t>
            </a:r>
            <a:r>
              <a:rPr lang="es-MX" b="1" dirty="0"/>
              <a:t>tamaño</a:t>
            </a:r>
            <a:r>
              <a:rPr lang="es-MX" dirty="0"/>
              <a:t>, cuando estamos trabajando con </a:t>
            </a:r>
            <a:r>
              <a:rPr lang="es-MX" dirty="0" err="1"/>
              <a:t>user</a:t>
            </a:r>
            <a:r>
              <a:rPr lang="es-MX" dirty="0"/>
              <a:t> </a:t>
            </a:r>
            <a:r>
              <a:rPr lang="es-MX" dirty="0" err="1"/>
              <a:t>stories</a:t>
            </a:r>
            <a:r>
              <a:rPr lang="es-MX" dirty="0"/>
              <a:t> estimamos el tamaño utilizando los </a:t>
            </a:r>
            <a:r>
              <a:rPr lang="es-MX" b="1" dirty="0"/>
              <a:t>story </a:t>
            </a:r>
            <a:r>
              <a:rPr lang="es-MX" b="1" dirty="0" err="1"/>
              <a:t>points</a:t>
            </a:r>
            <a:r>
              <a:rPr lang="es-MX" b="1" dirty="0"/>
              <a:t> </a:t>
            </a:r>
            <a:r>
              <a:rPr lang="es-MX" dirty="0"/>
              <a:t>como unidad de medida, estos </a:t>
            </a:r>
            <a:r>
              <a:rPr lang="es-MX" dirty="0" err="1"/>
              <a:t>storypoints</a:t>
            </a:r>
            <a:r>
              <a:rPr lang="es-MX" dirty="0"/>
              <a:t> nos indican el peso de cada US. Existen diversas escalas para esta estimación. Adicionalmente necesitamos definir una US story </a:t>
            </a:r>
            <a:r>
              <a:rPr lang="es-MX" dirty="0" err="1"/>
              <a:t>canonica</a:t>
            </a:r>
            <a:r>
              <a:rPr lang="es-MX" dirty="0"/>
              <a:t> para poder hacer la comparación y tener un valor de referencia.</a:t>
            </a:r>
          </a:p>
          <a:p>
            <a:endParaRPr lang="es-MX" dirty="0"/>
          </a:p>
          <a:p>
            <a:pPr marL="342900" indent="-342900">
              <a:buFont typeface="+mj-lt"/>
              <a:buAutoNum type="arabicPeriod"/>
            </a:pPr>
            <a:r>
              <a:rPr lang="es-MX" dirty="0"/>
              <a:t>Escala del 1 al 10</a:t>
            </a:r>
          </a:p>
          <a:p>
            <a:pPr marL="342900" indent="-342900">
              <a:buFont typeface="+mj-lt"/>
              <a:buAutoNum type="arabicPeriod"/>
            </a:pPr>
            <a:endParaRPr lang="es-MX" dirty="0"/>
          </a:p>
          <a:p>
            <a:pPr marL="342900" indent="-342900">
              <a:buFont typeface="+mj-lt"/>
              <a:buAutoNum type="arabicPeriod"/>
            </a:pPr>
            <a:r>
              <a:rPr lang="es-MX" dirty="0"/>
              <a:t>Escala exponencial 2^n</a:t>
            </a:r>
          </a:p>
          <a:p>
            <a:pPr marL="342900" indent="-342900">
              <a:buFont typeface="+mj-lt"/>
              <a:buAutoNum type="arabicPeriod"/>
            </a:pPr>
            <a:endParaRPr lang="es-MX" dirty="0"/>
          </a:p>
          <a:p>
            <a:pPr marL="342900" indent="-342900">
              <a:buFont typeface="+mj-lt"/>
              <a:buAutoNum type="arabicPeriod"/>
            </a:pPr>
            <a:r>
              <a:rPr lang="es-MX" dirty="0"/>
              <a:t>Escala Fibonacci</a:t>
            </a:r>
          </a:p>
          <a:p>
            <a:pPr marL="342900" indent="-342900">
              <a:buFont typeface="+mj-lt"/>
              <a:buAutoNum type="arabicPeriod"/>
            </a:pPr>
            <a:endParaRPr lang="es-MX" dirty="0"/>
          </a:p>
          <a:p>
            <a:pPr marL="342900" indent="-342900">
              <a:buFont typeface="+mj-lt"/>
              <a:buAutoNum type="arabicPeriod"/>
            </a:pPr>
            <a:r>
              <a:rPr lang="es-MX" dirty="0"/>
              <a:t>Tallas de remeras (S, M, L, XL …)</a:t>
            </a:r>
          </a:p>
          <a:p>
            <a:pPr marL="285750" indent="-285750">
              <a:buFont typeface="Arial" panose="020B0604020202020204" pitchFamily="34" charset="0"/>
              <a:buChar char="•"/>
            </a:pPr>
            <a:endParaRPr lang="es-MX" dirty="0">
              <a:solidFill>
                <a:srgbClr val="FF0000"/>
              </a:solidFill>
            </a:endParaRPr>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3646598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5319F-4A51-8B52-74D8-4A47D3639AF1}"/>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E8D8FB70-DDEC-2CEA-1584-60B820288839}"/>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CICLOS DE VIDA</a:t>
            </a:r>
            <a:endParaRPr lang="es-AR" dirty="0"/>
          </a:p>
        </p:txBody>
      </p:sp>
      <p:sp>
        <p:nvSpPr>
          <p:cNvPr id="3" name="CuadroTexto 2">
            <a:extLst>
              <a:ext uri="{FF2B5EF4-FFF2-40B4-BE49-F238E27FC236}">
                <a16:creationId xmlns:a16="http://schemas.microsoft.com/office/drawing/2014/main" id="{79C3603A-0E53-1C87-1187-6E41D2C93C8D}"/>
              </a:ext>
            </a:extLst>
          </p:cNvPr>
          <p:cNvSpPr txBox="1"/>
          <p:nvPr/>
        </p:nvSpPr>
        <p:spPr>
          <a:xfrm>
            <a:off x="137651" y="1094882"/>
            <a:ext cx="11847871" cy="4801314"/>
          </a:xfrm>
          <a:prstGeom prst="rect">
            <a:avLst/>
          </a:prstGeom>
          <a:noFill/>
        </p:spPr>
        <p:txBody>
          <a:bodyPr wrap="square">
            <a:spAutoFit/>
          </a:bodyPr>
          <a:lstStyle/>
          <a:p>
            <a:r>
              <a:rPr lang="es-MX" b="1" dirty="0"/>
              <a:t>¿Qué estimamos en el desarrollo de software?</a:t>
            </a:r>
          </a:p>
          <a:p>
            <a:endParaRPr lang="es-MX" b="1" dirty="0">
              <a:solidFill>
                <a:srgbClr val="FF0000"/>
              </a:solidFill>
            </a:endParaRPr>
          </a:p>
          <a:p>
            <a:pPr marL="285750" indent="-285750">
              <a:buFont typeface="Arial" panose="020B0604020202020204" pitchFamily="34" charset="0"/>
              <a:buChar char="•"/>
            </a:pPr>
            <a:r>
              <a:rPr lang="es-MX" b="1" dirty="0"/>
              <a:t>Enfoque </a:t>
            </a:r>
            <a:r>
              <a:rPr lang="es-MX" b="1" dirty="0" err="1"/>
              <a:t>Agil</a:t>
            </a:r>
            <a:r>
              <a:rPr lang="es-MX" b="1" dirty="0"/>
              <a:t>: </a:t>
            </a:r>
          </a:p>
          <a:p>
            <a:endParaRPr lang="es-MX" b="1" dirty="0">
              <a:solidFill>
                <a:srgbClr val="FF0000"/>
              </a:solidFill>
            </a:endParaRPr>
          </a:p>
          <a:p>
            <a:r>
              <a:rPr lang="es-MX" dirty="0"/>
              <a:t>El peso de cada US queda determinado por 3 factores</a:t>
            </a:r>
          </a:p>
          <a:p>
            <a:endParaRPr lang="es-MX" dirty="0"/>
          </a:p>
          <a:p>
            <a:endParaRPr lang="es-MX" dirty="0"/>
          </a:p>
          <a:p>
            <a:pPr marL="285750" indent="-285750">
              <a:buFont typeface="Arial" panose="020B0604020202020204" pitchFamily="34" charset="0"/>
              <a:buChar char="•"/>
            </a:pPr>
            <a:r>
              <a:rPr lang="es-MX" b="1" dirty="0"/>
              <a:t>Complejidad: </a:t>
            </a:r>
            <a:r>
              <a:rPr lang="es-MX" dirty="0"/>
              <a:t>(Baja, media, alta)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Esfuerzo: </a:t>
            </a:r>
            <a:r>
              <a:rPr lang="es-MX" dirty="0"/>
              <a:t>(Bajo, medio, alto)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Incertidumbre: </a:t>
            </a:r>
            <a:r>
              <a:rPr lang="es-MX" dirty="0"/>
              <a:t>(Baja, media, alta)</a:t>
            </a:r>
          </a:p>
          <a:p>
            <a:endParaRPr lang="es-MX" dirty="0"/>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1267234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106B1-0897-F5B8-21DC-3B0F1D4F70DE}"/>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22B84505-5733-51B7-C621-B3D3DFA80930}"/>
              </a:ext>
            </a:extLst>
          </p:cNvPr>
          <p:cNvSpPr/>
          <p:nvPr/>
        </p:nvSpPr>
        <p:spPr>
          <a:xfrm>
            <a:off x="521110" y="285135"/>
            <a:ext cx="11395587" cy="3637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CICLOS DE VIDA</a:t>
            </a:r>
            <a:endParaRPr lang="es-AR" dirty="0"/>
          </a:p>
        </p:txBody>
      </p:sp>
      <p:sp>
        <p:nvSpPr>
          <p:cNvPr id="3" name="CuadroTexto 2">
            <a:extLst>
              <a:ext uri="{FF2B5EF4-FFF2-40B4-BE49-F238E27FC236}">
                <a16:creationId xmlns:a16="http://schemas.microsoft.com/office/drawing/2014/main" id="{FB1A1885-6118-5AEE-77A3-5AEC5B6A3B8D}"/>
              </a:ext>
            </a:extLst>
          </p:cNvPr>
          <p:cNvSpPr txBox="1"/>
          <p:nvPr/>
        </p:nvSpPr>
        <p:spPr>
          <a:xfrm>
            <a:off x="68826" y="908069"/>
            <a:ext cx="11847871" cy="5909310"/>
          </a:xfrm>
          <a:prstGeom prst="rect">
            <a:avLst/>
          </a:prstGeom>
          <a:noFill/>
        </p:spPr>
        <p:txBody>
          <a:bodyPr wrap="square">
            <a:spAutoFit/>
          </a:bodyPr>
          <a:lstStyle/>
          <a:p>
            <a:r>
              <a:rPr lang="es-MX" b="1" dirty="0"/>
              <a:t>¿Cuáles son las partes de una USER  STORY? </a:t>
            </a:r>
            <a:r>
              <a:rPr lang="es-MX" b="1" dirty="0">
                <a:solidFill>
                  <a:srgbClr val="FF0000"/>
                </a:solidFill>
              </a:rPr>
              <a:t>Nota, me queda en duda si los criterios de aceptación y las pruebas de usuario forman parte de la confirmación o de la tarjeta</a:t>
            </a:r>
            <a:endParaRPr lang="es-MX" dirty="0"/>
          </a:p>
          <a:p>
            <a:endParaRPr lang="es-MX" dirty="0"/>
          </a:p>
          <a:p>
            <a:pPr marL="342900" indent="-342900">
              <a:buAutoNum type="arabicPeriod"/>
            </a:pPr>
            <a:r>
              <a:rPr lang="es-MX" b="1" dirty="0"/>
              <a:t>La tarjeta: Esta compuesta por </a:t>
            </a:r>
          </a:p>
          <a:p>
            <a:pPr marL="342900" indent="-342900">
              <a:buAutoNum type="arabicPeriod"/>
            </a:pPr>
            <a:endParaRPr lang="es-MX" b="1" dirty="0"/>
          </a:p>
          <a:p>
            <a:pPr marL="800100" lvl="1" indent="-342900">
              <a:buFont typeface="Arial" panose="020B0604020202020204" pitchFamily="34" charset="0"/>
              <a:buChar char="•"/>
            </a:pPr>
            <a:r>
              <a:rPr lang="es-MX" b="1" dirty="0"/>
              <a:t>Frase verbal </a:t>
            </a:r>
            <a:r>
              <a:rPr lang="es-MX" dirty="0"/>
              <a:t>(Titulo de la tarjeta)</a:t>
            </a:r>
          </a:p>
          <a:p>
            <a:pPr marL="800100" lvl="1" indent="-342900">
              <a:buFont typeface="Arial" panose="020B0604020202020204" pitchFamily="34" charset="0"/>
              <a:buChar char="•"/>
            </a:pPr>
            <a:endParaRPr lang="es-MX" dirty="0"/>
          </a:p>
          <a:p>
            <a:pPr marL="800100" lvl="1" indent="-342900">
              <a:buFont typeface="Arial" panose="020B0604020202020204" pitchFamily="34" charset="0"/>
              <a:buChar char="•"/>
            </a:pPr>
            <a:r>
              <a:rPr lang="es-MX" b="1" dirty="0"/>
              <a:t>Descripción: </a:t>
            </a:r>
            <a:r>
              <a:rPr lang="es-MX" dirty="0"/>
              <a:t>Incluye el rol, el que y el valor de negocio</a:t>
            </a:r>
          </a:p>
          <a:p>
            <a:pPr marL="800100" lvl="1" indent="-342900">
              <a:buFont typeface="Arial" panose="020B0604020202020204" pitchFamily="34" charset="0"/>
              <a:buChar char="•"/>
            </a:pPr>
            <a:endParaRPr lang="es-MX" dirty="0"/>
          </a:p>
          <a:p>
            <a:pPr marL="800100" lvl="1" indent="-342900">
              <a:buFont typeface="Arial" panose="020B0604020202020204" pitchFamily="34" charset="0"/>
              <a:buChar char="•"/>
            </a:pPr>
            <a:r>
              <a:rPr lang="es-MX" b="1" dirty="0"/>
              <a:t>Criterios de aceptación</a:t>
            </a:r>
          </a:p>
          <a:p>
            <a:pPr marL="800100" lvl="1" indent="-342900">
              <a:buFont typeface="Arial" panose="020B0604020202020204" pitchFamily="34" charset="0"/>
              <a:buChar char="•"/>
            </a:pPr>
            <a:endParaRPr lang="es-MX" b="1" dirty="0"/>
          </a:p>
          <a:p>
            <a:pPr marL="800100" lvl="1" indent="-342900">
              <a:buFont typeface="Arial" panose="020B0604020202020204" pitchFamily="34" charset="0"/>
              <a:buChar char="•"/>
            </a:pPr>
            <a:r>
              <a:rPr lang="es-MX" b="1" dirty="0"/>
              <a:t>Pruebas de usuario</a:t>
            </a:r>
          </a:p>
          <a:p>
            <a:endParaRPr lang="es-MX" b="1" dirty="0"/>
          </a:p>
          <a:p>
            <a:r>
              <a:rPr lang="es-MX" b="1" dirty="0"/>
              <a:t>2. La conversación: </a:t>
            </a:r>
            <a:r>
              <a:rPr lang="es-MX" dirty="0"/>
              <a:t>Es la parte más importante ya que explicita la comunicación entre el </a:t>
            </a:r>
            <a:r>
              <a:rPr lang="es-MX" dirty="0" err="1"/>
              <a:t>Product</a:t>
            </a:r>
            <a:r>
              <a:rPr lang="es-MX" dirty="0"/>
              <a:t> </a:t>
            </a:r>
            <a:r>
              <a:rPr lang="es-MX" dirty="0" err="1"/>
              <a:t>Owner</a:t>
            </a:r>
            <a:r>
              <a:rPr lang="es-MX" dirty="0"/>
              <a:t> y el Equipo de desarrollo para compensar la falta de especificación y detalle. El acuerdo por sobre la negociación del contrato y el principio de técnicos y no técnicos trabajando juntos durante todo el proyecto están asociadas</a:t>
            </a:r>
          </a:p>
          <a:p>
            <a:endParaRPr lang="es-MX" b="1" dirty="0"/>
          </a:p>
          <a:p>
            <a:r>
              <a:rPr lang="es-MX" b="1" dirty="0"/>
              <a:t>3. La confirmación: </a:t>
            </a:r>
            <a:r>
              <a:rPr lang="es-MX" dirty="0"/>
              <a:t>Define un acuerdo entre el PO y el Equipo para decidir si las pruebas de usuario son válidas y determinar que la US este completa.</a:t>
            </a:r>
          </a:p>
          <a:p>
            <a:endParaRPr lang="es-MX" dirty="0"/>
          </a:p>
          <a:p>
            <a:endParaRPr lang="es-MX" dirty="0"/>
          </a:p>
        </p:txBody>
      </p:sp>
    </p:spTree>
    <p:extLst>
      <p:ext uri="{BB962C8B-B14F-4D97-AF65-F5344CB8AC3E}">
        <p14:creationId xmlns:p14="http://schemas.microsoft.com/office/powerpoint/2010/main" val="37632960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447C1-C70F-77CE-ECF1-6BC51641015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8069B29-93E1-7FB0-980A-D3ED661ACF2E}"/>
              </a:ext>
            </a:extLst>
          </p:cNvPr>
          <p:cNvSpPr txBox="1"/>
          <p:nvPr/>
        </p:nvSpPr>
        <p:spPr>
          <a:xfrm>
            <a:off x="412955" y="412955"/>
            <a:ext cx="7325033" cy="3693319"/>
          </a:xfrm>
          <a:prstGeom prst="rect">
            <a:avLst/>
          </a:prstGeom>
          <a:noFill/>
        </p:spPr>
        <p:txBody>
          <a:bodyPr wrap="square" rtlCol="0">
            <a:spAutoFit/>
          </a:bodyPr>
          <a:lstStyle/>
          <a:p>
            <a:r>
              <a:rPr lang="es-MX" b="1" dirty="0"/>
              <a:t>1. ¿Cuál es la relación entre producto, proceso y ciclo de vida?</a:t>
            </a:r>
            <a:endParaRPr lang="es-AR" b="1" dirty="0"/>
          </a:p>
          <a:p>
            <a:endParaRPr lang="es-MX" dirty="0"/>
          </a:p>
          <a:p>
            <a:endParaRPr lang="es-MX" dirty="0"/>
          </a:p>
          <a:p>
            <a:pPr marL="285750" indent="-285750">
              <a:buFont typeface="Arial" panose="020B0604020202020204" pitchFamily="34" charset="0"/>
              <a:buChar char="•"/>
            </a:pPr>
            <a:r>
              <a:rPr lang="es-MX" dirty="0"/>
              <a:t>El proceso de desarrollo es un conjunto estructurado de actividades para desarrollar un sistema de información. Estas actividades varían dependiendo de la organización y el tipo de sistema, el proceso es una implementación del ciclo de vida. </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dirty="0"/>
              <a:t>El ciclo de vida es una abstracción, que guía sobre las etapas del proceso y su correspondiente orden</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dirty="0"/>
              <a:t>El producto es el resultado final que se obtiene del proceso como salida tras una iteración</a:t>
            </a:r>
          </a:p>
        </p:txBody>
      </p:sp>
    </p:spTree>
    <p:extLst>
      <p:ext uri="{BB962C8B-B14F-4D97-AF65-F5344CB8AC3E}">
        <p14:creationId xmlns:p14="http://schemas.microsoft.com/office/powerpoint/2010/main" val="36587066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65098-C9EC-AD95-0399-217099C40AC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871DAA0-B97C-F625-BD68-9BBE302EAF37}"/>
              </a:ext>
            </a:extLst>
          </p:cNvPr>
          <p:cNvSpPr txBox="1"/>
          <p:nvPr/>
        </p:nvSpPr>
        <p:spPr>
          <a:xfrm>
            <a:off x="412955" y="412955"/>
            <a:ext cx="7325033" cy="4524315"/>
          </a:xfrm>
          <a:prstGeom prst="rect">
            <a:avLst/>
          </a:prstGeom>
          <a:noFill/>
        </p:spPr>
        <p:txBody>
          <a:bodyPr wrap="square" rtlCol="0">
            <a:spAutoFit/>
          </a:bodyPr>
          <a:lstStyle/>
          <a:p>
            <a:r>
              <a:rPr lang="es-MX" b="1" dirty="0"/>
              <a:t>2. Si elegimos un ciclo de vida iterativo e</a:t>
            </a:r>
          </a:p>
          <a:p>
            <a:r>
              <a:rPr lang="es-MX" b="1" dirty="0"/>
              <a:t>incremental, cual serla la diferencia entre plantear una iteración en un proceso empírico y en un proceso definido?</a:t>
            </a:r>
          </a:p>
          <a:p>
            <a:endParaRPr lang="es-MX" b="1" dirty="0"/>
          </a:p>
          <a:p>
            <a:endParaRPr lang="es-MX" b="1" dirty="0"/>
          </a:p>
          <a:p>
            <a:pPr marL="285750" indent="-285750">
              <a:buFont typeface="Arial" panose="020B0604020202020204" pitchFamily="34" charset="0"/>
              <a:buChar char="•"/>
            </a:pPr>
            <a:r>
              <a:rPr lang="es-MX" dirty="0"/>
              <a:t>En un ciclo de vida iterativo e incremental, las iteraciones en procesos definidos como RUP, EUP o PUD se planifican y controlan rigurosamente siguiendo un plan detallado, buscando minimizar cambios durante el desarrollo y haciendo foco en la documentación.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En cambio, los procesos empíricos en filosofías LEAN o AGILE se basan en la adaptación continua, permitiendo que las iteraciones sean flexibles y se ajusten según el aprendizaje y la retroalimentación obtenida en cada ciclo. Generalmente se utiliza cuando hay mas complejidad e incertidumbre</a:t>
            </a:r>
          </a:p>
        </p:txBody>
      </p:sp>
    </p:spTree>
    <p:extLst>
      <p:ext uri="{BB962C8B-B14F-4D97-AF65-F5344CB8AC3E}">
        <p14:creationId xmlns:p14="http://schemas.microsoft.com/office/powerpoint/2010/main" val="166227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AE9E9-F4C1-892F-66F9-657CFF713380}"/>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BC650245-1819-13DD-7654-0D583F846273}"/>
              </a:ext>
            </a:extLst>
          </p:cNvPr>
          <p:cNvSpPr txBox="1"/>
          <p:nvPr/>
        </p:nvSpPr>
        <p:spPr>
          <a:xfrm>
            <a:off x="88491" y="161610"/>
            <a:ext cx="12103509" cy="5909310"/>
          </a:xfrm>
          <a:prstGeom prst="rect">
            <a:avLst/>
          </a:prstGeom>
          <a:noFill/>
        </p:spPr>
        <p:txBody>
          <a:bodyPr wrap="square" rtlCol="0">
            <a:spAutoFit/>
          </a:bodyPr>
          <a:lstStyle/>
          <a:p>
            <a:r>
              <a:rPr lang="es-MX" b="1" dirty="0"/>
              <a:t> ¿Cuál es la diferencia entre procesos empíricos y definidos?</a:t>
            </a:r>
          </a:p>
          <a:p>
            <a:endParaRPr lang="es-MX" b="1" dirty="0"/>
          </a:p>
          <a:p>
            <a:r>
              <a:rPr lang="es-MX" dirty="0"/>
              <a:t>Los definidos se centran en la documentación mas que en el propio desarrollo y en los empíricos lo contrario</a:t>
            </a:r>
          </a:p>
          <a:p>
            <a:endParaRPr lang="es-MX" dirty="0"/>
          </a:p>
          <a:p>
            <a:endParaRPr lang="es-MX" dirty="0"/>
          </a:p>
          <a:p>
            <a:r>
              <a:rPr lang="es-MX" b="1" dirty="0"/>
              <a:t>¿Cuál es la relación entre línea base y configuración?</a:t>
            </a:r>
          </a:p>
          <a:p>
            <a:endParaRPr lang="es-MX" dirty="0"/>
          </a:p>
          <a:p>
            <a:r>
              <a:rPr lang="es-MX" dirty="0"/>
              <a:t>La línea base es subconjunto de la configuración</a:t>
            </a:r>
          </a:p>
          <a:p>
            <a:endParaRPr lang="es-MX" dirty="0"/>
          </a:p>
          <a:p>
            <a:endParaRPr lang="es-MX" dirty="0"/>
          </a:p>
          <a:p>
            <a:r>
              <a:rPr lang="es-MX" b="1" dirty="0"/>
              <a:t>¿Qué es una minuta?</a:t>
            </a:r>
          </a:p>
          <a:p>
            <a:endParaRPr lang="es-MX" dirty="0"/>
          </a:p>
          <a:p>
            <a:r>
              <a:rPr lang="es-MX" dirty="0"/>
              <a:t>Un resumen de lo que se habla en una reunión, con las actividades que desempeñara cada uno</a:t>
            </a:r>
          </a:p>
          <a:p>
            <a:endParaRPr lang="es-MX" dirty="0"/>
          </a:p>
          <a:p>
            <a:endParaRPr lang="es-MX" dirty="0"/>
          </a:p>
          <a:p>
            <a:r>
              <a:rPr lang="es-MX" b="1" dirty="0"/>
              <a:t>¿Qué son los requerimientos emergentes?</a:t>
            </a:r>
          </a:p>
          <a:p>
            <a:endParaRPr lang="es-MX" dirty="0"/>
          </a:p>
          <a:p>
            <a:r>
              <a:rPr lang="es-MX" dirty="0"/>
              <a:t>Los que surgen luego de que el usuario comienza a usar el sistema</a:t>
            </a:r>
          </a:p>
          <a:p>
            <a:endParaRPr lang="es-MX" b="1" dirty="0"/>
          </a:p>
          <a:p>
            <a:endParaRPr lang="es-MX" dirty="0"/>
          </a:p>
          <a:p>
            <a:pPr marL="342900" indent="-342900">
              <a:buAutoNum type="arabicPeriod"/>
            </a:pPr>
            <a:endParaRPr lang="es-MX" dirty="0"/>
          </a:p>
        </p:txBody>
      </p:sp>
    </p:spTree>
    <p:extLst>
      <p:ext uri="{BB962C8B-B14F-4D97-AF65-F5344CB8AC3E}">
        <p14:creationId xmlns:p14="http://schemas.microsoft.com/office/powerpoint/2010/main" val="2425134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81ED9-D208-90AB-CCBD-F6D57BB38EE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3A18A9B-834F-4953-3245-16FAAE89E924}"/>
              </a:ext>
            </a:extLst>
          </p:cNvPr>
          <p:cNvSpPr txBox="1"/>
          <p:nvPr/>
        </p:nvSpPr>
        <p:spPr>
          <a:xfrm>
            <a:off x="314633" y="255639"/>
            <a:ext cx="11228439" cy="5078313"/>
          </a:xfrm>
          <a:prstGeom prst="rect">
            <a:avLst/>
          </a:prstGeom>
          <a:noFill/>
        </p:spPr>
        <p:txBody>
          <a:bodyPr wrap="square" rtlCol="0">
            <a:spAutoFit/>
          </a:bodyPr>
          <a:lstStyle/>
          <a:p>
            <a:r>
              <a:rPr lang="es-MX" b="1" dirty="0"/>
              <a:t>3. ¿El MVP definido, puede también ser el MMP?</a:t>
            </a:r>
          </a:p>
          <a:p>
            <a:endParaRPr lang="es-MX" b="1" dirty="0"/>
          </a:p>
          <a:p>
            <a:endParaRPr lang="es-MX" b="1" dirty="0"/>
          </a:p>
          <a:p>
            <a:r>
              <a:rPr lang="es-MX" b="1" dirty="0"/>
              <a:t>No, el MVP </a:t>
            </a:r>
            <a:r>
              <a:rPr lang="es-MX" dirty="0"/>
              <a:t>es una versión básica del producto que permite validar la hipótesis de valor. Se enfoca en la UVP, pero también incluye funcionalidades esenciales o table </a:t>
            </a:r>
            <a:r>
              <a:rPr lang="es-MX" dirty="0" err="1"/>
              <a:t>stakes</a:t>
            </a:r>
            <a:r>
              <a:rPr lang="es-MX" dirty="0"/>
              <a:t>, esas características mínimas que los usuarios esperan para ser considerado utilizable. Es una base para obtener retroalimentación inicia y si es lo suficientemente bueno probablemente encuentre el </a:t>
            </a:r>
            <a:r>
              <a:rPr lang="es-MX" b="1" dirty="0" err="1"/>
              <a:t>Product-Market</a:t>
            </a:r>
            <a:r>
              <a:rPr lang="es-MX" b="1" dirty="0"/>
              <a:t> </a:t>
            </a:r>
            <a:r>
              <a:rPr lang="es-MX" b="1" dirty="0" err="1"/>
              <a:t>Fit</a:t>
            </a:r>
            <a:r>
              <a:rPr lang="es-MX" dirty="0"/>
              <a:t> (ajuste producto-mercado). El </a:t>
            </a:r>
            <a:r>
              <a:rPr lang="es-MX" b="1" dirty="0"/>
              <a:t>MMP (</a:t>
            </a:r>
            <a:r>
              <a:rPr lang="es-MX" b="1" dirty="0" err="1"/>
              <a:t>Minimal</a:t>
            </a:r>
            <a:r>
              <a:rPr lang="es-MX" b="1" dirty="0"/>
              <a:t> </a:t>
            </a:r>
            <a:r>
              <a:rPr lang="es-MX" b="1" dirty="0" err="1"/>
              <a:t>Marketable</a:t>
            </a:r>
            <a:r>
              <a:rPr lang="es-MX" b="1" dirty="0"/>
              <a:t> </a:t>
            </a:r>
            <a:r>
              <a:rPr lang="es-MX" b="1" dirty="0" err="1"/>
              <a:t>Product</a:t>
            </a:r>
            <a:r>
              <a:rPr lang="es-MX" b="1" dirty="0"/>
              <a:t>): </a:t>
            </a:r>
            <a:r>
              <a:rPr lang="es-MX" dirty="0"/>
              <a:t>Es el primer </a:t>
            </a:r>
            <a:r>
              <a:rPr lang="es-MX" dirty="0" err="1"/>
              <a:t>release</a:t>
            </a:r>
            <a:r>
              <a:rPr lang="es-MX" dirty="0"/>
              <a:t> de un </a:t>
            </a:r>
            <a:r>
              <a:rPr lang="es-MX" b="1" dirty="0"/>
              <a:t>MMR</a:t>
            </a:r>
            <a:r>
              <a:rPr lang="es-MX" dirty="0"/>
              <a:t> dirigido a primeros usuarios llamados </a:t>
            </a:r>
            <a:r>
              <a:rPr lang="es-MX" dirty="0" err="1"/>
              <a:t>early</a:t>
            </a:r>
            <a:r>
              <a:rPr lang="es-MX" dirty="0"/>
              <a:t> </a:t>
            </a:r>
            <a:r>
              <a:rPr lang="es-MX" dirty="0" err="1"/>
              <a:t>adopters</a:t>
            </a:r>
            <a:r>
              <a:rPr lang="es-MX" dirty="0"/>
              <a:t>. Se enfoca en características clave que </a:t>
            </a:r>
            <a:r>
              <a:rPr lang="es-MX" dirty="0" err="1"/>
              <a:t>satisfaceran</a:t>
            </a:r>
            <a:r>
              <a:rPr lang="es-MX" dirty="0"/>
              <a:t> a este grupo clave</a:t>
            </a:r>
          </a:p>
          <a:p>
            <a:endParaRPr lang="es-MX" dirty="0"/>
          </a:p>
          <a:p>
            <a:r>
              <a:rPr lang="es-MX" dirty="0"/>
              <a:t>El MVP está diseñado principalmente para </a:t>
            </a:r>
            <a:r>
              <a:rPr lang="es-MX" b="1" dirty="0"/>
              <a:t>validar hipótesis y obtener aprendizaje temprano</a:t>
            </a:r>
            <a:r>
              <a:rPr lang="es-MX" dirty="0"/>
              <a:t>, centrándose en las funcionalidades esenciales para probar si la idea tiene potencial, sin necesariamente ofrecer una experiencia completa. El MMP es una versión del producto que ya está </a:t>
            </a:r>
            <a:r>
              <a:rPr lang="es-MX" b="1" dirty="0"/>
              <a:t>lista para ser comercializada</a:t>
            </a:r>
            <a:r>
              <a:rPr lang="es-MX" dirty="0"/>
              <a:t>, con la calidad y características mínimas necesarias para atraer y satisfacer usuarios reales. El MVP es más básico y experimental, el MMP es más robusto y enfocado en el valor real para el </a:t>
            </a:r>
            <a:r>
              <a:rPr lang="es-MX" dirty="0" err="1"/>
              <a:t>client</a:t>
            </a:r>
            <a:endParaRPr lang="es-MX" dirty="0"/>
          </a:p>
          <a:p>
            <a:endParaRPr lang="es-MX" b="1" dirty="0"/>
          </a:p>
          <a:p>
            <a:endParaRPr lang="es-MX" b="1" dirty="0"/>
          </a:p>
          <a:p>
            <a:endParaRPr lang="es-MX" dirty="0"/>
          </a:p>
        </p:txBody>
      </p:sp>
    </p:spTree>
    <p:extLst>
      <p:ext uri="{BB962C8B-B14F-4D97-AF65-F5344CB8AC3E}">
        <p14:creationId xmlns:p14="http://schemas.microsoft.com/office/powerpoint/2010/main" val="3480134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DE464-377C-045F-BD82-B439E27655A4}"/>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9DB6438-E310-E133-9FE5-554F303398C7}"/>
              </a:ext>
            </a:extLst>
          </p:cNvPr>
          <p:cNvSpPr txBox="1"/>
          <p:nvPr/>
        </p:nvSpPr>
        <p:spPr>
          <a:xfrm>
            <a:off x="314633" y="255639"/>
            <a:ext cx="11228439" cy="5909310"/>
          </a:xfrm>
          <a:prstGeom prst="rect">
            <a:avLst/>
          </a:prstGeom>
          <a:noFill/>
        </p:spPr>
        <p:txBody>
          <a:bodyPr wrap="square" rtlCol="0">
            <a:spAutoFit/>
          </a:bodyPr>
          <a:lstStyle/>
          <a:p>
            <a:r>
              <a:rPr lang="es-MX" b="1" dirty="0"/>
              <a:t>3. ¿El MVP definido, puede también ser el MMP?</a:t>
            </a:r>
          </a:p>
          <a:p>
            <a:endParaRPr lang="es-MX" b="1" dirty="0"/>
          </a:p>
          <a:p>
            <a:endParaRPr lang="es-MX" b="1" dirty="0"/>
          </a:p>
          <a:p>
            <a:r>
              <a:rPr lang="es-MX" b="1" dirty="0"/>
              <a:t>Ejemplo de Características que no deberían ser incluidas en el MVP:</a:t>
            </a:r>
          </a:p>
          <a:p>
            <a:endParaRPr lang="es-MX" b="1" dirty="0"/>
          </a:p>
          <a:p>
            <a:r>
              <a:rPr lang="es-MX" b="1" dirty="0"/>
              <a:t>❌ No en el MVP: Sistema de recomendaciones personalizadas</a:t>
            </a:r>
          </a:p>
          <a:p>
            <a:endParaRPr lang="es-MX" b="1" dirty="0"/>
          </a:p>
          <a:p>
            <a:r>
              <a:rPr lang="es-MX" b="1" dirty="0"/>
              <a:t>✅ Sí en el MMP: Recomendaciones basadas en pedidos anteriores</a:t>
            </a:r>
          </a:p>
          <a:p>
            <a:endParaRPr lang="es-MX" b="1" dirty="0"/>
          </a:p>
          <a:p>
            <a:r>
              <a:rPr lang="es-MX" b="1" dirty="0"/>
              <a:t>❌ No en el MVP: Certificados automáticos con QR</a:t>
            </a:r>
          </a:p>
          <a:p>
            <a:endParaRPr lang="es-MX" b="1" dirty="0"/>
          </a:p>
          <a:p>
            <a:r>
              <a:rPr lang="es-MX" b="1" dirty="0"/>
              <a:t>✅ Sí en el MMP: Certificados con validación y diseño </a:t>
            </a:r>
          </a:p>
          <a:p>
            <a:endParaRPr lang="es-MX" b="1" dirty="0"/>
          </a:p>
          <a:p>
            <a:r>
              <a:rPr lang="es-MX" b="1" dirty="0"/>
              <a:t>❌ No en el MVP: </a:t>
            </a:r>
            <a:r>
              <a:rPr lang="es-MX" b="1" dirty="0" err="1"/>
              <a:t>Integraciónes</a:t>
            </a:r>
            <a:r>
              <a:rPr lang="es-MX" b="1" dirty="0"/>
              <a:t> complejas con </a:t>
            </a:r>
            <a:r>
              <a:rPr lang="es-MX" b="1" dirty="0" err="1"/>
              <a:t>Slack</a:t>
            </a:r>
            <a:r>
              <a:rPr lang="es-MX" b="1" dirty="0"/>
              <a:t> y Google Calendar</a:t>
            </a:r>
          </a:p>
          <a:p>
            <a:endParaRPr lang="es-MX" b="1" dirty="0"/>
          </a:p>
          <a:p>
            <a:r>
              <a:rPr lang="es-MX" b="1" dirty="0"/>
              <a:t>✅ Sí en el MMP: Integraciones simples clave para productividad</a:t>
            </a:r>
          </a:p>
          <a:p>
            <a:endParaRPr lang="es-MX" b="1" dirty="0"/>
          </a:p>
          <a:p>
            <a:r>
              <a:rPr lang="es-MX" b="1" dirty="0"/>
              <a:t>❌ No en el MVP: Filtros avanzados por color, talla, precio</a:t>
            </a:r>
          </a:p>
          <a:p>
            <a:endParaRPr lang="es-MX" b="1" dirty="0"/>
          </a:p>
          <a:p>
            <a:r>
              <a:rPr lang="es-MX" b="1" dirty="0"/>
              <a:t>✅ Sí en el MMP: Navegación simple</a:t>
            </a:r>
            <a:endParaRPr lang="es-MX" dirty="0"/>
          </a:p>
          <a:p>
            <a:endParaRPr lang="es-MX" dirty="0"/>
          </a:p>
        </p:txBody>
      </p:sp>
    </p:spTree>
    <p:extLst>
      <p:ext uri="{BB962C8B-B14F-4D97-AF65-F5344CB8AC3E}">
        <p14:creationId xmlns:p14="http://schemas.microsoft.com/office/powerpoint/2010/main" val="7592944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9BEA7-688D-9EC4-8B5A-9DD341F3100C}"/>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549041AD-A5C8-DA25-AC6F-72433D627EA4}"/>
              </a:ext>
            </a:extLst>
          </p:cNvPr>
          <p:cNvSpPr txBox="1"/>
          <p:nvPr/>
        </p:nvSpPr>
        <p:spPr>
          <a:xfrm>
            <a:off x="314633" y="255639"/>
            <a:ext cx="11228439" cy="5632311"/>
          </a:xfrm>
          <a:prstGeom prst="rect">
            <a:avLst/>
          </a:prstGeom>
          <a:noFill/>
        </p:spPr>
        <p:txBody>
          <a:bodyPr wrap="square" rtlCol="0">
            <a:spAutoFit/>
          </a:bodyPr>
          <a:lstStyle/>
          <a:p>
            <a:r>
              <a:rPr lang="es-MX" b="1" dirty="0"/>
              <a:t>3. ¿El MVP definido, puede también ser el MMP?</a:t>
            </a:r>
          </a:p>
          <a:p>
            <a:endParaRPr lang="es-MX" b="1" dirty="0"/>
          </a:p>
          <a:p>
            <a:r>
              <a:rPr lang="es-MX" dirty="0"/>
              <a:t>Cuando un producto </a:t>
            </a:r>
            <a:r>
              <a:rPr lang="es-MX" b="1" dirty="0"/>
              <a:t>es lo suficientemente útil, estable y seguro</a:t>
            </a:r>
            <a:r>
              <a:rPr lang="es-MX" dirty="0"/>
              <a:t> desde su primera versión </a:t>
            </a:r>
            <a:r>
              <a:rPr lang="es-MX" b="1" dirty="0"/>
              <a:t>y también permite validar la hipótesis</a:t>
            </a:r>
            <a:r>
              <a:rPr lang="es-MX" dirty="0"/>
              <a:t>, </a:t>
            </a:r>
            <a:r>
              <a:rPr lang="es-MX" b="1" dirty="0"/>
              <a:t>el MVP y el MMP pueden coincidir sin embargo esto es MUY poco realista. El </a:t>
            </a:r>
            <a:r>
              <a:rPr lang="es-MX" b="1" dirty="0" err="1"/>
              <a:t>mmp</a:t>
            </a:r>
            <a:r>
              <a:rPr lang="es-MX" b="1" dirty="0"/>
              <a:t> es un producto mas robusto, con mayor escala técnica.</a:t>
            </a:r>
          </a:p>
          <a:p>
            <a:endParaRPr lang="es-MX" b="1" dirty="0"/>
          </a:p>
          <a:p>
            <a:r>
              <a:rPr lang="es-MX" b="1" dirty="0"/>
              <a:t>Ejemplo de Características que no deberían ser incluidas en el MVP:</a:t>
            </a:r>
          </a:p>
          <a:p>
            <a:endParaRPr lang="es-MX" b="1" dirty="0"/>
          </a:p>
          <a:p>
            <a:r>
              <a:rPr lang="es-MX" b="1" dirty="0"/>
              <a:t>❌ No en el MVP: Sistema de reputación con niveles y medallas</a:t>
            </a:r>
          </a:p>
          <a:p>
            <a:endParaRPr lang="es-MX" b="1" dirty="0"/>
          </a:p>
          <a:p>
            <a:r>
              <a:rPr lang="es-MX" b="1" dirty="0"/>
              <a:t>✅ Sí en el MMP: Valoraciones, comentarios y verificación de perfiles</a:t>
            </a:r>
          </a:p>
          <a:p>
            <a:endParaRPr lang="es-MX" b="1" dirty="0"/>
          </a:p>
          <a:p>
            <a:r>
              <a:rPr lang="es-MX" dirty="0"/>
              <a:t>❌ No en el MVP: Chat en tiempo real con traducción automática</a:t>
            </a:r>
          </a:p>
          <a:p>
            <a:endParaRPr lang="es-MX" dirty="0"/>
          </a:p>
          <a:p>
            <a:r>
              <a:rPr lang="es-MX" dirty="0"/>
              <a:t>✅ Sí en el MMP: Mensajería privada básica y perfiles con ubicación</a:t>
            </a:r>
          </a:p>
          <a:p>
            <a:endParaRPr lang="es-MX" dirty="0"/>
          </a:p>
          <a:p>
            <a:r>
              <a:rPr lang="es-MX" b="1" dirty="0"/>
              <a:t>Ejemplo 10: App de citas</a:t>
            </a:r>
          </a:p>
          <a:p>
            <a:r>
              <a:rPr lang="es-MX" dirty="0"/>
              <a:t>❌ </a:t>
            </a:r>
            <a:r>
              <a:rPr lang="es-MX" b="1" dirty="0"/>
              <a:t>No en el MVP</a:t>
            </a:r>
            <a:r>
              <a:rPr lang="es-MX" dirty="0"/>
              <a:t>: Algoritmo avanzado de </a:t>
            </a:r>
            <a:r>
              <a:rPr lang="es-MX" dirty="0" err="1"/>
              <a:t>matching</a:t>
            </a:r>
            <a:r>
              <a:rPr lang="es-MX" dirty="0"/>
              <a:t> basado en IA</a:t>
            </a:r>
          </a:p>
          <a:p>
            <a:r>
              <a:rPr lang="es-MX" dirty="0"/>
              <a:t>✅ </a:t>
            </a:r>
            <a:r>
              <a:rPr lang="es-MX" b="1" dirty="0"/>
              <a:t>Sí en el MMP</a:t>
            </a:r>
            <a:r>
              <a:rPr lang="es-MX" dirty="0"/>
              <a:t>: Filtros de búsqueda, perfil detallado y sistema de "me gusta"</a:t>
            </a:r>
          </a:p>
          <a:p>
            <a:endParaRPr lang="es-MX" dirty="0"/>
          </a:p>
        </p:txBody>
      </p:sp>
    </p:spTree>
    <p:extLst>
      <p:ext uri="{BB962C8B-B14F-4D97-AF65-F5344CB8AC3E}">
        <p14:creationId xmlns:p14="http://schemas.microsoft.com/office/powerpoint/2010/main" val="41120200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0F88-B037-353E-920E-39DDC5B6BB7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15E88CA6-3C77-8B98-3F55-4C31F98CA2A3}"/>
              </a:ext>
            </a:extLst>
          </p:cNvPr>
          <p:cNvSpPr txBox="1"/>
          <p:nvPr/>
        </p:nvSpPr>
        <p:spPr>
          <a:xfrm>
            <a:off x="412955" y="412955"/>
            <a:ext cx="7325033" cy="1200329"/>
          </a:xfrm>
          <a:prstGeom prst="rect">
            <a:avLst/>
          </a:prstGeom>
          <a:noFill/>
        </p:spPr>
        <p:txBody>
          <a:bodyPr wrap="square" rtlCol="0">
            <a:spAutoFit/>
          </a:bodyPr>
          <a:lstStyle/>
          <a:p>
            <a:r>
              <a:rPr lang="es-MX" b="1" dirty="0"/>
              <a:t>4. ¿Cuál es la diferencia entre ciclo de vida del producto, del proyecto y del proceso?</a:t>
            </a:r>
            <a:endParaRPr lang="es-AR" b="1" dirty="0"/>
          </a:p>
          <a:p>
            <a:endParaRPr lang="es-MX" dirty="0"/>
          </a:p>
          <a:p>
            <a:endParaRPr lang="es-MX" dirty="0"/>
          </a:p>
        </p:txBody>
      </p:sp>
      <p:pic>
        <p:nvPicPr>
          <p:cNvPr id="3" name="Imagen 2">
            <a:extLst>
              <a:ext uri="{FF2B5EF4-FFF2-40B4-BE49-F238E27FC236}">
                <a16:creationId xmlns:a16="http://schemas.microsoft.com/office/drawing/2014/main" id="{967D5F06-237A-5206-A1D5-C12C67E3604A}"/>
              </a:ext>
            </a:extLst>
          </p:cNvPr>
          <p:cNvPicPr>
            <a:picLocks noChangeAspect="1"/>
          </p:cNvPicPr>
          <p:nvPr/>
        </p:nvPicPr>
        <p:blipFill>
          <a:blip r:embed="rId2"/>
          <a:stretch>
            <a:fillRect/>
          </a:stretch>
        </p:blipFill>
        <p:spPr>
          <a:xfrm>
            <a:off x="491613" y="1479278"/>
            <a:ext cx="8770374" cy="3017270"/>
          </a:xfrm>
          <a:prstGeom prst="rect">
            <a:avLst/>
          </a:prstGeom>
        </p:spPr>
      </p:pic>
    </p:spTree>
    <p:extLst>
      <p:ext uri="{BB962C8B-B14F-4D97-AF65-F5344CB8AC3E}">
        <p14:creationId xmlns:p14="http://schemas.microsoft.com/office/powerpoint/2010/main" val="19000238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1BABD-EC34-BCF9-FF8A-DEB0B1C2C95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CA4264A-1067-B195-7A99-8850AE810C73}"/>
              </a:ext>
            </a:extLst>
          </p:cNvPr>
          <p:cNvSpPr txBox="1"/>
          <p:nvPr/>
        </p:nvSpPr>
        <p:spPr>
          <a:xfrm>
            <a:off x="412955" y="412955"/>
            <a:ext cx="7325033" cy="5078313"/>
          </a:xfrm>
          <a:prstGeom prst="rect">
            <a:avLst/>
          </a:prstGeom>
          <a:noFill/>
        </p:spPr>
        <p:txBody>
          <a:bodyPr wrap="square" rtlCol="0">
            <a:spAutoFit/>
          </a:bodyPr>
          <a:lstStyle/>
          <a:p>
            <a:r>
              <a:rPr lang="es-MX" b="1" dirty="0"/>
              <a:t>5. Elaborar una </a:t>
            </a:r>
            <a:r>
              <a:rPr lang="es-MX" b="1" dirty="0" err="1"/>
              <a:t>Spike</a:t>
            </a:r>
            <a:r>
              <a:rPr lang="es-MX" b="1" dirty="0"/>
              <a:t> para el dominio</a:t>
            </a:r>
          </a:p>
          <a:p>
            <a:endParaRPr lang="es-MX" b="1" dirty="0"/>
          </a:p>
          <a:p>
            <a:endParaRPr lang="es-MX" b="1" dirty="0"/>
          </a:p>
          <a:p>
            <a:r>
              <a:rPr lang="es-MX" b="1" dirty="0"/>
              <a:t>🔹 Ejemplo 1 </a:t>
            </a:r>
          </a:p>
          <a:p>
            <a:endParaRPr lang="es-MX" b="1" dirty="0"/>
          </a:p>
          <a:p>
            <a:pPr marL="285750" indent="-285750">
              <a:buFont typeface="Arial" panose="020B0604020202020204" pitchFamily="34" charset="0"/>
              <a:buChar char="•"/>
            </a:pPr>
            <a:r>
              <a:rPr lang="es-MX" b="1" dirty="0"/>
              <a:t>User Story: </a:t>
            </a:r>
            <a:r>
              <a:rPr lang="es-MX" dirty="0"/>
              <a:t>Como usuario, quiero ver mi consumo mensual de agua en gráficos comparativos, para identificar patrones de uso y posibles excesos</a:t>
            </a:r>
            <a:r>
              <a:rPr lang="es-MX" b="1" dirty="0"/>
              <a:t>.</a:t>
            </a:r>
          </a:p>
          <a:p>
            <a:endParaRPr lang="es-MX" b="1" dirty="0"/>
          </a:p>
          <a:p>
            <a:pPr marL="285750" indent="-285750">
              <a:buFont typeface="Arial" panose="020B0604020202020204" pitchFamily="34" charset="0"/>
              <a:buChar char="•"/>
            </a:pPr>
            <a:r>
              <a:rPr lang="es-MX" b="1" dirty="0" err="1"/>
              <a:t>Spike</a:t>
            </a:r>
            <a:r>
              <a:rPr lang="es-MX" b="1" dirty="0"/>
              <a:t> Técnico: </a:t>
            </a:r>
            <a:r>
              <a:rPr lang="es-MX" dirty="0"/>
              <a:t>Investigar qué formatos de datos están disponibles desde los sensores de agua y si pueden ser consultados en tiempo real o por lotes.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Funcional: </a:t>
            </a:r>
            <a:r>
              <a:rPr lang="es-MX" dirty="0"/>
              <a:t>Crear maquetas de gráficos comparativos y probar con usuarios cuál formato (barras, líneas, torta) facilita más la comprensión.</a:t>
            </a:r>
            <a:endParaRPr lang="es-AR" dirty="0"/>
          </a:p>
          <a:p>
            <a:endParaRPr lang="es-MX" dirty="0"/>
          </a:p>
          <a:p>
            <a:endParaRPr lang="es-MX" dirty="0"/>
          </a:p>
        </p:txBody>
      </p:sp>
    </p:spTree>
    <p:extLst>
      <p:ext uri="{BB962C8B-B14F-4D97-AF65-F5344CB8AC3E}">
        <p14:creationId xmlns:p14="http://schemas.microsoft.com/office/powerpoint/2010/main" val="25680709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534F3-DD84-5880-E36C-861EFE03A88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8C487CA6-654F-9400-DC59-9D95F4E62BAE}"/>
              </a:ext>
            </a:extLst>
          </p:cNvPr>
          <p:cNvSpPr txBox="1"/>
          <p:nvPr/>
        </p:nvSpPr>
        <p:spPr>
          <a:xfrm>
            <a:off x="412955" y="412955"/>
            <a:ext cx="7325033" cy="4801314"/>
          </a:xfrm>
          <a:prstGeom prst="rect">
            <a:avLst/>
          </a:prstGeom>
          <a:noFill/>
        </p:spPr>
        <p:txBody>
          <a:bodyPr wrap="square" rtlCol="0">
            <a:spAutoFit/>
          </a:bodyPr>
          <a:lstStyle/>
          <a:p>
            <a:r>
              <a:rPr lang="es-MX" b="1" dirty="0"/>
              <a:t>5. Elaborar una </a:t>
            </a:r>
            <a:r>
              <a:rPr lang="es-MX" b="1" dirty="0" err="1"/>
              <a:t>Spike</a:t>
            </a:r>
            <a:r>
              <a:rPr lang="es-MX" b="1" dirty="0"/>
              <a:t> para el dominio</a:t>
            </a:r>
          </a:p>
          <a:p>
            <a:endParaRPr lang="es-MX" b="1" dirty="0"/>
          </a:p>
          <a:p>
            <a:endParaRPr lang="es-MX" b="1" dirty="0"/>
          </a:p>
          <a:p>
            <a:r>
              <a:rPr lang="es-MX" b="1" dirty="0"/>
              <a:t>🔹 Ejemplo 2: Notificaciones en tiempo real</a:t>
            </a:r>
          </a:p>
          <a:p>
            <a:endParaRPr lang="es-MX" b="1" dirty="0"/>
          </a:p>
          <a:p>
            <a:pPr marL="285750" indent="-285750">
              <a:buFont typeface="Arial" panose="020B0604020202020204" pitchFamily="34" charset="0"/>
              <a:buChar char="•"/>
            </a:pPr>
            <a:r>
              <a:rPr lang="es-MX" b="1" dirty="0"/>
              <a:t>User story: </a:t>
            </a:r>
            <a:r>
              <a:rPr lang="es-MX" dirty="0"/>
              <a:t>Como cliente, quiero recibir notificaciones en tiempo real cuando mi consumo energético supere ciertos umbrales, para poder tomar decisiones inmediatas.</a:t>
            </a:r>
            <a:endParaRPr lang="es-MX" b="1" dirty="0"/>
          </a:p>
          <a:p>
            <a:endParaRPr lang="es-MX" b="1" dirty="0"/>
          </a:p>
          <a:p>
            <a:pPr marL="285750" indent="-285750">
              <a:buFont typeface="Arial" panose="020B0604020202020204" pitchFamily="34" charset="0"/>
              <a:buChar char="•"/>
            </a:pPr>
            <a:r>
              <a:rPr lang="es-MX" b="1" dirty="0" err="1"/>
              <a:t>Spike</a:t>
            </a:r>
            <a:r>
              <a:rPr lang="es-MX" b="1" dirty="0"/>
              <a:t> Técnico: </a:t>
            </a:r>
            <a:r>
              <a:rPr lang="es-MX" dirty="0"/>
              <a:t>Evaluar qué tecnologías de notificación en tiempo real (</a:t>
            </a:r>
            <a:r>
              <a:rPr lang="es-MX" dirty="0" err="1"/>
              <a:t>e.g</a:t>
            </a:r>
            <a:r>
              <a:rPr lang="es-MX" dirty="0"/>
              <a:t>., </a:t>
            </a:r>
            <a:r>
              <a:rPr lang="es-MX" dirty="0" err="1"/>
              <a:t>WebSockets</a:t>
            </a:r>
            <a:r>
              <a:rPr lang="es-MX" dirty="0"/>
              <a:t>, MQTT, </a:t>
            </a:r>
            <a:r>
              <a:rPr lang="es-MX" dirty="0" err="1"/>
              <a:t>Firebase</a:t>
            </a:r>
            <a:r>
              <a:rPr lang="es-MX" dirty="0"/>
              <a:t>) son más adecuadas para diferentes dispositivos.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Funcional: </a:t>
            </a:r>
            <a:r>
              <a:rPr lang="es-MX" dirty="0"/>
              <a:t>Realizar encuestas con usuarios para definir qué tipo de alertas prefieren (sonido, banner, email) y qué umbrales consideran útiles.</a:t>
            </a:r>
          </a:p>
          <a:p>
            <a:endParaRPr lang="es-MX" dirty="0"/>
          </a:p>
        </p:txBody>
      </p:sp>
    </p:spTree>
    <p:extLst>
      <p:ext uri="{BB962C8B-B14F-4D97-AF65-F5344CB8AC3E}">
        <p14:creationId xmlns:p14="http://schemas.microsoft.com/office/powerpoint/2010/main" val="8535474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78CF-B195-7983-BE6C-3231C37F75A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E570E2B-D144-3A5D-C1C1-648E1C1A8C9F}"/>
              </a:ext>
            </a:extLst>
          </p:cNvPr>
          <p:cNvSpPr txBox="1"/>
          <p:nvPr/>
        </p:nvSpPr>
        <p:spPr>
          <a:xfrm>
            <a:off x="412955" y="412955"/>
            <a:ext cx="7325033" cy="4247317"/>
          </a:xfrm>
          <a:prstGeom prst="rect">
            <a:avLst/>
          </a:prstGeom>
          <a:noFill/>
        </p:spPr>
        <p:txBody>
          <a:bodyPr wrap="square" rtlCol="0">
            <a:spAutoFit/>
          </a:bodyPr>
          <a:lstStyle/>
          <a:p>
            <a:r>
              <a:rPr lang="es-MX" b="1" dirty="0"/>
              <a:t>5. Elaborar una </a:t>
            </a:r>
            <a:r>
              <a:rPr lang="es-MX" b="1" dirty="0" err="1"/>
              <a:t>Spike</a:t>
            </a:r>
            <a:r>
              <a:rPr lang="es-MX" b="1" dirty="0"/>
              <a:t> para el dominio</a:t>
            </a:r>
          </a:p>
          <a:p>
            <a:endParaRPr lang="es-MX" b="1" dirty="0"/>
          </a:p>
          <a:p>
            <a:r>
              <a:rPr lang="es-MX" b="1" dirty="0"/>
              <a:t>🔹 Ejemplo 3: Acceso multiplataforma</a:t>
            </a:r>
          </a:p>
          <a:p>
            <a:endParaRPr lang="es-MX" b="1" dirty="0"/>
          </a:p>
          <a:p>
            <a:pPr marL="285750" indent="-285750">
              <a:buFont typeface="Arial" panose="020B0604020202020204" pitchFamily="34" charset="0"/>
              <a:buChar char="•"/>
            </a:pPr>
            <a:r>
              <a:rPr lang="es-MX" b="1" dirty="0"/>
              <a:t>User Story: </a:t>
            </a:r>
            <a:r>
              <a:rPr lang="es-MX" dirty="0"/>
              <a:t>Como usuario, quiero acceder al portal desde mi celular, </a:t>
            </a:r>
            <a:r>
              <a:rPr lang="es-MX" dirty="0" err="1"/>
              <a:t>tablet</a:t>
            </a:r>
            <a:r>
              <a:rPr lang="es-MX" dirty="0"/>
              <a:t> o laptop sin pérdida de funcionalidad, para poder monitorear mi consumo en cualquier lugar.</a:t>
            </a:r>
            <a:endParaRPr lang="es-MX" b="1" dirty="0"/>
          </a:p>
          <a:p>
            <a:endParaRPr lang="es-MX" b="1" dirty="0"/>
          </a:p>
          <a:p>
            <a:pPr marL="285750" indent="-285750">
              <a:buFont typeface="Arial" panose="020B0604020202020204" pitchFamily="34" charset="0"/>
              <a:buChar char="•"/>
            </a:pPr>
            <a:r>
              <a:rPr lang="es-MX" b="1" dirty="0" err="1"/>
              <a:t>Spike</a:t>
            </a:r>
            <a:r>
              <a:rPr lang="es-MX" b="1" dirty="0"/>
              <a:t> Técnico: </a:t>
            </a:r>
            <a:r>
              <a:rPr lang="es-MX" dirty="0"/>
              <a:t>Investigar qué </a:t>
            </a:r>
            <a:r>
              <a:rPr lang="es-MX" dirty="0" err="1"/>
              <a:t>frameworks</a:t>
            </a:r>
            <a:r>
              <a:rPr lang="es-MX" dirty="0"/>
              <a:t> o herramientas permiten crear interfaces responsive efectivas y evaluar su rendimiento en distintos dispositivos.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Funcional: </a:t>
            </a:r>
            <a:r>
              <a:rPr lang="es-MX" dirty="0"/>
              <a:t>Probar </a:t>
            </a:r>
            <a:r>
              <a:rPr lang="es-MX" dirty="0" err="1"/>
              <a:t>wireframes</a:t>
            </a:r>
            <a:r>
              <a:rPr lang="es-MX" dirty="0"/>
              <a:t> con usuarios en distintos dispositivos para verificar la experiencia de navegación y si entienden la información presentada.</a:t>
            </a:r>
          </a:p>
        </p:txBody>
      </p:sp>
    </p:spTree>
    <p:extLst>
      <p:ext uri="{BB962C8B-B14F-4D97-AF65-F5344CB8AC3E}">
        <p14:creationId xmlns:p14="http://schemas.microsoft.com/office/powerpoint/2010/main" val="14369583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A0893-7901-F7A2-D067-9BF7AD78690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28CB4A8-32F5-ED02-E51D-D6FD7F7BB043}"/>
              </a:ext>
            </a:extLst>
          </p:cNvPr>
          <p:cNvSpPr txBox="1"/>
          <p:nvPr/>
        </p:nvSpPr>
        <p:spPr>
          <a:xfrm>
            <a:off x="412955" y="412955"/>
            <a:ext cx="7325033" cy="4524315"/>
          </a:xfrm>
          <a:prstGeom prst="rect">
            <a:avLst/>
          </a:prstGeom>
          <a:noFill/>
        </p:spPr>
        <p:txBody>
          <a:bodyPr wrap="square" rtlCol="0">
            <a:spAutoFit/>
          </a:bodyPr>
          <a:lstStyle/>
          <a:p>
            <a:r>
              <a:rPr lang="es-MX" b="1" dirty="0"/>
              <a:t>5. Elaborar una </a:t>
            </a:r>
            <a:r>
              <a:rPr lang="es-MX" b="1" dirty="0" err="1"/>
              <a:t>Spike</a:t>
            </a:r>
            <a:r>
              <a:rPr lang="es-MX" b="1" dirty="0"/>
              <a:t> para el dominio</a:t>
            </a:r>
          </a:p>
          <a:p>
            <a:endParaRPr lang="es-MX" b="1" dirty="0"/>
          </a:p>
          <a:p>
            <a:r>
              <a:rPr lang="es-MX" b="1" dirty="0"/>
              <a:t>🔹 Ejemplo 4: Control parental de consumo</a:t>
            </a:r>
          </a:p>
          <a:p>
            <a:endParaRPr lang="es-MX" b="1" dirty="0"/>
          </a:p>
          <a:p>
            <a:endParaRPr lang="es-MX" b="1" dirty="0"/>
          </a:p>
          <a:p>
            <a:pPr marL="285750" indent="-285750">
              <a:buFont typeface="Arial" panose="020B0604020202020204" pitchFamily="34" charset="0"/>
              <a:buChar char="•"/>
            </a:pPr>
            <a:r>
              <a:rPr lang="es-MX" b="1" dirty="0"/>
              <a:t>User Story: </a:t>
            </a:r>
            <a:r>
              <a:rPr lang="es-MX" dirty="0"/>
              <a:t>Como padre, quiero poder establecer límites de consumo para ciertos dispositivos en casa, para fomentar hábitos responsables en mis hijos.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Técnico: </a:t>
            </a:r>
            <a:r>
              <a:rPr lang="es-MX" dirty="0"/>
              <a:t>Explorar la viabilidad técnica de identificar y controlar dispositivos específicos dentro de una red doméstica desde el sistema.</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Funcional: </a:t>
            </a:r>
            <a:r>
              <a:rPr lang="es-MX" dirty="0"/>
              <a:t>Entrevistar a padres para entender cómo visualizan el control, qué límites desean establecer y cómo quieren recibir reportes.</a:t>
            </a:r>
          </a:p>
        </p:txBody>
      </p:sp>
    </p:spTree>
    <p:extLst>
      <p:ext uri="{BB962C8B-B14F-4D97-AF65-F5344CB8AC3E}">
        <p14:creationId xmlns:p14="http://schemas.microsoft.com/office/powerpoint/2010/main" val="2334349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8DA02-F954-E27C-4715-29AB03A53FAC}"/>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12450D59-4CEA-CA0C-8570-E9609859B536}"/>
              </a:ext>
            </a:extLst>
          </p:cNvPr>
          <p:cNvSpPr txBox="1"/>
          <p:nvPr/>
        </p:nvSpPr>
        <p:spPr>
          <a:xfrm>
            <a:off x="412955" y="412955"/>
            <a:ext cx="7325033" cy="4524315"/>
          </a:xfrm>
          <a:prstGeom prst="rect">
            <a:avLst/>
          </a:prstGeom>
          <a:noFill/>
        </p:spPr>
        <p:txBody>
          <a:bodyPr wrap="square" rtlCol="0">
            <a:spAutoFit/>
          </a:bodyPr>
          <a:lstStyle/>
          <a:p>
            <a:r>
              <a:rPr lang="es-MX" b="1" dirty="0"/>
              <a:t>5. Elaborar una </a:t>
            </a:r>
            <a:r>
              <a:rPr lang="es-MX" b="1" dirty="0" err="1"/>
              <a:t>Spike</a:t>
            </a:r>
            <a:r>
              <a:rPr lang="es-MX" b="1" dirty="0"/>
              <a:t> para el dominio</a:t>
            </a:r>
          </a:p>
          <a:p>
            <a:endParaRPr lang="es-MX" b="1" dirty="0"/>
          </a:p>
          <a:p>
            <a:r>
              <a:rPr lang="es-MX" b="1" dirty="0"/>
              <a:t>🔹 Ejemplo 5: Integración con asistentes de voz</a:t>
            </a:r>
          </a:p>
          <a:p>
            <a:endParaRPr lang="es-MX" b="1" dirty="0"/>
          </a:p>
          <a:p>
            <a:endParaRPr lang="es-MX" b="1" dirty="0"/>
          </a:p>
          <a:p>
            <a:pPr marL="285750" indent="-285750">
              <a:buFont typeface="Arial" panose="020B0604020202020204" pitchFamily="34" charset="0"/>
              <a:buChar char="•"/>
            </a:pPr>
            <a:r>
              <a:rPr lang="es-MX" b="1" dirty="0"/>
              <a:t>User Story: </a:t>
            </a:r>
            <a:r>
              <a:rPr lang="es-MX" dirty="0"/>
              <a:t>Como usuario, quiero consultar mi consumo de energía mediante asistentes de voz como Alexa o Google </a:t>
            </a:r>
            <a:r>
              <a:rPr lang="es-MX" dirty="0" err="1"/>
              <a:t>Assistant</a:t>
            </a:r>
            <a:r>
              <a:rPr lang="es-MX" dirty="0"/>
              <a:t>, para acceder a la información sin usar una pantalla.</a:t>
            </a:r>
          </a:p>
          <a:p>
            <a:endParaRPr lang="es-MX" b="1" dirty="0"/>
          </a:p>
          <a:p>
            <a:pPr marL="285750" indent="-285750">
              <a:buFont typeface="Arial" panose="020B0604020202020204" pitchFamily="34" charset="0"/>
              <a:buChar char="•"/>
            </a:pPr>
            <a:r>
              <a:rPr lang="es-MX" b="1" dirty="0" err="1"/>
              <a:t>Spike</a:t>
            </a:r>
            <a:r>
              <a:rPr lang="es-MX" b="1" dirty="0"/>
              <a:t> Técnico: </a:t>
            </a:r>
            <a:r>
              <a:rPr lang="es-MX" dirty="0"/>
              <a:t>Analizar la documentación y APIs necesarias para integrar el sistema con Alexa y Google </a:t>
            </a:r>
            <a:r>
              <a:rPr lang="es-MX" dirty="0" err="1"/>
              <a:t>Assistant</a:t>
            </a:r>
            <a:r>
              <a:rPr lang="es-MX" dirty="0"/>
              <a:t>, y probar respuestas básicas.</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Spike</a:t>
            </a:r>
            <a:r>
              <a:rPr lang="es-MX" b="1" dirty="0"/>
              <a:t> Funcional: </a:t>
            </a:r>
            <a:r>
              <a:rPr lang="es-MX" dirty="0"/>
              <a:t>Realizar pruebas con usuarios para definir los comandos de voz más naturales y qué información es útil recibir de forma hablada.</a:t>
            </a:r>
          </a:p>
        </p:txBody>
      </p:sp>
    </p:spTree>
    <p:extLst>
      <p:ext uri="{BB962C8B-B14F-4D97-AF65-F5344CB8AC3E}">
        <p14:creationId xmlns:p14="http://schemas.microsoft.com/office/powerpoint/2010/main" val="2219774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0A31A-BA95-D2E5-8CEF-7EA709EE156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5A4AF69-91BB-D120-A02A-5CC21BBC8438}"/>
              </a:ext>
            </a:extLst>
          </p:cNvPr>
          <p:cNvSpPr txBox="1"/>
          <p:nvPr/>
        </p:nvSpPr>
        <p:spPr>
          <a:xfrm>
            <a:off x="412955" y="412955"/>
            <a:ext cx="7325033" cy="9233297"/>
          </a:xfrm>
          <a:prstGeom prst="rect">
            <a:avLst/>
          </a:prstGeom>
          <a:noFill/>
        </p:spPr>
        <p:txBody>
          <a:bodyPr wrap="square" rtlCol="0">
            <a:spAutoFit/>
          </a:bodyPr>
          <a:lstStyle/>
          <a:p>
            <a:r>
              <a:rPr lang="es-MX" b="1" dirty="0"/>
              <a:t>6. ¿Qué aspectos del proyecto y del producto se estimarán, con que unidad de medida, quienes serán los encargados de estimar y en que momento del proyecto se hará?</a:t>
            </a:r>
          </a:p>
          <a:p>
            <a:endParaRPr lang="es-MX" b="1" dirty="0"/>
          </a:p>
          <a:p>
            <a:pPr marL="342900" indent="-342900">
              <a:buAutoNum type="arabicPeriod"/>
            </a:pPr>
            <a:r>
              <a:rPr lang="es-MX" b="1" dirty="0"/>
              <a:t>Enfoque tradicional: </a:t>
            </a:r>
          </a:p>
          <a:p>
            <a:pPr marL="342900" indent="-342900">
              <a:buAutoNum type="arabicPeriod"/>
            </a:pPr>
            <a:endParaRPr lang="es-MX" b="1" dirty="0"/>
          </a:p>
          <a:p>
            <a:pPr marL="342900" indent="-342900">
              <a:buFont typeface="Arial" panose="020B0604020202020204" pitchFamily="34" charset="0"/>
              <a:buChar char="•"/>
            </a:pPr>
            <a:r>
              <a:rPr lang="es-MX" dirty="0"/>
              <a:t>Se estima en primer lugar el </a:t>
            </a:r>
            <a:r>
              <a:rPr lang="es-MX" b="1" dirty="0"/>
              <a:t>tamaño</a:t>
            </a:r>
            <a:r>
              <a:rPr lang="es-MX" dirty="0"/>
              <a:t> del producto, teniendo en cuenta los requisitos capturados al inicio del proyecto, algo muy común es medir el producto de software en líneas de código. </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En segundo lugar se estima el </a:t>
            </a:r>
            <a:r>
              <a:rPr lang="es-MX" b="1" dirty="0"/>
              <a:t>esfuerzo </a:t>
            </a:r>
            <a:r>
              <a:rPr lang="es-MX" dirty="0"/>
              <a:t>horas reales lineales que tomará producir el software.</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Lo ultimo que se estima es el calendario (</a:t>
            </a:r>
            <a:r>
              <a:rPr lang="es-MX" b="1" dirty="0"/>
              <a:t>tiempo), </a:t>
            </a:r>
            <a:r>
              <a:rPr lang="es-MX" dirty="0"/>
              <a:t>específicamente los plazos de entrega acordados con el cliente. </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Finalmente se estiman los </a:t>
            </a:r>
            <a:r>
              <a:rPr lang="es-MX" b="1" dirty="0"/>
              <a:t>costos.</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Las estimaciones las realiza el líder del proyecto, las mismas tienen como objetivo planificarlo por lo cual se realizan previo a comenzar con el mismo</a:t>
            </a:r>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endParaRPr lang="es-MX" b="1" dirty="0"/>
          </a:p>
          <a:p>
            <a:r>
              <a:rPr lang="es-MX" b="1" dirty="0"/>
              <a:t>El MVP definido ¿puede ser también el MPP?</a:t>
            </a:r>
            <a:endParaRPr lang="es-MX" dirty="0"/>
          </a:p>
        </p:txBody>
      </p:sp>
      <p:sp>
        <p:nvSpPr>
          <p:cNvPr id="2" name="CuadroTexto 1">
            <a:extLst>
              <a:ext uri="{FF2B5EF4-FFF2-40B4-BE49-F238E27FC236}">
                <a16:creationId xmlns:a16="http://schemas.microsoft.com/office/drawing/2014/main" id="{FB397EEC-9C19-FAAE-EAA4-489C65FCC173}"/>
              </a:ext>
            </a:extLst>
          </p:cNvPr>
          <p:cNvSpPr txBox="1"/>
          <p:nvPr/>
        </p:nvSpPr>
        <p:spPr>
          <a:xfrm>
            <a:off x="8858865" y="2035277"/>
            <a:ext cx="2920180" cy="646331"/>
          </a:xfrm>
          <a:prstGeom prst="rect">
            <a:avLst/>
          </a:prstGeom>
          <a:noFill/>
        </p:spPr>
        <p:txBody>
          <a:bodyPr wrap="square" rtlCol="0">
            <a:spAutoFit/>
          </a:bodyPr>
          <a:lstStyle/>
          <a:p>
            <a:r>
              <a:rPr lang="es-MX" dirty="0">
                <a:highlight>
                  <a:srgbClr val="00FF00"/>
                </a:highlight>
              </a:rPr>
              <a:t>Respuesta perfecta certificada</a:t>
            </a:r>
            <a:endParaRPr lang="es-AR" dirty="0">
              <a:highlight>
                <a:srgbClr val="00FF00"/>
              </a:highlight>
            </a:endParaRPr>
          </a:p>
        </p:txBody>
      </p:sp>
    </p:spTree>
    <p:extLst>
      <p:ext uri="{BB962C8B-B14F-4D97-AF65-F5344CB8AC3E}">
        <p14:creationId xmlns:p14="http://schemas.microsoft.com/office/powerpoint/2010/main" val="3664773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1372</TotalTime>
  <Words>12121</Words>
  <Application>Microsoft Office PowerPoint</Application>
  <PresentationFormat>Panorámica</PresentationFormat>
  <Paragraphs>1677</Paragraphs>
  <Slides>141</Slides>
  <Notes>39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141</vt:i4>
      </vt:variant>
    </vt:vector>
  </HeadingPairs>
  <TitlesOfParts>
    <vt:vector size="146" baseType="lpstr">
      <vt:lpstr>Aptos</vt:lpstr>
      <vt:lpstr>Aptos Display</vt:lpstr>
      <vt:lpstr>Arial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UNIDAD: Gestión de la configuración del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VIEJAS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Alexis Delgado</dc:creator>
  <cp:lastModifiedBy>Alexis Delgado</cp:lastModifiedBy>
  <cp:revision>21</cp:revision>
  <dcterms:created xsi:type="dcterms:W3CDTF">2025-08-14T19:08:04Z</dcterms:created>
  <dcterms:modified xsi:type="dcterms:W3CDTF">2025-09-04T22:06:58Z</dcterms:modified>
</cp:coreProperties>
</file>