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2" r:id="rId8"/>
    <p:sldId id="265" r:id="rId9"/>
    <p:sldId id="266" r:id="rId10"/>
    <p:sldId id="268" r:id="rId11"/>
    <p:sldId id="267" r:id="rId12"/>
    <p:sldId id="273" r:id="rId13"/>
    <p:sldId id="269" r:id="rId14"/>
    <p:sldId id="270" r:id="rId15"/>
    <p:sldId id="271" r:id="rId16"/>
    <p:sldId id="272"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5" d="100"/>
          <a:sy n="75" d="100"/>
        </p:scale>
        <p:origin x="112" y="18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SOSA" userId="f23f3ce18aa30384" providerId="LiveId" clId="{A9A54F86-5646-4944-94DE-3DDE06D3E1F9}"/>
    <pc:docChg chg="undo custSel modSld">
      <pc:chgData name="Sebastian SOSA" userId="f23f3ce18aa30384" providerId="LiveId" clId="{A9A54F86-5646-4944-94DE-3DDE06D3E1F9}" dt="2022-12-30T16:15:29.283" v="166" actId="27636"/>
      <pc:docMkLst>
        <pc:docMk/>
      </pc:docMkLst>
      <pc:sldChg chg="modSp mod">
        <pc:chgData name="Sebastian SOSA" userId="f23f3ce18aa30384" providerId="LiveId" clId="{A9A54F86-5646-4944-94DE-3DDE06D3E1F9}" dt="2022-12-30T16:00:21.767" v="66" actId="207"/>
        <pc:sldMkLst>
          <pc:docMk/>
          <pc:sldMk cId="3016591001" sldId="256"/>
        </pc:sldMkLst>
        <pc:spChg chg="mod">
          <ac:chgData name="Sebastian SOSA" userId="f23f3ce18aa30384" providerId="LiveId" clId="{A9A54F86-5646-4944-94DE-3DDE06D3E1F9}" dt="2022-12-30T16:00:21.767" v="66" actId="207"/>
          <ac:spMkLst>
            <pc:docMk/>
            <pc:sldMk cId="3016591001" sldId="256"/>
            <ac:spMk id="2" creationId="{295297F5-DE11-D2E2-34BC-741AB38E133E}"/>
          </ac:spMkLst>
        </pc:spChg>
      </pc:sldChg>
      <pc:sldChg chg="modSp mod">
        <pc:chgData name="Sebastian SOSA" userId="f23f3ce18aa30384" providerId="LiveId" clId="{A9A54F86-5646-4944-94DE-3DDE06D3E1F9}" dt="2022-12-30T16:00:53.057" v="67" actId="6549"/>
        <pc:sldMkLst>
          <pc:docMk/>
          <pc:sldMk cId="2548891845" sldId="258"/>
        </pc:sldMkLst>
        <pc:spChg chg="mod">
          <ac:chgData name="Sebastian SOSA" userId="f23f3ce18aa30384" providerId="LiveId" clId="{A9A54F86-5646-4944-94DE-3DDE06D3E1F9}" dt="2022-12-30T16:00:53.057" v="67" actId="6549"/>
          <ac:spMkLst>
            <pc:docMk/>
            <pc:sldMk cId="2548891845" sldId="258"/>
            <ac:spMk id="2" creationId="{C3C56965-7802-F4B0-C431-A85F6EA4920C}"/>
          </ac:spMkLst>
        </pc:spChg>
        <pc:spChg chg="mod">
          <ac:chgData name="Sebastian SOSA" userId="f23f3ce18aa30384" providerId="LiveId" clId="{A9A54F86-5646-4944-94DE-3DDE06D3E1F9}" dt="2022-12-30T14:05:07.833" v="65" actId="14100"/>
          <ac:spMkLst>
            <pc:docMk/>
            <pc:sldMk cId="2548891845" sldId="258"/>
            <ac:spMk id="6" creationId="{F9E0A4E9-EEFE-44B9-93FB-51D08CC41EF4}"/>
          </ac:spMkLst>
        </pc:spChg>
      </pc:sldChg>
      <pc:sldChg chg="modSp mod">
        <pc:chgData name="Sebastian SOSA" userId="f23f3ce18aa30384" providerId="LiveId" clId="{A9A54F86-5646-4944-94DE-3DDE06D3E1F9}" dt="2022-12-30T16:12:13.351" v="156" actId="20577"/>
        <pc:sldMkLst>
          <pc:docMk/>
          <pc:sldMk cId="540984204" sldId="259"/>
        </pc:sldMkLst>
        <pc:spChg chg="mod">
          <ac:chgData name="Sebastian SOSA" userId="f23f3ce18aa30384" providerId="LiveId" clId="{A9A54F86-5646-4944-94DE-3DDE06D3E1F9}" dt="2022-12-30T16:01:19.938" v="72" actId="313"/>
          <ac:spMkLst>
            <pc:docMk/>
            <pc:sldMk cId="540984204" sldId="259"/>
            <ac:spMk id="2" creationId="{C3C56965-7802-F4B0-C431-A85F6EA4920C}"/>
          </ac:spMkLst>
        </pc:spChg>
        <pc:spChg chg="mod">
          <ac:chgData name="Sebastian SOSA" userId="f23f3ce18aa30384" providerId="LiveId" clId="{A9A54F86-5646-4944-94DE-3DDE06D3E1F9}" dt="2022-12-30T16:12:13.351" v="156" actId="20577"/>
          <ac:spMkLst>
            <pc:docMk/>
            <pc:sldMk cId="540984204" sldId="259"/>
            <ac:spMk id="6" creationId="{F9E0A4E9-EEFE-44B9-93FB-51D08CC41EF4}"/>
          </ac:spMkLst>
        </pc:spChg>
      </pc:sldChg>
      <pc:sldChg chg="modSp mod">
        <pc:chgData name="Sebastian SOSA" userId="f23f3ce18aa30384" providerId="LiveId" clId="{A9A54F86-5646-4944-94DE-3DDE06D3E1F9}" dt="2022-12-30T16:01:12.289" v="71" actId="20577"/>
        <pc:sldMkLst>
          <pc:docMk/>
          <pc:sldMk cId="1395358877" sldId="260"/>
        </pc:sldMkLst>
        <pc:spChg chg="mod">
          <ac:chgData name="Sebastian SOSA" userId="f23f3ce18aa30384" providerId="LiveId" clId="{A9A54F86-5646-4944-94DE-3DDE06D3E1F9}" dt="2022-12-30T16:01:07.513" v="70" actId="20577"/>
          <ac:spMkLst>
            <pc:docMk/>
            <pc:sldMk cId="1395358877" sldId="260"/>
            <ac:spMk id="2" creationId="{C3C56965-7802-F4B0-C431-A85F6EA4920C}"/>
          </ac:spMkLst>
        </pc:spChg>
        <pc:spChg chg="mod">
          <ac:chgData name="Sebastian SOSA" userId="f23f3ce18aa30384" providerId="LiveId" clId="{A9A54F86-5646-4944-94DE-3DDE06D3E1F9}" dt="2022-12-30T16:01:12.289" v="71" actId="20577"/>
          <ac:spMkLst>
            <pc:docMk/>
            <pc:sldMk cId="1395358877" sldId="260"/>
            <ac:spMk id="6" creationId="{F9E0A4E9-EEFE-44B9-93FB-51D08CC41EF4}"/>
          </ac:spMkLst>
        </pc:spChg>
      </pc:sldChg>
      <pc:sldChg chg="modSp mod">
        <pc:chgData name="Sebastian SOSA" userId="f23f3ce18aa30384" providerId="LiveId" clId="{A9A54F86-5646-4944-94DE-3DDE06D3E1F9}" dt="2022-12-30T14:04:52.497" v="63"/>
        <pc:sldMkLst>
          <pc:docMk/>
          <pc:sldMk cId="461581265" sldId="261"/>
        </pc:sldMkLst>
        <pc:spChg chg="mod">
          <ac:chgData name="Sebastian SOSA" userId="f23f3ce18aa30384" providerId="LiveId" clId="{A9A54F86-5646-4944-94DE-3DDE06D3E1F9}" dt="2022-12-30T14:04:52.497" v="63"/>
          <ac:spMkLst>
            <pc:docMk/>
            <pc:sldMk cId="461581265" sldId="261"/>
            <ac:spMk id="6" creationId="{F9E0A4E9-EEFE-44B9-93FB-51D08CC41EF4}"/>
          </ac:spMkLst>
        </pc:spChg>
      </pc:sldChg>
      <pc:sldChg chg="modSp mod">
        <pc:chgData name="Sebastian SOSA" userId="f23f3ce18aa30384" providerId="LiveId" clId="{A9A54F86-5646-4944-94DE-3DDE06D3E1F9}" dt="2022-12-30T16:12:30.311" v="158" actId="20577"/>
        <pc:sldMkLst>
          <pc:docMk/>
          <pc:sldMk cId="307426135" sldId="262"/>
        </pc:sldMkLst>
        <pc:spChg chg="mod">
          <ac:chgData name="Sebastian SOSA" userId="f23f3ce18aa30384" providerId="LiveId" clId="{A9A54F86-5646-4944-94DE-3DDE06D3E1F9}" dt="2022-12-30T16:12:30.311" v="158" actId="20577"/>
          <ac:spMkLst>
            <pc:docMk/>
            <pc:sldMk cId="307426135" sldId="262"/>
            <ac:spMk id="6" creationId="{F9E0A4E9-EEFE-44B9-93FB-51D08CC41EF4}"/>
          </ac:spMkLst>
        </pc:spChg>
      </pc:sldChg>
      <pc:sldChg chg="modSp mod">
        <pc:chgData name="Sebastian SOSA" userId="f23f3ce18aa30384" providerId="LiveId" clId="{A9A54F86-5646-4944-94DE-3DDE06D3E1F9}" dt="2022-12-30T14:03:42.788" v="34"/>
        <pc:sldMkLst>
          <pc:docMk/>
          <pc:sldMk cId="1451967367" sldId="265"/>
        </pc:sldMkLst>
        <pc:spChg chg="mod">
          <ac:chgData name="Sebastian SOSA" userId="f23f3ce18aa30384" providerId="LiveId" clId="{A9A54F86-5646-4944-94DE-3DDE06D3E1F9}" dt="2022-12-30T14:03:42.788" v="34"/>
          <ac:spMkLst>
            <pc:docMk/>
            <pc:sldMk cId="1451967367" sldId="265"/>
            <ac:spMk id="6" creationId="{F9E0A4E9-EEFE-44B9-93FB-51D08CC41EF4}"/>
          </ac:spMkLst>
        </pc:spChg>
      </pc:sldChg>
      <pc:sldChg chg="modSp mod">
        <pc:chgData name="Sebastian SOSA" userId="f23f3ce18aa30384" providerId="LiveId" clId="{A9A54F86-5646-4944-94DE-3DDE06D3E1F9}" dt="2022-12-30T16:13:03.088" v="159" actId="20577"/>
        <pc:sldMkLst>
          <pc:docMk/>
          <pc:sldMk cId="3133445209" sldId="266"/>
        </pc:sldMkLst>
        <pc:spChg chg="mod">
          <ac:chgData name="Sebastian SOSA" userId="f23f3ce18aa30384" providerId="LiveId" clId="{A9A54F86-5646-4944-94DE-3DDE06D3E1F9}" dt="2022-12-30T16:13:03.088" v="159" actId="20577"/>
          <ac:spMkLst>
            <pc:docMk/>
            <pc:sldMk cId="3133445209" sldId="266"/>
            <ac:spMk id="6" creationId="{F9E0A4E9-EEFE-44B9-93FB-51D08CC41EF4}"/>
          </ac:spMkLst>
        </pc:spChg>
      </pc:sldChg>
      <pc:sldChg chg="modSp mod">
        <pc:chgData name="Sebastian SOSA" userId="f23f3ce18aa30384" providerId="LiveId" clId="{A9A54F86-5646-4944-94DE-3DDE06D3E1F9}" dt="2022-12-30T14:03:15.163" v="33" actId="20577"/>
        <pc:sldMkLst>
          <pc:docMk/>
          <pc:sldMk cId="672767896" sldId="267"/>
        </pc:sldMkLst>
        <pc:spChg chg="mod">
          <ac:chgData name="Sebastian SOSA" userId="f23f3ce18aa30384" providerId="LiveId" clId="{A9A54F86-5646-4944-94DE-3DDE06D3E1F9}" dt="2022-12-30T14:03:15.163" v="33" actId="20577"/>
          <ac:spMkLst>
            <pc:docMk/>
            <pc:sldMk cId="672767896" sldId="267"/>
            <ac:spMk id="6" creationId="{F9E0A4E9-EEFE-44B9-93FB-51D08CC41EF4}"/>
          </ac:spMkLst>
        </pc:spChg>
      </pc:sldChg>
      <pc:sldChg chg="modSp mod">
        <pc:chgData name="Sebastian SOSA" userId="f23f3ce18aa30384" providerId="LiveId" clId="{A9A54F86-5646-4944-94DE-3DDE06D3E1F9}" dt="2022-12-30T08:49:24.854" v="6" actId="313"/>
        <pc:sldMkLst>
          <pc:docMk/>
          <pc:sldMk cId="2001140139" sldId="268"/>
        </pc:sldMkLst>
        <pc:spChg chg="mod">
          <ac:chgData name="Sebastian SOSA" userId="f23f3ce18aa30384" providerId="LiveId" clId="{A9A54F86-5646-4944-94DE-3DDE06D3E1F9}" dt="2022-12-30T08:49:24.854" v="6" actId="313"/>
          <ac:spMkLst>
            <pc:docMk/>
            <pc:sldMk cId="2001140139" sldId="268"/>
            <ac:spMk id="6" creationId="{F9E0A4E9-EEFE-44B9-93FB-51D08CC41EF4}"/>
          </ac:spMkLst>
        </pc:spChg>
      </pc:sldChg>
      <pc:sldChg chg="modSp mod">
        <pc:chgData name="Sebastian SOSA" userId="f23f3ce18aa30384" providerId="LiveId" clId="{A9A54F86-5646-4944-94DE-3DDE06D3E1F9}" dt="2022-12-30T16:13:36.967" v="161" actId="20577"/>
        <pc:sldMkLst>
          <pc:docMk/>
          <pc:sldMk cId="3517348123" sldId="270"/>
        </pc:sldMkLst>
        <pc:spChg chg="mod">
          <ac:chgData name="Sebastian SOSA" userId="f23f3ce18aa30384" providerId="LiveId" clId="{A9A54F86-5646-4944-94DE-3DDE06D3E1F9}" dt="2022-12-30T16:13:36.967" v="161" actId="20577"/>
          <ac:spMkLst>
            <pc:docMk/>
            <pc:sldMk cId="3517348123" sldId="270"/>
            <ac:spMk id="5" creationId="{FADF900F-233D-3164-E682-8FCF882AC76A}"/>
          </ac:spMkLst>
        </pc:spChg>
      </pc:sldChg>
      <pc:sldChg chg="modSp mod">
        <pc:chgData name="Sebastian SOSA" userId="f23f3ce18aa30384" providerId="LiveId" clId="{A9A54F86-5646-4944-94DE-3DDE06D3E1F9}" dt="2022-12-30T14:02:33.380" v="24" actId="20577"/>
        <pc:sldMkLst>
          <pc:docMk/>
          <pc:sldMk cId="3880024590" sldId="271"/>
        </pc:sldMkLst>
        <pc:spChg chg="mod">
          <ac:chgData name="Sebastian SOSA" userId="f23f3ce18aa30384" providerId="LiveId" clId="{A9A54F86-5646-4944-94DE-3DDE06D3E1F9}" dt="2022-12-30T14:02:33.380" v="24" actId="20577"/>
          <ac:spMkLst>
            <pc:docMk/>
            <pc:sldMk cId="3880024590" sldId="271"/>
            <ac:spMk id="5" creationId="{FADF900F-233D-3164-E682-8FCF882AC76A}"/>
          </ac:spMkLst>
        </pc:spChg>
      </pc:sldChg>
      <pc:sldChg chg="modSp mod">
        <pc:chgData name="Sebastian SOSA" userId="f23f3ce18aa30384" providerId="LiveId" clId="{A9A54F86-5646-4944-94DE-3DDE06D3E1F9}" dt="2022-12-30T16:15:29.283" v="166" actId="27636"/>
        <pc:sldMkLst>
          <pc:docMk/>
          <pc:sldMk cId="2585405019" sldId="272"/>
        </pc:sldMkLst>
        <pc:spChg chg="mod">
          <ac:chgData name="Sebastian SOSA" userId="f23f3ce18aa30384" providerId="LiveId" clId="{A9A54F86-5646-4944-94DE-3DDE06D3E1F9}" dt="2022-12-30T16:04:04.113" v="95" actId="6549"/>
          <ac:spMkLst>
            <pc:docMk/>
            <pc:sldMk cId="2585405019" sldId="272"/>
            <ac:spMk id="2" creationId="{C3C56965-7802-F4B0-C431-A85F6EA4920C}"/>
          </ac:spMkLst>
        </pc:spChg>
        <pc:spChg chg="mod">
          <ac:chgData name="Sebastian SOSA" userId="f23f3ce18aa30384" providerId="LiveId" clId="{A9A54F86-5646-4944-94DE-3DDE06D3E1F9}" dt="2022-12-30T16:15:29.283" v="166" actId="27636"/>
          <ac:spMkLst>
            <pc:docMk/>
            <pc:sldMk cId="2585405019" sldId="272"/>
            <ac:spMk id="5" creationId="{FADF900F-233D-3164-E682-8FCF882AC76A}"/>
          </ac:spMkLst>
        </pc:spChg>
      </pc:sldChg>
      <pc:sldChg chg="modSp mod">
        <pc:chgData name="Sebastian SOSA" userId="f23f3ce18aa30384" providerId="LiveId" clId="{A9A54F86-5646-4944-94DE-3DDE06D3E1F9}" dt="2022-12-30T16:08:36.473" v="154" actId="20577"/>
        <pc:sldMkLst>
          <pc:docMk/>
          <pc:sldMk cId="937502303" sldId="274"/>
        </pc:sldMkLst>
        <pc:spChg chg="mod">
          <ac:chgData name="Sebastian SOSA" userId="f23f3ce18aa30384" providerId="LiveId" clId="{A9A54F86-5646-4944-94DE-3DDE06D3E1F9}" dt="2022-12-30T16:08:22.656" v="153" actId="6549"/>
          <ac:spMkLst>
            <pc:docMk/>
            <pc:sldMk cId="937502303" sldId="274"/>
            <ac:spMk id="2" creationId="{C3C56965-7802-F4B0-C431-A85F6EA4920C}"/>
          </ac:spMkLst>
        </pc:spChg>
        <pc:spChg chg="mod">
          <ac:chgData name="Sebastian SOSA" userId="f23f3ce18aa30384" providerId="LiveId" clId="{A9A54F86-5646-4944-94DE-3DDE06D3E1F9}" dt="2022-12-30T16:08:36.473" v="154" actId="20577"/>
          <ac:spMkLst>
            <pc:docMk/>
            <pc:sldMk cId="937502303" sldId="274"/>
            <ac:spMk id="5" creationId="{FADF900F-233D-3164-E682-8FCF882AC76A}"/>
          </ac:spMkLst>
        </pc:spChg>
        <pc:picChg chg="mod">
          <ac:chgData name="Sebastian SOSA" userId="f23f3ce18aa30384" providerId="LiveId" clId="{A9A54F86-5646-4944-94DE-3DDE06D3E1F9}" dt="2022-12-30T08:27:16.809" v="4" actId="1076"/>
          <ac:picMkLst>
            <pc:docMk/>
            <pc:sldMk cId="937502303" sldId="274"/>
            <ac:picMk id="4" creationId="{E28715DA-B09B-675D-39D9-171795393898}"/>
          </ac:picMkLst>
        </pc:picChg>
      </pc:sldChg>
      <pc:sldChg chg="modSp mod">
        <pc:chgData name="Sebastian SOSA" userId="f23f3ce18aa30384" providerId="LiveId" clId="{A9A54F86-5646-4944-94DE-3DDE06D3E1F9}" dt="2022-12-30T14:02:02.158" v="18" actId="15"/>
        <pc:sldMkLst>
          <pc:docMk/>
          <pc:sldMk cId="2523694485" sldId="275"/>
        </pc:sldMkLst>
        <pc:spChg chg="mod">
          <ac:chgData name="Sebastian SOSA" userId="f23f3ce18aa30384" providerId="LiveId" clId="{A9A54F86-5646-4944-94DE-3DDE06D3E1F9}" dt="2022-12-30T14:02:02.158" v="18" actId="15"/>
          <ac:spMkLst>
            <pc:docMk/>
            <pc:sldMk cId="2523694485" sldId="275"/>
            <ac:spMk id="5" creationId="{FADF900F-233D-3164-E682-8FCF882AC76A}"/>
          </ac:spMkLst>
        </pc:spChg>
      </pc:sldChg>
      <pc:sldChg chg="modSp mod">
        <pc:chgData name="Sebastian SOSA" userId="f23f3ce18aa30384" providerId="LiveId" clId="{A9A54F86-5646-4944-94DE-3DDE06D3E1F9}" dt="2022-12-30T16:09:03.040" v="155" actId="20577"/>
        <pc:sldMkLst>
          <pc:docMk/>
          <pc:sldMk cId="475834783" sldId="276"/>
        </pc:sldMkLst>
        <pc:spChg chg="mod">
          <ac:chgData name="Sebastian SOSA" userId="f23f3ce18aa30384" providerId="LiveId" clId="{A9A54F86-5646-4944-94DE-3DDE06D3E1F9}" dt="2022-12-30T16:09:03.040" v="155" actId="20577"/>
          <ac:spMkLst>
            <pc:docMk/>
            <pc:sldMk cId="475834783" sldId="276"/>
            <ac:spMk id="2" creationId="{C3C56965-7802-F4B0-C431-A85F6EA492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ld.openfoodfact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297F5-DE11-D2E2-34BC-741AB38E133E}"/>
              </a:ext>
            </a:extLst>
          </p:cNvPr>
          <p:cNvSpPr>
            <a:spLocks noGrp="1"/>
          </p:cNvSpPr>
          <p:nvPr>
            <p:ph type="ctrTitle"/>
          </p:nvPr>
        </p:nvSpPr>
        <p:spPr/>
        <p:txBody>
          <a:bodyPr/>
          <a:lstStyle/>
          <a:p>
            <a:r>
              <a:rPr lang="fr-FR" b="1" dirty="0">
                <a:solidFill>
                  <a:srgbClr val="FFFF00"/>
                </a:solidFill>
                <a:latin typeface="Inter"/>
              </a:rPr>
              <a:t>A</a:t>
            </a:r>
            <a:r>
              <a:rPr lang="fr-FR" b="1" i="0" dirty="0">
                <a:solidFill>
                  <a:srgbClr val="FFFF00"/>
                </a:solidFill>
                <a:effectLst/>
                <a:latin typeface="Inter"/>
              </a:rPr>
              <a:t>pplication au service de la santé publique</a:t>
            </a:r>
            <a:br>
              <a:rPr lang="fr-FR" b="1" i="0" dirty="0">
                <a:solidFill>
                  <a:srgbClr val="CECAC3"/>
                </a:solidFill>
                <a:effectLst/>
                <a:latin typeface="Inter"/>
              </a:rPr>
            </a:br>
            <a:endParaRPr lang="fr-FR" dirty="0"/>
          </a:p>
        </p:txBody>
      </p:sp>
      <p:sp>
        <p:nvSpPr>
          <p:cNvPr id="3" name="Sous-titre 2">
            <a:extLst>
              <a:ext uri="{FF2B5EF4-FFF2-40B4-BE49-F238E27FC236}">
                <a16:creationId xmlns:a16="http://schemas.microsoft.com/office/drawing/2014/main" id="{6644D082-3153-A939-10EF-6F8B1C2A0F0A}"/>
              </a:ext>
            </a:extLst>
          </p:cNvPr>
          <p:cNvSpPr>
            <a:spLocks noGrp="1"/>
          </p:cNvSpPr>
          <p:nvPr>
            <p:ph type="subTitle" idx="1"/>
          </p:nvPr>
        </p:nvSpPr>
        <p:spPr/>
        <p:txBody>
          <a:bodyPr/>
          <a:lstStyle/>
          <a:p>
            <a:r>
              <a:rPr lang="fr-FR" dirty="0"/>
              <a:t>Sebastian Sosa</a:t>
            </a:r>
          </a:p>
        </p:txBody>
      </p:sp>
      <p:pic>
        <p:nvPicPr>
          <p:cNvPr id="5" name="Image 4">
            <a:extLst>
              <a:ext uri="{FF2B5EF4-FFF2-40B4-BE49-F238E27FC236}">
                <a16:creationId xmlns:a16="http://schemas.microsoft.com/office/drawing/2014/main" id="{369ADDA4-4B0D-4AED-C0E5-FA0E23E659E0}"/>
              </a:ext>
            </a:extLst>
          </p:cNvPr>
          <p:cNvPicPr>
            <a:picLocks noChangeAspect="1"/>
          </p:cNvPicPr>
          <p:nvPr/>
        </p:nvPicPr>
        <p:blipFill>
          <a:blip r:embed="rId2"/>
          <a:stretch>
            <a:fillRect/>
          </a:stretch>
        </p:blipFill>
        <p:spPr>
          <a:xfrm>
            <a:off x="8214094" y="4261119"/>
            <a:ext cx="3810532" cy="2505425"/>
          </a:xfrm>
          <a:prstGeom prst="rect">
            <a:avLst/>
          </a:prstGeom>
        </p:spPr>
      </p:pic>
    </p:spTree>
    <p:extLst>
      <p:ext uri="{BB962C8B-B14F-4D97-AF65-F5344CB8AC3E}">
        <p14:creationId xmlns:p14="http://schemas.microsoft.com/office/powerpoint/2010/main" val="301659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Imputation par KNN</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J’ai utilisé l’algorithme KNN pour imputer les valeurs manquantes</a:t>
            </a:r>
            <a:endParaRPr lang="fr-FR" sz="1800" i="1" dirty="0"/>
          </a:p>
        </p:txBody>
      </p:sp>
      <p:pic>
        <p:nvPicPr>
          <p:cNvPr id="5" name="Image 4">
            <a:extLst>
              <a:ext uri="{FF2B5EF4-FFF2-40B4-BE49-F238E27FC236}">
                <a16:creationId xmlns:a16="http://schemas.microsoft.com/office/drawing/2014/main" id="{1D5B02D1-E475-1498-C5AA-2D04EB3A6E92}"/>
              </a:ext>
            </a:extLst>
          </p:cNvPr>
          <p:cNvPicPr>
            <a:picLocks noChangeAspect="1"/>
          </p:cNvPicPr>
          <p:nvPr/>
        </p:nvPicPr>
        <p:blipFill>
          <a:blip r:embed="rId2"/>
          <a:stretch>
            <a:fillRect/>
          </a:stretch>
        </p:blipFill>
        <p:spPr>
          <a:xfrm>
            <a:off x="2483356" y="3054283"/>
            <a:ext cx="6392167" cy="952633"/>
          </a:xfrm>
          <a:prstGeom prst="rect">
            <a:avLst/>
          </a:prstGeom>
        </p:spPr>
      </p:pic>
    </p:spTree>
    <p:extLst>
      <p:ext uri="{BB962C8B-B14F-4D97-AF65-F5344CB8AC3E}">
        <p14:creationId xmlns:p14="http://schemas.microsoft.com/office/powerpoint/2010/main" val="200114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3. Idée d’application </a:t>
            </a:r>
            <a:r>
              <a:rPr lang="fr-FR" dirty="0"/>
              <a:t>:</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Permettre à l’utilisateur de rentrer les métriques nutritionnelles et d’en inférer le score nutritionnel.</a:t>
            </a:r>
          </a:p>
          <a:p>
            <a:endParaRPr lang="fr-FR" dirty="0"/>
          </a:p>
          <a:p>
            <a:r>
              <a:rPr lang="fr-FR" dirty="0"/>
              <a:t>Avoir les informations de packaging combinées à la présence d'huile de palme pour une métrique 'écologique’</a:t>
            </a:r>
          </a:p>
          <a:p>
            <a:endParaRPr lang="fr-FR" dirty="0"/>
          </a:p>
          <a:p>
            <a:r>
              <a:rPr lang="fr-FR" dirty="0"/>
              <a:t>Faire une fiche résumé avec ces trois valeurs</a:t>
            </a:r>
          </a:p>
        </p:txBody>
      </p:sp>
    </p:spTree>
    <p:extLst>
      <p:ext uri="{BB962C8B-B14F-4D97-AF65-F5344CB8AC3E}">
        <p14:creationId xmlns:p14="http://schemas.microsoft.com/office/powerpoint/2010/main" val="6727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3. Analyses </a:t>
            </a:r>
            <a:r>
              <a:rPr lang="fr-FR" dirty="0"/>
              <a:t>: Normaliser les données</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J’ai normalisé les données avant de faire les analyses</a:t>
            </a:r>
          </a:p>
        </p:txBody>
      </p:sp>
    </p:spTree>
    <p:extLst>
      <p:ext uri="{BB962C8B-B14F-4D97-AF65-F5344CB8AC3E}">
        <p14:creationId xmlns:p14="http://schemas.microsoft.com/office/powerpoint/2010/main" val="176675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3. Analyses </a:t>
            </a:r>
            <a:r>
              <a:rPr lang="fr-FR" dirty="0"/>
              <a:t>: Corrélations deux à deux</a:t>
            </a:r>
          </a:p>
        </p:txBody>
      </p:sp>
      <p:pic>
        <p:nvPicPr>
          <p:cNvPr id="9" name="Image 8">
            <a:extLst>
              <a:ext uri="{FF2B5EF4-FFF2-40B4-BE49-F238E27FC236}">
                <a16:creationId xmlns:a16="http://schemas.microsoft.com/office/drawing/2014/main" id="{5F1F7DB6-A428-27E1-B7D1-EF215E8DB504}"/>
              </a:ext>
            </a:extLst>
          </p:cNvPr>
          <p:cNvPicPr>
            <a:picLocks noChangeAspect="1"/>
          </p:cNvPicPr>
          <p:nvPr/>
        </p:nvPicPr>
        <p:blipFill>
          <a:blip r:embed="rId2"/>
          <a:stretch>
            <a:fillRect/>
          </a:stretch>
        </p:blipFill>
        <p:spPr>
          <a:xfrm>
            <a:off x="2794000" y="863674"/>
            <a:ext cx="5441205" cy="5801285"/>
          </a:xfrm>
          <a:prstGeom prst="rect">
            <a:avLst/>
          </a:prstGeom>
        </p:spPr>
      </p:pic>
    </p:spTree>
    <p:extLst>
      <p:ext uri="{BB962C8B-B14F-4D97-AF65-F5344CB8AC3E}">
        <p14:creationId xmlns:p14="http://schemas.microsoft.com/office/powerpoint/2010/main" val="262456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Analyses </a:t>
            </a:r>
            <a:r>
              <a:rPr lang="fr-FR" dirty="0"/>
              <a:t>: K-</a:t>
            </a:r>
            <a:r>
              <a:rPr lang="fr-FR" dirty="0" err="1"/>
              <a:t>means</a:t>
            </a:r>
            <a:r>
              <a:rPr lang="fr-FR" dirty="0"/>
              <a:t> pour regrouper les métriques nutritionnelles</a:t>
            </a:r>
          </a:p>
        </p:txBody>
      </p:sp>
      <p:sp>
        <p:nvSpPr>
          <p:cNvPr id="5" name="Espace réservé du contenu 4">
            <a:extLst>
              <a:ext uri="{FF2B5EF4-FFF2-40B4-BE49-F238E27FC236}">
                <a16:creationId xmlns:a16="http://schemas.microsoft.com/office/drawing/2014/main" id="{FADF900F-233D-3164-E682-8FCF882AC76A}"/>
              </a:ext>
            </a:extLst>
          </p:cNvPr>
          <p:cNvSpPr>
            <a:spLocks noGrp="1"/>
          </p:cNvSpPr>
          <p:nvPr>
            <p:ph idx="1"/>
          </p:nvPr>
        </p:nvSpPr>
        <p:spPr>
          <a:xfrm>
            <a:off x="568960" y="2052918"/>
            <a:ext cx="11196320" cy="4195481"/>
          </a:xfrm>
        </p:spPr>
        <p:txBody>
          <a:bodyPr/>
          <a:lstStyle/>
          <a:p>
            <a:r>
              <a:rPr lang="fr-FR" dirty="0"/>
              <a:t>Hélas pas de cassure visible, pas de groupe clair, on ne pourra pas faire d’ANOVA, testons une ACP pour réduire le nombre de variables plutôt.</a:t>
            </a:r>
          </a:p>
          <a:p>
            <a:r>
              <a:rPr lang="fr-FR" dirty="0"/>
              <a:t>De même, vu le nombre de points, on ne va pas tester une classification hiérarchique.</a:t>
            </a:r>
          </a:p>
        </p:txBody>
      </p:sp>
      <p:pic>
        <p:nvPicPr>
          <p:cNvPr id="4" name="Image 3">
            <a:extLst>
              <a:ext uri="{FF2B5EF4-FFF2-40B4-BE49-F238E27FC236}">
                <a16:creationId xmlns:a16="http://schemas.microsoft.com/office/drawing/2014/main" id="{18D9340B-FF00-CBFD-34C8-400FD5511624}"/>
              </a:ext>
            </a:extLst>
          </p:cNvPr>
          <p:cNvPicPr>
            <a:picLocks noChangeAspect="1"/>
          </p:cNvPicPr>
          <p:nvPr/>
        </p:nvPicPr>
        <p:blipFill>
          <a:blip r:embed="rId2"/>
          <a:stretch>
            <a:fillRect/>
          </a:stretch>
        </p:blipFill>
        <p:spPr>
          <a:xfrm>
            <a:off x="3513137" y="3510280"/>
            <a:ext cx="5651183" cy="3048590"/>
          </a:xfrm>
          <a:prstGeom prst="rect">
            <a:avLst/>
          </a:prstGeom>
        </p:spPr>
      </p:pic>
    </p:spTree>
    <p:extLst>
      <p:ext uri="{BB962C8B-B14F-4D97-AF65-F5344CB8AC3E}">
        <p14:creationId xmlns:p14="http://schemas.microsoft.com/office/powerpoint/2010/main" val="351734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Analyses </a:t>
            </a:r>
            <a:r>
              <a:rPr lang="fr-FR" dirty="0"/>
              <a:t>: ACP</a:t>
            </a:r>
          </a:p>
        </p:txBody>
      </p:sp>
      <p:sp>
        <p:nvSpPr>
          <p:cNvPr id="5" name="Espace réservé du contenu 4">
            <a:extLst>
              <a:ext uri="{FF2B5EF4-FFF2-40B4-BE49-F238E27FC236}">
                <a16:creationId xmlns:a16="http://schemas.microsoft.com/office/drawing/2014/main" id="{FADF900F-233D-3164-E682-8FCF882AC76A}"/>
              </a:ext>
            </a:extLst>
          </p:cNvPr>
          <p:cNvSpPr>
            <a:spLocks noGrp="1"/>
          </p:cNvSpPr>
          <p:nvPr>
            <p:ph idx="1"/>
          </p:nvPr>
        </p:nvSpPr>
        <p:spPr>
          <a:xfrm>
            <a:off x="254000" y="1168400"/>
            <a:ext cx="11511280" cy="5079999"/>
          </a:xfrm>
        </p:spPr>
        <p:txBody>
          <a:bodyPr/>
          <a:lstStyle/>
          <a:p>
            <a:r>
              <a:rPr lang="fr-FR" dirty="0"/>
              <a:t>Il faudrait prendre les quatre premiers axes pour pouvoir expliquer plus 80% de la variance.</a:t>
            </a:r>
          </a:p>
          <a:p>
            <a:endParaRPr lang="fr-FR" dirty="0"/>
          </a:p>
          <a:p>
            <a:r>
              <a:rPr lang="fr-FR" dirty="0"/>
              <a:t>Une décomposition </a:t>
            </a:r>
            <a:r>
              <a:rPr lang="fr-FR" dirty="0" err="1"/>
              <a:t>varimax</a:t>
            </a:r>
            <a:r>
              <a:rPr lang="fr-FR" dirty="0"/>
              <a:t> serait encore mieux</a:t>
            </a:r>
          </a:p>
          <a:p>
            <a:endParaRPr lang="fr-FR" dirty="0"/>
          </a:p>
          <a:p>
            <a:r>
              <a:rPr lang="fr-FR" dirty="0"/>
              <a:t>Mais l’ACP en soit ne permet pas d’expliquer une variable Y en fonction des variables X</a:t>
            </a:r>
          </a:p>
        </p:txBody>
      </p:sp>
      <p:pic>
        <p:nvPicPr>
          <p:cNvPr id="6" name="Image 5">
            <a:extLst>
              <a:ext uri="{FF2B5EF4-FFF2-40B4-BE49-F238E27FC236}">
                <a16:creationId xmlns:a16="http://schemas.microsoft.com/office/drawing/2014/main" id="{ADDC8E88-3371-7002-1171-84CC09CDA964}"/>
              </a:ext>
            </a:extLst>
          </p:cNvPr>
          <p:cNvPicPr>
            <a:picLocks noChangeAspect="1"/>
          </p:cNvPicPr>
          <p:nvPr/>
        </p:nvPicPr>
        <p:blipFill>
          <a:blip r:embed="rId2"/>
          <a:stretch>
            <a:fillRect/>
          </a:stretch>
        </p:blipFill>
        <p:spPr>
          <a:xfrm>
            <a:off x="705167" y="3935845"/>
            <a:ext cx="3755073" cy="2563380"/>
          </a:xfrm>
          <a:prstGeom prst="rect">
            <a:avLst/>
          </a:prstGeom>
        </p:spPr>
      </p:pic>
      <p:pic>
        <p:nvPicPr>
          <p:cNvPr id="8" name="Image 7">
            <a:extLst>
              <a:ext uri="{FF2B5EF4-FFF2-40B4-BE49-F238E27FC236}">
                <a16:creationId xmlns:a16="http://schemas.microsoft.com/office/drawing/2014/main" id="{A7A2E129-CE2B-0D53-F31F-159553C74340}"/>
              </a:ext>
            </a:extLst>
          </p:cNvPr>
          <p:cNvPicPr>
            <a:picLocks noChangeAspect="1"/>
          </p:cNvPicPr>
          <p:nvPr/>
        </p:nvPicPr>
        <p:blipFill>
          <a:blip r:embed="rId3"/>
          <a:stretch>
            <a:fillRect/>
          </a:stretch>
        </p:blipFill>
        <p:spPr>
          <a:xfrm>
            <a:off x="4935984" y="3935845"/>
            <a:ext cx="2853325" cy="2563380"/>
          </a:xfrm>
          <a:prstGeom prst="rect">
            <a:avLst/>
          </a:prstGeom>
        </p:spPr>
      </p:pic>
      <p:pic>
        <p:nvPicPr>
          <p:cNvPr id="10" name="Image 9">
            <a:extLst>
              <a:ext uri="{FF2B5EF4-FFF2-40B4-BE49-F238E27FC236}">
                <a16:creationId xmlns:a16="http://schemas.microsoft.com/office/drawing/2014/main" id="{C9ABDC11-8EA1-DE3E-E659-1FF00F4BCB10}"/>
              </a:ext>
            </a:extLst>
          </p:cNvPr>
          <p:cNvPicPr>
            <a:picLocks noChangeAspect="1"/>
          </p:cNvPicPr>
          <p:nvPr/>
        </p:nvPicPr>
        <p:blipFill>
          <a:blip r:embed="rId4"/>
          <a:stretch>
            <a:fillRect/>
          </a:stretch>
        </p:blipFill>
        <p:spPr>
          <a:xfrm>
            <a:off x="8265053" y="3935845"/>
            <a:ext cx="3119206" cy="2563380"/>
          </a:xfrm>
          <a:prstGeom prst="rect">
            <a:avLst/>
          </a:prstGeom>
        </p:spPr>
      </p:pic>
    </p:spTree>
    <p:extLst>
      <p:ext uri="{BB962C8B-B14F-4D97-AF65-F5344CB8AC3E}">
        <p14:creationId xmlns:p14="http://schemas.microsoft.com/office/powerpoint/2010/main" val="388002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Analyses </a:t>
            </a:r>
            <a:r>
              <a:rPr lang="fr-FR" dirty="0"/>
              <a:t>: Modèle de régression linéaire</a:t>
            </a:r>
          </a:p>
        </p:txBody>
      </p:sp>
      <p:sp>
        <p:nvSpPr>
          <p:cNvPr id="5" name="Espace réservé du contenu 4">
            <a:extLst>
              <a:ext uri="{FF2B5EF4-FFF2-40B4-BE49-F238E27FC236}">
                <a16:creationId xmlns:a16="http://schemas.microsoft.com/office/drawing/2014/main" id="{FADF900F-233D-3164-E682-8FCF882AC76A}"/>
              </a:ext>
            </a:extLst>
          </p:cNvPr>
          <p:cNvSpPr>
            <a:spLocks noGrp="1"/>
          </p:cNvSpPr>
          <p:nvPr>
            <p:ph idx="1"/>
          </p:nvPr>
        </p:nvSpPr>
        <p:spPr>
          <a:xfrm>
            <a:off x="568960" y="1209040"/>
            <a:ext cx="11196320" cy="5039359"/>
          </a:xfrm>
        </p:spPr>
        <p:txBody>
          <a:bodyPr>
            <a:normAutofit/>
          </a:bodyPr>
          <a:lstStyle/>
          <a:p>
            <a:r>
              <a:rPr lang="fr-FR" dirty="0"/>
              <a:t>J’ai utilisé une régression linéaire afin de tester la relation entre le score nutritionnel français et créer une formule mathématique permettant de prédire ce score.</a:t>
            </a:r>
          </a:p>
          <a:p>
            <a:endParaRPr lang="fr-FR" dirty="0"/>
          </a:p>
          <a:p>
            <a:r>
              <a:rPr lang="fr-FR" dirty="0"/>
              <a:t>On a un modèle qui explique 70% de la variance du </a:t>
            </a:r>
            <a:r>
              <a:rPr lang="fr-FR" dirty="0" err="1"/>
              <a:t>nutrition_score_fr</a:t>
            </a:r>
            <a:r>
              <a:rPr lang="fr-FR" dirty="0"/>
              <a:t>, où : </a:t>
            </a:r>
          </a:p>
          <a:p>
            <a:pPr lvl="1"/>
            <a:r>
              <a:rPr lang="fr-FR" dirty="0"/>
              <a:t>Les métriques suivantes l'affecte significativement: fat, </a:t>
            </a:r>
            <a:r>
              <a:rPr lang="fr-FR" dirty="0" err="1"/>
              <a:t>saturated_fat</a:t>
            </a:r>
            <a:r>
              <a:rPr lang="fr-FR" dirty="0"/>
              <a:t>, </a:t>
            </a:r>
            <a:r>
              <a:rPr lang="fr-FR" dirty="0" err="1"/>
              <a:t>trans_fat</a:t>
            </a:r>
            <a:r>
              <a:rPr lang="fr-FR" dirty="0"/>
              <a:t>, </a:t>
            </a:r>
            <a:r>
              <a:rPr lang="fr-FR" dirty="0" err="1"/>
              <a:t>cholesterol</a:t>
            </a:r>
            <a:r>
              <a:rPr lang="fr-FR" dirty="0"/>
              <a:t>, carbohydrates, </a:t>
            </a:r>
            <a:r>
              <a:rPr lang="fr-FR" dirty="0" err="1"/>
              <a:t>sugars</a:t>
            </a:r>
            <a:r>
              <a:rPr lang="fr-FR" dirty="0"/>
              <a:t>, </a:t>
            </a:r>
            <a:r>
              <a:rPr lang="fr-FR" dirty="0" err="1"/>
              <a:t>fiber</a:t>
            </a:r>
            <a:r>
              <a:rPr lang="fr-FR" dirty="0"/>
              <a:t>, </a:t>
            </a:r>
            <a:r>
              <a:rPr lang="fr-FR" dirty="0" err="1"/>
              <a:t>proteins,salt,sodium</a:t>
            </a:r>
            <a:r>
              <a:rPr lang="fr-FR" dirty="0"/>
              <a:t> et calcium    </a:t>
            </a:r>
          </a:p>
          <a:p>
            <a:pPr lvl="1"/>
            <a:r>
              <a:rPr lang="fr-FR" dirty="0"/>
              <a:t>Un effet négatif significatif des métriques nutritionnelles sur le score nutritionnel est lié aux fibres uniquement (les autres métriques nutritionnelles affectent positivement le score nutritionnel)</a:t>
            </a:r>
          </a:p>
          <a:p>
            <a:endParaRPr lang="fr-FR" dirty="0"/>
          </a:p>
          <a:p>
            <a:r>
              <a:rPr lang="fr-FR" dirty="0"/>
              <a:t>Les indices étant normalisés, on peut comparer leurs effets entre eux et le modèle nous indique que la métrique nutritionnelle qui affecte le plus le score nutritionnel est la quantité de sucre pour 100g avec une augmentation de 0.77 d'énergie par augmentation de 1 du sucre</a:t>
            </a:r>
          </a:p>
        </p:txBody>
      </p:sp>
    </p:spTree>
    <p:extLst>
      <p:ext uri="{BB962C8B-B14F-4D97-AF65-F5344CB8AC3E}">
        <p14:creationId xmlns:p14="http://schemas.microsoft.com/office/powerpoint/2010/main" val="258540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Analyses </a:t>
            </a:r>
            <a:r>
              <a:rPr lang="fr-FR" dirty="0"/>
              <a:t>: Modèle de régression linéaire</a:t>
            </a:r>
          </a:p>
        </p:txBody>
      </p:sp>
      <p:sp>
        <p:nvSpPr>
          <p:cNvPr id="5" name="Espace réservé du contenu 4">
            <a:extLst>
              <a:ext uri="{FF2B5EF4-FFF2-40B4-BE49-F238E27FC236}">
                <a16:creationId xmlns:a16="http://schemas.microsoft.com/office/drawing/2014/main" id="{FADF900F-233D-3164-E682-8FCF882AC76A}"/>
              </a:ext>
            </a:extLst>
          </p:cNvPr>
          <p:cNvSpPr>
            <a:spLocks noGrp="1"/>
          </p:cNvSpPr>
          <p:nvPr>
            <p:ph idx="1"/>
          </p:nvPr>
        </p:nvSpPr>
        <p:spPr>
          <a:xfrm>
            <a:off x="568960" y="1209040"/>
            <a:ext cx="11196320" cy="5039359"/>
          </a:xfrm>
        </p:spPr>
        <p:txBody>
          <a:bodyPr>
            <a:normAutofit/>
          </a:bodyPr>
          <a:lstStyle/>
          <a:p>
            <a:r>
              <a:rPr lang="fr-FR" dirty="0"/>
              <a:t>Nous avons donc une équation permettant de prédire le score nutritionnel en fonction des métriques nutritionnelles de la forme:</a:t>
            </a:r>
          </a:p>
          <a:p>
            <a:r>
              <a:rPr lang="fr-FR" dirty="0"/>
              <a:t>score nutritionnel = 0.0634 + fat*0.3731 +  </a:t>
            </a:r>
            <a:r>
              <a:rPr lang="fr-FR" dirty="0" err="1"/>
              <a:t>saturated_fat</a:t>
            </a:r>
            <a:r>
              <a:rPr lang="fr-FR" dirty="0"/>
              <a:t>*0.2910  + ... + </a:t>
            </a:r>
            <a:r>
              <a:rPr lang="fr-FR" dirty="0" err="1"/>
              <a:t>iron</a:t>
            </a:r>
            <a:r>
              <a:rPr lang="fr-FR" dirty="0"/>
              <a:t>*-0.0034 + erreur     </a:t>
            </a:r>
          </a:p>
          <a:p>
            <a:endParaRPr lang="fr-FR" dirty="0"/>
          </a:p>
          <a:p>
            <a:r>
              <a:rPr lang="fr-FR" dirty="0"/>
              <a:t>Avec la fonction « </a:t>
            </a:r>
            <a:r>
              <a:rPr lang="fr-FR" dirty="0" err="1"/>
              <a:t>predic</a:t>
            </a:r>
            <a:r>
              <a:rPr lang="fr-FR" dirty="0"/>
              <a:t> »t on peut utiliser de nouvelles valeurs pour prédire leur score nutritionnel en utilisant le modèle,</a:t>
            </a:r>
          </a:p>
        </p:txBody>
      </p:sp>
      <p:pic>
        <p:nvPicPr>
          <p:cNvPr id="4" name="Image 3">
            <a:extLst>
              <a:ext uri="{FF2B5EF4-FFF2-40B4-BE49-F238E27FC236}">
                <a16:creationId xmlns:a16="http://schemas.microsoft.com/office/drawing/2014/main" id="{E28715DA-B09B-675D-39D9-171795393898}"/>
              </a:ext>
            </a:extLst>
          </p:cNvPr>
          <p:cNvPicPr>
            <a:picLocks noChangeAspect="1"/>
          </p:cNvPicPr>
          <p:nvPr/>
        </p:nvPicPr>
        <p:blipFill>
          <a:blip r:embed="rId2"/>
          <a:stretch>
            <a:fillRect/>
          </a:stretch>
        </p:blipFill>
        <p:spPr>
          <a:xfrm>
            <a:off x="3694129" y="4330662"/>
            <a:ext cx="4305901" cy="533474"/>
          </a:xfrm>
          <a:prstGeom prst="rect">
            <a:avLst/>
          </a:prstGeom>
        </p:spPr>
      </p:pic>
    </p:spTree>
    <p:extLst>
      <p:ext uri="{BB962C8B-B14F-4D97-AF65-F5344CB8AC3E}">
        <p14:creationId xmlns:p14="http://schemas.microsoft.com/office/powerpoint/2010/main" val="93750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Applications </a:t>
            </a:r>
            <a:r>
              <a:rPr lang="fr-FR" dirty="0"/>
              <a:t>: Fonctions</a:t>
            </a:r>
          </a:p>
        </p:txBody>
      </p:sp>
      <p:sp>
        <p:nvSpPr>
          <p:cNvPr id="5" name="Espace réservé du contenu 4">
            <a:extLst>
              <a:ext uri="{FF2B5EF4-FFF2-40B4-BE49-F238E27FC236}">
                <a16:creationId xmlns:a16="http://schemas.microsoft.com/office/drawing/2014/main" id="{FADF900F-233D-3164-E682-8FCF882AC76A}"/>
              </a:ext>
            </a:extLst>
          </p:cNvPr>
          <p:cNvSpPr>
            <a:spLocks noGrp="1"/>
          </p:cNvSpPr>
          <p:nvPr>
            <p:ph idx="1"/>
          </p:nvPr>
        </p:nvSpPr>
        <p:spPr>
          <a:xfrm>
            <a:off x="568960" y="1209040"/>
            <a:ext cx="11196320" cy="5039359"/>
          </a:xfrm>
        </p:spPr>
        <p:txBody>
          <a:bodyPr>
            <a:normAutofit/>
          </a:bodyPr>
          <a:lstStyle/>
          <a:p>
            <a:r>
              <a:rPr lang="fr-FR" dirty="0"/>
              <a:t>Voici les fonctions de l’application qui vont permettre de:</a:t>
            </a:r>
          </a:p>
          <a:p>
            <a:pPr lvl="1"/>
            <a:r>
              <a:rPr lang="fr-FR" dirty="0"/>
              <a:t>Prédire le score nutritionnel:</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Faire une fiche produit, simple, lisible et interactive:</a:t>
            </a:r>
          </a:p>
        </p:txBody>
      </p:sp>
      <p:pic>
        <p:nvPicPr>
          <p:cNvPr id="6" name="Image 5">
            <a:extLst>
              <a:ext uri="{FF2B5EF4-FFF2-40B4-BE49-F238E27FC236}">
                <a16:creationId xmlns:a16="http://schemas.microsoft.com/office/drawing/2014/main" id="{974C4CA9-B76C-8FD0-B870-8D69F08B249B}"/>
              </a:ext>
            </a:extLst>
          </p:cNvPr>
          <p:cNvPicPr>
            <a:picLocks noChangeAspect="1"/>
          </p:cNvPicPr>
          <p:nvPr/>
        </p:nvPicPr>
        <p:blipFill>
          <a:blip r:embed="rId2"/>
          <a:stretch>
            <a:fillRect/>
          </a:stretch>
        </p:blipFill>
        <p:spPr>
          <a:xfrm>
            <a:off x="2392680" y="2264936"/>
            <a:ext cx="8955464" cy="1636504"/>
          </a:xfrm>
          <a:prstGeom prst="rect">
            <a:avLst/>
          </a:prstGeom>
        </p:spPr>
      </p:pic>
      <p:pic>
        <p:nvPicPr>
          <p:cNvPr id="8" name="Image 7">
            <a:extLst>
              <a:ext uri="{FF2B5EF4-FFF2-40B4-BE49-F238E27FC236}">
                <a16:creationId xmlns:a16="http://schemas.microsoft.com/office/drawing/2014/main" id="{C7A27608-5E4B-1C6B-6A23-06B345706C8B}"/>
              </a:ext>
            </a:extLst>
          </p:cNvPr>
          <p:cNvPicPr>
            <a:picLocks noChangeAspect="1"/>
          </p:cNvPicPr>
          <p:nvPr/>
        </p:nvPicPr>
        <p:blipFill>
          <a:blip r:embed="rId3"/>
          <a:stretch>
            <a:fillRect/>
          </a:stretch>
        </p:blipFill>
        <p:spPr>
          <a:xfrm>
            <a:off x="2374592" y="4948572"/>
            <a:ext cx="8259694" cy="1822470"/>
          </a:xfrm>
          <a:prstGeom prst="rect">
            <a:avLst/>
          </a:prstGeom>
        </p:spPr>
      </p:pic>
    </p:spTree>
    <p:extLst>
      <p:ext uri="{BB962C8B-B14F-4D97-AF65-F5344CB8AC3E}">
        <p14:creationId xmlns:p14="http://schemas.microsoft.com/office/powerpoint/2010/main" val="252369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77151" y="86958"/>
            <a:ext cx="11952289" cy="1400530"/>
          </a:xfrm>
        </p:spPr>
        <p:txBody>
          <a:bodyPr/>
          <a:lstStyle/>
          <a:p>
            <a:r>
              <a:rPr lang="fr-FR" b="1" dirty="0">
                <a:solidFill>
                  <a:srgbClr val="FFFF00"/>
                </a:solidFill>
              </a:rPr>
              <a:t>3. Applications </a:t>
            </a:r>
            <a:r>
              <a:rPr lang="fr-FR" dirty="0"/>
              <a:t>: Exemple</a:t>
            </a:r>
          </a:p>
        </p:txBody>
      </p:sp>
      <p:pic>
        <p:nvPicPr>
          <p:cNvPr id="9" name="Image 8">
            <a:extLst>
              <a:ext uri="{FF2B5EF4-FFF2-40B4-BE49-F238E27FC236}">
                <a16:creationId xmlns:a16="http://schemas.microsoft.com/office/drawing/2014/main" id="{FF45F11E-9681-4D4D-2515-8674D91E8D39}"/>
              </a:ext>
            </a:extLst>
          </p:cNvPr>
          <p:cNvPicPr>
            <a:picLocks noChangeAspect="1"/>
          </p:cNvPicPr>
          <p:nvPr/>
        </p:nvPicPr>
        <p:blipFill rotWithShape="1">
          <a:blip r:embed="rId2"/>
          <a:srcRect l="25583" t="40740" r="55917" b="31408"/>
          <a:stretch/>
        </p:blipFill>
        <p:spPr>
          <a:xfrm>
            <a:off x="3891280" y="1645920"/>
            <a:ext cx="4810976" cy="4074160"/>
          </a:xfrm>
          <a:prstGeom prst="rect">
            <a:avLst/>
          </a:prstGeom>
        </p:spPr>
      </p:pic>
    </p:spTree>
    <p:extLst>
      <p:ext uri="{BB962C8B-B14F-4D97-AF65-F5344CB8AC3E}">
        <p14:creationId xmlns:p14="http://schemas.microsoft.com/office/powerpoint/2010/main" val="47583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1. Objectifs</a:t>
            </a:r>
            <a:r>
              <a:rPr lang="fr-FR" dirty="0"/>
              <a:t>: Application relative aux produits alimentaires </a:t>
            </a:r>
          </a:p>
        </p:txBody>
      </p:sp>
      <p:sp>
        <p:nvSpPr>
          <p:cNvPr id="3" name="Espace réservé du contenu 2">
            <a:extLst>
              <a:ext uri="{FF2B5EF4-FFF2-40B4-BE49-F238E27FC236}">
                <a16:creationId xmlns:a16="http://schemas.microsoft.com/office/drawing/2014/main" id="{9F60F4AA-7E6E-AB67-9E87-00E6D6087534}"/>
              </a:ext>
            </a:extLst>
          </p:cNvPr>
          <p:cNvSpPr>
            <a:spLocks noGrp="1"/>
          </p:cNvSpPr>
          <p:nvPr>
            <p:ph idx="1"/>
          </p:nvPr>
        </p:nvSpPr>
        <p:spPr>
          <a:xfrm>
            <a:off x="1103312" y="2052919"/>
            <a:ext cx="8946541" cy="3122586"/>
          </a:xfrm>
        </p:spPr>
        <p:txBody>
          <a:bodyPr/>
          <a:lstStyle/>
          <a:p>
            <a:r>
              <a:rPr lang="fr-FR" dirty="0"/>
              <a:t>Pour cela:</a:t>
            </a:r>
          </a:p>
          <a:p>
            <a:pPr lvl="1"/>
            <a:r>
              <a:rPr lang="fr-FR" dirty="0"/>
              <a:t>Jeu de données Open Food </a:t>
            </a:r>
            <a:r>
              <a:rPr lang="fr-FR" dirty="0" err="1"/>
              <a:t>Facts</a:t>
            </a:r>
            <a:r>
              <a:rPr lang="fr-FR" dirty="0"/>
              <a:t>: </a:t>
            </a:r>
            <a:r>
              <a:rPr lang="fr-FR" dirty="0">
                <a:hlinkClick r:id="rId2"/>
              </a:rPr>
              <a:t>https://world.openfoodfacts.org/</a:t>
            </a:r>
            <a:endParaRPr lang="fr-FR" dirty="0"/>
          </a:p>
          <a:p>
            <a:pPr lvl="2"/>
            <a:r>
              <a:rPr lang="fr-FR" dirty="0"/>
              <a:t>Les </a:t>
            </a:r>
            <a:r>
              <a:rPr lang="fr-FR" b="1" dirty="0">
                <a:solidFill>
                  <a:srgbClr val="FFFF00"/>
                </a:solidFill>
              </a:rPr>
              <a:t>informations générales </a:t>
            </a:r>
            <a:r>
              <a:rPr lang="fr-FR" dirty="0"/>
              <a:t>sur la fiche du produit : nom, date de modification, etc.</a:t>
            </a:r>
          </a:p>
          <a:p>
            <a:pPr lvl="2"/>
            <a:r>
              <a:rPr lang="fr-FR" dirty="0"/>
              <a:t>Un ensemble de </a:t>
            </a:r>
            <a:r>
              <a:rPr lang="fr-FR" b="1" dirty="0">
                <a:solidFill>
                  <a:srgbClr val="FFFF00"/>
                </a:solidFill>
              </a:rPr>
              <a:t>tags</a:t>
            </a:r>
            <a:r>
              <a:rPr lang="fr-FR" dirty="0"/>
              <a:t> : catégorie du produit, localisation, origine, etc.</a:t>
            </a:r>
          </a:p>
          <a:p>
            <a:pPr lvl="2"/>
            <a:r>
              <a:rPr lang="fr-FR" dirty="0"/>
              <a:t>Les </a:t>
            </a:r>
            <a:r>
              <a:rPr lang="fr-FR" b="1" dirty="0">
                <a:solidFill>
                  <a:srgbClr val="FFFF00"/>
                </a:solidFill>
              </a:rPr>
              <a:t>ingrédients</a:t>
            </a:r>
            <a:r>
              <a:rPr lang="fr-FR" dirty="0"/>
              <a:t> composant les produits et leurs additifs éventuels.</a:t>
            </a:r>
          </a:p>
          <a:p>
            <a:pPr lvl="2"/>
            <a:r>
              <a:rPr lang="fr-FR" dirty="0"/>
              <a:t>Des </a:t>
            </a:r>
            <a:r>
              <a:rPr lang="fr-FR" b="1" dirty="0">
                <a:solidFill>
                  <a:srgbClr val="FFFF00"/>
                </a:solidFill>
              </a:rPr>
              <a:t>informations nutritionnelles </a:t>
            </a:r>
            <a:r>
              <a:rPr lang="fr-FR" dirty="0"/>
              <a:t>: quantité en grammes d’un nutriment pour 100 grammes du produit.</a:t>
            </a:r>
          </a:p>
        </p:txBody>
      </p:sp>
    </p:spTree>
    <p:extLst>
      <p:ext uri="{BB962C8B-B14F-4D97-AF65-F5344CB8AC3E}">
        <p14:creationId xmlns:p14="http://schemas.microsoft.com/office/powerpoint/2010/main" val="110973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Nombre de NaN par colonne</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335280" y="2052918"/>
            <a:ext cx="11328400" cy="4195481"/>
          </a:xfrm>
        </p:spPr>
        <p:txBody>
          <a:bodyPr/>
          <a:lstStyle/>
          <a:p>
            <a:r>
              <a:rPr lang="fr-FR" dirty="0"/>
              <a:t>J’ai supprimé les colonnes ayant un nombre de NaN supérieur à la moyenne pour retirer les informations non fiables. Nous sommes passés de 162 colonnes à 52.</a:t>
            </a:r>
          </a:p>
        </p:txBody>
      </p:sp>
      <p:pic>
        <p:nvPicPr>
          <p:cNvPr id="8" name="Graphique 7">
            <a:extLst>
              <a:ext uri="{FF2B5EF4-FFF2-40B4-BE49-F238E27FC236}">
                <a16:creationId xmlns:a16="http://schemas.microsoft.com/office/drawing/2014/main" id="{1FEBF2CE-9971-2274-AF52-5DF01F803E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1520" y="2922323"/>
            <a:ext cx="4734560" cy="3764983"/>
          </a:xfrm>
          <a:prstGeom prst="rect">
            <a:avLst/>
          </a:prstGeom>
        </p:spPr>
      </p:pic>
    </p:spTree>
    <p:extLst>
      <p:ext uri="{BB962C8B-B14F-4D97-AF65-F5344CB8AC3E}">
        <p14:creationId xmlns:p14="http://schemas.microsoft.com/office/powerpoint/2010/main" val="254889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Présence d’huile de palme</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Il y a trois colonnes relatives à l’huile de palme, j’ai évalué si en combinant les trois colonnes il était possible de combler l’information binaire de présence ou non d’huile de palme:</a:t>
            </a:r>
          </a:p>
        </p:txBody>
      </p:sp>
      <p:pic>
        <p:nvPicPr>
          <p:cNvPr id="7" name="Image 6">
            <a:extLst>
              <a:ext uri="{FF2B5EF4-FFF2-40B4-BE49-F238E27FC236}">
                <a16:creationId xmlns:a16="http://schemas.microsoft.com/office/drawing/2014/main" id="{DB12BFC0-558D-41BE-D30B-3691516B1E5F}"/>
              </a:ext>
            </a:extLst>
          </p:cNvPr>
          <p:cNvPicPr>
            <a:picLocks noChangeAspect="1"/>
          </p:cNvPicPr>
          <p:nvPr/>
        </p:nvPicPr>
        <p:blipFill>
          <a:blip r:embed="rId2"/>
          <a:stretch>
            <a:fillRect/>
          </a:stretch>
        </p:blipFill>
        <p:spPr>
          <a:xfrm>
            <a:off x="1286095" y="3429000"/>
            <a:ext cx="9802593" cy="1667108"/>
          </a:xfrm>
          <a:prstGeom prst="rect">
            <a:avLst/>
          </a:prstGeom>
        </p:spPr>
      </p:pic>
    </p:spTree>
    <p:extLst>
      <p:ext uri="{BB962C8B-B14F-4D97-AF65-F5344CB8AC3E}">
        <p14:creationId xmlns:p14="http://schemas.microsoft.com/office/powerpoint/2010/main" val="46158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Informations sur l’emballage</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981392" y="1473798"/>
            <a:ext cx="10560368" cy="4195481"/>
          </a:xfrm>
        </p:spPr>
        <p:txBody>
          <a:bodyPr/>
          <a:lstStyle/>
          <a:p>
            <a:r>
              <a:rPr lang="fr-FR" dirty="0"/>
              <a:t>La colonne « packaging » contient des vecteurs de caractères. Pour chacun d’entre eux j’ai évalué s’il y avait ou non la présence de plastique par le mot clé « </a:t>
            </a:r>
            <a:r>
              <a:rPr lang="fr-FR" dirty="0" err="1"/>
              <a:t>Plasti</a:t>
            </a:r>
            <a:r>
              <a:rPr lang="fr-FR" dirty="0"/>
              <a:t> »: 0 s’il n'y a que du plastique, 0.5 s’il est accompagné d’autres types d’emballage, 1 s’il n’y en a pas.</a:t>
            </a:r>
          </a:p>
        </p:txBody>
      </p:sp>
      <p:pic>
        <p:nvPicPr>
          <p:cNvPr id="7" name="Image 6">
            <a:extLst>
              <a:ext uri="{FF2B5EF4-FFF2-40B4-BE49-F238E27FC236}">
                <a16:creationId xmlns:a16="http://schemas.microsoft.com/office/drawing/2014/main" id="{526D34E5-2326-4D9C-E47B-C3B73C59D759}"/>
              </a:ext>
            </a:extLst>
          </p:cNvPr>
          <p:cNvPicPr>
            <a:picLocks noChangeAspect="1"/>
          </p:cNvPicPr>
          <p:nvPr/>
        </p:nvPicPr>
        <p:blipFill>
          <a:blip r:embed="rId2"/>
          <a:stretch>
            <a:fillRect/>
          </a:stretch>
        </p:blipFill>
        <p:spPr>
          <a:xfrm>
            <a:off x="1557981" y="2991638"/>
            <a:ext cx="8546139" cy="3621245"/>
          </a:xfrm>
          <a:prstGeom prst="rect">
            <a:avLst/>
          </a:prstGeom>
        </p:spPr>
      </p:pic>
    </p:spTree>
    <p:extLst>
      <p:ext uri="{BB962C8B-B14F-4D97-AF65-F5344CB8AC3E}">
        <p14:creationId xmlns:p14="http://schemas.microsoft.com/office/powerpoint/2010/main" val="139535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Métriques nutritionnelles</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Plusieurs valeurs des métriques nutritionnelles étaient en-dessous de 0 ou au- dessus de 100.</a:t>
            </a:r>
          </a:p>
          <a:p>
            <a:r>
              <a:rPr lang="fr-FR" dirty="0"/>
              <a:t>Pour chaque métrique, j’ai récupéré les métriques problématiques</a:t>
            </a:r>
          </a:p>
          <a:p>
            <a:endParaRPr lang="fr-FR" dirty="0"/>
          </a:p>
          <a:p>
            <a:endParaRPr lang="fr-FR" dirty="0"/>
          </a:p>
          <a:p>
            <a:endParaRPr lang="fr-FR" dirty="0"/>
          </a:p>
          <a:p>
            <a:r>
              <a:rPr lang="fr-FR" dirty="0"/>
              <a:t>Et remplacé par NaN</a:t>
            </a:r>
          </a:p>
        </p:txBody>
      </p:sp>
      <p:pic>
        <p:nvPicPr>
          <p:cNvPr id="7" name="Image 6">
            <a:extLst>
              <a:ext uri="{FF2B5EF4-FFF2-40B4-BE49-F238E27FC236}">
                <a16:creationId xmlns:a16="http://schemas.microsoft.com/office/drawing/2014/main" id="{040F39F1-F8C2-3A43-35D7-22CC2A4D04A1}"/>
              </a:ext>
            </a:extLst>
          </p:cNvPr>
          <p:cNvPicPr>
            <a:picLocks noChangeAspect="1"/>
          </p:cNvPicPr>
          <p:nvPr/>
        </p:nvPicPr>
        <p:blipFill>
          <a:blip r:embed="rId2"/>
          <a:stretch>
            <a:fillRect/>
          </a:stretch>
        </p:blipFill>
        <p:spPr>
          <a:xfrm>
            <a:off x="2348393" y="3429000"/>
            <a:ext cx="6763694" cy="924054"/>
          </a:xfrm>
          <a:prstGeom prst="rect">
            <a:avLst/>
          </a:prstGeom>
        </p:spPr>
      </p:pic>
      <p:pic>
        <p:nvPicPr>
          <p:cNvPr id="10" name="Image 9">
            <a:extLst>
              <a:ext uri="{FF2B5EF4-FFF2-40B4-BE49-F238E27FC236}">
                <a16:creationId xmlns:a16="http://schemas.microsoft.com/office/drawing/2014/main" id="{00A91428-FECB-F994-7973-22044D840773}"/>
              </a:ext>
            </a:extLst>
          </p:cNvPr>
          <p:cNvPicPr>
            <a:picLocks noChangeAspect="1"/>
          </p:cNvPicPr>
          <p:nvPr/>
        </p:nvPicPr>
        <p:blipFill>
          <a:blip r:embed="rId3"/>
          <a:stretch>
            <a:fillRect/>
          </a:stretch>
        </p:blipFill>
        <p:spPr>
          <a:xfrm>
            <a:off x="2269613" y="5069251"/>
            <a:ext cx="9811576" cy="1400530"/>
          </a:xfrm>
          <a:prstGeom prst="rect">
            <a:avLst/>
          </a:prstGeom>
        </p:spPr>
      </p:pic>
    </p:spTree>
    <p:extLst>
      <p:ext uri="{BB962C8B-B14F-4D97-AF65-F5344CB8AC3E}">
        <p14:creationId xmlns:p14="http://schemas.microsoft.com/office/powerpoint/2010/main" val="54098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Métriques nutritionnelles</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Plusieurs valeurs de métriques nutritionnelles qui sont un sous-produit ont des valeurs supérieures. Exemple: les gras saturés supérieurs au gras total</a:t>
            </a:r>
            <a:endParaRPr lang="fr-FR" i="1" dirty="0"/>
          </a:p>
          <a:p>
            <a:pPr marL="6543675" lvl="8"/>
            <a:r>
              <a:rPr lang="fr-FR" sz="1800" i="1" dirty="0"/>
              <a:t>Je les ai donc remplacées par NaN</a:t>
            </a:r>
          </a:p>
          <a:p>
            <a:pPr marL="6543675" lvl="8"/>
            <a:r>
              <a:rPr lang="fr-FR" sz="1800" i="1" dirty="0"/>
              <a:t>Pour:</a:t>
            </a:r>
          </a:p>
          <a:p>
            <a:pPr marL="7446963" lvl="8"/>
            <a:r>
              <a:rPr lang="fr-FR" sz="1800" i="1" dirty="0"/>
              <a:t>"saturated-fat_100g" </a:t>
            </a:r>
          </a:p>
          <a:p>
            <a:pPr marL="7446963" lvl="8"/>
            <a:r>
              <a:rPr lang="fr-FR" sz="1800" i="1" dirty="0"/>
              <a:t>"trans-fat_100g"</a:t>
            </a:r>
          </a:p>
          <a:p>
            <a:pPr marL="7446963" lvl="8"/>
            <a:r>
              <a:rPr lang="fr-FR" sz="1800" i="1" dirty="0"/>
              <a:t>"cholesterol_100g"</a:t>
            </a:r>
          </a:p>
          <a:p>
            <a:pPr marL="7446963" lvl="8"/>
            <a:r>
              <a:rPr lang="fr-FR" sz="1800" i="1" dirty="0"/>
              <a:t>"carbohydrates_100g"</a:t>
            </a:r>
          </a:p>
          <a:p>
            <a:pPr marL="7446963" lvl="8"/>
            <a:endParaRPr lang="fr-FR" sz="1800" i="1" dirty="0"/>
          </a:p>
        </p:txBody>
      </p:sp>
      <p:pic>
        <p:nvPicPr>
          <p:cNvPr id="4" name="Image 3">
            <a:extLst>
              <a:ext uri="{FF2B5EF4-FFF2-40B4-BE49-F238E27FC236}">
                <a16:creationId xmlns:a16="http://schemas.microsoft.com/office/drawing/2014/main" id="{7B66224E-6E9C-6912-C0A7-6A9987016AFD}"/>
              </a:ext>
            </a:extLst>
          </p:cNvPr>
          <p:cNvPicPr>
            <a:picLocks noChangeAspect="1"/>
          </p:cNvPicPr>
          <p:nvPr/>
        </p:nvPicPr>
        <p:blipFill>
          <a:blip r:embed="rId2"/>
          <a:stretch>
            <a:fillRect/>
          </a:stretch>
        </p:blipFill>
        <p:spPr>
          <a:xfrm>
            <a:off x="1801812" y="2992036"/>
            <a:ext cx="4294188" cy="3256363"/>
          </a:xfrm>
          <a:prstGeom prst="rect">
            <a:avLst/>
          </a:prstGeom>
        </p:spPr>
      </p:pic>
    </p:spTree>
    <p:extLst>
      <p:ext uri="{BB962C8B-B14F-4D97-AF65-F5344CB8AC3E}">
        <p14:creationId xmlns:p14="http://schemas.microsoft.com/office/powerpoint/2010/main" val="30742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Métriques nutritionnelles</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Plusieurs produits étaient dupliqués, pour chacun d’entre eux j’ai calculé la moyenne des métriques nutritionnelles pour ne faire qu'un seul produit</a:t>
            </a:r>
            <a:endParaRPr lang="fr-FR" sz="1800" i="1" dirty="0"/>
          </a:p>
        </p:txBody>
      </p:sp>
      <p:pic>
        <p:nvPicPr>
          <p:cNvPr id="5" name="Image 4">
            <a:extLst>
              <a:ext uri="{FF2B5EF4-FFF2-40B4-BE49-F238E27FC236}">
                <a16:creationId xmlns:a16="http://schemas.microsoft.com/office/drawing/2014/main" id="{CEEB79D6-E3EB-4786-BCBB-75EB65C69B39}"/>
              </a:ext>
            </a:extLst>
          </p:cNvPr>
          <p:cNvPicPr>
            <a:picLocks noChangeAspect="1"/>
          </p:cNvPicPr>
          <p:nvPr/>
        </p:nvPicPr>
        <p:blipFill>
          <a:blip r:embed="rId2"/>
          <a:stretch>
            <a:fillRect/>
          </a:stretch>
        </p:blipFill>
        <p:spPr>
          <a:xfrm>
            <a:off x="1761499" y="3127483"/>
            <a:ext cx="8973802" cy="3000794"/>
          </a:xfrm>
          <a:prstGeom prst="rect">
            <a:avLst/>
          </a:prstGeom>
        </p:spPr>
      </p:pic>
    </p:spTree>
    <p:extLst>
      <p:ext uri="{BB962C8B-B14F-4D97-AF65-F5344CB8AC3E}">
        <p14:creationId xmlns:p14="http://schemas.microsoft.com/office/powerpoint/2010/main" val="145196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965-7802-F4B0-C431-A85F6EA4920C}"/>
              </a:ext>
            </a:extLst>
          </p:cNvPr>
          <p:cNvSpPr>
            <a:spLocks noGrp="1"/>
          </p:cNvSpPr>
          <p:nvPr>
            <p:ph type="title"/>
          </p:nvPr>
        </p:nvSpPr>
        <p:spPr>
          <a:xfrm>
            <a:off x="0" y="0"/>
            <a:ext cx="12192000" cy="1400530"/>
          </a:xfrm>
        </p:spPr>
        <p:txBody>
          <a:bodyPr/>
          <a:lstStyle/>
          <a:p>
            <a:r>
              <a:rPr lang="fr-FR" b="1" dirty="0">
                <a:solidFill>
                  <a:srgbClr val="FFFF00"/>
                </a:solidFill>
              </a:rPr>
              <a:t>2. Nettoyage des données</a:t>
            </a:r>
            <a:r>
              <a:rPr lang="fr-FR" dirty="0"/>
              <a:t>: Métriques nutritionnelles</a:t>
            </a:r>
          </a:p>
        </p:txBody>
      </p:sp>
      <p:sp>
        <p:nvSpPr>
          <p:cNvPr id="6" name="Espace réservé du contenu 4">
            <a:extLst>
              <a:ext uri="{FF2B5EF4-FFF2-40B4-BE49-F238E27FC236}">
                <a16:creationId xmlns:a16="http://schemas.microsoft.com/office/drawing/2014/main" id="{F9E0A4E9-EEFE-44B9-93FB-51D08CC41EF4}"/>
              </a:ext>
            </a:extLst>
          </p:cNvPr>
          <p:cNvSpPr>
            <a:spLocks noGrp="1"/>
          </p:cNvSpPr>
          <p:nvPr>
            <p:ph idx="1"/>
          </p:nvPr>
        </p:nvSpPr>
        <p:spPr>
          <a:xfrm>
            <a:off x="1103312" y="2052918"/>
            <a:ext cx="10560368" cy="4195481"/>
          </a:xfrm>
        </p:spPr>
        <p:txBody>
          <a:bodyPr/>
          <a:lstStyle/>
          <a:p>
            <a:r>
              <a:rPr lang="fr-FR" dirty="0"/>
              <a:t>J’ai conservé uniquement les produits pour lesquels on a au maximum la moitié de valeurs manquantes</a:t>
            </a:r>
          </a:p>
          <a:p>
            <a:endParaRPr lang="fr-FR" sz="1800" i="1" dirty="0"/>
          </a:p>
          <a:p>
            <a:endParaRPr lang="fr-FR" sz="1800" i="1" dirty="0"/>
          </a:p>
          <a:p>
            <a:endParaRPr lang="fr-FR" sz="1800" i="1" dirty="0"/>
          </a:p>
          <a:p>
            <a:endParaRPr lang="fr-FR" sz="1800" i="1" dirty="0"/>
          </a:p>
          <a:p>
            <a:r>
              <a:rPr lang="fr-FR" sz="1800" i="1" dirty="0"/>
              <a:t>Obtenant ainsi au final, après l’ensemble du nettoyage, 119 434 produits </a:t>
            </a:r>
          </a:p>
        </p:txBody>
      </p:sp>
      <p:pic>
        <p:nvPicPr>
          <p:cNvPr id="4" name="Image 3">
            <a:extLst>
              <a:ext uri="{FF2B5EF4-FFF2-40B4-BE49-F238E27FC236}">
                <a16:creationId xmlns:a16="http://schemas.microsoft.com/office/drawing/2014/main" id="{713F2AAE-20C8-7AAD-7E93-32031F6D70C2}"/>
              </a:ext>
            </a:extLst>
          </p:cNvPr>
          <p:cNvPicPr>
            <a:picLocks noChangeAspect="1"/>
          </p:cNvPicPr>
          <p:nvPr/>
        </p:nvPicPr>
        <p:blipFill>
          <a:blip r:embed="rId2"/>
          <a:stretch>
            <a:fillRect/>
          </a:stretch>
        </p:blipFill>
        <p:spPr>
          <a:xfrm>
            <a:off x="2942785" y="3252763"/>
            <a:ext cx="6306430" cy="352474"/>
          </a:xfrm>
          <a:prstGeom prst="rect">
            <a:avLst/>
          </a:prstGeom>
        </p:spPr>
      </p:pic>
    </p:spTree>
    <p:extLst>
      <p:ext uri="{BB962C8B-B14F-4D97-AF65-F5344CB8AC3E}">
        <p14:creationId xmlns:p14="http://schemas.microsoft.com/office/powerpoint/2010/main" val="3133445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788</TotalTime>
  <Words>862</Words>
  <Application>Microsoft Office PowerPoint</Application>
  <PresentationFormat>Grand écran</PresentationFormat>
  <Paragraphs>83</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Century Gothic</vt:lpstr>
      <vt:lpstr>Inter</vt:lpstr>
      <vt:lpstr>Wingdings 3</vt:lpstr>
      <vt:lpstr>Ion</vt:lpstr>
      <vt:lpstr>Application au service de la santé publique </vt:lpstr>
      <vt:lpstr>1. Objectifs: Application relative aux produits alimentaires </vt:lpstr>
      <vt:lpstr>2. Nettoyage des données: Nombre de NaN par colonne</vt:lpstr>
      <vt:lpstr>2. Nettoyage des données: Présence d’huile de palme</vt:lpstr>
      <vt:lpstr>2. Nettoyage des données: Informations sur l’emballage</vt:lpstr>
      <vt:lpstr>2. Nettoyage des données: Métriques nutritionnelles</vt:lpstr>
      <vt:lpstr>2. Nettoyage des données: Métriques nutritionnelles</vt:lpstr>
      <vt:lpstr>2. Nettoyage des données: Métriques nutritionnelles</vt:lpstr>
      <vt:lpstr>2. Nettoyage des données: Métriques nutritionnelles</vt:lpstr>
      <vt:lpstr>2. Nettoyage des données: Imputation par KNN</vt:lpstr>
      <vt:lpstr>3. Idée d’application :</vt:lpstr>
      <vt:lpstr>3. Analyses : Normaliser les données</vt:lpstr>
      <vt:lpstr>3. Analyses : Corrélations deux à deux</vt:lpstr>
      <vt:lpstr>3. Analyses : K-means pour regrouper les métriques nutritionnelles</vt:lpstr>
      <vt:lpstr>3. Analyses : ACP</vt:lpstr>
      <vt:lpstr>3. Analyses : Modèle de régression linéaire</vt:lpstr>
      <vt:lpstr>3. Analyses : Modèle de régression linéaire</vt:lpstr>
      <vt:lpstr>3. Applications : Fonctions</vt:lpstr>
      <vt:lpstr>3. Applications : 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au service de la santé publique </dc:title>
  <dc:creator>Sebastian SOSA</dc:creator>
  <cp:lastModifiedBy>Sebastian SOSA</cp:lastModifiedBy>
  <cp:revision>1</cp:revision>
  <dcterms:created xsi:type="dcterms:W3CDTF">2022-12-29T08:35:23Z</dcterms:created>
  <dcterms:modified xsi:type="dcterms:W3CDTF">2022-12-30T16:15:31Z</dcterms:modified>
</cp:coreProperties>
</file>