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6" d="100"/>
          <a:sy n="106" d="100"/>
        </p:scale>
        <p:origin x="12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96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4/11/2021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‹Nr.›</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146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4/11/2021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405703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4/11/2021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830064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78705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4/11/2021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93794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42098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68330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4/11/2021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7675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4/11/2021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30565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4/11/2021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58973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4/11/2021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93324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a:solidFill>
                  <a:schemeClr val="tx1">
                    <a:tint val="75000"/>
                  </a:schemeClr>
                </a:solidFill>
              </a:defRPr>
            </a:lvl1pPr>
          </a:lstStyle>
          <a:p>
            <a:fld id="{02AC24A9-CCB6-4F8D-B8DB-C2F3692CFA5A}" type="datetimeFigureOut">
              <a:rPr lang="en-US" smtClean="0"/>
              <a:t>4/11/2021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a:solidFill>
                  <a:schemeClr val="tx1">
                    <a:tint val="75000"/>
                  </a:schemeClr>
                </a:solidFill>
              </a:defRPr>
            </a:lvl1pPr>
          </a:lstStyle>
          <a:p>
            <a:fld id="{B2DC25EE-239B-4C5F-AAD1-255A7D5F1EE2}" type="slidenum">
              <a:rPr lang="en-US" smtClean="0"/>
              <a:t>‹Nr.›</a:t>
            </a:fld>
            <a:endParaRPr lang="en-US"/>
          </a:p>
        </p:txBody>
      </p:sp>
    </p:spTree>
    <p:extLst>
      <p:ext uri="{BB962C8B-B14F-4D97-AF65-F5344CB8AC3E}">
        <p14:creationId xmlns:p14="http://schemas.microsoft.com/office/powerpoint/2010/main" val="14229920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Demographics_of_New_York_C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55E8851-25DE-454F-B8AE-790939928F13}"/>
              </a:ext>
            </a:extLst>
          </p:cNvPr>
          <p:cNvSpPr>
            <a:spLocks noGrp="1"/>
          </p:cNvSpPr>
          <p:nvPr>
            <p:ph type="ctrTitle"/>
          </p:nvPr>
        </p:nvSpPr>
        <p:spPr>
          <a:xfrm>
            <a:off x="7848600" y="1122363"/>
            <a:ext cx="3977640" cy="3204134"/>
          </a:xfrm>
        </p:spPr>
        <p:txBody>
          <a:bodyPr anchor="b">
            <a:normAutofit/>
          </a:bodyPr>
          <a:lstStyle/>
          <a:p>
            <a:r>
              <a:rPr lang="en-US" sz="4400" dirty="0"/>
              <a:t>Coursera</a:t>
            </a:r>
            <a:br>
              <a:rPr lang="en-US" sz="4400" dirty="0"/>
            </a:br>
            <a:r>
              <a:rPr lang="en-US" sz="4400" dirty="0"/>
              <a:t>Capstone</a:t>
            </a:r>
            <a:br>
              <a:rPr lang="en-US" sz="4400" dirty="0"/>
            </a:br>
            <a:br>
              <a:rPr lang="en-US" sz="3200" dirty="0"/>
            </a:br>
            <a:r>
              <a:rPr lang="en-US" sz="3200" dirty="0"/>
              <a:t>The Battle of Neighborhoods</a:t>
            </a:r>
            <a:endParaRPr lang="de-DE" sz="3200" dirty="0"/>
          </a:p>
        </p:txBody>
      </p:sp>
      <p:sp>
        <p:nvSpPr>
          <p:cNvPr id="3" name="Untertitel 2">
            <a:extLst>
              <a:ext uri="{FF2B5EF4-FFF2-40B4-BE49-F238E27FC236}">
                <a16:creationId xmlns:a16="http://schemas.microsoft.com/office/drawing/2014/main" id="{1B2A328E-EA25-4E00-A09E-CE53A1578FA4}"/>
              </a:ext>
            </a:extLst>
          </p:cNvPr>
          <p:cNvSpPr>
            <a:spLocks noGrp="1"/>
          </p:cNvSpPr>
          <p:nvPr>
            <p:ph type="subTitle" idx="1"/>
          </p:nvPr>
        </p:nvSpPr>
        <p:spPr>
          <a:xfrm>
            <a:off x="7848600" y="4872922"/>
            <a:ext cx="3977640" cy="1208141"/>
          </a:xfrm>
        </p:spPr>
        <p:txBody>
          <a:bodyPr>
            <a:normAutofit/>
          </a:bodyPr>
          <a:lstStyle/>
          <a:p>
            <a:r>
              <a:rPr lang="de-DE" sz="2000" i="1" dirty="0"/>
              <a:t>Coursera Data Science Project</a:t>
            </a:r>
          </a:p>
          <a:p>
            <a:r>
              <a:rPr lang="de-DE" sz="2000" i="1" dirty="0"/>
              <a:t>Sebastian Steiber</a:t>
            </a:r>
          </a:p>
        </p:txBody>
      </p:sp>
      <p:pic>
        <p:nvPicPr>
          <p:cNvPr id="4" name="Picture 3" descr="Abstrakter Hintergrund in polygonaler Form">
            <a:extLst>
              <a:ext uri="{FF2B5EF4-FFF2-40B4-BE49-F238E27FC236}">
                <a16:creationId xmlns:a16="http://schemas.microsoft.com/office/drawing/2014/main" id="{E859BCDF-0532-44D9-965B-3E26EF07BCC1}"/>
              </a:ext>
            </a:extLst>
          </p:cNvPr>
          <p:cNvPicPr>
            <a:picLocks noChangeAspect="1"/>
          </p:cNvPicPr>
          <p:nvPr/>
        </p:nvPicPr>
        <p:blipFill rotWithShape="1">
          <a:blip r:embed="rId2"/>
          <a:srcRect l="4215" r="23611"/>
          <a:stretch/>
        </p:blipFill>
        <p:spPr>
          <a:xfrm>
            <a:off x="20" y="10"/>
            <a:ext cx="7443196" cy="6857990"/>
          </a:xfrm>
          <a:prstGeom prst="rect">
            <a:avLst/>
          </a:prstGeom>
        </p:spPr>
      </p:pic>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836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E03B8-5AEB-47A6-9426-AE8BF01F3A74}"/>
              </a:ext>
            </a:extLst>
          </p:cNvPr>
          <p:cNvSpPr>
            <a:spLocks noGrp="1"/>
          </p:cNvSpPr>
          <p:nvPr>
            <p:ph type="title"/>
          </p:nvPr>
        </p:nvSpPr>
        <p:spPr/>
        <p:txBody>
          <a:bodyPr/>
          <a:lstStyle/>
          <a:p>
            <a:pPr marL="742950" indent="-742950">
              <a:buFont typeface="+mj-lt"/>
              <a:buAutoNum type="arabicPeriod"/>
            </a:pPr>
            <a:r>
              <a:rPr lang="de-DE" dirty="0"/>
              <a:t>Description </a:t>
            </a:r>
            <a:r>
              <a:rPr lang="de-DE" dirty="0" err="1"/>
              <a:t>of</a:t>
            </a:r>
            <a:r>
              <a:rPr lang="de-DE" dirty="0"/>
              <a:t> </a:t>
            </a:r>
            <a:r>
              <a:rPr lang="de-DE" dirty="0" err="1"/>
              <a:t>the</a:t>
            </a:r>
            <a:r>
              <a:rPr lang="de-DE" dirty="0"/>
              <a:t> </a:t>
            </a:r>
            <a:r>
              <a:rPr lang="de-DE" dirty="0" err="1"/>
              <a:t>problem</a:t>
            </a:r>
            <a:endParaRPr lang="de-DE" dirty="0"/>
          </a:p>
        </p:txBody>
      </p:sp>
      <p:sp>
        <p:nvSpPr>
          <p:cNvPr id="3" name="Inhaltsplatzhalter 2">
            <a:extLst>
              <a:ext uri="{FF2B5EF4-FFF2-40B4-BE49-F238E27FC236}">
                <a16:creationId xmlns:a16="http://schemas.microsoft.com/office/drawing/2014/main" id="{6845E5CC-9D42-4C08-BCA9-B8FD2887D31F}"/>
              </a:ext>
            </a:extLst>
          </p:cNvPr>
          <p:cNvSpPr>
            <a:spLocks noGrp="1"/>
          </p:cNvSpPr>
          <p:nvPr>
            <p:ph idx="1"/>
          </p:nvPr>
        </p:nvSpPr>
        <p:spPr/>
        <p:txBody>
          <a:bodyPr/>
          <a:lstStyle/>
          <a:p>
            <a:pPr marL="0" indent="0">
              <a:buNone/>
            </a:pPr>
            <a:r>
              <a:rPr lang="en-US" dirty="0"/>
              <a:t>We deal with the following fictive scenario:</a:t>
            </a:r>
          </a:p>
          <a:p>
            <a:pPr marL="0" indent="0">
              <a:buNone/>
            </a:pPr>
            <a:r>
              <a:rPr lang="en-US" dirty="0"/>
              <a:t>A friend of mine wants to move from Morocco to NYC to open an African restaurant. He asked me to analyze where in NYC to open it. It should be a place with a high density of African population. On the other hand, the density of African restaurants should not be "too high" in order to prevent high competition.</a:t>
            </a:r>
            <a:endParaRPr lang="de-DE" dirty="0"/>
          </a:p>
        </p:txBody>
      </p:sp>
    </p:spTree>
    <p:extLst>
      <p:ext uri="{BB962C8B-B14F-4D97-AF65-F5344CB8AC3E}">
        <p14:creationId xmlns:p14="http://schemas.microsoft.com/office/powerpoint/2010/main" val="7183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5E2BEB5A-500D-46C6-9503-F62A3AD1BB5A}"/>
              </a:ext>
            </a:extLst>
          </p:cNvPr>
          <p:cNvSpPr>
            <a:spLocks noGrp="1"/>
          </p:cNvSpPr>
          <p:nvPr>
            <p:ph type="title"/>
          </p:nvPr>
        </p:nvSpPr>
        <p:spPr>
          <a:xfrm>
            <a:off x="1115568" y="548640"/>
            <a:ext cx="10168128" cy="1179576"/>
          </a:xfrm>
        </p:spPr>
        <p:txBody>
          <a:bodyPr lIns="109728" tIns="109728" rIns="109728" bIns="91440">
            <a:normAutofit/>
          </a:bodyPr>
          <a:lstStyle/>
          <a:p>
            <a:pPr marL="742950" indent="-742950">
              <a:buFont typeface="+mj-lt"/>
              <a:buAutoNum type="arabicPeriod" startAt="2"/>
            </a:pPr>
            <a:r>
              <a:rPr lang="en-US"/>
              <a:t> Description of the Data</a:t>
            </a:r>
            <a:endParaRPr lang="de-DE"/>
          </a:p>
        </p:txBody>
      </p:sp>
      <p:sp>
        <p:nvSpPr>
          <p:cNvPr id="33" name="Rectangle 3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A9805DBB-F67B-46BD-AF4F-D61D0F40C067}"/>
              </a:ext>
            </a:extLst>
          </p:cNvPr>
          <p:cNvSpPr>
            <a:spLocks noGrp="1"/>
          </p:cNvSpPr>
          <p:nvPr>
            <p:ph idx="1"/>
          </p:nvPr>
        </p:nvSpPr>
        <p:spPr>
          <a:xfrm>
            <a:off x="1115568" y="2481943"/>
            <a:ext cx="10168128" cy="3695020"/>
          </a:xfrm>
        </p:spPr>
        <p:txBody>
          <a:bodyPr>
            <a:normAutofit/>
          </a:bodyPr>
          <a:lstStyle/>
          <a:p>
            <a:pPr marL="0" indent="0">
              <a:buNone/>
            </a:pPr>
            <a:r>
              <a:rPr lang="en-US" sz="2200" dirty="0"/>
              <a:t>In order to find the best location for the restaurant we use data of NYC population from "Demographics of New York City“ (Link: "https://en.wikipedia.org/wiki/</a:t>
            </a:r>
            <a:r>
              <a:rPr lang="en-US" sz="2200" dirty="0" err="1"/>
              <a:t>Demographics_of_New_York_City</a:t>
            </a:r>
            <a:r>
              <a:rPr lang="en-US" sz="2200" dirty="0"/>
              <a:t>").</a:t>
            </a:r>
          </a:p>
          <a:p>
            <a:pPr marL="0" indent="0">
              <a:buNone/>
            </a:pPr>
            <a:r>
              <a:rPr lang="en-US" sz="2200" dirty="0"/>
              <a:t>The data to analyze the local competition we get from </a:t>
            </a:r>
            <a:r>
              <a:rPr lang="en-US" sz="2200" dirty="0" err="1"/>
              <a:t>Foursqauare</a:t>
            </a:r>
            <a:r>
              <a:rPr lang="en-US" sz="2200" dirty="0"/>
              <a:t> API. On the basis of this data we try to find an optimum between the density of African population and local competition in order to </a:t>
            </a:r>
            <a:r>
              <a:rPr lang="en-US" sz="2200" dirty="0" err="1"/>
              <a:t>determinethe</a:t>
            </a:r>
            <a:r>
              <a:rPr lang="en-US" sz="2200" dirty="0"/>
              <a:t> the best place to open a restaurant.</a:t>
            </a:r>
            <a:endParaRPr lang="de-DE" sz="2200" dirty="0"/>
          </a:p>
        </p:txBody>
      </p:sp>
    </p:spTree>
    <p:extLst>
      <p:ext uri="{BB962C8B-B14F-4D97-AF65-F5344CB8AC3E}">
        <p14:creationId xmlns:p14="http://schemas.microsoft.com/office/powerpoint/2010/main" val="292149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5664291D-C9CC-45D7-B09F-E1C9EF033D6E}"/>
              </a:ext>
            </a:extLst>
          </p:cNvPr>
          <p:cNvSpPr>
            <a:spLocks noGrp="1"/>
          </p:cNvSpPr>
          <p:nvPr>
            <p:ph type="title"/>
          </p:nvPr>
        </p:nvSpPr>
        <p:spPr>
          <a:xfrm>
            <a:off x="1115568" y="548640"/>
            <a:ext cx="10168128" cy="1179576"/>
          </a:xfrm>
        </p:spPr>
        <p:txBody>
          <a:bodyPr>
            <a:normAutofit/>
          </a:bodyPr>
          <a:lstStyle/>
          <a:p>
            <a:pPr marL="742950" indent="-742950">
              <a:buFont typeface="+mj-lt"/>
              <a:buAutoNum type="arabicPeriod" startAt="3"/>
            </a:pPr>
            <a:r>
              <a:rPr lang="de-DE"/>
              <a:t>Methodology</a:t>
            </a:r>
          </a:p>
        </p:txBody>
      </p:sp>
      <p:sp>
        <p:nvSpPr>
          <p:cNvPr id="36" name="Rectangle 3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11A08D95-896D-4882-951A-9DAA2EB44851}"/>
              </a:ext>
            </a:extLst>
          </p:cNvPr>
          <p:cNvSpPr>
            <a:spLocks noGrp="1"/>
          </p:cNvSpPr>
          <p:nvPr>
            <p:ph idx="1"/>
          </p:nvPr>
        </p:nvSpPr>
        <p:spPr>
          <a:xfrm>
            <a:off x="1115568" y="2063301"/>
            <a:ext cx="10168128" cy="1258784"/>
          </a:xfrm>
        </p:spPr>
        <p:txBody>
          <a:bodyPr>
            <a:normAutofit lnSpcReduction="10000"/>
          </a:bodyPr>
          <a:lstStyle/>
          <a:p>
            <a:pPr marL="0" indent="0">
              <a:buNone/>
            </a:pPr>
            <a:r>
              <a:rPr lang="en-US" sz="2200" dirty="0"/>
              <a:t>I used data from "https://en.wikipedia.org/wiki/</a:t>
            </a:r>
            <a:r>
              <a:rPr lang="en-US" sz="2200" dirty="0" err="1"/>
              <a:t>Demographics_of_New_York_City</a:t>
            </a:r>
            <a:r>
              <a:rPr lang="en-US" sz="2200" dirty="0"/>
              <a:t>" to derive information on the ethnic diversity of New York City's boroughs:</a:t>
            </a:r>
          </a:p>
          <a:p>
            <a:pPr marL="0" indent="0">
              <a:buNone/>
            </a:pPr>
            <a:endParaRPr lang="en-US" sz="2200" dirty="0"/>
          </a:p>
        </p:txBody>
      </p:sp>
      <p:sp>
        <p:nvSpPr>
          <p:cNvPr id="28" name="Textfeld 27">
            <a:extLst>
              <a:ext uri="{FF2B5EF4-FFF2-40B4-BE49-F238E27FC236}">
                <a16:creationId xmlns:a16="http://schemas.microsoft.com/office/drawing/2014/main" id="{3351851E-D0FA-4A0F-AA55-B6090B433EA0}"/>
              </a:ext>
            </a:extLst>
          </p:cNvPr>
          <p:cNvSpPr txBox="1"/>
          <p:nvPr/>
        </p:nvSpPr>
        <p:spPr>
          <a:xfrm>
            <a:off x="1115568" y="5052875"/>
            <a:ext cx="10293460" cy="923330"/>
          </a:xfrm>
          <a:prstGeom prst="rect">
            <a:avLst/>
          </a:prstGeom>
          <a:noFill/>
        </p:spPr>
        <p:txBody>
          <a:bodyPr wrap="square">
            <a:spAutoFit/>
          </a:bodyPr>
          <a:lstStyle/>
          <a:p>
            <a:pPr marL="0" indent="0">
              <a:buNone/>
            </a:pPr>
            <a:r>
              <a:rPr lang="en-US" sz="1800" dirty="0"/>
              <a:t>On the other hand I analyzed data from FOURSIDE API to derive information on the competition which is expected in the boroughs by other African restaurants. Further details on the calculations are included as comments in the notebook.</a:t>
            </a:r>
            <a:endParaRPr lang="de-DE" sz="1800" dirty="0"/>
          </a:p>
        </p:txBody>
      </p:sp>
      <p:sp>
        <p:nvSpPr>
          <p:cNvPr id="29" name="Textfeld 28">
            <a:extLst>
              <a:ext uri="{FF2B5EF4-FFF2-40B4-BE49-F238E27FC236}">
                <a16:creationId xmlns:a16="http://schemas.microsoft.com/office/drawing/2014/main" id="{8B624640-DC75-421D-87CB-C3A85F4653F7}"/>
              </a:ext>
            </a:extLst>
          </p:cNvPr>
          <p:cNvSpPr txBox="1"/>
          <p:nvPr/>
        </p:nvSpPr>
        <p:spPr>
          <a:xfrm>
            <a:off x="2938391" y="4738152"/>
            <a:ext cx="6094602" cy="246221"/>
          </a:xfrm>
          <a:prstGeom prst="rect">
            <a:avLst/>
          </a:prstGeom>
          <a:noFill/>
        </p:spPr>
        <p:txBody>
          <a:bodyPr wrap="square">
            <a:spAutoFit/>
          </a:bodyPr>
          <a:lstStyle/>
          <a:p>
            <a:pPr>
              <a:spcAft>
                <a:spcPts val="600"/>
              </a:spcAft>
            </a:pPr>
            <a:r>
              <a:rPr lang="de-DE" sz="1000" dirty="0" err="1"/>
              <a:t>Quelle:</a:t>
            </a:r>
            <a:r>
              <a:rPr lang="de-DE" sz="1000" dirty="0" err="1">
                <a:hlinkClick r:id="rId2"/>
              </a:rPr>
              <a:t>https</a:t>
            </a:r>
            <a:r>
              <a:rPr lang="de-DE" sz="1000" dirty="0">
                <a:hlinkClick r:id="rId2"/>
              </a:rPr>
              <a:t>://en.wikipedia.org/</a:t>
            </a:r>
            <a:r>
              <a:rPr lang="de-DE" sz="1000" dirty="0" err="1">
                <a:hlinkClick r:id="rId2"/>
              </a:rPr>
              <a:t>wiki</a:t>
            </a:r>
            <a:r>
              <a:rPr lang="de-DE" sz="1000" dirty="0">
                <a:hlinkClick r:id="rId2"/>
              </a:rPr>
              <a:t>/</a:t>
            </a:r>
            <a:r>
              <a:rPr lang="de-DE" sz="1000" dirty="0" err="1">
                <a:hlinkClick r:id="rId2"/>
              </a:rPr>
              <a:t>Demographics_of_New_York_City</a:t>
            </a:r>
            <a:endParaRPr lang="de-DE" sz="1000" dirty="0"/>
          </a:p>
        </p:txBody>
      </p:sp>
      <p:pic>
        <p:nvPicPr>
          <p:cNvPr id="31" name="Grafik 30" descr="Ein Bild, das Tisch enthält.&#10;&#10;Automatisch generierte Beschreibung">
            <a:extLst>
              <a:ext uri="{FF2B5EF4-FFF2-40B4-BE49-F238E27FC236}">
                <a16:creationId xmlns:a16="http://schemas.microsoft.com/office/drawing/2014/main" id="{5B994D03-C034-4F63-83F5-CBA3B8AC4D5B}"/>
              </a:ext>
            </a:extLst>
          </p:cNvPr>
          <p:cNvPicPr>
            <a:picLocks noChangeAspect="1"/>
          </p:cNvPicPr>
          <p:nvPr/>
        </p:nvPicPr>
        <p:blipFill>
          <a:blip r:embed="rId3"/>
          <a:stretch>
            <a:fillRect/>
          </a:stretch>
        </p:blipFill>
        <p:spPr>
          <a:xfrm>
            <a:off x="2938391" y="3253921"/>
            <a:ext cx="5746725" cy="1458897"/>
          </a:xfrm>
          <a:prstGeom prst="rect">
            <a:avLst/>
          </a:prstGeom>
        </p:spPr>
      </p:pic>
    </p:spTree>
    <p:extLst>
      <p:ext uri="{BB962C8B-B14F-4D97-AF65-F5344CB8AC3E}">
        <p14:creationId xmlns:p14="http://schemas.microsoft.com/office/powerpoint/2010/main" val="250337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D1D28E1F-DB55-4AAA-8C9B-93D8F72A2DE0}"/>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marL="1143000" indent="-1143000" algn="ctr">
              <a:buFont typeface="+mj-lt"/>
              <a:buAutoNum type="arabicPeriod" startAt="4"/>
            </a:pPr>
            <a:r>
              <a:rPr lang="en-US" sz="7200" dirty="0"/>
              <a:t>Results</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25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247F6D2-339F-4B92-97BD-27C3BE0C5426}"/>
              </a:ext>
            </a:extLst>
          </p:cNvPr>
          <p:cNvSpPr>
            <a:spLocks noGrp="1"/>
          </p:cNvSpPr>
          <p:nvPr>
            <p:ph type="title"/>
          </p:nvPr>
        </p:nvSpPr>
        <p:spPr>
          <a:xfrm>
            <a:off x="429768" y="411480"/>
            <a:ext cx="11201400" cy="1106424"/>
          </a:xfrm>
        </p:spPr>
        <p:txBody>
          <a:bodyPr>
            <a:normAutofit/>
          </a:bodyPr>
          <a:lstStyle/>
          <a:p>
            <a:r>
              <a:rPr lang="de-DE" sz="3600"/>
              <a:t>Part 1</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fik 6">
            <a:extLst>
              <a:ext uri="{FF2B5EF4-FFF2-40B4-BE49-F238E27FC236}">
                <a16:creationId xmlns:a16="http://schemas.microsoft.com/office/drawing/2014/main" id="{0E37F017-FC4A-4941-A757-97F97FCD9765}"/>
              </a:ext>
            </a:extLst>
          </p:cNvPr>
          <p:cNvPicPr>
            <a:picLocks noChangeAspect="1"/>
          </p:cNvPicPr>
          <p:nvPr/>
        </p:nvPicPr>
        <p:blipFill rotWithShape="1">
          <a:blip r:embed="rId2"/>
          <a:srcRect l="2109" r="-2" b="-2"/>
          <a:stretch/>
        </p:blipFill>
        <p:spPr>
          <a:xfrm>
            <a:off x="429768" y="1721922"/>
            <a:ext cx="6704891" cy="4520559"/>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24BCFF63-D1C5-4161-8C4E-C80DDE4A49BB}"/>
              </a:ext>
            </a:extLst>
          </p:cNvPr>
          <p:cNvSpPr>
            <a:spLocks noGrp="1"/>
          </p:cNvSpPr>
          <p:nvPr>
            <p:ph idx="1"/>
          </p:nvPr>
        </p:nvSpPr>
        <p:spPr>
          <a:xfrm>
            <a:off x="7938752" y="2020824"/>
            <a:ext cx="3455097" cy="3959352"/>
          </a:xfrm>
        </p:spPr>
        <p:txBody>
          <a:bodyPr anchor="ctr">
            <a:normAutofit/>
          </a:bodyPr>
          <a:lstStyle/>
          <a:p>
            <a:pPr marL="0" indent="0">
              <a:buNone/>
            </a:pPr>
            <a:r>
              <a:rPr lang="en-US" sz="1700" dirty="0"/>
              <a:t>First of all we see that the total number of African restaurants is very low in general.</a:t>
            </a:r>
          </a:p>
          <a:p>
            <a:pPr marL="0" indent="0">
              <a:buNone/>
            </a:pPr>
            <a:endParaRPr lang="en-US" sz="1700" dirty="0"/>
          </a:p>
          <a:p>
            <a:pPr marL="0" indent="0">
              <a:buNone/>
            </a:pPr>
            <a:r>
              <a:rPr lang="en-US" sz="1700" dirty="0"/>
              <a:t>Reasons for this need to bee further analyzed, but I do not have data for it. Reasons might be very different. Maybe it is not profitable to open an African restaurant in NYC at all.</a:t>
            </a:r>
            <a:endParaRPr lang="de-DE" sz="1700" dirty="0"/>
          </a:p>
        </p:txBody>
      </p:sp>
    </p:spTree>
    <p:extLst>
      <p:ext uri="{BB962C8B-B14F-4D97-AF65-F5344CB8AC3E}">
        <p14:creationId xmlns:p14="http://schemas.microsoft.com/office/powerpoint/2010/main" val="179111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4">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21D9435-5F6E-4CBC-92A0-BEDD907F5D39}"/>
              </a:ext>
            </a:extLst>
          </p:cNvPr>
          <p:cNvSpPr>
            <a:spLocks noGrp="1"/>
          </p:cNvSpPr>
          <p:nvPr>
            <p:ph type="title"/>
          </p:nvPr>
        </p:nvSpPr>
        <p:spPr>
          <a:xfrm>
            <a:off x="429768" y="411480"/>
            <a:ext cx="11201400" cy="1106424"/>
          </a:xfrm>
        </p:spPr>
        <p:txBody>
          <a:bodyPr>
            <a:normAutofit/>
          </a:bodyPr>
          <a:lstStyle/>
          <a:p>
            <a:r>
              <a:rPr lang="de-DE" sz="3600"/>
              <a:t>Part 2</a:t>
            </a:r>
          </a:p>
        </p:txBody>
      </p:sp>
      <p:sp>
        <p:nvSpPr>
          <p:cNvPr id="39" name="Rectangle 2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fik 4">
            <a:extLst>
              <a:ext uri="{FF2B5EF4-FFF2-40B4-BE49-F238E27FC236}">
                <a16:creationId xmlns:a16="http://schemas.microsoft.com/office/drawing/2014/main" id="{04414B1A-F1E6-4FAF-AA7D-F30FEA7462D3}"/>
              </a:ext>
            </a:extLst>
          </p:cNvPr>
          <p:cNvPicPr>
            <a:picLocks noChangeAspect="1"/>
          </p:cNvPicPr>
          <p:nvPr/>
        </p:nvPicPr>
        <p:blipFill rotWithShape="1">
          <a:blip r:embed="rId2"/>
          <a:srcRect l="4108"/>
          <a:stretch/>
        </p:blipFill>
        <p:spPr>
          <a:xfrm>
            <a:off x="429768" y="3096461"/>
            <a:ext cx="6702552" cy="1762357"/>
          </a:xfrm>
          <a:prstGeom prst="rect">
            <a:avLst/>
          </a:prstGeom>
        </p:spPr>
      </p:pic>
      <p:sp useBgFill="1">
        <p:nvSpPr>
          <p:cNvPr id="40" name="Rectangle 2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CA5C4D3E-E2C9-4778-B3F2-9956125AF932}"/>
              </a:ext>
            </a:extLst>
          </p:cNvPr>
          <p:cNvSpPr>
            <a:spLocks noGrp="1"/>
          </p:cNvSpPr>
          <p:nvPr>
            <p:ph idx="1"/>
          </p:nvPr>
        </p:nvSpPr>
        <p:spPr>
          <a:xfrm>
            <a:off x="7938752" y="2020824"/>
            <a:ext cx="3455097" cy="3959352"/>
          </a:xfrm>
        </p:spPr>
        <p:txBody>
          <a:bodyPr anchor="ctr">
            <a:normAutofit/>
          </a:bodyPr>
          <a:lstStyle/>
          <a:p>
            <a:pPr marL="0" indent="0">
              <a:lnSpc>
                <a:spcPct val="100000"/>
              </a:lnSpc>
              <a:buNone/>
            </a:pPr>
            <a:r>
              <a:rPr lang="en-US" sz="1700"/>
              <a:t>We see that Brooklyn the borough with the highest black or African American population has only two African restaurant. The data is presented in the following table:</a:t>
            </a:r>
          </a:p>
          <a:p>
            <a:pPr marL="0" indent="0">
              <a:lnSpc>
                <a:spcPct val="100000"/>
              </a:lnSpc>
              <a:buNone/>
            </a:pPr>
            <a:r>
              <a:rPr lang="en-US" sz="1700"/>
              <a:t>Bronx the borough with the second highest population has 3. Queens has none but on the other hand the total number of black or African American population is almost the same as in Bronx.</a:t>
            </a:r>
            <a:endParaRPr lang="de-DE" sz="1700" dirty="0"/>
          </a:p>
        </p:txBody>
      </p:sp>
    </p:spTree>
    <p:extLst>
      <p:ext uri="{BB962C8B-B14F-4D97-AF65-F5344CB8AC3E}">
        <p14:creationId xmlns:p14="http://schemas.microsoft.com/office/powerpoint/2010/main" val="126522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23C0FC-A087-44DE-8590-E864B23ACC21}"/>
              </a:ext>
            </a:extLst>
          </p:cNvPr>
          <p:cNvSpPr>
            <a:spLocks noGrp="1"/>
          </p:cNvSpPr>
          <p:nvPr>
            <p:ph type="title"/>
          </p:nvPr>
        </p:nvSpPr>
        <p:spPr/>
        <p:txBody>
          <a:bodyPr/>
          <a:lstStyle/>
          <a:p>
            <a:pPr marL="742950" indent="-742950">
              <a:buFont typeface="+mj-lt"/>
              <a:buAutoNum type="arabicPeriod" startAt="5"/>
            </a:pPr>
            <a:r>
              <a:rPr lang="de-DE" dirty="0" err="1"/>
              <a:t>Discussion</a:t>
            </a:r>
            <a:endParaRPr lang="de-DE" dirty="0"/>
          </a:p>
        </p:txBody>
      </p:sp>
      <p:sp>
        <p:nvSpPr>
          <p:cNvPr id="3" name="Inhaltsplatzhalter 2">
            <a:extLst>
              <a:ext uri="{FF2B5EF4-FFF2-40B4-BE49-F238E27FC236}">
                <a16:creationId xmlns:a16="http://schemas.microsoft.com/office/drawing/2014/main" id="{2004EE0F-A1A5-4B05-8E6D-40F9D9116EBD}"/>
              </a:ext>
            </a:extLst>
          </p:cNvPr>
          <p:cNvSpPr>
            <a:spLocks noGrp="1"/>
          </p:cNvSpPr>
          <p:nvPr>
            <p:ph idx="1"/>
          </p:nvPr>
        </p:nvSpPr>
        <p:spPr/>
        <p:txBody>
          <a:bodyPr/>
          <a:lstStyle/>
          <a:p>
            <a:pPr marL="0" indent="0">
              <a:buNone/>
            </a:pPr>
            <a:r>
              <a:rPr lang="en-US" dirty="0"/>
              <a:t>I would recommend my friend to open a restaurant in Queens since there </a:t>
            </a:r>
            <a:r>
              <a:rPr lang="en-US" dirty="0" err="1"/>
              <a:t>there</a:t>
            </a:r>
            <a:r>
              <a:rPr lang="en-US" dirty="0"/>
              <a:t> is zero competition but almost as many black or African American as in Bronx who might be interested in local African cuisine.</a:t>
            </a:r>
            <a:endParaRPr lang="de-DE" dirty="0"/>
          </a:p>
        </p:txBody>
      </p:sp>
    </p:spTree>
    <p:extLst>
      <p:ext uri="{BB962C8B-B14F-4D97-AF65-F5344CB8AC3E}">
        <p14:creationId xmlns:p14="http://schemas.microsoft.com/office/powerpoint/2010/main" val="96081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8D55CA-D249-4426-9821-E4A8A61A5549}"/>
              </a:ext>
            </a:extLst>
          </p:cNvPr>
          <p:cNvSpPr>
            <a:spLocks noGrp="1"/>
          </p:cNvSpPr>
          <p:nvPr>
            <p:ph type="title"/>
          </p:nvPr>
        </p:nvSpPr>
        <p:spPr/>
        <p:txBody>
          <a:bodyPr/>
          <a:lstStyle/>
          <a:p>
            <a:pPr marL="742950" indent="-742950">
              <a:buFont typeface="+mj-lt"/>
              <a:buAutoNum type="arabicPeriod" startAt="6"/>
            </a:pPr>
            <a:r>
              <a:rPr lang="de-DE" dirty="0" err="1"/>
              <a:t>Conclusion</a:t>
            </a:r>
            <a:endParaRPr lang="de-DE" dirty="0"/>
          </a:p>
        </p:txBody>
      </p:sp>
      <p:sp>
        <p:nvSpPr>
          <p:cNvPr id="3" name="Inhaltsplatzhalter 2">
            <a:extLst>
              <a:ext uri="{FF2B5EF4-FFF2-40B4-BE49-F238E27FC236}">
                <a16:creationId xmlns:a16="http://schemas.microsoft.com/office/drawing/2014/main" id="{3A2F9A05-8B93-4B07-8702-19F7D6DE03BA}"/>
              </a:ext>
            </a:extLst>
          </p:cNvPr>
          <p:cNvSpPr>
            <a:spLocks noGrp="1"/>
          </p:cNvSpPr>
          <p:nvPr>
            <p:ph idx="1"/>
          </p:nvPr>
        </p:nvSpPr>
        <p:spPr/>
        <p:txBody>
          <a:bodyPr/>
          <a:lstStyle/>
          <a:p>
            <a:pPr marL="0" indent="0">
              <a:buNone/>
            </a:pPr>
            <a:r>
              <a:rPr lang="en-US" dirty="0"/>
              <a:t>I think the main point is that we need additional data to analyze the reason why there are only such a few African restaurants in NYC. If nevertheless my friend wants to open an African restaurant, </a:t>
            </a:r>
            <a:r>
              <a:rPr lang="en-US" dirty="0" err="1"/>
              <a:t>i</a:t>
            </a:r>
            <a:r>
              <a:rPr lang="en-US" dirty="0"/>
              <a:t> would recommend Queens for the reasons mentioned above.</a:t>
            </a:r>
            <a:endParaRPr lang="de-DE" dirty="0"/>
          </a:p>
        </p:txBody>
      </p:sp>
    </p:spTree>
    <p:extLst>
      <p:ext uri="{BB962C8B-B14F-4D97-AF65-F5344CB8AC3E}">
        <p14:creationId xmlns:p14="http://schemas.microsoft.com/office/powerpoint/2010/main" val="2651004718"/>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2E41"/>
      </a:dk2>
      <a:lt2>
        <a:srgbClr val="E8E2E3"/>
      </a:lt2>
      <a:accent1>
        <a:srgbClr val="70ABA1"/>
      </a:accent1>
      <a:accent2>
        <a:srgbClr val="63ABC3"/>
      </a:accent2>
      <a:accent3>
        <a:srgbClr val="869FD0"/>
      </a:accent3>
      <a:accent4>
        <a:srgbClr val="7871C8"/>
      </a:accent4>
      <a:accent5>
        <a:srgbClr val="AE8AD2"/>
      </a:accent5>
      <a:accent6>
        <a:srgbClr val="C171C8"/>
      </a:accent6>
      <a:hlink>
        <a:srgbClr val="AE6975"/>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506</Words>
  <Application>Microsoft Office PowerPoint</Application>
  <PresentationFormat>Breitbild</PresentationFormat>
  <Paragraphs>25</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Avenir Next LT Pro</vt:lpstr>
      <vt:lpstr>Calibri</vt:lpstr>
      <vt:lpstr>AccentBoxVTI</vt:lpstr>
      <vt:lpstr>Coursera Capstone  The Battle of Neighborhoods</vt:lpstr>
      <vt:lpstr>Description of the problem</vt:lpstr>
      <vt:lpstr> Description of the Data</vt:lpstr>
      <vt:lpstr>Methodology</vt:lpstr>
      <vt:lpstr>Results</vt:lpstr>
      <vt:lpstr>Part 1</vt:lpstr>
      <vt:lpstr>Part 2</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The Battle of Neighborhoods</dc:title>
  <dc:creator>Sebastian Steiber</dc:creator>
  <cp:lastModifiedBy>Sebastian Steiber</cp:lastModifiedBy>
  <cp:revision>4</cp:revision>
  <dcterms:created xsi:type="dcterms:W3CDTF">2021-04-11T06:24:12Z</dcterms:created>
  <dcterms:modified xsi:type="dcterms:W3CDTF">2021-04-11T06:51:30Z</dcterms:modified>
</cp:coreProperties>
</file>