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75" r:id="rId2"/>
    <p:sldId id="277" r:id="rId3"/>
    <p:sldId id="284" r:id="rId4"/>
    <p:sldId id="278" r:id="rId5"/>
    <p:sldId id="279" r:id="rId6"/>
    <p:sldId id="287" r:id="rId7"/>
    <p:sldId id="290" r:id="rId8"/>
    <p:sldId id="291" r:id="rId9"/>
    <p:sldId id="292" r:id="rId10"/>
    <p:sldId id="283" r:id="rId11"/>
    <p:sldId id="282" r:id="rId12"/>
    <p:sldId id="285" r:id="rId13"/>
    <p:sldId id="286" r:id="rId14"/>
    <p:sldId id="288" r:id="rId15"/>
    <p:sldId id="289" r:id="rId16"/>
    <p:sldId id="281" r:id="rId17"/>
    <p:sldId id="293" r:id="rId18"/>
    <p:sldId id="29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3194A1-DC72-77ED-4B5F-D81E8AF61143}" v="518" dt="2021-11-23T23:08:27.292"/>
    <p1510:client id="{AE26B5C2-9531-9007-373D-AFCEDAAE6827}" v="1144" dt="2021-11-23T22:42:30.446"/>
    <p1510:client id="{D6EEA3E2-EC47-6173-F1B0-60879184E820}" v="2228" dt="2021-11-23T21:51:36.300"/>
    <p1510:client id="{DDE88001-2648-422D-8FD4-C90C363B5645}" v="3601" dt="2021-11-24T00:19:55.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327"/>
  </p:normalViewPr>
  <p:slideViewPr>
    <p:cSldViewPr snapToGrid="0" snapToObjects="1">
      <p:cViewPr varScale="1">
        <p:scale>
          <a:sx n="98" d="100"/>
          <a:sy n="98" d="100"/>
        </p:scale>
        <p:origin x="145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89D3D-0554-3D47-BACE-263E4621E330}" type="datetimeFigureOut">
              <a:rPr lang="en-US" smtClean="0"/>
              <a:t>11/23/2021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A6221-7E78-274C-BFA0-DCC3C658E038}" type="slidenum">
              <a:rPr lang="en-US" smtClean="0"/>
              <a:t>‹#›</a:t>
            </a:fld>
            <a:endParaRPr lang="en-US"/>
          </a:p>
        </p:txBody>
      </p:sp>
    </p:spTree>
    <p:extLst>
      <p:ext uri="{BB962C8B-B14F-4D97-AF65-F5344CB8AC3E}">
        <p14:creationId xmlns:p14="http://schemas.microsoft.com/office/powerpoint/2010/main" val="297356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2</a:t>
            </a:fld>
            <a:endParaRPr lang="en-US"/>
          </a:p>
        </p:txBody>
      </p:sp>
    </p:spTree>
    <p:extLst>
      <p:ext uri="{BB962C8B-B14F-4D97-AF65-F5344CB8AC3E}">
        <p14:creationId xmlns:p14="http://schemas.microsoft.com/office/powerpoint/2010/main" val="88352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11</a:t>
            </a:fld>
            <a:endParaRPr lang="en-US"/>
          </a:p>
        </p:txBody>
      </p:sp>
    </p:spTree>
    <p:extLst>
      <p:ext uri="{BB962C8B-B14F-4D97-AF65-F5344CB8AC3E}">
        <p14:creationId xmlns:p14="http://schemas.microsoft.com/office/powerpoint/2010/main" val="274538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12</a:t>
            </a:fld>
            <a:endParaRPr lang="en-US"/>
          </a:p>
        </p:txBody>
      </p:sp>
    </p:spTree>
    <p:extLst>
      <p:ext uri="{BB962C8B-B14F-4D97-AF65-F5344CB8AC3E}">
        <p14:creationId xmlns:p14="http://schemas.microsoft.com/office/powerpoint/2010/main" val="2992841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13</a:t>
            </a:fld>
            <a:endParaRPr lang="en-US"/>
          </a:p>
        </p:txBody>
      </p:sp>
    </p:spTree>
    <p:extLst>
      <p:ext uri="{BB962C8B-B14F-4D97-AF65-F5344CB8AC3E}">
        <p14:creationId xmlns:p14="http://schemas.microsoft.com/office/powerpoint/2010/main" val="2999056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14</a:t>
            </a:fld>
            <a:endParaRPr lang="en-US"/>
          </a:p>
        </p:txBody>
      </p:sp>
    </p:spTree>
    <p:extLst>
      <p:ext uri="{BB962C8B-B14F-4D97-AF65-F5344CB8AC3E}">
        <p14:creationId xmlns:p14="http://schemas.microsoft.com/office/powerpoint/2010/main" val="4145506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15</a:t>
            </a:fld>
            <a:endParaRPr lang="en-US"/>
          </a:p>
        </p:txBody>
      </p:sp>
    </p:spTree>
    <p:extLst>
      <p:ext uri="{BB962C8B-B14F-4D97-AF65-F5344CB8AC3E}">
        <p14:creationId xmlns:p14="http://schemas.microsoft.com/office/powerpoint/2010/main" val="1649910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16</a:t>
            </a:fld>
            <a:endParaRPr lang="en-US"/>
          </a:p>
        </p:txBody>
      </p:sp>
    </p:spTree>
    <p:extLst>
      <p:ext uri="{BB962C8B-B14F-4D97-AF65-F5344CB8AC3E}">
        <p14:creationId xmlns:p14="http://schemas.microsoft.com/office/powerpoint/2010/main" val="1039448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17</a:t>
            </a:fld>
            <a:endParaRPr lang="en-US"/>
          </a:p>
        </p:txBody>
      </p:sp>
    </p:spTree>
    <p:extLst>
      <p:ext uri="{BB962C8B-B14F-4D97-AF65-F5344CB8AC3E}">
        <p14:creationId xmlns:p14="http://schemas.microsoft.com/office/powerpoint/2010/main" val="2248959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18</a:t>
            </a:fld>
            <a:endParaRPr lang="en-US"/>
          </a:p>
        </p:txBody>
      </p:sp>
    </p:spTree>
    <p:extLst>
      <p:ext uri="{BB962C8B-B14F-4D97-AF65-F5344CB8AC3E}">
        <p14:creationId xmlns:p14="http://schemas.microsoft.com/office/powerpoint/2010/main" val="1501621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3</a:t>
            </a:fld>
            <a:endParaRPr lang="en-US"/>
          </a:p>
        </p:txBody>
      </p:sp>
    </p:spTree>
    <p:extLst>
      <p:ext uri="{BB962C8B-B14F-4D97-AF65-F5344CB8AC3E}">
        <p14:creationId xmlns:p14="http://schemas.microsoft.com/office/powerpoint/2010/main" val="187704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4</a:t>
            </a:fld>
            <a:endParaRPr lang="en-US"/>
          </a:p>
        </p:txBody>
      </p:sp>
    </p:spTree>
    <p:extLst>
      <p:ext uri="{BB962C8B-B14F-4D97-AF65-F5344CB8AC3E}">
        <p14:creationId xmlns:p14="http://schemas.microsoft.com/office/powerpoint/2010/main" val="1720793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D6CD99-D899-354E-B09E-60AE4B35F842}" type="slidenum">
              <a:rPr lang="en-US" smtClean="0"/>
              <a:t>5</a:t>
            </a:fld>
            <a:endParaRPr lang="en-US"/>
          </a:p>
        </p:txBody>
      </p:sp>
    </p:spTree>
    <p:extLst>
      <p:ext uri="{BB962C8B-B14F-4D97-AF65-F5344CB8AC3E}">
        <p14:creationId xmlns:p14="http://schemas.microsoft.com/office/powerpoint/2010/main" val="401209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6</a:t>
            </a:fld>
            <a:endParaRPr lang="en-US"/>
          </a:p>
        </p:txBody>
      </p:sp>
    </p:spTree>
    <p:extLst>
      <p:ext uri="{BB962C8B-B14F-4D97-AF65-F5344CB8AC3E}">
        <p14:creationId xmlns:p14="http://schemas.microsoft.com/office/powerpoint/2010/main" val="148752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7</a:t>
            </a:fld>
            <a:endParaRPr lang="en-US"/>
          </a:p>
        </p:txBody>
      </p:sp>
    </p:spTree>
    <p:extLst>
      <p:ext uri="{BB962C8B-B14F-4D97-AF65-F5344CB8AC3E}">
        <p14:creationId xmlns:p14="http://schemas.microsoft.com/office/powerpoint/2010/main" val="1371367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8</a:t>
            </a:fld>
            <a:endParaRPr lang="en-US"/>
          </a:p>
        </p:txBody>
      </p:sp>
    </p:spTree>
    <p:extLst>
      <p:ext uri="{BB962C8B-B14F-4D97-AF65-F5344CB8AC3E}">
        <p14:creationId xmlns:p14="http://schemas.microsoft.com/office/powerpoint/2010/main" val="1476750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9</a:t>
            </a:fld>
            <a:endParaRPr lang="en-US"/>
          </a:p>
        </p:txBody>
      </p:sp>
    </p:spTree>
    <p:extLst>
      <p:ext uri="{BB962C8B-B14F-4D97-AF65-F5344CB8AC3E}">
        <p14:creationId xmlns:p14="http://schemas.microsoft.com/office/powerpoint/2010/main" val="425955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10</a:t>
            </a:fld>
            <a:endParaRPr lang="en-US"/>
          </a:p>
        </p:txBody>
      </p:sp>
    </p:spTree>
    <p:extLst>
      <p:ext uri="{BB962C8B-B14F-4D97-AF65-F5344CB8AC3E}">
        <p14:creationId xmlns:p14="http://schemas.microsoft.com/office/powerpoint/2010/main" val="2068909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1A19DC-EA9E-8043-800F-9EBA07805828}"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4116072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A19DC-EA9E-8043-800F-9EBA07805828}"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375947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A19DC-EA9E-8043-800F-9EBA07805828}"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564357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Title 18">
            <a:extLst>
              <a:ext uri="{FF2B5EF4-FFF2-40B4-BE49-F238E27FC236}">
                <a16:creationId xmlns:a16="http://schemas.microsoft.com/office/drawing/2014/main" id="{49F300AA-822B-4643-8DC2-3D205B78C90F}"/>
              </a:ext>
            </a:extLst>
          </p:cNvPr>
          <p:cNvSpPr>
            <a:spLocks noGrp="1"/>
          </p:cNvSpPr>
          <p:nvPr>
            <p:ph type="title"/>
          </p:nvPr>
        </p:nvSpPr>
        <p:spPr>
          <a:xfrm>
            <a:off x="489504" y="492868"/>
            <a:ext cx="7886700" cy="975410"/>
          </a:xfrm>
        </p:spPr>
        <p:txBody>
          <a:bodyPr anchor="b">
            <a:normAutofit/>
          </a:bodyPr>
          <a:lstStyle>
            <a:lvl1pPr>
              <a:defRPr sz="1575" b="1" i="0">
                <a:solidFill>
                  <a:schemeClr val="accent2"/>
                </a:solidFill>
                <a:latin typeface="Gentona SemiBold" pitchFamily="2" charset="77"/>
              </a:defRPr>
            </a:lvl1pPr>
          </a:lstStyle>
          <a:p>
            <a:r>
              <a:rPr lang="en-US"/>
              <a:t>Click to edit Master title style</a:t>
            </a:r>
            <a:endParaRPr lang="en-US" dirty="0"/>
          </a:p>
        </p:txBody>
      </p:sp>
      <p:sp>
        <p:nvSpPr>
          <p:cNvPr id="7" name="Text Placeholder 20">
            <a:extLst>
              <a:ext uri="{FF2B5EF4-FFF2-40B4-BE49-F238E27FC236}">
                <a16:creationId xmlns:a16="http://schemas.microsoft.com/office/drawing/2014/main" id="{B8949BA5-F6D9-3040-9A5F-DB073A7FDD55}"/>
              </a:ext>
            </a:extLst>
          </p:cNvPr>
          <p:cNvSpPr>
            <a:spLocks noGrp="1"/>
          </p:cNvSpPr>
          <p:nvPr>
            <p:ph type="body" sz="quarter" idx="10"/>
          </p:nvPr>
        </p:nvSpPr>
        <p:spPr>
          <a:xfrm>
            <a:off x="1038640" y="1863434"/>
            <a:ext cx="7468200" cy="4676505"/>
          </a:xfrm>
        </p:spPr>
        <p:txBody>
          <a:bodyPr>
            <a:normAutofit/>
          </a:bodyPr>
          <a:lstStyle>
            <a:lvl1pPr marL="0" indent="0">
              <a:buFont typeface="Arial" panose="020B0604020202020204" pitchFamily="34" charset="0"/>
              <a:buNone/>
              <a:defRPr sz="1200">
                <a:solidFill>
                  <a:srgbClr val="002060"/>
                </a:solidFill>
              </a:defRPr>
            </a:lvl1pPr>
            <a:lvl2pPr marL="342884" indent="0">
              <a:buFont typeface="Arial" panose="020B0604020202020204" pitchFamily="34" charset="0"/>
              <a:buNone/>
              <a:defRPr sz="1050">
                <a:solidFill>
                  <a:srgbClr val="002060"/>
                </a:solidFill>
              </a:defRPr>
            </a:lvl2pPr>
            <a:lvl3pPr marL="685766" indent="0">
              <a:buFont typeface="Arial" panose="020B0604020202020204" pitchFamily="34" charset="0"/>
              <a:buNone/>
              <a:defRPr sz="1000">
                <a:solidFill>
                  <a:srgbClr val="002060"/>
                </a:solidFill>
              </a:defRPr>
            </a:lvl3pPr>
            <a:lvl4pPr marL="1028649" indent="0">
              <a:buFont typeface="Arial" panose="020B0604020202020204" pitchFamily="34" charset="0"/>
              <a:buNone/>
              <a:defRPr sz="900">
                <a:solidFill>
                  <a:srgbClr val="002060"/>
                </a:solidFill>
              </a:defRPr>
            </a:lvl4pPr>
            <a:lvl5pPr marL="1371532" indent="0">
              <a:buFont typeface="Arial" panose="020B0604020202020204" pitchFamily="34" charset="0"/>
              <a:buNone/>
              <a:defRPr sz="800">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0A6B1E57-E9CF-2945-BCFE-4A98A81A8164}"/>
              </a:ext>
            </a:extLst>
          </p:cNvPr>
          <p:cNvCxnSpPr/>
          <p:nvPr userDrawn="1"/>
        </p:nvCxnSpPr>
        <p:spPr>
          <a:xfrm>
            <a:off x="0" y="1468278"/>
            <a:ext cx="3378820"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9" name="Text Placeholder 35">
            <a:extLst>
              <a:ext uri="{FF2B5EF4-FFF2-40B4-BE49-F238E27FC236}">
                <a16:creationId xmlns:a16="http://schemas.microsoft.com/office/drawing/2014/main" id="{AFE1BB7D-11C8-384B-8F64-BFA990714177}"/>
              </a:ext>
            </a:extLst>
          </p:cNvPr>
          <p:cNvSpPr>
            <a:spLocks noGrp="1"/>
          </p:cNvSpPr>
          <p:nvPr>
            <p:ph type="body" sz="quarter" idx="12" hasCustomPrompt="1"/>
          </p:nvPr>
        </p:nvSpPr>
        <p:spPr>
          <a:xfrm>
            <a:off x="2" y="176621"/>
            <a:ext cx="8142051" cy="316248"/>
          </a:xfrm>
        </p:spPr>
        <p:txBody>
          <a:bodyPr>
            <a:normAutofit/>
          </a:bodyPr>
          <a:lstStyle>
            <a:lvl1pPr algn="ctr">
              <a:defRPr sz="1050" b="1" i="0" spc="225">
                <a:solidFill>
                  <a:schemeClr val="accent5"/>
                </a:solidFill>
                <a:latin typeface="Gentona SemiBold" pitchFamily="2" charset="77"/>
              </a:defRPr>
            </a:lvl1pPr>
          </a:lstStyle>
          <a:p>
            <a:pPr lvl="0"/>
            <a:r>
              <a:rPr lang="en-US" dirty="0"/>
              <a:t>CLICK TO EDIT MASTER TEXT STYLES</a:t>
            </a:r>
          </a:p>
        </p:txBody>
      </p:sp>
      <p:sp>
        <p:nvSpPr>
          <p:cNvPr id="10" name="Slide Number Placeholder 9">
            <a:extLst>
              <a:ext uri="{FF2B5EF4-FFF2-40B4-BE49-F238E27FC236}">
                <a16:creationId xmlns:a16="http://schemas.microsoft.com/office/drawing/2014/main" id="{EC47E0AD-5A17-784E-A861-59DEF2D715D4}"/>
              </a:ext>
            </a:extLst>
          </p:cNvPr>
          <p:cNvSpPr>
            <a:spLocks noGrp="1"/>
          </p:cNvSpPr>
          <p:nvPr>
            <p:ph type="sldNum" sz="quarter" idx="13"/>
          </p:nvPr>
        </p:nvSpPr>
        <p:spPr/>
        <p:txBody>
          <a:bodyPr/>
          <a:lstStyle/>
          <a:p>
            <a:fld id="{F2720FCF-2D84-8E4C-B05E-7411062F1B0B}" type="slidenum">
              <a:rPr lang="en-US" smtClean="0"/>
              <a:pPr/>
              <a:t>‹#›</a:t>
            </a:fld>
            <a:endParaRPr lang="en-US"/>
          </a:p>
        </p:txBody>
      </p:sp>
      <p:pic>
        <p:nvPicPr>
          <p:cNvPr id="12" name="Picture 11">
            <a:extLst>
              <a:ext uri="{FF2B5EF4-FFF2-40B4-BE49-F238E27FC236}">
                <a16:creationId xmlns:a16="http://schemas.microsoft.com/office/drawing/2014/main" id="{434B2FE3-8318-C142-B031-245993ACDF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17143" y="1"/>
            <a:ext cx="472080" cy="472080"/>
          </a:xfrm>
          <a:prstGeom prst="rect">
            <a:avLst/>
          </a:prstGeom>
        </p:spPr>
      </p:pic>
    </p:spTree>
    <p:extLst>
      <p:ext uri="{BB962C8B-B14F-4D97-AF65-F5344CB8AC3E}">
        <p14:creationId xmlns:p14="http://schemas.microsoft.com/office/powerpoint/2010/main" val="301680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A19DC-EA9E-8043-800F-9EBA07805828}"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82064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A19DC-EA9E-8043-800F-9EBA07805828}"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237245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1A19DC-EA9E-8043-800F-9EBA07805828}"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086309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1A19DC-EA9E-8043-800F-9EBA07805828}"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261172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1A19DC-EA9E-8043-800F-9EBA07805828}"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145397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A19DC-EA9E-8043-800F-9EBA07805828}"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997457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A19DC-EA9E-8043-800F-9EBA07805828}"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391560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A19DC-EA9E-8043-800F-9EBA07805828}"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AA72E-FAB7-2F4B-9658-17809024083A}" type="slidenum">
              <a:rPr lang="en-US" smtClean="0"/>
              <a:t>‹#›</a:t>
            </a:fld>
            <a:endParaRPr lang="en-US"/>
          </a:p>
        </p:txBody>
      </p:sp>
    </p:spTree>
    <p:extLst>
      <p:ext uri="{BB962C8B-B14F-4D97-AF65-F5344CB8AC3E}">
        <p14:creationId xmlns:p14="http://schemas.microsoft.com/office/powerpoint/2010/main" val="235694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A19DC-EA9E-8043-800F-9EBA07805828}" type="datetimeFigureOut">
              <a:rPr lang="en-US" smtClean="0"/>
              <a:t>11/23/2021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AA72E-FAB7-2F4B-9658-17809024083A}" type="slidenum">
              <a:rPr lang="en-US" smtClean="0"/>
              <a:t>‹#›</a:t>
            </a:fld>
            <a:endParaRPr lang="en-US"/>
          </a:p>
        </p:txBody>
      </p:sp>
    </p:spTree>
    <p:extLst>
      <p:ext uri="{BB962C8B-B14F-4D97-AF65-F5344CB8AC3E}">
        <p14:creationId xmlns:p14="http://schemas.microsoft.com/office/powerpoint/2010/main" val="1304104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NA illustration">
            <a:extLst>
              <a:ext uri="{FF2B5EF4-FFF2-40B4-BE49-F238E27FC236}">
                <a16:creationId xmlns:a16="http://schemas.microsoft.com/office/drawing/2014/main" id="{DE0B5ED8-6E56-DF4B-995E-D0AA6B051D07}"/>
              </a:ext>
            </a:extLst>
          </p:cNvPr>
          <p:cNvPicPr>
            <a:picLocks noChangeAspect="1"/>
          </p:cNvPicPr>
          <p:nvPr/>
        </p:nvPicPr>
        <p:blipFill rotWithShape="1">
          <a:blip r:embed="rId2">
            <a:alphaModFix amt="50000"/>
          </a:blip>
          <a:srcRect l="17282" r="718"/>
          <a:stretch/>
        </p:blipFill>
        <p:spPr>
          <a:xfrm>
            <a:off x="20" y="1"/>
            <a:ext cx="9143980" cy="6857999"/>
          </a:xfrm>
          <a:prstGeom prst="rect">
            <a:avLst/>
          </a:prstGeom>
        </p:spPr>
      </p:pic>
      <p:sp>
        <p:nvSpPr>
          <p:cNvPr id="4" name="Title 3">
            <a:extLst>
              <a:ext uri="{FF2B5EF4-FFF2-40B4-BE49-F238E27FC236}">
                <a16:creationId xmlns:a16="http://schemas.microsoft.com/office/drawing/2014/main" id="{46431305-E71F-BC42-8F03-AA860561D1E5}"/>
              </a:ext>
            </a:extLst>
          </p:cNvPr>
          <p:cNvSpPr>
            <a:spLocks noGrp="1"/>
          </p:cNvSpPr>
          <p:nvPr>
            <p:ph type="ctrTitle"/>
          </p:nvPr>
        </p:nvSpPr>
        <p:spPr>
          <a:xfrm>
            <a:off x="1143000" y="1122362"/>
            <a:ext cx="6858000" cy="2900518"/>
          </a:xfrm>
        </p:spPr>
        <p:txBody>
          <a:bodyPr>
            <a:normAutofit/>
          </a:bodyPr>
          <a:lstStyle/>
          <a:p>
            <a:r>
              <a:rPr lang="en-US" dirty="0">
                <a:solidFill>
                  <a:srgbClr val="FFFFFF"/>
                </a:solidFill>
              </a:rPr>
              <a:t>Biomarkers for the Identification of Prostate Cancer</a:t>
            </a:r>
          </a:p>
        </p:txBody>
      </p:sp>
      <p:sp>
        <p:nvSpPr>
          <p:cNvPr id="5" name="Subtitle 4">
            <a:extLst>
              <a:ext uri="{FF2B5EF4-FFF2-40B4-BE49-F238E27FC236}">
                <a16:creationId xmlns:a16="http://schemas.microsoft.com/office/drawing/2014/main" id="{404E2523-1173-B54F-BF2E-F297130E73C5}"/>
              </a:ext>
            </a:extLst>
          </p:cNvPr>
          <p:cNvSpPr>
            <a:spLocks noGrp="1"/>
          </p:cNvSpPr>
          <p:nvPr>
            <p:ph type="subTitle" idx="1"/>
          </p:nvPr>
        </p:nvSpPr>
        <p:spPr>
          <a:xfrm>
            <a:off x="1143000" y="4159404"/>
            <a:ext cx="6858000" cy="1098395"/>
          </a:xfrm>
        </p:spPr>
        <p:txBody>
          <a:bodyPr>
            <a:normAutofit/>
          </a:bodyPr>
          <a:lstStyle/>
          <a:p>
            <a:r>
              <a:rPr lang="en-US" sz="2000" dirty="0">
                <a:solidFill>
                  <a:srgbClr val="FFFFFF"/>
                </a:solidFill>
              </a:rPr>
              <a:t>Carson Hamel, Dylan </a:t>
            </a:r>
            <a:r>
              <a:rPr lang="en-US" sz="2000" dirty="0" err="1">
                <a:solidFill>
                  <a:srgbClr val="FFFFFF"/>
                </a:solidFill>
              </a:rPr>
              <a:t>Maillart</a:t>
            </a:r>
            <a:r>
              <a:rPr lang="en-US" sz="2000" dirty="0">
                <a:solidFill>
                  <a:srgbClr val="FFFFFF"/>
                </a:solidFill>
              </a:rPr>
              <a:t>, </a:t>
            </a:r>
            <a:r>
              <a:rPr lang="en-US" sz="2000" dirty="0" err="1">
                <a:solidFill>
                  <a:srgbClr val="FFFFFF"/>
                </a:solidFill>
              </a:rPr>
              <a:t>Lior</a:t>
            </a:r>
            <a:r>
              <a:rPr lang="en-US" sz="2000" dirty="0">
                <a:solidFill>
                  <a:srgbClr val="FFFFFF"/>
                </a:solidFill>
              </a:rPr>
              <a:t> </a:t>
            </a:r>
            <a:r>
              <a:rPr lang="en-US" sz="2000" dirty="0" err="1">
                <a:solidFill>
                  <a:srgbClr val="FFFFFF"/>
                </a:solidFill>
              </a:rPr>
              <a:t>Harouche</a:t>
            </a:r>
            <a:r>
              <a:rPr lang="en-US" sz="2000" dirty="0">
                <a:solidFill>
                  <a:srgbClr val="FFFFFF"/>
                </a:solidFill>
              </a:rPr>
              <a:t>, Sebastian Tirado [Group 4]</a:t>
            </a:r>
          </a:p>
          <a:p>
            <a:r>
              <a:rPr lang="en-US" dirty="0">
                <a:solidFill>
                  <a:srgbClr val="FFFFFF"/>
                </a:solidFill>
              </a:rPr>
              <a:t>11-23-2021</a:t>
            </a: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5884705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a:t>Clustering &amp; Enrichment Analysis</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a:t>4</a:t>
            </a:r>
          </a:p>
        </p:txBody>
      </p:sp>
      <p:sp>
        <p:nvSpPr>
          <p:cNvPr id="6" name="Text Placeholder 5">
            <a:extLst>
              <a:ext uri="{FF2B5EF4-FFF2-40B4-BE49-F238E27FC236}">
                <a16:creationId xmlns:a16="http://schemas.microsoft.com/office/drawing/2014/main" id="{168FED23-0545-4304-A3AD-C7AA995A91C0}"/>
              </a:ext>
            </a:extLst>
          </p:cNvPr>
          <p:cNvSpPr>
            <a:spLocks noGrp="1"/>
          </p:cNvSpPr>
          <p:nvPr>
            <p:ph type="body" sz="quarter" idx="10"/>
          </p:nvPr>
        </p:nvSpPr>
        <p:spPr>
          <a:xfrm>
            <a:off x="184833" y="2432639"/>
            <a:ext cx="2960466" cy="4676505"/>
          </a:xfrm>
        </p:spPr>
        <p:txBody>
          <a:bodyPr vert="horz" lIns="91440" tIns="45720" rIns="91440" bIns="45720" rtlCol="0" anchor="t">
            <a:normAutofit/>
          </a:bodyPr>
          <a:lstStyle/>
          <a:p>
            <a:r>
              <a:rPr lang="en-US" err="1">
                <a:cs typeface="Calibri"/>
              </a:rPr>
              <a:t>HClust</a:t>
            </a:r>
            <a:r>
              <a:rPr lang="en-US">
                <a:cs typeface="Calibri"/>
              </a:rPr>
              <a:t>:</a:t>
            </a:r>
          </a:p>
          <a:p>
            <a:pPr marL="171450" indent="-171450">
              <a:buChar char="•"/>
            </a:pPr>
            <a:r>
              <a:rPr lang="en-US">
                <a:cs typeface="Calibri"/>
              </a:rPr>
              <a:t>K-value of 4 found to be best fit for the clustering</a:t>
            </a:r>
          </a:p>
          <a:p>
            <a:pPr marL="171450" indent="-171450">
              <a:buChar char="•"/>
            </a:pPr>
            <a:r>
              <a:rPr lang="en-US">
                <a:cs typeface="Calibri"/>
              </a:rPr>
              <a:t>Some clusters have clear patterns in the heatmap while others seem less closely related</a:t>
            </a:r>
          </a:p>
          <a:p>
            <a:pPr marL="171450" indent="-171450">
              <a:buChar char="•"/>
            </a:pPr>
            <a:r>
              <a:rPr lang="en-US">
                <a:cs typeface="Calibri"/>
              </a:rPr>
              <a:t>Outlier cluster seen very clearly</a:t>
            </a:r>
          </a:p>
        </p:txBody>
      </p:sp>
      <p:pic>
        <p:nvPicPr>
          <p:cNvPr id="8" name="Picture 8" descr="Graphical user interface, diagram, schematic&#10;&#10;Description automatically generated">
            <a:extLst>
              <a:ext uri="{FF2B5EF4-FFF2-40B4-BE49-F238E27FC236}">
                <a16:creationId xmlns:a16="http://schemas.microsoft.com/office/drawing/2014/main" id="{827A4C95-F31B-4C67-A399-50D0434F94AA}"/>
              </a:ext>
            </a:extLst>
          </p:cNvPr>
          <p:cNvPicPr>
            <a:picLocks noChangeAspect="1"/>
          </p:cNvPicPr>
          <p:nvPr/>
        </p:nvPicPr>
        <p:blipFill>
          <a:blip r:embed="rId3"/>
          <a:stretch>
            <a:fillRect/>
          </a:stretch>
        </p:blipFill>
        <p:spPr>
          <a:xfrm>
            <a:off x="3429919" y="1655412"/>
            <a:ext cx="5589224" cy="4391803"/>
          </a:xfrm>
          <a:prstGeom prst="rect">
            <a:avLst/>
          </a:prstGeom>
          <a:ln>
            <a:solidFill>
              <a:schemeClr val="bg1"/>
            </a:solidFill>
          </a:ln>
        </p:spPr>
      </p:pic>
    </p:spTree>
    <p:extLst>
      <p:ext uri="{BB962C8B-B14F-4D97-AF65-F5344CB8AC3E}">
        <p14:creationId xmlns:p14="http://schemas.microsoft.com/office/powerpoint/2010/main" val="4266764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a:t>Clustering &amp; Enrichment Analysis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a:xfrm>
            <a:off x="515338" y="1716543"/>
            <a:ext cx="2354538" cy="4676505"/>
          </a:xfrm>
        </p:spPr>
        <p:txBody>
          <a:bodyPr vert="horz" lIns="91440" tIns="45720" rIns="91440" bIns="45720" rtlCol="0" anchor="t">
            <a:normAutofit/>
          </a:bodyPr>
          <a:lstStyle/>
          <a:p>
            <a:r>
              <a:rPr lang="en-US">
                <a:cs typeface="Calibri"/>
              </a:rPr>
              <a:t>Consensus Cluster Plus:</a:t>
            </a:r>
          </a:p>
          <a:p>
            <a:pPr marL="171450" indent="-171450">
              <a:buChar char="•"/>
            </a:pPr>
            <a:r>
              <a:rPr lang="en-US">
                <a:cs typeface="Calibri"/>
              </a:rPr>
              <a:t>Maximum k-value is selected, and model is generated for all values from 2 to k</a:t>
            </a:r>
          </a:p>
          <a:p>
            <a:pPr marL="171450" indent="-171450">
              <a:buChar char="•"/>
            </a:pPr>
            <a:r>
              <a:rPr lang="en-US">
                <a:cs typeface="Calibri"/>
              </a:rPr>
              <a:t>Very low number of clusters (2) and high (6) did not give good results</a:t>
            </a:r>
          </a:p>
          <a:p>
            <a:pPr marL="171450" indent="-171450">
              <a:buChar char="•"/>
            </a:pPr>
            <a:r>
              <a:rPr lang="en-US">
                <a:cs typeface="Calibri"/>
              </a:rPr>
              <a:t>Best results found with k = 3</a:t>
            </a:r>
          </a:p>
          <a:p>
            <a:pPr marL="171450" indent="-171450">
              <a:buChar char="•"/>
            </a:pPr>
            <a:r>
              <a:rPr lang="en-US">
                <a:cs typeface="Calibri"/>
              </a:rPr>
              <a:t>After 1000 genes, adding more genes does not affect clustering</a:t>
            </a:r>
          </a:p>
          <a:p>
            <a:pPr marL="171450" indent="-171450">
              <a:buChar char="•"/>
            </a:pPr>
            <a:endParaRPr lang="en-US">
              <a:cs typeface="Calibri"/>
            </a:endParaRP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a:t>4</a:t>
            </a:r>
          </a:p>
        </p:txBody>
      </p:sp>
      <p:pic>
        <p:nvPicPr>
          <p:cNvPr id="2" name="Picture 5" descr="Diagram&#10;&#10;Description automatically generated">
            <a:extLst>
              <a:ext uri="{FF2B5EF4-FFF2-40B4-BE49-F238E27FC236}">
                <a16:creationId xmlns:a16="http://schemas.microsoft.com/office/drawing/2014/main" id="{DC9D0C10-247E-4E0D-B24C-52926842F3D8}"/>
              </a:ext>
            </a:extLst>
          </p:cNvPr>
          <p:cNvPicPr>
            <a:picLocks noChangeAspect="1"/>
          </p:cNvPicPr>
          <p:nvPr/>
        </p:nvPicPr>
        <p:blipFill>
          <a:blip r:embed="rId3"/>
          <a:stretch>
            <a:fillRect/>
          </a:stretch>
        </p:blipFill>
        <p:spPr>
          <a:xfrm>
            <a:off x="4109293" y="823971"/>
            <a:ext cx="4707874" cy="5907794"/>
          </a:xfrm>
          <a:prstGeom prst="rect">
            <a:avLst/>
          </a:prstGeom>
          <a:ln>
            <a:solidFill>
              <a:schemeClr val="accent2"/>
            </a:solidFill>
          </a:ln>
        </p:spPr>
      </p:pic>
    </p:spTree>
    <p:extLst>
      <p:ext uri="{BB962C8B-B14F-4D97-AF65-F5344CB8AC3E}">
        <p14:creationId xmlns:p14="http://schemas.microsoft.com/office/powerpoint/2010/main" val="256923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a:t>Clustering &amp; Enrichment Analysis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a:xfrm>
            <a:off x="432713" y="2184759"/>
            <a:ext cx="1537454" cy="4676505"/>
          </a:xfrm>
        </p:spPr>
        <p:txBody>
          <a:bodyPr vert="horz" lIns="91440" tIns="45720" rIns="91440" bIns="45720" rtlCol="0" anchor="t">
            <a:normAutofit/>
          </a:bodyPr>
          <a:lstStyle/>
          <a:p>
            <a:r>
              <a:rPr lang="en-US"/>
              <a:t>PAM Clustering:</a:t>
            </a:r>
          </a:p>
          <a:p>
            <a:pPr marL="171450" indent="-171450">
              <a:buChar char="•"/>
            </a:pPr>
            <a:r>
              <a:rPr lang="en-US">
                <a:cs typeface="Calibri" panose="020F0502020204030204"/>
              </a:rPr>
              <a:t>Best k found to be 3 with sufficient data</a:t>
            </a:r>
          </a:p>
          <a:p>
            <a:pPr marL="171450" indent="-171450">
              <a:buChar char="•"/>
            </a:pPr>
            <a:r>
              <a:rPr lang="en-US">
                <a:cs typeface="Calibri" panose="020F0502020204030204"/>
              </a:rPr>
              <a:t>When using small numbers of genes, best k was 2</a:t>
            </a:r>
          </a:p>
          <a:p>
            <a:pPr marL="171450" indent="-171450">
              <a:buChar char="•"/>
            </a:pPr>
            <a:r>
              <a:rPr lang="en-US">
                <a:cs typeface="Calibri" panose="020F0502020204030204"/>
              </a:rPr>
              <a:t>Note: outlier sample cluster combined into other cluster for this method</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a:t>4</a:t>
            </a:r>
          </a:p>
        </p:txBody>
      </p:sp>
      <p:pic>
        <p:nvPicPr>
          <p:cNvPr id="2" name="Picture 5" descr="Chart, bubble chart&#10;&#10;Description automatically generated">
            <a:extLst>
              <a:ext uri="{FF2B5EF4-FFF2-40B4-BE49-F238E27FC236}">
                <a16:creationId xmlns:a16="http://schemas.microsoft.com/office/drawing/2014/main" id="{B2C2AEB3-8A5B-4D0B-9AFF-1BB753D36F4B}"/>
              </a:ext>
            </a:extLst>
          </p:cNvPr>
          <p:cNvPicPr>
            <a:picLocks noChangeAspect="1"/>
          </p:cNvPicPr>
          <p:nvPr/>
        </p:nvPicPr>
        <p:blipFill>
          <a:blip r:embed="rId3"/>
          <a:stretch>
            <a:fillRect/>
          </a:stretch>
        </p:blipFill>
        <p:spPr>
          <a:xfrm>
            <a:off x="2144617" y="1942477"/>
            <a:ext cx="6690910" cy="3422901"/>
          </a:xfrm>
          <a:prstGeom prst="rect">
            <a:avLst/>
          </a:prstGeom>
          <a:ln>
            <a:solidFill>
              <a:schemeClr val="accent2"/>
            </a:solidFill>
          </a:ln>
        </p:spPr>
      </p:pic>
    </p:spTree>
    <p:extLst>
      <p:ext uri="{BB962C8B-B14F-4D97-AF65-F5344CB8AC3E}">
        <p14:creationId xmlns:p14="http://schemas.microsoft.com/office/powerpoint/2010/main" val="220731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a:t>Clustering &amp; Enrichment Analysis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a:xfrm>
            <a:off x="184833" y="2129675"/>
            <a:ext cx="2501429" cy="4676505"/>
          </a:xfrm>
        </p:spPr>
        <p:txBody>
          <a:bodyPr vert="horz" lIns="91440" tIns="45720" rIns="91440" bIns="45720" rtlCol="0" anchor="t">
            <a:normAutofit/>
          </a:bodyPr>
          <a:lstStyle/>
          <a:p>
            <a:r>
              <a:rPr lang="en-US"/>
              <a:t>KNN</a:t>
            </a:r>
          </a:p>
          <a:p>
            <a:pPr marL="171450" indent="-171450">
              <a:buChar char="•"/>
            </a:pPr>
            <a:r>
              <a:rPr lang="en-US">
                <a:cs typeface="Calibri"/>
              </a:rPr>
              <a:t>K must be chosen for this method, using a sum of Euclidean distance f() we can find ideal k-values</a:t>
            </a:r>
          </a:p>
          <a:p>
            <a:pPr marL="171450" indent="-171450">
              <a:buChar char="•"/>
            </a:pPr>
            <a:r>
              <a:rPr lang="en-US">
                <a:cs typeface="Calibri"/>
              </a:rPr>
              <a:t>The ideal k value depends on amount of data used (number of genes)</a:t>
            </a:r>
          </a:p>
          <a:p>
            <a:pPr marL="171450" indent="-171450">
              <a:buChar char="•"/>
            </a:pPr>
            <a:r>
              <a:rPr lang="en-US">
                <a:cs typeface="Calibri"/>
              </a:rPr>
              <a:t>Best k is 7 for smaller number of genes (10, 100), 2 for higher number of genes (1000+)</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a:t>4</a:t>
            </a:r>
          </a:p>
        </p:txBody>
      </p:sp>
      <p:pic>
        <p:nvPicPr>
          <p:cNvPr id="2" name="Picture 5" descr="Chart, line chart&#10;&#10;Description automatically generated">
            <a:extLst>
              <a:ext uri="{FF2B5EF4-FFF2-40B4-BE49-F238E27FC236}">
                <a16:creationId xmlns:a16="http://schemas.microsoft.com/office/drawing/2014/main" id="{EB54CC10-67ED-43F6-A0B6-6A690CDF3FD5}"/>
              </a:ext>
            </a:extLst>
          </p:cNvPr>
          <p:cNvPicPr>
            <a:picLocks noChangeAspect="1"/>
          </p:cNvPicPr>
          <p:nvPr/>
        </p:nvPicPr>
        <p:blipFill>
          <a:blip r:embed="rId3"/>
          <a:stretch>
            <a:fillRect/>
          </a:stretch>
        </p:blipFill>
        <p:spPr>
          <a:xfrm>
            <a:off x="2906617" y="1711336"/>
            <a:ext cx="6029898" cy="3407787"/>
          </a:xfrm>
          <a:prstGeom prst="rect">
            <a:avLst/>
          </a:prstGeom>
          <a:ln>
            <a:solidFill>
              <a:schemeClr val="accent2"/>
            </a:solidFill>
          </a:ln>
        </p:spPr>
      </p:pic>
    </p:spTree>
    <p:extLst>
      <p:ext uri="{BB962C8B-B14F-4D97-AF65-F5344CB8AC3E}">
        <p14:creationId xmlns:p14="http://schemas.microsoft.com/office/powerpoint/2010/main" val="4156347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a:t>Clustering &amp; Enrichment Analysis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p:txBody>
          <a:bodyPr vert="horz" lIns="91440" tIns="45720" rIns="91440" bIns="45720" rtlCol="0" anchor="t">
            <a:normAutofit/>
          </a:bodyPr>
          <a:lstStyle/>
          <a:p>
            <a:r>
              <a:rPr lang="en-US"/>
              <a:t>Statistics:</a:t>
            </a:r>
          </a:p>
          <a:p>
            <a:pPr marL="171450" indent="-171450">
              <a:buChar char="•"/>
            </a:pPr>
            <a:r>
              <a:rPr lang="en-US">
                <a:cs typeface="Calibri"/>
              </a:rPr>
              <a:t>Chi-square independence test used to test for statistical significance</a:t>
            </a:r>
          </a:p>
          <a:p>
            <a:pPr marL="171450" indent="-171450">
              <a:buChar char="•"/>
            </a:pPr>
            <a:r>
              <a:rPr lang="en-US">
                <a:cs typeface="Calibri"/>
              </a:rPr>
              <a:t>None of our methods found a significant p-value, even before multi-hypothesis correction</a:t>
            </a:r>
          </a:p>
          <a:p>
            <a:pPr marL="171450" indent="-171450">
              <a:buChar char="•"/>
            </a:pPr>
            <a:r>
              <a:rPr lang="en-US">
                <a:cs typeface="Calibri"/>
              </a:rPr>
              <a:t>Does not support our hypothesis as tests were unable to distinguish tumor and non-tumor samples</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a:t>4</a:t>
            </a:r>
          </a:p>
        </p:txBody>
      </p:sp>
      <p:pic>
        <p:nvPicPr>
          <p:cNvPr id="2" name="Picture 5" descr="Table&#10;&#10;Description automatically generated">
            <a:extLst>
              <a:ext uri="{FF2B5EF4-FFF2-40B4-BE49-F238E27FC236}">
                <a16:creationId xmlns:a16="http://schemas.microsoft.com/office/drawing/2014/main" id="{E6D16D4E-CCEE-4AAB-AF2C-D7B8FAE4ED97}"/>
              </a:ext>
            </a:extLst>
          </p:cNvPr>
          <p:cNvPicPr>
            <a:picLocks noChangeAspect="1"/>
          </p:cNvPicPr>
          <p:nvPr/>
        </p:nvPicPr>
        <p:blipFill>
          <a:blip r:embed="rId3"/>
          <a:stretch>
            <a:fillRect/>
          </a:stretch>
        </p:blipFill>
        <p:spPr>
          <a:xfrm>
            <a:off x="1290809" y="3516547"/>
            <a:ext cx="6286959" cy="2000735"/>
          </a:xfrm>
          <a:prstGeom prst="rect">
            <a:avLst/>
          </a:prstGeom>
        </p:spPr>
      </p:pic>
    </p:spTree>
    <p:extLst>
      <p:ext uri="{BB962C8B-B14F-4D97-AF65-F5344CB8AC3E}">
        <p14:creationId xmlns:p14="http://schemas.microsoft.com/office/powerpoint/2010/main" val="84365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a:t>Clustering &amp; Enrichment Analysis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p:txBody>
          <a:bodyPr vert="horz" lIns="91440" tIns="45720" rIns="91440" bIns="45720" rtlCol="0" anchor="t">
            <a:normAutofit/>
          </a:bodyPr>
          <a:lstStyle/>
          <a:p>
            <a:r>
              <a:rPr lang="en-US" sz="1800" b="1" dirty="0"/>
              <a:t>Overall:</a:t>
            </a:r>
          </a:p>
          <a:p>
            <a:pPr marL="171450" indent="-171450">
              <a:buChar char="•"/>
            </a:pPr>
            <a:r>
              <a:rPr lang="en-US" sz="1800" dirty="0">
                <a:cs typeface="Calibri"/>
              </a:rPr>
              <a:t>No clustering method was statistically significant in grouping our data into tumor and non-tumor samples, thus they did not support our hypothesis</a:t>
            </a:r>
          </a:p>
          <a:p>
            <a:pPr marL="171450" indent="-171450">
              <a:buChar char="•"/>
            </a:pPr>
            <a:r>
              <a:rPr lang="en-US" sz="1800" dirty="0">
                <a:cs typeface="Calibri"/>
              </a:rPr>
              <a:t>Methods did not agree about the best k for our samples</a:t>
            </a:r>
          </a:p>
          <a:p>
            <a:pPr marL="171450" indent="-171450">
              <a:buChar char="•"/>
            </a:pPr>
            <a:r>
              <a:rPr lang="en-US" sz="1800" dirty="0">
                <a:cs typeface="Calibri"/>
              </a:rPr>
              <a:t>This does not mean there are not defining features that distinguish these groups, but these clustering methods may not be the best way to find them</a:t>
            </a:r>
          </a:p>
          <a:p>
            <a:pPr marL="171450" indent="-171450">
              <a:buChar char="•"/>
            </a:pPr>
            <a:r>
              <a:rPr lang="en-US" sz="1800" dirty="0">
                <a:cs typeface="Calibri"/>
              </a:rPr>
              <a:t>Outlier group of 2 samples that were very different may have confounded results</a:t>
            </a:r>
          </a:p>
          <a:p>
            <a:pPr marL="171450" indent="-171450">
              <a:buChar char="•"/>
            </a:pPr>
            <a:r>
              <a:rPr lang="en-US" sz="1800" dirty="0">
                <a:cs typeface="Calibri"/>
              </a:rPr>
              <a:t>Splitting samples into benign and non-benign may show different results</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a:t>4</a:t>
            </a:r>
          </a:p>
        </p:txBody>
      </p:sp>
    </p:spTree>
    <p:extLst>
      <p:ext uri="{BB962C8B-B14F-4D97-AF65-F5344CB8AC3E}">
        <p14:creationId xmlns:p14="http://schemas.microsoft.com/office/powerpoint/2010/main" val="162176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Conclusions &amp; Future Work</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a:xfrm>
            <a:off x="814726" y="1863434"/>
            <a:ext cx="7692114" cy="4676505"/>
          </a:xfrm>
        </p:spPr>
        <p:txBody>
          <a:bodyPr>
            <a:normAutofit/>
          </a:bodyPr>
          <a:lstStyle/>
          <a:p>
            <a:r>
              <a:rPr lang="en-US" sz="1800" dirty="0"/>
              <a:t>The broad approach in terms of analyses that was taken in this project served to thoroughly investigate our sample set of tissues. Although several of our </a:t>
            </a:r>
            <a:r>
              <a:rPr lang="en-US" sz="1800" b="1" dirty="0"/>
              <a:t>clustering analyses produced confounding results and were limited in statistical significance</a:t>
            </a:r>
            <a:r>
              <a:rPr lang="en-US" sz="1800" dirty="0"/>
              <a:t>, </a:t>
            </a:r>
            <a:r>
              <a:rPr lang="en-US" sz="1800" b="1" dirty="0"/>
              <a:t>we did discover a large set of very differentially expressed genes</a:t>
            </a:r>
            <a:r>
              <a:rPr lang="en-US" sz="1800" dirty="0"/>
              <a:t> and were able to focus on a few to further extend our understanding of the possible biomarkers, in addition to organizing future biomarkers to investigate that may prove important towards detecting prostate cancer.</a:t>
            </a:r>
          </a:p>
          <a:p>
            <a:endParaRPr lang="en-US" sz="1800" dirty="0"/>
          </a:p>
          <a:p>
            <a:r>
              <a:rPr lang="en-US" sz="1800" dirty="0"/>
              <a:t>Our </a:t>
            </a:r>
            <a:r>
              <a:rPr lang="en-US" sz="1800" b="1" dirty="0"/>
              <a:t>hypothesis</a:t>
            </a:r>
            <a:r>
              <a:rPr lang="en-US" sz="1800" dirty="0"/>
              <a:t> of believing that </a:t>
            </a:r>
            <a:r>
              <a:rPr lang="en-US" sz="1800" b="1" dirty="0"/>
              <a:t>we would be able to find biomarkers in the tissue samples that would allow us to successfully identify prostate cancer in other human tissue samples</a:t>
            </a:r>
            <a:r>
              <a:rPr lang="en-US" sz="1800" dirty="0"/>
              <a:t> has not been completely satisfied by our analyses. This is because although we found several significant genes, the overall statistical power was lacking in the array of analyses that we did. Overall, we were able to learn volumes regarding the </a:t>
            </a:r>
            <a:r>
              <a:rPr lang="en-US" sz="1800" b="1" dirty="0"/>
              <a:t>most effective ways to analyze the data sets that we were provided and interpreting the respective findings</a:t>
            </a:r>
            <a:r>
              <a:rPr lang="en-US" sz="1800" dirty="0"/>
              <a:t>.</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5</a:t>
            </a:r>
          </a:p>
        </p:txBody>
      </p:sp>
    </p:spTree>
    <p:extLst>
      <p:ext uri="{BB962C8B-B14F-4D97-AF65-F5344CB8AC3E}">
        <p14:creationId xmlns:p14="http://schemas.microsoft.com/office/powerpoint/2010/main" val="226069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2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Conclusions &amp; Future Work</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p:txBody>
          <a:bodyPr>
            <a:normAutofit/>
          </a:bodyPr>
          <a:lstStyle/>
          <a:p>
            <a:r>
              <a:rPr lang="en-US" sz="2000" dirty="0"/>
              <a:t>The future extensions of this project should incorporate a </a:t>
            </a:r>
            <a:r>
              <a:rPr lang="en-US" sz="2000" b="1" dirty="0"/>
              <a:t>much more diverse and larger sample size of data across human samples </a:t>
            </a:r>
            <a:r>
              <a:rPr lang="en-US" sz="2000" dirty="0"/>
              <a:t>for the purpose of not only </a:t>
            </a:r>
            <a:r>
              <a:rPr lang="en-US" sz="2000" b="1" dirty="0"/>
              <a:t>aiding the statistical significance </a:t>
            </a:r>
            <a:r>
              <a:rPr lang="en-US" sz="2000" dirty="0"/>
              <a:t>of any findings, but also for providing a </a:t>
            </a:r>
            <a:r>
              <a:rPr lang="en-US" sz="2000" b="1" dirty="0"/>
              <a:t>more uniform representation of humanity </a:t>
            </a:r>
            <a:r>
              <a:rPr lang="en-US" sz="2000" dirty="0"/>
              <a:t>as it pertains to prostate cancer diagnoses.</a:t>
            </a:r>
            <a:br>
              <a:rPr lang="en-US" sz="2000" dirty="0"/>
            </a:br>
            <a:endParaRPr lang="en-US" sz="2000" dirty="0"/>
          </a:p>
          <a:p>
            <a:r>
              <a:rPr lang="en-US" sz="2000" i="1" u="sng" dirty="0"/>
              <a:t>New Question</a:t>
            </a:r>
            <a:r>
              <a:rPr lang="en-US" sz="2000" dirty="0"/>
              <a:t>: Since we were able to find a strong marker of </a:t>
            </a:r>
            <a:r>
              <a:rPr lang="en-US" sz="2000" b="1" dirty="0"/>
              <a:t>COL1A1 gene </a:t>
            </a:r>
            <a:r>
              <a:rPr lang="en-US" sz="2000" dirty="0"/>
              <a:t>which is known to promote </a:t>
            </a:r>
            <a:r>
              <a:rPr lang="en-US" sz="2000" dirty="0" err="1"/>
              <a:t>metastitization</a:t>
            </a:r>
            <a:r>
              <a:rPr lang="en-US" sz="2000" dirty="0"/>
              <a:t> in bowel and breast cancers, </a:t>
            </a:r>
            <a:r>
              <a:rPr lang="en-US" sz="2000" b="1" i="1" dirty="0"/>
              <a:t>how might we be able to identify the different stages at which a cell is tumorous or not?</a:t>
            </a:r>
            <a:r>
              <a:rPr lang="en-US" sz="2000" i="1" dirty="0"/>
              <a:t> </a:t>
            </a:r>
            <a:r>
              <a:rPr lang="en-US" sz="2000" dirty="0"/>
              <a:t>This is also a relevant future direction to take since the idea of identifying general prostate-tumor related genes may be too large of a task, or possible an insignificant task if we cannot understand the genes in the context of their function.</a:t>
            </a:r>
            <a:endParaRPr lang="en-US" sz="2000" i="1" dirty="0"/>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5</a:t>
            </a:r>
          </a:p>
        </p:txBody>
      </p:sp>
    </p:spTree>
    <p:extLst>
      <p:ext uri="{BB962C8B-B14F-4D97-AF65-F5344CB8AC3E}">
        <p14:creationId xmlns:p14="http://schemas.microsoft.com/office/powerpoint/2010/main" val="382181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2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Conclusions &amp; Future Work</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5</a:t>
            </a:r>
          </a:p>
        </p:txBody>
      </p:sp>
      <p:sp>
        <p:nvSpPr>
          <p:cNvPr id="6" name="Rectangle 5">
            <a:extLst>
              <a:ext uri="{FF2B5EF4-FFF2-40B4-BE49-F238E27FC236}">
                <a16:creationId xmlns:a16="http://schemas.microsoft.com/office/drawing/2014/main" id="{C0B8D07F-710A-4D6A-8721-04FFE95D127F}"/>
              </a:ext>
            </a:extLst>
          </p:cNvPr>
          <p:cNvSpPr/>
          <p:nvPr/>
        </p:nvSpPr>
        <p:spPr>
          <a:xfrm>
            <a:off x="1516968" y="2555638"/>
            <a:ext cx="6110071" cy="2554545"/>
          </a:xfrm>
          <a:prstGeom prst="rect">
            <a:avLst/>
          </a:prstGeom>
          <a:noFill/>
        </p:spPr>
        <p:txBody>
          <a:bodyPr wrap="none" lIns="91440" tIns="45720" rIns="91440" bIns="45720">
            <a:spAutoFit/>
          </a:bodyPr>
          <a:lstStyle/>
          <a:p>
            <a:pPr algn="ctr"/>
            <a:r>
              <a:rPr lang="en-US" sz="8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a:p>
            <a:pPr algn="ctr"/>
            <a:r>
              <a:rPr lang="en-US" sz="8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for your time!</a:t>
            </a:r>
          </a:p>
        </p:txBody>
      </p:sp>
    </p:spTree>
    <p:extLst>
      <p:ext uri="{BB962C8B-B14F-4D97-AF65-F5344CB8AC3E}">
        <p14:creationId xmlns:p14="http://schemas.microsoft.com/office/powerpoint/2010/main" val="220278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Background</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p:txBody>
          <a:bodyPr>
            <a:normAutofit/>
          </a:bodyPr>
          <a:lstStyle/>
          <a:p>
            <a:r>
              <a:rPr lang="en-US" sz="2000" dirty="0"/>
              <a:t>As the field of bioinformatics progressively plays a greater role in the development of cancer treatments, if becomes more important to pursue </a:t>
            </a:r>
            <a:r>
              <a:rPr lang="en-US" sz="2000" b="1" dirty="0"/>
              <a:t>comparative</a:t>
            </a:r>
            <a:r>
              <a:rPr lang="en-US" sz="2000" dirty="0"/>
              <a:t> investigations of </a:t>
            </a:r>
            <a:r>
              <a:rPr lang="en-US" sz="2000" b="1" dirty="0"/>
              <a:t>tumor and non-tumor samples</a:t>
            </a:r>
            <a:r>
              <a:rPr lang="en-US" sz="2000" dirty="0"/>
              <a:t>. These investigations can help expose certain biomarkers that can help us understand the natures of cancers and their pathologies, in addition to effective treatments.</a:t>
            </a:r>
          </a:p>
          <a:p>
            <a:endParaRPr lang="en-US" sz="2000" dirty="0"/>
          </a:p>
          <a:p>
            <a:r>
              <a:rPr lang="en-US" sz="2000" dirty="0"/>
              <a:t>Specifically, the investigations of biomarkers for identifying and understanding prostate cancer have become a large focus in the field of bioinformatics as </a:t>
            </a:r>
            <a:r>
              <a:rPr lang="en-US" sz="2000" b="1" dirty="0"/>
              <a:t>prostate cancer accounts for about 15% of all cancer diagnoses worldwide</a:t>
            </a:r>
            <a:r>
              <a:rPr lang="en-US" sz="2000" dirty="0"/>
              <a:t>.</a:t>
            </a:r>
            <a:endParaRPr lang="en-US" sz="2000" b="1" dirty="0"/>
          </a:p>
          <a:p>
            <a:r>
              <a:rPr lang="en-US" sz="2000" dirty="0"/>
              <a:t>However, further developments and holistic analyses are necessary in order to make greater advancements in the field. Thus, our group focused on this topic of major importance.</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1</a:t>
            </a:r>
          </a:p>
        </p:txBody>
      </p:sp>
    </p:spTree>
    <p:extLst>
      <p:ext uri="{BB962C8B-B14F-4D97-AF65-F5344CB8AC3E}">
        <p14:creationId xmlns:p14="http://schemas.microsoft.com/office/powerpoint/2010/main" val="178244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2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25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Introduction</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p:txBody>
          <a:bodyPr>
            <a:normAutofit/>
          </a:bodyPr>
          <a:lstStyle/>
          <a:p>
            <a:r>
              <a:rPr lang="en-US" sz="2000" dirty="0"/>
              <a:t>The central question to our investigation is,</a:t>
            </a:r>
          </a:p>
          <a:p>
            <a:r>
              <a:rPr lang="en-US" sz="2000" b="1" dirty="0"/>
              <a:t>Can we identify prostate cancer in humans based on the tissues that we are examining? </a:t>
            </a:r>
          </a:p>
          <a:p>
            <a:r>
              <a:rPr lang="en-US" sz="2000" dirty="0"/>
              <a:t>This question is structured around the idea of being able to identify certain significant and consistent biomarkers that are associated with prostate cancer tumor-presence in human tissue. Being able to statistically pinpoint certain genes in our project is also dependent on the dataset that we utilized.</a:t>
            </a:r>
          </a:p>
          <a:p>
            <a:endParaRPr lang="en-US" sz="2000" dirty="0"/>
          </a:p>
          <a:p>
            <a:r>
              <a:rPr lang="en-US" sz="2000" dirty="0"/>
              <a:t>Our dataset was a set of tumor, bone marrow (involved), and non-tumor (distal) cell samples taken from several humans with prostate cancer. Each sample’s </a:t>
            </a:r>
            <a:r>
              <a:rPr lang="en-US" sz="2000" b="1" dirty="0"/>
              <a:t>RNA-Seq</a:t>
            </a:r>
            <a:r>
              <a:rPr lang="en-US" sz="2000" dirty="0"/>
              <a:t> data was used, and analyses compared each individual’s samples to each other</a:t>
            </a:r>
          </a:p>
          <a:p>
            <a:pPr marL="342900" indent="-342900">
              <a:buFontTx/>
              <a:buChar char="-"/>
            </a:pPr>
            <a:r>
              <a:rPr lang="en-US" sz="2000" dirty="0"/>
              <a:t>Controlled for </a:t>
            </a:r>
            <a:r>
              <a:rPr lang="en-US" sz="2000" b="1" dirty="0"/>
              <a:t>inter-individual variation</a:t>
            </a:r>
          </a:p>
          <a:p>
            <a:pPr marL="342900" indent="-342900">
              <a:buFontTx/>
              <a:buChar char="-"/>
            </a:pPr>
            <a:endParaRPr lang="en-US" sz="2000" dirty="0"/>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1</a:t>
            </a:r>
          </a:p>
        </p:txBody>
      </p:sp>
    </p:spTree>
    <p:extLst>
      <p:ext uri="{BB962C8B-B14F-4D97-AF65-F5344CB8AC3E}">
        <p14:creationId xmlns:p14="http://schemas.microsoft.com/office/powerpoint/2010/main" val="70993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1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125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 calcmode="lin" valueType="num">
                                      <p:cBhvr additive="base">
                                        <p:cTn id="1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Hypothesis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p:txBody>
          <a:bodyPr vert="horz" lIns="91440" tIns="45720" rIns="91440" bIns="45720" rtlCol="0" anchor="t">
            <a:normAutofit/>
          </a:bodyPr>
          <a:lstStyle/>
          <a:p>
            <a:r>
              <a:rPr lang="en-US" sz="2000" b="1" dirty="0"/>
              <a:t>Hypothesis:</a:t>
            </a:r>
          </a:p>
          <a:p>
            <a:pPr lvl="1"/>
            <a:r>
              <a:rPr lang="en-US" sz="1850" dirty="0"/>
              <a:t>We will be able to use genomic data to find biomarkers that help us distinguish between prostate cancer tumor tissue samples and other tissue samples.</a:t>
            </a:r>
          </a:p>
          <a:p>
            <a:endParaRPr lang="en-US" sz="2000" dirty="0">
              <a:cs typeface="Calibri"/>
            </a:endParaRPr>
          </a:p>
          <a:p>
            <a:r>
              <a:rPr lang="en-US" sz="2000" dirty="0">
                <a:cs typeface="Calibri"/>
              </a:rPr>
              <a:t>We think this due to the </a:t>
            </a:r>
            <a:r>
              <a:rPr lang="en-US" sz="2000" b="1" dirty="0">
                <a:cs typeface="Calibri"/>
              </a:rPr>
              <a:t>central dogma</a:t>
            </a:r>
            <a:r>
              <a:rPr lang="en-US" sz="2000" dirty="0">
                <a:cs typeface="Calibri"/>
              </a:rPr>
              <a:t>: DNA codes RNA, RNA makes proteins, and proteins take action in the body. Therefore, if the action in the body is different, like abnormal amounts of cellular reproduction, it stands to reason the genetic coding is also different. In addition, other forms of cancer can be clearly linked to external forces that change DNA such as radiation and skin exposure to sunlight.</a:t>
            </a:r>
          </a:p>
          <a:p>
            <a:r>
              <a:rPr lang="en-US" sz="2000" dirty="0">
                <a:cs typeface="Calibri"/>
              </a:rPr>
              <a:t>Furthermore, our raw data can be processed through methods such as </a:t>
            </a:r>
            <a:r>
              <a:rPr lang="en-US" sz="2000" b="1" dirty="0">
                <a:cs typeface="Calibri"/>
              </a:rPr>
              <a:t>differential expression, enrichment analysis, and clustering </a:t>
            </a:r>
            <a:r>
              <a:rPr lang="en-US" sz="2000" dirty="0">
                <a:cs typeface="Calibri"/>
              </a:rPr>
              <a:t>in order to identify the desired biomarkers / genes.</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2</a:t>
            </a:r>
          </a:p>
        </p:txBody>
      </p:sp>
    </p:spTree>
    <p:extLst>
      <p:ext uri="{BB962C8B-B14F-4D97-AF65-F5344CB8AC3E}">
        <p14:creationId xmlns:p14="http://schemas.microsoft.com/office/powerpoint/2010/main" val="332930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125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12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dirty="0"/>
              <a:t>Differential Expression and Enrichment Analysis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a:xfrm>
            <a:off x="597284" y="1863434"/>
            <a:ext cx="3077270" cy="4676505"/>
          </a:xfrm>
        </p:spPr>
        <p:txBody>
          <a:bodyPr vert="horz" lIns="91440" tIns="45720" rIns="91440" bIns="45720" rtlCol="0" anchor="t">
            <a:normAutofit/>
          </a:bodyPr>
          <a:lstStyle/>
          <a:p>
            <a:r>
              <a:rPr lang="en-US" sz="1600" dirty="0">
                <a:ea typeface="+mn-lt"/>
                <a:cs typeface="+mn-lt"/>
              </a:rPr>
              <a:t>We</a:t>
            </a:r>
            <a:r>
              <a:rPr lang="en-US" sz="1600" dirty="0">
                <a:cs typeface="Calibri"/>
              </a:rPr>
              <a:t> performed differential expression analysis on our tissue samples through the use of the DESeq2 package in R. Using this package, we formatted our data into a </a:t>
            </a:r>
            <a:r>
              <a:rPr lang="en-US" sz="1600" dirty="0" err="1">
                <a:cs typeface="Calibri"/>
              </a:rPr>
              <a:t>DESeqDataSet</a:t>
            </a:r>
            <a:r>
              <a:rPr lang="en-US" sz="1600" dirty="0">
                <a:cs typeface="Calibri"/>
              </a:rPr>
              <a:t> and performed the analysis using the </a:t>
            </a:r>
            <a:r>
              <a:rPr lang="en-US" sz="1600" dirty="0" err="1">
                <a:cs typeface="Calibri"/>
              </a:rPr>
              <a:t>DESeq</a:t>
            </a:r>
            <a:r>
              <a:rPr lang="en-US" sz="1600" dirty="0">
                <a:cs typeface="Calibri"/>
              </a:rPr>
              <a:t>() wrapper function. </a:t>
            </a:r>
          </a:p>
          <a:p>
            <a:r>
              <a:rPr lang="en-US" sz="1600" dirty="0">
                <a:cs typeface="Calibri"/>
              </a:rPr>
              <a:t>To visualize the result, we created a volcano plot (using the </a:t>
            </a:r>
            <a:r>
              <a:rPr lang="en-US" sz="1600" dirty="0" err="1">
                <a:cs typeface="Calibri"/>
              </a:rPr>
              <a:t>EnhancedVolcano</a:t>
            </a:r>
            <a:r>
              <a:rPr lang="en-US" sz="1600" dirty="0">
                <a:cs typeface="Calibri"/>
              </a:rPr>
              <a:t> package) which plots the log2 fold change on the x-axis and the adjusted p-value on the y-axis.</a:t>
            </a:r>
          </a:p>
          <a:p>
            <a:r>
              <a:rPr lang="en-US" sz="1600" dirty="0">
                <a:ea typeface="+mn-lt"/>
                <a:cs typeface="+mn-lt"/>
              </a:rPr>
              <a:t>An interesting result is that the gene COL1A1 seems to have a very high significance in the tumor tissues.</a:t>
            </a:r>
            <a:endParaRPr lang="en-US" dirty="0"/>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dirty="0"/>
              <a:t>3</a:t>
            </a:r>
          </a:p>
        </p:txBody>
      </p:sp>
      <p:pic>
        <p:nvPicPr>
          <p:cNvPr id="2" name="Picture 5" descr="Chart, scatter chart&#10;&#10;Description automatically generated">
            <a:extLst>
              <a:ext uri="{FF2B5EF4-FFF2-40B4-BE49-F238E27FC236}">
                <a16:creationId xmlns:a16="http://schemas.microsoft.com/office/drawing/2014/main" id="{5623ED36-310C-4A45-BF1D-B11A3312CB10}"/>
              </a:ext>
            </a:extLst>
          </p:cNvPr>
          <p:cNvPicPr>
            <a:picLocks noChangeAspect="1"/>
          </p:cNvPicPr>
          <p:nvPr/>
        </p:nvPicPr>
        <p:blipFill>
          <a:blip r:embed="rId3"/>
          <a:stretch>
            <a:fillRect/>
          </a:stretch>
        </p:blipFill>
        <p:spPr>
          <a:xfrm>
            <a:off x="3591961" y="2005295"/>
            <a:ext cx="5400393" cy="3571687"/>
          </a:xfrm>
          <a:prstGeom prst="rect">
            <a:avLst/>
          </a:prstGeom>
        </p:spPr>
      </p:pic>
    </p:spTree>
    <p:extLst>
      <p:ext uri="{BB962C8B-B14F-4D97-AF65-F5344CB8AC3E}">
        <p14:creationId xmlns:p14="http://schemas.microsoft.com/office/powerpoint/2010/main" val="224396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a:t>Differential Expression and Enrichment Analysis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a:xfrm>
            <a:off x="880204" y="1761583"/>
            <a:ext cx="7468200" cy="4676505"/>
          </a:xfrm>
        </p:spPr>
        <p:txBody>
          <a:bodyPr vert="horz" lIns="91440" tIns="45720" rIns="91440" bIns="45720" rtlCol="0" anchor="t">
            <a:normAutofit/>
          </a:bodyPr>
          <a:lstStyle/>
          <a:p>
            <a:r>
              <a:rPr lang="en-US" sz="1600" b="1" dirty="0">
                <a:cs typeface="Calibri"/>
              </a:rPr>
              <a:t>GProfiler2 Gene Set Enrichment Analysis:</a:t>
            </a:r>
          </a:p>
          <a:p>
            <a:r>
              <a:rPr lang="en-US" sz="1600" dirty="0">
                <a:cs typeface="Calibri"/>
              </a:rPr>
              <a:t>- Using GProfiler2, we generated the following table which shows </a:t>
            </a:r>
            <a:r>
              <a:rPr lang="en-US" sz="1600" dirty="0">
                <a:ea typeface="+mn-lt"/>
                <a:cs typeface="+mn-lt"/>
              </a:rPr>
              <a:t>the 10 most statistically significantly enriched genes and some statistical data to go along with the query.</a:t>
            </a:r>
          </a:p>
          <a:p>
            <a:r>
              <a:rPr lang="en-US" sz="1600" dirty="0">
                <a:cs typeface="Calibri"/>
              </a:rPr>
              <a:t>- </a:t>
            </a:r>
            <a:r>
              <a:rPr lang="en-US" sz="1600" dirty="0">
                <a:ea typeface="+mn-lt"/>
                <a:cs typeface="+mn-lt"/>
              </a:rPr>
              <a:t>This shows that there are many genes which are extremely statistically significant, with a p-value with 19+ decimal places.</a:t>
            </a:r>
            <a:endParaRPr lang="en-US" sz="1600" dirty="0">
              <a:cs typeface="Calibri"/>
            </a:endParaRP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a:t>3</a:t>
            </a:r>
          </a:p>
        </p:txBody>
      </p:sp>
      <p:pic>
        <p:nvPicPr>
          <p:cNvPr id="2" name="Picture 5">
            <a:extLst>
              <a:ext uri="{FF2B5EF4-FFF2-40B4-BE49-F238E27FC236}">
                <a16:creationId xmlns:a16="http://schemas.microsoft.com/office/drawing/2014/main" id="{E436AD57-DFD5-4ACF-96B0-4359AFC425AC}"/>
              </a:ext>
            </a:extLst>
          </p:cNvPr>
          <p:cNvPicPr>
            <a:picLocks noChangeAspect="1"/>
          </p:cNvPicPr>
          <p:nvPr/>
        </p:nvPicPr>
        <p:blipFill>
          <a:blip r:embed="rId3"/>
          <a:stretch>
            <a:fillRect/>
          </a:stretch>
        </p:blipFill>
        <p:spPr>
          <a:xfrm>
            <a:off x="880449" y="3836356"/>
            <a:ext cx="7009645" cy="2082395"/>
          </a:xfrm>
          <a:prstGeom prst="rect">
            <a:avLst/>
          </a:prstGeom>
        </p:spPr>
      </p:pic>
      <p:pic>
        <p:nvPicPr>
          <p:cNvPr id="6" name="Picture 7">
            <a:extLst>
              <a:ext uri="{FF2B5EF4-FFF2-40B4-BE49-F238E27FC236}">
                <a16:creationId xmlns:a16="http://schemas.microsoft.com/office/drawing/2014/main" id="{B193739E-762D-443A-B239-2E20F70DD818}"/>
              </a:ext>
            </a:extLst>
          </p:cNvPr>
          <p:cNvPicPr>
            <a:picLocks noChangeAspect="1"/>
          </p:cNvPicPr>
          <p:nvPr/>
        </p:nvPicPr>
        <p:blipFill>
          <a:blip r:embed="rId4"/>
          <a:stretch>
            <a:fillRect/>
          </a:stretch>
        </p:blipFill>
        <p:spPr>
          <a:xfrm>
            <a:off x="880450" y="5790206"/>
            <a:ext cx="7111496" cy="845470"/>
          </a:xfrm>
          <a:prstGeom prst="rect">
            <a:avLst/>
          </a:prstGeom>
        </p:spPr>
      </p:pic>
      <p:pic>
        <p:nvPicPr>
          <p:cNvPr id="8" name="Picture 8" descr="Text&#10;&#10;Description automatically generated">
            <a:extLst>
              <a:ext uri="{FF2B5EF4-FFF2-40B4-BE49-F238E27FC236}">
                <a16:creationId xmlns:a16="http://schemas.microsoft.com/office/drawing/2014/main" id="{F98AFF1F-660F-4777-ADBF-6D4FF0042490}"/>
              </a:ext>
            </a:extLst>
          </p:cNvPr>
          <p:cNvPicPr>
            <a:picLocks noChangeAspect="1"/>
          </p:cNvPicPr>
          <p:nvPr/>
        </p:nvPicPr>
        <p:blipFill>
          <a:blip r:embed="rId5"/>
          <a:stretch>
            <a:fillRect/>
          </a:stretch>
        </p:blipFill>
        <p:spPr>
          <a:xfrm>
            <a:off x="195452" y="3843149"/>
            <a:ext cx="2426989" cy="2793088"/>
          </a:xfrm>
          <a:prstGeom prst="rect">
            <a:avLst/>
          </a:prstGeom>
        </p:spPr>
      </p:pic>
      <p:sp>
        <p:nvSpPr>
          <p:cNvPr id="9" name="TextBox 8">
            <a:extLst>
              <a:ext uri="{FF2B5EF4-FFF2-40B4-BE49-F238E27FC236}">
                <a16:creationId xmlns:a16="http://schemas.microsoft.com/office/drawing/2014/main" id="{2CFA7C52-6EA9-4845-A8CF-8FCDD1127DD0}"/>
              </a:ext>
            </a:extLst>
          </p:cNvPr>
          <p:cNvSpPr txBox="1"/>
          <p:nvPr/>
        </p:nvSpPr>
        <p:spPr>
          <a:xfrm>
            <a:off x="2623242" y="4026528"/>
            <a:ext cx="174281" cy="25195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10" name="TextBox 9">
            <a:extLst>
              <a:ext uri="{FF2B5EF4-FFF2-40B4-BE49-F238E27FC236}">
                <a16:creationId xmlns:a16="http://schemas.microsoft.com/office/drawing/2014/main" id="{495AF1DE-25A8-4471-8755-EF1453D0BA37}"/>
              </a:ext>
            </a:extLst>
          </p:cNvPr>
          <p:cNvSpPr txBox="1"/>
          <p:nvPr/>
        </p:nvSpPr>
        <p:spPr>
          <a:xfrm>
            <a:off x="1910281" y="3822825"/>
            <a:ext cx="660904" cy="2108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3229897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a:t>Differential Expression and Enrichment Analysis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a:xfrm>
            <a:off x="1038640" y="1863434"/>
            <a:ext cx="7649269" cy="4676505"/>
          </a:xfrm>
        </p:spPr>
        <p:txBody>
          <a:bodyPr vert="horz" lIns="91440" tIns="45720" rIns="91440" bIns="45720" rtlCol="0" anchor="t">
            <a:normAutofit/>
          </a:bodyPr>
          <a:lstStyle/>
          <a:p>
            <a:r>
              <a:rPr lang="en-US" sz="1800" b="1" dirty="0" err="1"/>
              <a:t>ClusterProfiler</a:t>
            </a:r>
            <a:r>
              <a:rPr lang="en-US" sz="1800" b="1" dirty="0"/>
              <a:t> Gene Set Enrichment Analysis:</a:t>
            </a:r>
          </a:p>
          <a:p>
            <a:endParaRPr lang="en-US" sz="1800" dirty="0">
              <a:cs typeface="Calibri" panose="020F0502020204030204"/>
            </a:endParaRPr>
          </a:p>
          <a:p>
            <a:r>
              <a:rPr lang="en-US" sz="1800" dirty="0">
                <a:cs typeface="Calibri" panose="020F0502020204030204"/>
              </a:rPr>
              <a:t>- </a:t>
            </a:r>
            <a:r>
              <a:rPr lang="en-US" sz="1800" dirty="0">
                <a:ea typeface="+mn-lt"/>
                <a:cs typeface="+mn-lt"/>
              </a:rPr>
              <a:t>Using </a:t>
            </a:r>
            <a:r>
              <a:rPr lang="en-US" sz="1800" dirty="0" err="1">
                <a:ea typeface="+mn-lt"/>
                <a:cs typeface="+mn-lt"/>
              </a:rPr>
              <a:t>ClusterProfiler</a:t>
            </a:r>
            <a:r>
              <a:rPr lang="en-US" sz="1800" dirty="0">
                <a:ea typeface="+mn-lt"/>
                <a:cs typeface="+mn-lt"/>
              </a:rPr>
              <a:t>, we generated the following table which describes four sets of gene clusters and their corresponding descriptors: </a:t>
            </a:r>
            <a:r>
              <a:rPr lang="en-US" sz="1800" dirty="0" err="1">
                <a:ea typeface="+mn-lt"/>
                <a:cs typeface="+mn-lt"/>
              </a:rPr>
              <a:t>molecular_function</a:t>
            </a:r>
            <a:r>
              <a:rPr lang="en-US" sz="1800" dirty="0">
                <a:ea typeface="+mn-lt"/>
                <a:cs typeface="+mn-lt"/>
              </a:rPr>
              <a:t>, </a:t>
            </a:r>
            <a:r>
              <a:rPr lang="en-US" sz="1800" dirty="0" err="1">
                <a:ea typeface="+mn-lt"/>
                <a:cs typeface="+mn-lt"/>
              </a:rPr>
              <a:t>cellular_component</a:t>
            </a:r>
            <a:r>
              <a:rPr lang="en-US" sz="1800" dirty="0">
                <a:ea typeface="+mn-lt"/>
                <a:cs typeface="+mn-lt"/>
              </a:rPr>
              <a:t>, cellular anatomical entity, and intracellular anatomical structure. </a:t>
            </a:r>
          </a:p>
          <a:p>
            <a:r>
              <a:rPr lang="en-US" sz="1800" dirty="0">
                <a:cs typeface="Calibri" panose="020F0502020204030204"/>
              </a:rPr>
              <a:t>- All four sets of data were found to be statistically significant as they produced p-values below 0.05.</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a:t>3</a:t>
            </a:r>
          </a:p>
        </p:txBody>
      </p:sp>
      <p:pic>
        <p:nvPicPr>
          <p:cNvPr id="2" name="Picture 5" descr="Text&#10;&#10;Description automatically generated">
            <a:extLst>
              <a:ext uri="{FF2B5EF4-FFF2-40B4-BE49-F238E27FC236}">
                <a16:creationId xmlns:a16="http://schemas.microsoft.com/office/drawing/2014/main" id="{F31196EF-7EAC-4862-95CD-A78A36171C39}"/>
              </a:ext>
            </a:extLst>
          </p:cNvPr>
          <p:cNvPicPr>
            <a:picLocks noChangeAspect="1"/>
          </p:cNvPicPr>
          <p:nvPr/>
        </p:nvPicPr>
        <p:blipFill>
          <a:blip r:embed="rId3"/>
          <a:stretch>
            <a:fillRect/>
          </a:stretch>
        </p:blipFill>
        <p:spPr>
          <a:xfrm>
            <a:off x="317248" y="5206638"/>
            <a:ext cx="1447800" cy="1152525"/>
          </a:xfrm>
          <a:prstGeom prst="rect">
            <a:avLst/>
          </a:prstGeom>
        </p:spPr>
      </p:pic>
      <p:pic>
        <p:nvPicPr>
          <p:cNvPr id="6" name="Picture 7">
            <a:extLst>
              <a:ext uri="{FF2B5EF4-FFF2-40B4-BE49-F238E27FC236}">
                <a16:creationId xmlns:a16="http://schemas.microsoft.com/office/drawing/2014/main" id="{DC9679BE-2BBC-49BA-BC4B-84834893EC3A}"/>
              </a:ext>
            </a:extLst>
          </p:cNvPr>
          <p:cNvPicPr>
            <a:picLocks noChangeAspect="1"/>
          </p:cNvPicPr>
          <p:nvPr/>
        </p:nvPicPr>
        <p:blipFill>
          <a:blip r:embed="rId4"/>
          <a:stretch>
            <a:fillRect/>
          </a:stretch>
        </p:blipFill>
        <p:spPr>
          <a:xfrm>
            <a:off x="393449" y="4825214"/>
            <a:ext cx="1295400" cy="285750"/>
          </a:xfrm>
          <a:prstGeom prst="rect">
            <a:avLst/>
          </a:prstGeom>
        </p:spPr>
      </p:pic>
      <p:pic>
        <p:nvPicPr>
          <p:cNvPr id="8" name="Picture 8" descr="Text&#10;&#10;Description automatically generated">
            <a:extLst>
              <a:ext uri="{FF2B5EF4-FFF2-40B4-BE49-F238E27FC236}">
                <a16:creationId xmlns:a16="http://schemas.microsoft.com/office/drawing/2014/main" id="{D6B64057-0598-4246-90B9-1EB47AF8B10E}"/>
              </a:ext>
            </a:extLst>
          </p:cNvPr>
          <p:cNvPicPr>
            <a:picLocks noChangeAspect="1"/>
          </p:cNvPicPr>
          <p:nvPr/>
        </p:nvPicPr>
        <p:blipFill>
          <a:blip r:embed="rId5"/>
          <a:stretch>
            <a:fillRect/>
          </a:stretch>
        </p:blipFill>
        <p:spPr>
          <a:xfrm>
            <a:off x="1865014" y="5204532"/>
            <a:ext cx="4723646" cy="1156738"/>
          </a:xfrm>
          <a:prstGeom prst="rect">
            <a:avLst/>
          </a:prstGeom>
        </p:spPr>
      </p:pic>
      <p:pic>
        <p:nvPicPr>
          <p:cNvPr id="9" name="Picture 9">
            <a:extLst>
              <a:ext uri="{FF2B5EF4-FFF2-40B4-BE49-F238E27FC236}">
                <a16:creationId xmlns:a16="http://schemas.microsoft.com/office/drawing/2014/main" id="{08B9553C-02CB-4F98-92AF-F1B9D78EDC15}"/>
              </a:ext>
            </a:extLst>
          </p:cNvPr>
          <p:cNvPicPr>
            <a:picLocks noChangeAspect="1"/>
          </p:cNvPicPr>
          <p:nvPr/>
        </p:nvPicPr>
        <p:blipFill>
          <a:blip r:embed="rId6"/>
          <a:stretch>
            <a:fillRect/>
          </a:stretch>
        </p:blipFill>
        <p:spPr>
          <a:xfrm>
            <a:off x="1763162" y="4841865"/>
            <a:ext cx="5097103" cy="286398"/>
          </a:xfrm>
          <a:prstGeom prst="rect">
            <a:avLst/>
          </a:prstGeom>
        </p:spPr>
      </p:pic>
      <p:pic>
        <p:nvPicPr>
          <p:cNvPr id="10" name="Picture 10" descr="Text&#10;&#10;Description automatically generated">
            <a:extLst>
              <a:ext uri="{FF2B5EF4-FFF2-40B4-BE49-F238E27FC236}">
                <a16:creationId xmlns:a16="http://schemas.microsoft.com/office/drawing/2014/main" id="{A23D0E88-A139-41E3-9905-2FDAAAD90555}"/>
              </a:ext>
            </a:extLst>
          </p:cNvPr>
          <p:cNvPicPr>
            <a:picLocks noChangeAspect="1"/>
          </p:cNvPicPr>
          <p:nvPr/>
        </p:nvPicPr>
        <p:blipFill>
          <a:blip r:embed="rId7"/>
          <a:stretch>
            <a:fillRect/>
          </a:stretch>
        </p:blipFill>
        <p:spPr>
          <a:xfrm>
            <a:off x="6584132" y="5196983"/>
            <a:ext cx="2313161" cy="1103936"/>
          </a:xfrm>
          <a:prstGeom prst="rect">
            <a:avLst/>
          </a:prstGeom>
        </p:spPr>
      </p:pic>
      <p:pic>
        <p:nvPicPr>
          <p:cNvPr id="11" name="Picture 11">
            <a:extLst>
              <a:ext uri="{FF2B5EF4-FFF2-40B4-BE49-F238E27FC236}">
                <a16:creationId xmlns:a16="http://schemas.microsoft.com/office/drawing/2014/main" id="{A2A3EA5B-9B46-468D-B2EA-BCB0139FF640}"/>
              </a:ext>
            </a:extLst>
          </p:cNvPr>
          <p:cNvPicPr>
            <a:picLocks noChangeAspect="1"/>
          </p:cNvPicPr>
          <p:nvPr/>
        </p:nvPicPr>
        <p:blipFill>
          <a:blip r:embed="rId8"/>
          <a:stretch>
            <a:fillRect/>
          </a:stretch>
        </p:blipFill>
        <p:spPr>
          <a:xfrm>
            <a:off x="7403283" y="4849027"/>
            <a:ext cx="1104900" cy="238125"/>
          </a:xfrm>
          <a:prstGeom prst="rect">
            <a:avLst/>
          </a:prstGeom>
        </p:spPr>
      </p:pic>
    </p:spTree>
    <p:extLst>
      <p:ext uri="{BB962C8B-B14F-4D97-AF65-F5344CB8AC3E}">
        <p14:creationId xmlns:p14="http://schemas.microsoft.com/office/powerpoint/2010/main" val="4255161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a:t>Differential Expression and Enrichment Analysis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a:xfrm>
            <a:off x="834937" y="1716315"/>
            <a:ext cx="7468200" cy="4676505"/>
          </a:xfrm>
        </p:spPr>
        <p:txBody>
          <a:bodyPr vert="horz" lIns="91440" tIns="45720" rIns="91440" bIns="45720" rtlCol="0" anchor="t">
            <a:normAutofit/>
          </a:bodyPr>
          <a:lstStyle/>
          <a:p>
            <a:r>
              <a:rPr lang="en-US" sz="1600" b="1" dirty="0" err="1">
                <a:cs typeface="Calibri"/>
              </a:rPr>
              <a:t>ClusterProfiler</a:t>
            </a:r>
            <a:r>
              <a:rPr lang="en-US" sz="1600" b="1" dirty="0">
                <a:cs typeface="Calibri"/>
              </a:rPr>
              <a:t> Disease Ontology Enrichment Analysis:</a:t>
            </a:r>
          </a:p>
          <a:p>
            <a:r>
              <a:rPr lang="en-US" sz="1600" dirty="0">
                <a:cs typeface="Calibri"/>
              </a:rPr>
              <a:t>- Using </a:t>
            </a:r>
            <a:r>
              <a:rPr lang="en-US" sz="1600" dirty="0" err="1">
                <a:cs typeface="Calibri"/>
              </a:rPr>
              <a:t>ClusterProfiler</a:t>
            </a:r>
            <a:r>
              <a:rPr lang="en-US" sz="1600" dirty="0">
                <a:cs typeface="Calibri"/>
              </a:rPr>
              <a:t>, we generated the following table </a:t>
            </a:r>
            <a:r>
              <a:rPr lang="en-US" sz="1600" dirty="0">
                <a:ea typeface="+mn-lt"/>
                <a:cs typeface="+mn-lt"/>
              </a:rPr>
              <a:t>which shows </a:t>
            </a:r>
            <a:r>
              <a:rPr lang="en-US" sz="1600" dirty="0">
                <a:cs typeface="Calibri"/>
              </a:rPr>
              <a:t>the 6 most statistically significantly enriched genes and some statistical data to go along with the query.</a:t>
            </a:r>
            <a:endParaRPr lang="en-US" sz="1600" dirty="0">
              <a:ea typeface="+mn-lt"/>
              <a:cs typeface="+mn-lt"/>
            </a:endParaRPr>
          </a:p>
          <a:p>
            <a:r>
              <a:rPr lang="en-US" sz="1600" dirty="0">
                <a:cs typeface="Calibri"/>
              </a:rPr>
              <a:t>- This process, again, shows that there are many genes which are extremely statistically significant, as we found that all 6 of these genes produced remarkably low p-values.</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a:t>3</a:t>
            </a:r>
          </a:p>
        </p:txBody>
      </p:sp>
      <p:pic>
        <p:nvPicPr>
          <p:cNvPr id="6" name="Picture 7" descr="Text&#10;&#10;Description automatically generated">
            <a:extLst>
              <a:ext uri="{FF2B5EF4-FFF2-40B4-BE49-F238E27FC236}">
                <a16:creationId xmlns:a16="http://schemas.microsoft.com/office/drawing/2014/main" id="{5B0CDDED-1327-4239-B4FF-A6B5ECC2872C}"/>
              </a:ext>
            </a:extLst>
          </p:cNvPr>
          <p:cNvPicPr>
            <a:picLocks noChangeAspect="1"/>
          </p:cNvPicPr>
          <p:nvPr/>
        </p:nvPicPr>
        <p:blipFill>
          <a:blip r:embed="rId3"/>
          <a:stretch>
            <a:fillRect/>
          </a:stretch>
        </p:blipFill>
        <p:spPr>
          <a:xfrm>
            <a:off x="812549" y="4201961"/>
            <a:ext cx="6579605" cy="2222583"/>
          </a:xfrm>
          <a:prstGeom prst="rect">
            <a:avLst/>
          </a:prstGeom>
        </p:spPr>
      </p:pic>
      <p:pic>
        <p:nvPicPr>
          <p:cNvPr id="8" name="Picture 8">
            <a:extLst>
              <a:ext uri="{FF2B5EF4-FFF2-40B4-BE49-F238E27FC236}">
                <a16:creationId xmlns:a16="http://schemas.microsoft.com/office/drawing/2014/main" id="{2CD5FF41-7BD2-4E67-A26E-782C00EB1CC9}"/>
              </a:ext>
            </a:extLst>
          </p:cNvPr>
          <p:cNvPicPr>
            <a:picLocks noChangeAspect="1"/>
          </p:cNvPicPr>
          <p:nvPr/>
        </p:nvPicPr>
        <p:blipFill>
          <a:blip r:embed="rId4"/>
          <a:stretch>
            <a:fillRect/>
          </a:stretch>
        </p:blipFill>
        <p:spPr>
          <a:xfrm>
            <a:off x="900867" y="3814433"/>
            <a:ext cx="1242493" cy="281600"/>
          </a:xfrm>
          <a:prstGeom prst="rect">
            <a:avLst/>
          </a:prstGeom>
        </p:spPr>
      </p:pic>
      <p:pic>
        <p:nvPicPr>
          <p:cNvPr id="10" name="Picture 10">
            <a:extLst>
              <a:ext uri="{FF2B5EF4-FFF2-40B4-BE49-F238E27FC236}">
                <a16:creationId xmlns:a16="http://schemas.microsoft.com/office/drawing/2014/main" id="{3B0CD297-2B1E-4E0C-923E-1D2FBF1F27CE}"/>
              </a:ext>
            </a:extLst>
          </p:cNvPr>
          <p:cNvPicPr>
            <a:picLocks noChangeAspect="1"/>
          </p:cNvPicPr>
          <p:nvPr/>
        </p:nvPicPr>
        <p:blipFill>
          <a:blip r:embed="rId5"/>
          <a:stretch>
            <a:fillRect/>
          </a:stretch>
        </p:blipFill>
        <p:spPr>
          <a:xfrm>
            <a:off x="2283737" y="3691244"/>
            <a:ext cx="4836814" cy="403491"/>
          </a:xfrm>
          <a:prstGeom prst="rect">
            <a:avLst/>
          </a:prstGeom>
        </p:spPr>
      </p:pic>
    </p:spTree>
    <p:extLst>
      <p:ext uri="{BB962C8B-B14F-4D97-AF65-F5344CB8AC3E}">
        <p14:creationId xmlns:p14="http://schemas.microsoft.com/office/powerpoint/2010/main" val="923325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a:t>Differential Expression and Enrichment Analysis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p:txBody>
          <a:bodyPr vert="horz" lIns="91440" tIns="45720" rIns="91440" bIns="45720" rtlCol="0" anchor="t">
            <a:normAutofit/>
          </a:bodyPr>
          <a:lstStyle/>
          <a:p>
            <a:r>
              <a:rPr lang="en-US" sz="2000" b="1" dirty="0"/>
              <a:t>RESULTS:</a:t>
            </a:r>
            <a:endParaRPr lang="en-US" sz="2000" b="1" dirty="0">
              <a:cs typeface="Calibri"/>
            </a:endParaRPr>
          </a:p>
          <a:p>
            <a:endParaRPr lang="en-US" sz="2000" dirty="0">
              <a:cs typeface="Calibri"/>
            </a:endParaRPr>
          </a:p>
          <a:p>
            <a:r>
              <a:rPr lang="en-US" sz="2000" dirty="0">
                <a:cs typeface="Calibri"/>
              </a:rPr>
              <a:t>- Overall, the results that we obtained from differential expression analysis and gene set/disease ontology enrichment analysis do help to support our hypothesis. </a:t>
            </a:r>
          </a:p>
          <a:p>
            <a:r>
              <a:rPr lang="en-US" sz="2000" dirty="0">
                <a:cs typeface="Calibri"/>
              </a:rPr>
              <a:t>- As the goal of our hypothesis is to identify markers to distinguish between cancerous and non-cancerous prostate tissue samples, the low p-values obtained by the enrichment analysis suggests a way to identify this difference.</a:t>
            </a:r>
          </a:p>
          <a:p>
            <a:r>
              <a:rPr lang="en-US" sz="2000" dirty="0">
                <a:cs typeface="Calibri"/>
              </a:rPr>
              <a:t>- However, without clustering, these results are not enough on their own to definitively answer our research question and fully support our hypothesis. </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r>
              <a:rPr lang="en-US"/>
              <a:t>3</a:t>
            </a:r>
          </a:p>
        </p:txBody>
      </p:sp>
    </p:spTree>
    <p:extLst>
      <p:ext uri="{BB962C8B-B14F-4D97-AF65-F5344CB8AC3E}">
        <p14:creationId xmlns:p14="http://schemas.microsoft.com/office/powerpoint/2010/main" val="37343399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647</TotalTime>
  <Words>1512</Words>
  <Application>Microsoft Office PowerPoint</Application>
  <PresentationFormat>On-screen Show (4:3)</PresentationFormat>
  <Paragraphs>121</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Gentona SemiBold</vt:lpstr>
      <vt:lpstr>Office Theme</vt:lpstr>
      <vt:lpstr>Biomarkers for the Identification of Prostate Cancer</vt:lpstr>
      <vt:lpstr>Background</vt:lpstr>
      <vt:lpstr>Introduction</vt:lpstr>
      <vt:lpstr>Hypothesis</vt:lpstr>
      <vt:lpstr>Differential Expression and Enrichment Analysis</vt:lpstr>
      <vt:lpstr>Differential Expression and Enrichment Analysis</vt:lpstr>
      <vt:lpstr>Differential Expression and Enrichment Analysis</vt:lpstr>
      <vt:lpstr>Differential Expression and Enrichment Analysis</vt:lpstr>
      <vt:lpstr>Differential Expression and Enrichment Analysis</vt:lpstr>
      <vt:lpstr>Clustering &amp; Enrichment Analysis</vt:lpstr>
      <vt:lpstr>Clustering &amp; Enrichment Analysis</vt:lpstr>
      <vt:lpstr>Clustering &amp; Enrichment Analysis</vt:lpstr>
      <vt:lpstr>Clustering &amp; Enrichment Analysis</vt:lpstr>
      <vt:lpstr>Clustering &amp; Enrichment Analysis</vt:lpstr>
      <vt:lpstr>Clustering &amp; Enrichment Analysis</vt:lpstr>
      <vt:lpstr>Conclusions &amp; Future Work</vt:lpstr>
      <vt:lpstr>Conclusions &amp; Future Work</vt:lpstr>
      <vt:lpstr>Conclusions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And Second Line</dc:title>
  <dc:creator>Graim, Kiley</dc:creator>
  <cp:lastModifiedBy>Tirado-Vélez,Sebastian William</cp:lastModifiedBy>
  <cp:revision>21</cp:revision>
  <dcterms:created xsi:type="dcterms:W3CDTF">2021-07-30T13:34:41Z</dcterms:created>
  <dcterms:modified xsi:type="dcterms:W3CDTF">2021-11-24T04:16:13Z</dcterms:modified>
</cp:coreProperties>
</file>