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0AB8D5E-8664-48A2-8266-D878A176644B}">
  <a:tblStyle styleId="{00AB8D5E-8664-48A2-8266-D878A17664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292929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38" name="Shape 138"/>
          <p:cNvSpPr/>
          <p:nvPr>
            <p:ph idx="2" type="pic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 rot="5400000">
            <a:off x="3920399" y="-1256574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 rot="5400000">
            <a:off x="7133399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 rot="5400000">
            <a:off x="1799399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477600" y="552000"/>
            <a:ext cx="11410200" cy="43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5F5F5F"/>
              </a:solidFill>
            </a:endParaRPr>
          </a:p>
          <a:p>
            <a:pPr indent="0" lvl="0" marL="1828800" rtl="0">
              <a:spcBef>
                <a:spcPts val="0"/>
              </a:spcBef>
              <a:buNone/>
            </a:pPr>
            <a:r>
              <a:rPr b="1" lang="es-CO" sz="1800">
                <a:solidFill>
                  <a:srgbClr val="5F5F5F"/>
                </a:solidFill>
              </a:rPr>
              <a:t>Modelo Mundo </a:t>
            </a:r>
            <a:r>
              <a:rPr b="1" lang="es-CO" sz="1800">
                <a:solidFill>
                  <a:srgbClr val="5F5F5F"/>
                </a:solidFill>
              </a:rPr>
              <a:t>Móvil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indent="-179704" lvl="0" marL="2008504" rtl="0">
              <a:spcBef>
                <a:spcPts val="0"/>
              </a:spcBef>
              <a:buNone/>
            </a:pPr>
            <a:r>
              <a:rPr b="1" lang="es-CO" sz="1600">
                <a:solidFill>
                  <a:srgbClr val="241A61"/>
                </a:solidFill>
              </a:rPr>
              <a:t>Consulta ciudadano/ Modulo Aplicación móvil</a:t>
            </a:r>
          </a:p>
          <a:p>
            <a:pPr indent="-179704" lvl="0" marL="2008504" rtl="0">
              <a:spcBef>
                <a:spcPts val="0"/>
              </a:spcBef>
              <a:buNone/>
            </a:pPr>
            <a:r>
              <a:rPr b="1" lang="es-CO" sz="1600">
                <a:solidFill>
                  <a:srgbClr val="241A61"/>
                </a:solidFill>
              </a:rPr>
              <a:t>U. El Bosque</a:t>
            </a:r>
            <a:r>
              <a:rPr lang="es-CO" sz="1600">
                <a:solidFill>
                  <a:srgbClr val="241A61"/>
                </a:solidFill>
              </a:rPr>
              <a:t> </a:t>
            </a:r>
          </a:p>
          <a:p>
            <a:pPr indent="-179704" lvl="0" marL="2008504" rtl="0">
              <a:spcBef>
                <a:spcPts val="0"/>
              </a:spcBef>
              <a:buNone/>
            </a:pPr>
            <a:r>
              <a:rPr lang="es-CO" sz="1600">
                <a:solidFill>
                  <a:srgbClr val="241A61"/>
                </a:solidFill>
              </a:rPr>
              <a:t>Revisión 1.0</a:t>
            </a:r>
          </a:p>
          <a:p>
            <a:pPr indent="0" lvl="0" marL="17145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114300" lvl="0" marL="1714500" rtl="0">
              <a:spcBef>
                <a:spcPts val="0"/>
              </a:spcBef>
              <a:buNone/>
            </a:pPr>
            <a:r>
              <a:rPr lang="es-CO" sz="1600"/>
              <a:t>Responsables:</a:t>
            </a:r>
          </a:p>
          <a:p>
            <a:pPr indent="0" lvl="0" marL="17145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114300" lvl="0" marL="1714500" rtl="0">
              <a:spcBef>
                <a:spcPts val="0"/>
              </a:spcBef>
              <a:buNone/>
            </a:pPr>
            <a:r>
              <a:rPr lang="es-CO" sz="1600"/>
              <a:t>Sindy Lorena Gutierrez Perez</a:t>
            </a:r>
          </a:p>
          <a:p>
            <a:pPr indent="114300" lvl="0" marL="1714500" rtl="0">
              <a:spcBef>
                <a:spcPts val="0"/>
              </a:spcBef>
              <a:buNone/>
            </a:pPr>
            <a:r>
              <a:rPr lang="es-CO" sz="1600"/>
              <a:t>Cristian Iván Izaquita Morales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s-CO" sz="1600"/>
              <a:t>Andres Villegas Oyola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graphicFrame>
        <p:nvGraphicFramePr>
          <p:cNvPr id="160" name="Shape 160"/>
          <p:cNvGraphicFramePr/>
          <p:nvPr/>
        </p:nvGraphicFramePr>
        <p:xfrm>
          <a:off x="1091875" y="6541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{00AB8D5E-8664-48A2-8266-D878A176644B}</a:tableStyleId>
              </a:tblPr>
              <a:tblGrid>
                <a:gridCol w="9413400"/>
              </a:tblGrid>
              <a:tr h="50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241A61"/>
                        </a:solidFill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graphicFrame>
        <p:nvGraphicFramePr>
          <p:cNvPr id="161" name="Shape 161"/>
          <p:cNvGraphicFramePr/>
          <p:nvPr/>
        </p:nvGraphicFramePr>
        <p:xfrm>
          <a:off x="1178400" y="47220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{00AB8D5E-8664-48A2-8266-D878A176644B}</a:tableStyleId>
              </a:tblPr>
              <a:tblGrid>
                <a:gridCol w="2032575"/>
                <a:gridCol w="7424500"/>
              </a:tblGrid>
              <a:tr h="677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44450" marL="44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241A6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s-CO" sz="9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T="0" marB="0" marR="44450" marL="444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3618325" y="294500"/>
            <a:ext cx="4356600" cy="50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Font typeface="Calibri"/>
              <a:buNone/>
            </a:pPr>
            <a:r>
              <a:rPr b="1" i="0" lang="es-CO" sz="2400" u="none" cap="none" strike="noStrike">
                <a:solidFill>
                  <a:srgbClr val="666666"/>
                </a:solidFill>
              </a:rPr>
              <a:t>MODELO </a:t>
            </a:r>
            <a:r>
              <a:rPr b="1" lang="es-CO" sz="2400">
                <a:solidFill>
                  <a:srgbClr val="666666"/>
                </a:solidFill>
              </a:rPr>
              <a:t>NEGOCIO </a:t>
            </a:r>
            <a:r>
              <a:rPr b="1" lang="es-CO" sz="2400">
                <a:solidFill>
                  <a:srgbClr val="666666"/>
                </a:solidFill>
              </a:rPr>
              <a:t>MÓVIL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Font typeface="Calibri"/>
              <a:buNone/>
            </a:pPr>
            <a:r>
              <a:rPr b="1" lang="es-CO" sz="1800">
                <a:solidFill>
                  <a:srgbClr val="666666"/>
                </a:solidFill>
              </a:rPr>
              <a:t>Registro</a:t>
            </a:r>
          </a:p>
        </p:txBody>
      </p:sp>
      <p:sp>
        <p:nvSpPr>
          <p:cNvPr id="167" name="Shape 167"/>
          <p:cNvSpPr/>
          <p:nvPr/>
        </p:nvSpPr>
        <p:spPr>
          <a:xfrm>
            <a:off x="0" y="5964762"/>
            <a:ext cx="12192000" cy="907200"/>
          </a:xfrm>
          <a:prstGeom prst="rect">
            <a:avLst/>
          </a:prstGeom>
          <a:solidFill>
            <a:srgbClr val="385623">
              <a:alpha val="72550"/>
            </a:srgbClr>
          </a:solidFill>
          <a:ln cap="flat" cmpd="sng" w="12700">
            <a:solidFill>
              <a:srgbClr val="38562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Programa: Ingeniería de sistemas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Curso: Ingeniería de Software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Profesor: Carlos López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41375" y="4745800"/>
            <a:ext cx="10365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-CO" sz="1500"/>
              <a:t>Personal de la fuerza Pública</a:t>
            </a:r>
            <a:r>
              <a:rPr b="1" lang="es-CO" sz="1500"/>
              <a:t>:</a:t>
            </a:r>
            <a:r>
              <a:rPr lang="es-CO" sz="1500"/>
              <a:t> </a:t>
            </a:r>
            <a:r>
              <a:rPr lang="es-CO" sz="1500"/>
              <a:t>Usuario que interactúa con la aplicación móvil.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s-CO" sz="1500"/>
              <a:t>Registro:</a:t>
            </a:r>
            <a:r>
              <a:rPr lang="es-CO" sz="1500"/>
              <a:t> Paso mediante el cual, el usuario se registra en el sistema.</a:t>
            </a:r>
            <a:br>
              <a:rPr lang="es-CO" sz="1500"/>
            </a:br>
            <a:r>
              <a:rPr b="1" lang="es-CO" sz="1500"/>
              <a:t>Validar Existencia</a:t>
            </a:r>
            <a:r>
              <a:rPr b="1" lang="es-CO" sz="1500"/>
              <a:t>:</a:t>
            </a:r>
            <a:r>
              <a:rPr lang="es-CO" sz="1500"/>
              <a:t> Base o contenedor de datos del Departamento de defensa.</a:t>
            </a:r>
            <a:br>
              <a:rPr lang="es-CO" sz="1500"/>
            </a:br>
            <a:r>
              <a:rPr b="1" lang="es-CO" sz="1500"/>
              <a:t>Usuario y Contraseña</a:t>
            </a:r>
            <a:r>
              <a:rPr b="1" lang="es-CO" sz="1500"/>
              <a:t>:</a:t>
            </a:r>
            <a:r>
              <a:rPr lang="es-CO" sz="1500"/>
              <a:t> Credenciales de acceso a la aplicación móvil.</a:t>
            </a:r>
            <a:r>
              <a:rPr lang="es-CO" sz="1500"/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9" name="Shape 169"/>
          <p:cNvGrpSpPr/>
          <p:nvPr/>
        </p:nvGrpSpPr>
        <p:grpSpPr>
          <a:xfrm>
            <a:off x="2775298" y="1387015"/>
            <a:ext cx="1802792" cy="1310186"/>
            <a:chOff x="2503519" y="3556696"/>
            <a:chExt cx="1777200" cy="1484462"/>
          </a:xfrm>
        </p:grpSpPr>
        <p:pic>
          <p:nvPicPr>
            <p:cNvPr id="170" name="Shape 170"/>
            <p:cNvPicPr preferRelativeResize="0"/>
            <p:nvPr/>
          </p:nvPicPr>
          <p:blipFill rotWithShape="1">
            <a:blip r:embed="rId3">
              <a:alphaModFix/>
            </a:blip>
            <a:srcRect b="7217" l="71094" r="6718" t="3893"/>
            <a:stretch/>
          </p:blipFill>
          <p:spPr>
            <a:xfrm>
              <a:off x="3159118" y="3987069"/>
              <a:ext cx="465872" cy="10540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Shape 171"/>
            <p:cNvSpPr txBox="1"/>
            <p:nvPr/>
          </p:nvSpPr>
          <p:spPr>
            <a:xfrm>
              <a:off x="2503519" y="3556696"/>
              <a:ext cx="1777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lang="es-CO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Registro</a:t>
              </a:r>
            </a:p>
          </p:txBody>
        </p:sp>
      </p:grpSp>
      <p:cxnSp>
        <p:nvCxnSpPr>
          <p:cNvPr id="172" name="Shape 172"/>
          <p:cNvCxnSpPr/>
          <p:nvPr/>
        </p:nvCxnSpPr>
        <p:spPr>
          <a:xfrm>
            <a:off x="2616062" y="2293254"/>
            <a:ext cx="720300" cy="0"/>
          </a:xfrm>
          <a:prstGeom prst="straightConnector1">
            <a:avLst/>
          </a:prstGeom>
          <a:noFill/>
          <a:ln cap="flat" cmpd="sng" w="31750">
            <a:solidFill>
              <a:schemeClr val="accent6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73" name="Shape 173"/>
          <p:cNvCxnSpPr/>
          <p:nvPr/>
        </p:nvCxnSpPr>
        <p:spPr>
          <a:xfrm>
            <a:off x="4142083" y="2293254"/>
            <a:ext cx="720300" cy="0"/>
          </a:xfrm>
          <a:prstGeom prst="straightConnector1">
            <a:avLst/>
          </a:prstGeom>
          <a:noFill/>
          <a:ln cap="flat" cmpd="sng" w="31750">
            <a:solidFill>
              <a:schemeClr val="accent6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pSp>
        <p:nvGrpSpPr>
          <p:cNvPr id="174" name="Shape 174"/>
          <p:cNvGrpSpPr/>
          <p:nvPr/>
        </p:nvGrpSpPr>
        <p:grpSpPr>
          <a:xfrm>
            <a:off x="1068020" y="1553065"/>
            <a:ext cx="2170949" cy="2190242"/>
            <a:chOff x="436689" y="3840328"/>
            <a:chExt cx="1796400" cy="2190242"/>
          </a:xfrm>
        </p:grpSpPr>
        <p:pic>
          <p:nvPicPr>
            <p:cNvPr descr="Resultado de imagen para militar coaching" id="175" name="Shape 175"/>
            <p:cNvPicPr preferRelativeResize="0"/>
            <p:nvPr/>
          </p:nvPicPr>
          <p:blipFill rotWithShape="1">
            <a:blip r:embed="rId4">
              <a:alphaModFix/>
            </a:blip>
            <a:srcRect b="4540" l="38421" r="38696" t="5901"/>
            <a:stretch/>
          </p:blipFill>
          <p:spPr>
            <a:xfrm>
              <a:off x="1074239" y="3840328"/>
              <a:ext cx="513561" cy="1526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Shape 176"/>
            <p:cNvSpPr txBox="1"/>
            <p:nvPr/>
          </p:nvSpPr>
          <p:spPr>
            <a:xfrm>
              <a:off x="436689" y="5507370"/>
              <a:ext cx="1796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i="0" lang="es-CO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Personal de la fuerza pública</a:t>
              </a:r>
            </a:p>
          </p:txBody>
        </p:sp>
      </p:grpSp>
      <p:cxnSp>
        <p:nvCxnSpPr>
          <p:cNvPr id="177" name="Shape 177"/>
          <p:cNvCxnSpPr/>
          <p:nvPr/>
        </p:nvCxnSpPr>
        <p:spPr>
          <a:xfrm>
            <a:off x="6224190" y="2339636"/>
            <a:ext cx="720300" cy="0"/>
          </a:xfrm>
          <a:prstGeom prst="straightConnector1">
            <a:avLst/>
          </a:prstGeom>
          <a:noFill/>
          <a:ln cap="flat" cmpd="sng" w="31750">
            <a:solidFill>
              <a:schemeClr val="accent6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78" name="Shape 178"/>
          <p:cNvSpPr/>
          <p:nvPr/>
        </p:nvSpPr>
        <p:spPr>
          <a:xfrm>
            <a:off x="6944398" y="1762018"/>
            <a:ext cx="2048100" cy="1155300"/>
          </a:xfrm>
          <a:prstGeom prst="diamond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Correcto?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9058737" y="2349794"/>
            <a:ext cx="720300" cy="0"/>
          </a:xfrm>
          <a:prstGeom prst="straightConnector1">
            <a:avLst/>
          </a:prstGeom>
          <a:noFill/>
          <a:ln cap="flat" cmpd="sng" w="31750">
            <a:solidFill>
              <a:schemeClr val="accent6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80" name="Shape 180"/>
          <p:cNvSpPr txBox="1"/>
          <p:nvPr/>
        </p:nvSpPr>
        <p:spPr>
          <a:xfrm>
            <a:off x="9065837" y="1923922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</a:p>
        </p:txBody>
      </p:sp>
      <p:pic>
        <p:nvPicPr>
          <p:cNvPr descr="Resultado de imagen para correo electronico coaching" id="181" name="Shape 1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49260">
            <a:off x="9741227" y="1848064"/>
            <a:ext cx="1211489" cy="93988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9394692" y="2646933"/>
            <a:ext cx="190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 y Contraseña</a:t>
            </a:r>
          </a:p>
        </p:txBody>
      </p:sp>
      <p:cxnSp>
        <p:nvCxnSpPr>
          <p:cNvPr id="183" name="Shape 183"/>
          <p:cNvCxnSpPr/>
          <p:nvPr/>
        </p:nvCxnSpPr>
        <p:spPr>
          <a:xfrm>
            <a:off x="7985952" y="2946282"/>
            <a:ext cx="0" cy="972000"/>
          </a:xfrm>
          <a:prstGeom prst="straightConnector1">
            <a:avLst/>
          </a:prstGeom>
          <a:noFill/>
          <a:ln cap="flat" cmpd="sng" w="31750">
            <a:solidFill>
              <a:schemeClr val="accent6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7968410" y="2967872"/>
            <a:ext cx="61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cxnSp>
        <p:nvCxnSpPr>
          <p:cNvPr id="185" name="Shape 185"/>
          <p:cNvCxnSpPr>
            <a:endCxn id="170" idx="2"/>
          </p:cNvCxnSpPr>
          <p:nvPr/>
        </p:nvCxnSpPr>
        <p:spPr>
          <a:xfrm rot="10800000">
            <a:off x="3676628" y="2697202"/>
            <a:ext cx="4290000" cy="1238700"/>
          </a:xfrm>
          <a:prstGeom prst="bentConnector2">
            <a:avLst/>
          </a:prstGeom>
          <a:noFill/>
          <a:ln cap="flat" cmpd="sng" w="25400">
            <a:solidFill>
              <a:schemeClr val="accent6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pSp>
        <p:nvGrpSpPr>
          <p:cNvPr id="186" name="Shape 186"/>
          <p:cNvGrpSpPr/>
          <p:nvPr/>
        </p:nvGrpSpPr>
        <p:grpSpPr>
          <a:xfrm>
            <a:off x="4610354" y="1492036"/>
            <a:ext cx="1802792" cy="2222318"/>
            <a:chOff x="3590816" y="3639557"/>
            <a:chExt cx="1777200" cy="2517922"/>
          </a:xfrm>
        </p:grpSpPr>
        <p:grpSp>
          <p:nvGrpSpPr>
            <p:cNvPr id="187" name="Shape 187"/>
            <p:cNvGrpSpPr/>
            <p:nvPr/>
          </p:nvGrpSpPr>
          <p:grpSpPr>
            <a:xfrm>
              <a:off x="3700568" y="4170294"/>
              <a:ext cx="1624626" cy="1987184"/>
              <a:chOff x="2290238" y="4830481"/>
              <a:chExt cx="1665600" cy="1964397"/>
            </a:xfrm>
          </p:grpSpPr>
          <p:pic>
            <p:nvPicPr>
              <p:cNvPr descr="Resultado de imagen para base de datos coaching" id="188" name="Shape 188"/>
              <p:cNvPicPr preferRelativeResize="0"/>
              <p:nvPr/>
            </p:nvPicPr>
            <p:blipFill rotWithShape="1">
              <a:blip r:embed="rId6">
                <a:alphaModFix/>
              </a:blip>
              <a:srcRect b="13147" l="24657" r="66491" t="65654"/>
              <a:stretch/>
            </p:blipFill>
            <p:spPr>
              <a:xfrm>
                <a:off x="2569705" y="4830481"/>
                <a:ext cx="1010479" cy="11506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9" name="Shape 189"/>
              <p:cNvSpPr txBox="1"/>
              <p:nvPr/>
            </p:nvSpPr>
            <p:spPr>
              <a:xfrm>
                <a:off x="2290238" y="6148678"/>
                <a:ext cx="16656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i="0" lang="es-CO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BDD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i="0" lang="es-CO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Departamento de Defensa</a:t>
                </a:r>
              </a:p>
            </p:txBody>
          </p:sp>
        </p:grpSp>
        <p:sp>
          <p:nvSpPr>
            <p:cNvPr id="190" name="Shape 190"/>
            <p:cNvSpPr txBox="1"/>
            <p:nvPr/>
          </p:nvSpPr>
          <p:spPr>
            <a:xfrm>
              <a:off x="3590816" y="3639557"/>
              <a:ext cx="1777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i="0" lang="es-CO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Valida</a:t>
              </a:r>
              <a:r>
                <a:rPr b="1" lang="es-CO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 Existencia</a:t>
              </a:r>
            </a:p>
          </p:txBody>
        </p:sp>
      </p:grpSp>
      <p:cxnSp>
        <p:nvCxnSpPr>
          <p:cNvPr id="191" name="Shape 191"/>
          <p:cNvCxnSpPr>
            <a:stCxn id="182" idx="2"/>
            <a:endCxn id="192" idx="0"/>
          </p:cNvCxnSpPr>
          <p:nvPr/>
        </p:nvCxnSpPr>
        <p:spPr>
          <a:xfrm>
            <a:off x="10347042" y="3170133"/>
            <a:ext cx="13200" cy="1496400"/>
          </a:xfrm>
          <a:prstGeom prst="straightConnector1">
            <a:avLst/>
          </a:prstGeom>
          <a:noFill/>
          <a:ln cap="flat" cmpd="sng" w="31750">
            <a:solidFill>
              <a:schemeClr val="accent6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92" name="Shape 192"/>
          <p:cNvSpPr/>
          <p:nvPr/>
        </p:nvSpPr>
        <p:spPr>
          <a:xfrm>
            <a:off x="9626625" y="4666588"/>
            <a:ext cx="1467300" cy="9072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s-CO">
                <a:solidFill>
                  <a:srgbClr val="F3F3F3"/>
                </a:solidFill>
              </a:rPr>
              <a:t>SIGUIENTE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0" y="5964762"/>
            <a:ext cx="12192000" cy="907200"/>
          </a:xfrm>
          <a:prstGeom prst="rect">
            <a:avLst/>
          </a:prstGeom>
          <a:solidFill>
            <a:srgbClr val="385623">
              <a:alpha val="72550"/>
            </a:srgbClr>
          </a:solidFill>
          <a:ln cap="flat" cmpd="sng" w="12700">
            <a:solidFill>
              <a:srgbClr val="38562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Programa: Ingeniería de sistemas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Curso: Ingeniería de Software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Profesor: Carlos López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41375" y="4288600"/>
            <a:ext cx="10365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-CO" sz="1500"/>
              <a:t>Personal de la fuerza Pública:</a:t>
            </a:r>
            <a:r>
              <a:rPr lang="es-CO" sz="1500"/>
              <a:t> Usuario que interactúa con la aplicación móvil.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s-CO" sz="1500"/>
              <a:t>Ingreso de Credenciales</a:t>
            </a:r>
            <a:r>
              <a:rPr b="1" lang="es-CO" sz="1500"/>
              <a:t>:</a:t>
            </a:r>
            <a:r>
              <a:rPr lang="es-CO" sz="1500"/>
              <a:t> Paso mediante el cual, el usuario ingresa las credenciales.</a:t>
            </a:r>
            <a:br>
              <a:rPr lang="es-CO" sz="1500"/>
            </a:br>
            <a:r>
              <a:rPr b="1" lang="es-CO" sz="1500"/>
              <a:t>Credencial Correcta</a:t>
            </a:r>
            <a:r>
              <a:rPr b="1" lang="es-CO" sz="1500"/>
              <a:t>:</a:t>
            </a:r>
            <a:r>
              <a:rPr lang="es-CO" sz="1500"/>
              <a:t> El sistema </a:t>
            </a:r>
            <a:r>
              <a:rPr lang="es-CO" sz="1500"/>
              <a:t>validará</a:t>
            </a:r>
            <a:r>
              <a:rPr lang="es-CO" sz="1500"/>
              <a:t> que las </a:t>
            </a:r>
            <a:r>
              <a:rPr lang="es-CO" sz="1500"/>
              <a:t>credenciales</a:t>
            </a:r>
            <a:r>
              <a:rPr lang="es-CO" sz="1500"/>
              <a:t> ingresadas sean correctas.</a:t>
            </a:r>
            <a:br>
              <a:rPr lang="es-CO" sz="1500"/>
            </a:br>
            <a:r>
              <a:rPr b="1" lang="es-CO" sz="1500"/>
              <a:t>Consultar antecedentes Judiciales</a:t>
            </a:r>
            <a:r>
              <a:rPr b="1" lang="es-CO" sz="1500"/>
              <a:t>:</a:t>
            </a:r>
            <a:r>
              <a:rPr lang="es-CO" sz="1500"/>
              <a:t> Opción el la cual se puede consultar los antecedentes judiciales de una persona, mediante el </a:t>
            </a:r>
            <a:r>
              <a:rPr lang="es-CO" sz="1500"/>
              <a:t>código</a:t>
            </a:r>
            <a:r>
              <a:rPr lang="es-CO" sz="1500"/>
              <a:t> de barras.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s-CO" sz="1500"/>
              <a:t>Estado Ciudadano: </a:t>
            </a:r>
            <a:r>
              <a:rPr lang="es-CO" sz="1500"/>
              <a:t>El sistema mostrará el estado del ciudadano.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3618325" y="294500"/>
            <a:ext cx="4356600" cy="50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Font typeface="Calibri"/>
              <a:buNone/>
            </a:pPr>
            <a:r>
              <a:rPr b="1" i="0" lang="es-CO" sz="2400" u="none" cap="none" strike="noStrike">
                <a:solidFill>
                  <a:srgbClr val="666666"/>
                </a:solidFill>
              </a:rPr>
              <a:t>MODELO </a:t>
            </a:r>
            <a:r>
              <a:rPr b="1" lang="es-CO" sz="2400">
                <a:solidFill>
                  <a:srgbClr val="666666"/>
                </a:solidFill>
              </a:rPr>
              <a:t>NEGOCIO MÓVIL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Font typeface="Calibri"/>
              <a:buNone/>
            </a:pPr>
            <a:r>
              <a:rPr b="1" lang="es-CO" sz="1800">
                <a:solidFill>
                  <a:srgbClr val="666666"/>
                </a:solidFill>
              </a:rPr>
              <a:t>Login</a:t>
            </a:r>
          </a:p>
        </p:txBody>
      </p:sp>
      <p:grpSp>
        <p:nvGrpSpPr>
          <p:cNvPr id="200" name="Shape 200"/>
          <p:cNvGrpSpPr/>
          <p:nvPr/>
        </p:nvGrpSpPr>
        <p:grpSpPr>
          <a:xfrm>
            <a:off x="824325" y="1158421"/>
            <a:ext cx="11004081" cy="2781618"/>
            <a:chOff x="1068020" y="1158433"/>
            <a:chExt cx="10759833" cy="2508674"/>
          </a:xfrm>
        </p:grpSpPr>
        <p:cxnSp>
          <p:nvCxnSpPr>
            <p:cNvPr id="201" name="Shape 201"/>
            <p:cNvCxnSpPr/>
            <p:nvPr/>
          </p:nvCxnSpPr>
          <p:spPr>
            <a:xfrm>
              <a:off x="2463662" y="2293254"/>
              <a:ext cx="720300" cy="0"/>
            </a:xfrm>
            <a:prstGeom prst="straightConnector1">
              <a:avLst/>
            </a:prstGeom>
            <a:noFill/>
            <a:ln cap="flat" cmpd="sng" w="31750">
              <a:solidFill>
                <a:schemeClr val="accent6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02" name="Shape 202"/>
            <p:cNvCxnSpPr/>
            <p:nvPr/>
          </p:nvCxnSpPr>
          <p:spPr>
            <a:xfrm>
              <a:off x="4142083" y="2217054"/>
              <a:ext cx="720300" cy="0"/>
            </a:xfrm>
            <a:prstGeom prst="straightConnector1">
              <a:avLst/>
            </a:prstGeom>
            <a:noFill/>
            <a:ln cap="flat" cmpd="sng" w="31750">
              <a:solidFill>
                <a:schemeClr val="accent6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grpSp>
          <p:nvGrpSpPr>
            <p:cNvPr id="203" name="Shape 203"/>
            <p:cNvGrpSpPr/>
            <p:nvPr/>
          </p:nvGrpSpPr>
          <p:grpSpPr>
            <a:xfrm>
              <a:off x="1068020" y="1476865"/>
              <a:ext cx="2170949" cy="2190242"/>
              <a:chOff x="436689" y="3840328"/>
              <a:chExt cx="1796400" cy="2190242"/>
            </a:xfrm>
          </p:grpSpPr>
          <p:pic>
            <p:nvPicPr>
              <p:cNvPr descr="Resultado de imagen para militar coaching" id="204" name="Shape 204"/>
              <p:cNvPicPr preferRelativeResize="0"/>
              <p:nvPr/>
            </p:nvPicPr>
            <p:blipFill rotWithShape="1">
              <a:blip r:embed="rId3">
                <a:alphaModFix/>
              </a:blip>
              <a:srcRect b="4540" l="38421" r="38696" t="5901"/>
              <a:stretch/>
            </p:blipFill>
            <p:spPr>
              <a:xfrm>
                <a:off x="1074239" y="3840328"/>
                <a:ext cx="513561" cy="1526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5" name="Shape 205"/>
              <p:cNvSpPr txBox="1"/>
              <p:nvPr/>
            </p:nvSpPr>
            <p:spPr>
              <a:xfrm>
                <a:off x="436689" y="5507370"/>
                <a:ext cx="17964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i="0" lang="es-CO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Personal de la fuerza pública</a:t>
                </a:r>
              </a:p>
            </p:txBody>
          </p:sp>
        </p:grpSp>
        <p:cxnSp>
          <p:nvCxnSpPr>
            <p:cNvPr id="206" name="Shape 206"/>
            <p:cNvCxnSpPr/>
            <p:nvPr/>
          </p:nvCxnSpPr>
          <p:spPr>
            <a:xfrm>
              <a:off x="6909990" y="2263436"/>
              <a:ext cx="720300" cy="0"/>
            </a:xfrm>
            <a:prstGeom prst="straightConnector1">
              <a:avLst/>
            </a:prstGeom>
            <a:noFill/>
            <a:ln cap="flat" cmpd="sng" w="31750">
              <a:solidFill>
                <a:schemeClr val="accent6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207" name="Shape 207"/>
            <p:cNvSpPr/>
            <p:nvPr/>
          </p:nvSpPr>
          <p:spPr>
            <a:xfrm>
              <a:off x="4887000" y="1838225"/>
              <a:ext cx="1946700" cy="811500"/>
            </a:xfrm>
            <a:prstGeom prst="diamond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12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lang="es-CO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Credencial correcta</a:t>
              </a:r>
              <a:r>
                <a:rPr b="1" i="0" lang="es-CO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</a:p>
          </p:txBody>
        </p:sp>
        <p:pic>
          <p:nvPicPr>
            <p:cNvPr id="208" name="Shape 208"/>
            <p:cNvPicPr preferRelativeResize="0"/>
            <p:nvPr/>
          </p:nvPicPr>
          <p:blipFill rotWithShape="1">
            <a:blip r:embed="rId4">
              <a:alphaModFix/>
            </a:blip>
            <a:srcRect b="-4491" l="0" r="56883" t="6202"/>
            <a:stretch/>
          </p:blipFill>
          <p:spPr>
            <a:xfrm>
              <a:off x="7682875" y="1838225"/>
              <a:ext cx="792899" cy="14654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9" name="Shape 209"/>
            <p:cNvGrpSpPr/>
            <p:nvPr/>
          </p:nvGrpSpPr>
          <p:grpSpPr>
            <a:xfrm>
              <a:off x="2775300" y="1158433"/>
              <a:ext cx="1802700" cy="1634167"/>
              <a:chOff x="2775300" y="701233"/>
              <a:chExt cx="1802700" cy="1634167"/>
            </a:xfrm>
          </p:grpSpPr>
          <p:sp>
            <p:nvSpPr>
              <p:cNvPr id="210" name="Shape 210"/>
              <p:cNvSpPr txBox="1"/>
              <p:nvPr/>
            </p:nvSpPr>
            <p:spPr>
              <a:xfrm>
                <a:off x="2775300" y="701233"/>
                <a:ext cx="18027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s-CO">
                    <a:latin typeface="Calibri"/>
                    <a:ea typeface="Calibri"/>
                    <a:cs typeface="Calibri"/>
                    <a:sym typeface="Calibri"/>
                  </a:rPr>
                  <a:t>Ingreso de Credenciales</a:t>
                </a:r>
              </a:p>
            </p:txBody>
          </p:sp>
          <p:pic>
            <p:nvPicPr>
              <p:cNvPr id="211" name="Shape 211"/>
              <p:cNvPicPr preferRelativeResize="0"/>
              <p:nvPr/>
            </p:nvPicPr>
            <p:blipFill rotWithShape="1">
              <a:blip r:embed="rId5">
                <a:alphaModFix/>
              </a:blip>
              <a:srcRect b="7595" l="53297" r="0" t="17278"/>
              <a:stretch/>
            </p:blipFill>
            <p:spPr>
              <a:xfrm>
                <a:off x="3183950" y="1363400"/>
                <a:ext cx="1015550" cy="972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2" name="Shape 212"/>
            <p:cNvSpPr txBox="1"/>
            <p:nvPr/>
          </p:nvSpPr>
          <p:spPr>
            <a:xfrm>
              <a:off x="6781103" y="1255700"/>
              <a:ext cx="250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lang="es-CO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Consultar antecedentes judiciales</a:t>
              </a:r>
            </a:p>
          </p:txBody>
        </p:sp>
        <p:cxnSp>
          <p:nvCxnSpPr>
            <p:cNvPr id="213" name="Shape 213"/>
            <p:cNvCxnSpPr/>
            <p:nvPr/>
          </p:nvCxnSpPr>
          <p:spPr>
            <a:xfrm>
              <a:off x="8586390" y="2263436"/>
              <a:ext cx="720300" cy="0"/>
            </a:xfrm>
            <a:prstGeom prst="straightConnector1">
              <a:avLst/>
            </a:prstGeom>
            <a:noFill/>
            <a:ln cap="flat" cmpd="sng" w="31750">
              <a:solidFill>
                <a:schemeClr val="accent6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grpSp>
          <p:nvGrpSpPr>
            <p:cNvPr id="214" name="Shape 214"/>
            <p:cNvGrpSpPr/>
            <p:nvPr/>
          </p:nvGrpSpPr>
          <p:grpSpPr>
            <a:xfrm>
              <a:off x="9405575" y="1838225"/>
              <a:ext cx="921001" cy="1333175"/>
              <a:chOff x="10091375" y="1838225"/>
              <a:chExt cx="921001" cy="1333175"/>
            </a:xfrm>
          </p:grpSpPr>
          <p:pic>
            <p:nvPicPr>
              <p:cNvPr id="215" name="Shape 215"/>
              <p:cNvPicPr preferRelativeResize="0"/>
              <p:nvPr/>
            </p:nvPicPr>
            <p:blipFill rotWithShape="1">
              <a:blip r:embed="rId6">
                <a:alphaModFix/>
              </a:blip>
              <a:srcRect b="19028" l="28244" r="16601" t="0"/>
              <a:stretch/>
            </p:blipFill>
            <p:spPr>
              <a:xfrm>
                <a:off x="10105650" y="1838225"/>
                <a:ext cx="906726" cy="1333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6" name="Shape 216"/>
              <p:cNvSpPr txBox="1"/>
              <p:nvPr/>
            </p:nvSpPr>
            <p:spPr>
              <a:xfrm>
                <a:off x="10091375" y="2192575"/>
                <a:ext cx="792900" cy="10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rPr b="1" lang="es-CO" sz="1000">
                    <a:solidFill>
                      <a:srgbClr val="FF0000"/>
                    </a:solidFill>
                  </a:rPr>
                  <a:t>   No</a:t>
                </a:r>
              </a:p>
              <a:p>
                <a:pPr indent="0" lvl="0" marL="0" algn="ctr">
                  <a:spcBef>
                    <a:spcPts val="0"/>
                  </a:spcBef>
                  <a:buNone/>
                </a:pPr>
                <a:r>
                  <a:rPr b="1" lang="es-CO" sz="1000">
                    <a:solidFill>
                      <a:srgbClr val="FF0000"/>
                    </a:solidFill>
                  </a:rPr>
                  <a:t>Reque</a:t>
                </a:r>
              </a:p>
            </p:txBody>
          </p:sp>
        </p:grpSp>
        <p:sp>
          <p:nvSpPr>
            <p:cNvPr id="217" name="Shape 217"/>
            <p:cNvSpPr txBox="1"/>
            <p:nvPr/>
          </p:nvSpPr>
          <p:spPr>
            <a:xfrm>
              <a:off x="9324953" y="1324475"/>
              <a:ext cx="250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lang="es-CO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Estado Ciudadano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lang="es-CO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Requerido/No Requerido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