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56688F-8087-4C9A-A60D-19D6E4874F88}">
  <a:tblStyle styleId="{9E56688F-8087-4C9A-A60D-19D6E4874F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6350">
              <a:solidFill>
                <a:srgbClr val="292929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831850" y="4589462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39787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39787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839787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39787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38" name="Shape 138"/>
          <p:cNvSpPr/>
          <p:nvPr>
            <p:ph idx="2" type="pic"/>
          </p:nvPr>
        </p:nvSpPr>
        <p:spPr>
          <a:xfrm>
            <a:off x="5183187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839787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 rot="5400000">
            <a:off x="3920399" y="-1256574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 rot="5400000">
            <a:off x="7133399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 rot="5400000">
            <a:off x="1799399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477600" y="552000"/>
            <a:ext cx="11410200" cy="43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5F5F5F"/>
              </a:solidFill>
            </a:endParaRPr>
          </a:p>
          <a:p>
            <a:pPr indent="0" lvl="0" marL="1828800" rtl="0">
              <a:spcBef>
                <a:spcPts val="0"/>
              </a:spcBef>
              <a:buNone/>
            </a:pPr>
            <a:r>
              <a:rPr b="1" lang="es-ES" sz="1800">
                <a:solidFill>
                  <a:srgbClr val="5F5F5F"/>
                </a:solidFill>
              </a:rPr>
              <a:t>Diagrama de Casos de Uso Aplicación </a:t>
            </a:r>
            <a:r>
              <a:rPr b="1" lang="es-ES" sz="1800">
                <a:solidFill>
                  <a:srgbClr val="5F5F5F"/>
                </a:solidFill>
              </a:rPr>
              <a:t>Móvil</a:t>
            </a:r>
          </a:p>
          <a:p>
            <a:pPr indent="0" lvl="0" marL="1828800" rtl="0">
              <a:spcBef>
                <a:spcPts val="0"/>
              </a:spcBef>
              <a:buNone/>
            </a:pPr>
            <a:r>
              <a:t/>
            </a:r>
            <a:endParaRPr b="1" sz="1600"/>
          </a:p>
          <a:p>
            <a:pPr indent="-179704" lvl="0" marL="2008504" rtl="0">
              <a:spcBef>
                <a:spcPts val="0"/>
              </a:spcBef>
              <a:buNone/>
            </a:pPr>
            <a:r>
              <a:rPr b="1" lang="es-ES" sz="1600">
                <a:solidFill>
                  <a:srgbClr val="241A61"/>
                </a:solidFill>
              </a:rPr>
              <a:t>Consulta ciudadano/ </a:t>
            </a:r>
            <a:r>
              <a:rPr b="1" lang="es-ES" sz="1600">
                <a:solidFill>
                  <a:srgbClr val="241A61"/>
                </a:solidFill>
              </a:rPr>
              <a:t>Modulo Aplicación móvil</a:t>
            </a:r>
          </a:p>
          <a:p>
            <a:pPr indent="-179704" lvl="0" marL="2008504" rtl="0">
              <a:spcBef>
                <a:spcPts val="0"/>
              </a:spcBef>
              <a:buNone/>
            </a:pPr>
            <a:r>
              <a:rPr b="1" lang="es-ES" sz="1600">
                <a:solidFill>
                  <a:srgbClr val="241A61"/>
                </a:solidFill>
              </a:rPr>
              <a:t>U. El Bosque</a:t>
            </a:r>
            <a:r>
              <a:rPr lang="es-ES" sz="1600">
                <a:solidFill>
                  <a:srgbClr val="241A61"/>
                </a:solidFill>
              </a:rPr>
              <a:t> </a:t>
            </a:r>
          </a:p>
          <a:p>
            <a:pPr indent="-179704" lvl="0" marL="2008504" rtl="0">
              <a:spcBef>
                <a:spcPts val="0"/>
              </a:spcBef>
              <a:buNone/>
            </a:pPr>
            <a:r>
              <a:rPr lang="es-ES" sz="1600">
                <a:solidFill>
                  <a:srgbClr val="241A61"/>
                </a:solidFill>
              </a:rPr>
              <a:t>Revisión 1.0</a:t>
            </a:r>
          </a:p>
          <a:p>
            <a:pPr indent="0" lvl="0" marL="17145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114300" lvl="0" marL="1714500" rtl="0">
              <a:spcBef>
                <a:spcPts val="0"/>
              </a:spcBef>
              <a:buNone/>
            </a:pPr>
            <a:r>
              <a:rPr lang="es-ES" sz="1600"/>
              <a:t>Responsables:</a:t>
            </a:r>
          </a:p>
          <a:p>
            <a:pPr indent="0" lvl="0" marL="171450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114300" lvl="0" marL="1714500" rtl="0">
              <a:spcBef>
                <a:spcPts val="0"/>
              </a:spcBef>
              <a:buNone/>
            </a:pPr>
            <a:r>
              <a:rPr lang="es-ES" sz="1600"/>
              <a:t>Sindy Lorena Gutierrez Perez</a:t>
            </a:r>
          </a:p>
          <a:p>
            <a:pPr indent="114300" lvl="0" marL="1714500" rtl="0">
              <a:spcBef>
                <a:spcPts val="0"/>
              </a:spcBef>
              <a:buNone/>
            </a:pPr>
            <a:r>
              <a:rPr lang="es-ES" sz="1600"/>
              <a:t>Cristian Iván Izaquita Morales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es-ES" sz="1600"/>
              <a:t>Andres Villegas Oyola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graphicFrame>
        <p:nvGraphicFramePr>
          <p:cNvPr id="160" name="Shape 160"/>
          <p:cNvGraphicFramePr/>
          <p:nvPr/>
        </p:nvGraphicFramePr>
        <p:xfrm>
          <a:off x="1091875" y="6541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{9E56688F-8087-4C9A-A60D-19D6E4874F88}</a:tableStyleId>
              </a:tblPr>
              <a:tblGrid>
                <a:gridCol w="9413400"/>
              </a:tblGrid>
              <a:tr h="504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241A61"/>
                        </a:solidFill>
                      </a:endParaRPr>
                    </a:p>
                  </a:txBody>
                  <a:tcPr marT="0" marB="0" marR="44450" marL="44450"/>
                </a:tc>
              </a:tr>
            </a:tbl>
          </a:graphicData>
        </a:graphic>
      </p:graphicFrame>
      <p:graphicFrame>
        <p:nvGraphicFramePr>
          <p:cNvPr id="161" name="Shape 161"/>
          <p:cNvGraphicFramePr/>
          <p:nvPr/>
        </p:nvGraphicFramePr>
        <p:xfrm>
          <a:off x="1178400" y="472200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{9E56688F-8087-4C9A-A60D-19D6E4874F88}</a:tableStyleId>
              </a:tblPr>
              <a:tblGrid>
                <a:gridCol w="2032575"/>
                <a:gridCol w="7424500"/>
              </a:tblGrid>
              <a:tr h="677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0" marB="0" marR="44450" marL="44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241A6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buNone/>
                      </a:pPr>
                      <a:r>
                        <a:rPr lang="es-ES" sz="900">
                          <a:solidFill>
                            <a:srgbClr val="241A61"/>
                          </a:solidFill>
                        </a:rPr>
                        <a:t>2017</a:t>
                      </a:r>
                    </a:p>
                  </a:txBody>
                  <a:tcPr marT="0" marB="0" marR="44450" marL="4445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1613997" y="210430"/>
            <a:ext cx="89640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s-ES" sz="2800" u="none" cap="none" strike="noStrike">
                <a:solidFill>
                  <a:srgbClr val="38562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CASOS DE USO </a:t>
            </a:r>
            <a:r>
              <a:rPr lang="es-ES" sz="2800">
                <a:solidFill>
                  <a:srgbClr val="38562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APLICACIÓN MÓVIL</a:t>
            </a:r>
          </a:p>
        </p:txBody>
      </p:sp>
      <p:grpSp>
        <p:nvGrpSpPr>
          <p:cNvPr id="167" name="Shape 167"/>
          <p:cNvGrpSpPr/>
          <p:nvPr/>
        </p:nvGrpSpPr>
        <p:grpSpPr>
          <a:xfrm>
            <a:off x="0" y="916207"/>
            <a:ext cx="12192000" cy="5955807"/>
            <a:chOff x="0" y="916207"/>
            <a:chExt cx="12192000" cy="5955807"/>
          </a:xfrm>
        </p:grpSpPr>
        <p:sp>
          <p:nvSpPr>
            <p:cNvPr id="168" name="Shape 168"/>
            <p:cNvSpPr/>
            <p:nvPr/>
          </p:nvSpPr>
          <p:spPr>
            <a:xfrm>
              <a:off x="0" y="5964762"/>
              <a:ext cx="12192000" cy="907252"/>
            </a:xfrm>
            <a:prstGeom prst="rect">
              <a:avLst/>
            </a:prstGeom>
            <a:solidFill>
              <a:srgbClr val="385623">
                <a:alpha val="72941"/>
              </a:srgbClr>
            </a:solidFill>
            <a:ln cap="flat" cmpd="sng" w="12700">
              <a:solidFill>
                <a:srgbClr val="385623"/>
              </a:solidFill>
              <a:prstDash val="solid"/>
              <a:miter lim="8000"/>
              <a:headEnd len="med" w="med" type="none"/>
              <a:tailEnd len="med" w="med" type="none"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2857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45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D8D8D8"/>
                  </a:solidFill>
                  <a:latin typeface="Calibri"/>
                  <a:ea typeface="Calibri"/>
                  <a:cs typeface="Calibri"/>
                  <a:sym typeface="Calibri"/>
                </a:rPr>
                <a:t>     Programa: Ingeniería de sistemas</a:t>
              </a:r>
            </a:p>
            <a:p>
              <a:pPr indent="-2857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45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D8D8D8"/>
                  </a:solidFill>
                  <a:latin typeface="Calibri"/>
                  <a:ea typeface="Calibri"/>
                  <a:cs typeface="Calibri"/>
                  <a:sym typeface="Calibri"/>
                </a:rPr>
                <a:t>     Curso: Ingeniería de Software</a:t>
              </a:r>
            </a:p>
            <a:p>
              <a:pPr indent="-28575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D8D8"/>
                </a:buClr>
                <a:buSzPts val="450"/>
                <a:buFont typeface="Calibri"/>
                <a:buNone/>
              </a:pPr>
              <a:r>
                <a:rPr b="0" i="0" lang="es-ES" sz="1800" u="none" cap="none" strike="noStrike">
                  <a:solidFill>
                    <a:srgbClr val="D8D8D8"/>
                  </a:solidFill>
                  <a:latin typeface="Calibri"/>
                  <a:ea typeface="Calibri"/>
                  <a:cs typeface="Calibri"/>
                  <a:sym typeface="Calibri"/>
                </a:rPr>
                <a:t>     Profesor: Carlos López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6015143" y="916207"/>
              <a:ext cx="2880000" cy="1080000"/>
            </a:xfrm>
            <a:prstGeom prst="ellipse">
              <a:avLst/>
            </a:prstGeom>
            <a:solidFill>
              <a:srgbClr val="C4E0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889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R01. </a:t>
              </a:r>
              <a:r>
                <a:rPr lang="es-E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</a:p>
          </p:txBody>
        </p:sp>
        <p:grpSp>
          <p:nvGrpSpPr>
            <p:cNvPr id="170" name="Shape 170"/>
            <p:cNvGrpSpPr/>
            <p:nvPr/>
          </p:nvGrpSpPr>
          <p:grpSpPr>
            <a:xfrm>
              <a:off x="2817620" y="1455984"/>
              <a:ext cx="6226958" cy="4339076"/>
              <a:chOff x="1874307" y="1365032"/>
              <a:chExt cx="6434802" cy="4551637"/>
            </a:xfrm>
          </p:grpSpPr>
          <p:grpSp>
            <p:nvGrpSpPr>
              <p:cNvPr id="171" name="Shape 171"/>
              <p:cNvGrpSpPr/>
              <p:nvPr/>
            </p:nvGrpSpPr>
            <p:grpSpPr>
              <a:xfrm>
                <a:off x="1874307" y="1845330"/>
                <a:ext cx="2264108" cy="4071338"/>
                <a:chOff x="891453" y="2554363"/>
                <a:chExt cx="1116206" cy="2291565"/>
              </a:xfrm>
            </p:grpSpPr>
            <p:pic>
              <p:nvPicPr>
                <p:cNvPr descr="http://www.asagem.com/wp-content/uploads/coach-comunicar2.png" id="172" name="Shape 17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30517" r="45318" t="30352"/>
                <a:stretch/>
              </p:blipFill>
              <p:spPr>
                <a:xfrm>
                  <a:off x="1027448" y="2554363"/>
                  <a:ext cx="844217" cy="2125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3" name="Shape 173"/>
                <p:cNvSpPr txBox="1"/>
                <p:nvPr/>
              </p:nvSpPr>
              <p:spPr>
                <a:xfrm>
                  <a:off x="891453" y="4608440"/>
                  <a:ext cx="1116206" cy="2374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-2540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385623"/>
                    </a:buClr>
                    <a:buSzPts val="400"/>
                    <a:buFont typeface="Arial"/>
                    <a:buNone/>
                  </a:pPr>
                  <a:r>
                    <a:rPr b="1" i="0" lang="es-ES" sz="1600" u="none" cap="none" strike="noStrike">
                      <a:solidFill>
                        <a:srgbClr val="385623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Administrador</a:t>
                  </a:r>
                </a:p>
              </p:txBody>
            </p:sp>
          </p:grpSp>
          <p:sp>
            <p:nvSpPr>
              <p:cNvPr id="174" name="Shape 174"/>
              <p:cNvSpPr/>
              <p:nvPr/>
            </p:nvSpPr>
            <p:spPr>
              <a:xfrm>
                <a:off x="5252790" y="2050725"/>
                <a:ext cx="2976000" cy="1132800"/>
              </a:xfrm>
              <a:prstGeom prst="ellipse">
                <a:avLst/>
              </a:prstGeom>
              <a:solidFill>
                <a:srgbClr val="C4E0B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-22225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50"/>
                  <a:buFont typeface="Arial"/>
                  <a:buNone/>
                </a:pPr>
                <a:r>
                  <a:rPr b="0" i="0" lang="es-E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R02. </a:t>
                </a:r>
                <a:r>
                  <a:rPr lang="es-E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Consulta de ciudadanos</a:t>
                </a: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5333109" y="3323015"/>
                <a:ext cx="2976000" cy="1132800"/>
              </a:xfrm>
              <a:prstGeom prst="ellipse">
                <a:avLst/>
              </a:prstGeom>
              <a:solidFill>
                <a:srgbClr val="C4E0B2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-22225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50"/>
                  <a:buFont typeface="Arial"/>
                  <a:buNone/>
                </a:pPr>
                <a:r>
                  <a:rPr b="0" i="0" lang="es-ES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R03. </a:t>
                </a:r>
                <a:r>
                  <a:rPr lang="es-E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Consulta de ciudadanos por escritura manual</a:t>
                </a:r>
              </a:p>
            </p:txBody>
          </p:sp>
          <p:cxnSp>
            <p:nvCxnSpPr>
              <p:cNvPr id="176" name="Shape 176"/>
              <p:cNvCxnSpPr>
                <a:stCxn id="172" idx="3"/>
                <a:endCxn id="169" idx="2"/>
              </p:cNvCxnSpPr>
              <p:nvPr/>
            </p:nvCxnSpPr>
            <p:spPr>
              <a:xfrm flipH="1" rot="10800000">
                <a:off x="3862565" y="1365032"/>
                <a:ext cx="1316100" cy="2368800"/>
              </a:xfrm>
              <a:prstGeom prst="straightConnector1">
                <a:avLst/>
              </a:prstGeom>
              <a:noFill/>
              <a:ln cap="flat" cmpd="sng" w="31750">
                <a:solidFill>
                  <a:schemeClr val="accent6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39999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177" name="Shape 177"/>
              <p:cNvCxnSpPr>
                <a:stCxn id="172" idx="3"/>
                <a:endCxn id="174" idx="2"/>
              </p:cNvCxnSpPr>
              <p:nvPr/>
            </p:nvCxnSpPr>
            <p:spPr>
              <a:xfrm flipH="1" rot="10800000">
                <a:off x="3862565" y="2616932"/>
                <a:ext cx="1390200" cy="1116900"/>
              </a:xfrm>
              <a:prstGeom prst="straightConnector1">
                <a:avLst/>
              </a:prstGeom>
              <a:noFill/>
              <a:ln cap="flat" cmpd="sng" w="31750">
                <a:solidFill>
                  <a:schemeClr val="accent6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39999" rotWithShape="0" dir="5400000" dist="23000">
                  <a:srgbClr val="000000">
                    <a:alpha val="34509"/>
                  </a:srgbClr>
                </a:outerShdw>
              </a:effectLst>
            </p:spPr>
          </p:cxnSp>
          <p:cxnSp>
            <p:nvCxnSpPr>
              <p:cNvPr id="178" name="Shape 178"/>
              <p:cNvCxnSpPr>
                <a:stCxn id="172" idx="3"/>
                <a:endCxn id="175" idx="2"/>
              </p:cNvCxnSpPr>
              <p:nvPr/>
            </p:nvCxnSpPr>
            <p:spPr>
              <a:xfrm>
                <a:off x="3862565" y="3733832"/>
                <a:ext cx="1470300" cy="155400"/>
              </a:xfrm>
              <a:prstGeom prst="straightConnector1">
                <a:avLst/>
              </a:prstGeom>
              <a:noFill/>
              <a:ln cap="flat" cmpd="sng" w="31750">
                <a:solidFill>
                  <a:schemeClr val="accent6"/>
                </a:solidFill>
                <a:prstDash val="solid"/>
                <a:round/>
                <a:headEnd len="med" w="med" type="none"/>
                <a:tailEnd len="lg" w="lg" type="triangle"/>
              </a:ln>
              <a:effectLst>
                <a:outerShdw blurRad="39999" rotWithShape="0" dir="5400000" dist="23000">
                  <a:srgbClr val="000000">
                    <a:alpha val="34509"/>
                  </a:srgbClr>
                </a:outerShdw>
              </a:effectLst>
            </p:spPr>
          </p:cxnSp>
        </p:grpSp>
        <p:sp>
          <p:nvSpPr>
            <p:cNvPr id="179" name="Shape 179"/>
            <p:cNvSpPr/>
            <p:nvPr/>
          </p:nvSpPr>
          <p:spPr>
            <a:xfrm>
              <a:off x="5979078" y="4535405"/>
              <a:ext cx="2880000" cy="1080000"/>
            </a:xfrm>
            <a:prstGeom prst="ellipse">
              <a:avLst/>
            </a:prstGeom>
            <a:solidFill>
              <a:srgbClr val="C4E0B2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22225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R0</a:t>
              </a:r>
              <a:r>
                <a:rPr lang="es-E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b="0" i="0" lang="es-E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r>
                <a:rPr lang="es-E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Consulta de ciudadanos por código QR</a:t>
              </a:r>
            </a:p>
          </p:txBody>
        </p:sp>
        <p:cxnSp>
          <p:nvCxnSpPr>
            <p:cNvPr id="180" name="Shape 180"/>
            <p:cNvCxnSpPr>
              <a:stCxn id="172" idx="3"/>
              <a:endCxn id="179" idx="2"/>
            </p:cNvCxnSpPr>
            <p:nvPr/>
          </p:nvCxnSpPr>
          <p:spPr>
            <a:xfrm>
              <a:off x="4741658" y="3714161"/>
              <a:ext cx="1237500" cy="1361100"/>
            </a:xfrm>
            <a:prstGeom prst="straightConnector1">
              <a:avLst/>
            </a:prstGeom>
            <a:noFill/>
            <a:ln cap="flat" cmpd="sng" w="31750">
              <a:solidFill>
                <a:schemeClr val="accent6"/>
              </a:solidFill>
              <a:prstDash val="solid"/>
              <a:round/>
              <a:headEnd len="med" w="med" type="none"/>
              <a:tailEnd len="lg" w="lg" type="triangle"/>
            </a:ln>
            <a:effectLst>
              <a:outerShdw blurRad="39999" rotWithShape="0" dir="5400000" dist="23000">
                <a:srgbClr val="000000">
                  <a:alpha val="34510"/>
                </a:srgbClr>
              </a:outerShdw>
            </a:effec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