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CC8177-AAA7-4208-8C51-A6A20D30877E}">
  <a:tblStyle styleId="{DACC8177-AAA7-4208-8C51-A6A20D308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89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50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474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889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" name="Shape 56"/>
          <p:cNvSpPr txBox="1"/>
          <p:nvPr/>
        </p:nvSpPr>
        <p:spPr>
          <a:xfrm>
            <a:off x="3086100" y="933450"/>
            <a:ext cx="2792100" cy="3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marvelapp.com/2dee3f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Login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</a:t>
            </a:r>
            <a:r>
              <a:rPr b="1" lang="es" sz="1200">
                <a:solidFill>
                  <a:srgbClr val="241A61"/>
                </a:solidFill>
              </a:rPr>
              <a:t>Módulo</a:t>
            </a:r>
            <a:r>
              <a:rPr b="1" lang="es" sz="1200">
                <a:solidFill>
                  <a:srgbClr val="241A61"/>
                </a:solidFill>
              </a:rPr>
              <a:t>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31" name="Shape 131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938" y="152400"/>
            <a:ext cx="24441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de Registro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92" name="Shape 192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813" y="68250"/>
            <a:ext cx="24823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de Confirmación Registro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204" name="Shape 204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00" y="57725"/>
            <a:ext cx="24940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de Recuperar contraseña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216" name="Shape 216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217" name="Shape 217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938" y="57750"/>
            <a:ext cx="2610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de Confirmación Recuperar contraseña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228" name="Shape 228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229" name="Shape 229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950" y="152400"/>
            <a:ext cx="2458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363" y="152400"/>
            <a:ext cx="24872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252763" y="4915500"/>
            <a:ext cx="26385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https://marvelapp.com/2dee3f0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Principal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</a:t>
            </a:r>
            <a:r>
              <a:rPr b="1" lang="es" sz="1200">
                <a:solidFill>
                  <a:srgbClr val="241A61"/>
                </a:solidFill>
              </a:rPr>
              <a:t>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44" name="Shape 144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63" y="78750"/>
            <a:ext cx="24936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Principal / Escanear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</a:t>
            </a:r>
            <a:r>
              <a:rPr b="1" lang="es" sz="1200">
                <a:solidFill>
                  <a:srgbClr val="241A61"/>
                </a:solidFill>
              </a:rPr>
              <a:t>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56" name="Shape 156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763" y="99800"/>
            <a:ext cx="24664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Principal / Consultar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68" name="Shape 168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950" y="68275"/>
            <a:ext cx="2458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58200" y="414000"/>
            <a:ext cx="8557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5F5F5F"/>
              </a:solidFill>
            </a:endParaRP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s">
                <a:solidFill>
                  <a:srgbClr val="5F5F5F"/>
                </a:solidFill>
              </a:rPr>
              <a:t>Prototipo Vista de Consulta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Consulta ciudadano / Módulo Aplicación móvil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b="1" lang="es" sz="1200">
                <a:solidFill>
                  <a:srgbClr val="241A61"/>
                </a:solidFill>
              </a:rPr>
              <a:t>U. El Bosque</a:t>
            </a:r>
            <a:r>
              <a:rPr lang="es" sz="1200">
                <a:solidFill>
                  <a:srgbClr val="241A61"/>
                </a:solidFill>
              </a:rPr>
              <a:t> </a:t>
            </a:r>
          </a:p>
          <a:p>
            <a:pPr indent="-139700" lvl="0" marL="1511300" rtl="0">
              <a:spcBef>
                <a:spcPts val="0"/>
              </a:spcBef>
              <a:buNone/>
            </a:pPr>
            <a:r>
              <a:rPr lang="es" sz="1200">
                <a:solidFill>
                  <a:srgbClr val="241A61"/>
                </a:solidFill>
              </a:rPr>
              <a:t>Revisión 1.0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Responsables:</a:t>
            </a:r>
          </a:p>
          <a:p>
            <a:pPr indent="0" lvl="0" marL="12827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Sindy Lorena Gutierrez Perez</a:t>
            </a:r>
          </a:p>
          <a:p>
            <a:pPr indent="88900" lvl="0" marL="1282700" rtl="0">
              <a:spcBef>
                <a:spcPts val="0"/>
              </a:spcBef>
              <a:buNone/>
            </a:pPr>
            <a:r>
              <a:rPr lang="es" sz="1200"/>
              <a:t>Cristian Iván Izaquita Morales</a:t>
            </a:r>
          </a:p>
          <a:p>
            <a:pPr indent="342900" lvl="0" marL="1028700" rtl="0">
              <a:spcBef>
                <a:spcPts val="0"/>
              </a:spcBef>
              <a:buNone/>
            </a:pPr>
            <a:r>
              <a:rPr lang="es" sz="12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aphicFrame>
        <p:nvGraphicFramePr>
          <p:cNvPr id="180" name="Shape 180"/>
          <p:cNvGraphicFramePr/>
          <p:nvPr/>
        </p:nvGraphicFramePr>
        <p:xfrm>
          <a:off x="818906" y="4905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7060050"/>
              </a:tblGrid>
              <a:tr h="37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41A61"/>
                        </a:solidFill>
                      </a:endParaRPr>
                    </a:p>
                  </a:txBody>
                  <a:tcPr marT="0" marB="0" marR="33350" marL="33350"/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883800" y="35415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{DACC8177-AAA7-4208-8C51-A6A20D30877E}</a:tableStyleId>
              </a:tblPr>
              <a:tblGrid>
                <a:gridCol w="1524425"/>
                <a:gridCol w="5568375"/>
              </a:tblGrid>
              <a:tr h="5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33350" marL="33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33350" marL="3335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