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7462" lvl="0" marL="0" marR="0" rtl="0" algn="l">
              <a:spcBef>
                <a:spcPts val="0"/>
              </a:spcBef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7462" lvl="0" marL="0" marR="0" rtl="0" algn="l">
              <a:spcBef>
                <a:spcPts val="0"/>
              </a:spcBef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7462" lvl="0" marL="0" marR="0" rtl="0" algn="l">
              <a:spcBef>
                <a:spcPts val="0"/>
              </a:spcBef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7462" lvl="0" marL="0" marR="0" rtl="0" algn="l">
              <a:spcBef>
                <a:spcPts val="0"/>
              </a:spcBef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7462" lvl="0" marL="0" marR="0" rtl="0" algn="l">
              <a:spcBef>
                <a:spcPts val="0"/>
              </a:spcBef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7462" lvl="0" marL="0" marR="0" rtl="0" algn="l">
              <a:spcBef>
                <a:spcPts val="0"/>
              </a:spcBef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7462" lvl="0" marL="0" marR="0" rtl="0" algn="l">
              <a:spcBef>
                <a:spcPts val="0"/>
              </a:spcBef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7462" lvl="0" marL="0" marR="0" rtl="0" algn="l">
              <a:spcBef>
                <a:spcPts val="0"/>
              </a:spcBef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7462" lvl="0" marL="0" marR="0" rtl="0" algn="l">
              <a:spcBef>
                <a:spcPts val="0"/>
              </a:spcBef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Shape 14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Diapositiva de título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s-CO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ítulo y texto vertical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s-CO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Título vertical y texto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s-CO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ítulo y objeto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s-CO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Encabezado de secció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s-CO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Dos objeto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s-CO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ació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s-CO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Solo el título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s-CO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En blanco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s-CO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ido con título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s-CO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Imagen con título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s-CO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s-CO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3478469" y="1648967"/>
            <a:ext cx="5235057" cy="111193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571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900"/>
              <a:buFont typeface="Calibri"/>
              <a:buNone/>
            </a:pPr>
            <a:r>
              <a:rPr b="1" i="0" lang="es-CO" sz="3600" u="none" cap="none" strike="noStrik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CONSULTA CIUDADANO</a:t>
            </a:r>
          </a:p>
        </p:txBody>
      </p:sp>
      <p:sp>
        <p:nvSpPr>
          <p:cNvPr id="89" name="Shape 89"/>
          <p:cNvSpPr/>
          <p:nvPr/>
        </p:nvSpPr>
        <p:spPr>
          <a:xfrm>
            <a:off x="0" y="5950748"/>
            <a:ext cx="12192000" cy="907252"/>
          </a:xfrm>
          <a:prstGeom prst="rect">
            <a:avLst/>
          </a:prstGeom>
          <a:solidFill>
            <a:srgbClr val="1F3864">
              <a:alpha val="72156"/>
            </a:srgbClr>
          </a:solidFill>
          <a:ln cap="flat" cmpd="sng" w="12700">
            <a:solidFill>
              <a:srgbClr val="385623"/>
            </a:solidFill>
            <a:prstDash val="solid"/>
            <a:miter lim="8000"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-28575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"/>
              <a:buFont typeface="Calibri"/>
              <a:buNone/>
            </a:pPr>
            <a:r>
              <a:rPr b="0" i="0" lang="es-CO" sz="1800" u="none" cap="none" strike="noStrik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     Programa: Ingeniería de sistemas</a:t>
            </a:r>
          </a:p>
          <a:p>
            <a:pPr indent="-28575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"/>
              <a:buFont typeface="Calibri"/>
              <a:buNone/>
            </a:pPr>
            <a:r>
              <a:rPr b="0" i="0" lang="es-CO" sz="1800" u="none" cap="none" strike="noStrik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     Curso: Ingeniería de Software</a:t>
            </a:r>
          </a:p>
          <a:p>
            <a:pPr indent="-28575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"/>
              <a:buFont typeface="Calibri"/>
              <a:buNone/>
            </a:pPr>
            <a:r>
              <a:rPr b="0" i="0" lang="es-CO" sz="1800" u="none" cap="none" strike="noStrik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     Profesor: Carlos López</a:t>
            </a:r>
          </a:p>
        </p:txBody>
      </p:sp>
      <p:sp>
        <p:nvSpPr>
          <p:cNvPr id="90" name="Shape 90"/>
          <p:cNvSpPr/>
          <p:nvPr/>
        </p:nvSpPr>
        <p:spPr>
          <a:xfrm>
            <a:off x="4144071" y="2983248"/>
            <a:ext cx="3903851" cy="146470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8575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450"/>
              <a:buFont typeface="Calibri"/>
              <a:buNone/>
            </a:pPr>
            <a:r>
              <a:rPr b="1" i="0" lang="es-CO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PRESENTADO POR: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rPr b="0" i="0" lang="es-CO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Sindy Lorena Gutiérrez Perez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rPr b="0" i="0" lang="es-CO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Cristian Iván Izaquita Morales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Andres Villegas Oyola</a:t>
            </a:r>
          </a:p>
          <a:p>
            <a:pPr indent="-28575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45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0" y="5950748"/>
            <a:ext cx="12192000" cy="907252"/>
          </a:xfrm>
          <a:prstGeom prst="rect">
            <a:avLst/>
          </a:prstGeom>
          <a:solidFill>
            <a:srgbClr val="1F3864">
              <a:alpha val="72156"/>
            </a:srgbClr>
          </a:solidFill>
          <a:ln cap="flat" cmpd="sng" w="12700">
            <a:solidFill>
              <a:srgbClr val="385623"/>
            </a:solidFill>
            <a:prstDash val="solid"/>
            <a:miter lim="8000"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-28575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"/>
              <a:buFont typeface="Calibri"/>
              <a:buNone/>
            </a:pPr>
            <a:r>
              <a:rPr b="0" i="0" lang="es-CO" sz="1800" u="none" cap="none" strike="noStrik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     Programa: Ingeniería de sistemas</a:t>
            </a:r>
          </a:p>
          <a:p>
            <a:pPr indent="-28575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"/>
              <a:buFont typeface="Calibri"/>
              <a:buNone/>
            </a:pPr>
            <a:r>
              <a:rPr b="0" i="0" lang="es-CO" sz="1800" u="none" cap="none" strike="noStrik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     Curso: Ingeniería de Software</a:t>
            </a:r>
          </a:p>
          <a:p>
            <a:pPr indent="-28575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"/>
              <a:buFont typeface="Calibri"/>
              <a:buNone/>
            </a:pPr>
            <a:r>
              <a:rPr b="0" i="0" lang="es-CO" sz="1800" u="none" cap="none" strike="noStrik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     Profesor: Carlos López</a:t>
            </a:r>
          </a:p>
        </p:txBody>
      </p:sp>
      <p:sp>
        <p:nvSpPr>
          <p:cNvPr id="96" name="Shape 96"/>
          <p:cNvSpPr/>
          <p:nvPr/>
        </p:nvSpPr>
        <p:spPr>
          <a:xfrm>
            <a:off x="2549579" y="1300411"/>
            <a:ext cx="4073290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s-CO" sz="2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1. Visión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s-CO" sz="2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2. El Problema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s-CO" sz="2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3. La Solución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s-CO" sz="2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4. La Oportunidad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s-CO" sz="2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5. El Producto / Servicio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s-CO" sz="2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6. El Equipo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s-CO" sz="2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7. El Modelo de ingresos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s-CO" sz="2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8. La Competencia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s-CO" sz="2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9. Las Finanzas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s-CO" sz="2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10. La Pregunta final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3043646" y="404949"/>
            <a:ext cx="531658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i="0" lang="es-CO" sz="3600" u="none" cap="none" strike="noStrik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</a:p>
        </p:txBody>
      </p:sp>
      <p:pic>
        <p:nvPicPr>
          <p:cNvPr descr="Resultado de imagen para personas revisando web png" id="98" name="Shape 98"/>
          <p:cNvPicPr preferRelativeResize="0"/>
          <p:nvPr/>
        </p:nvPicPr>
        <p:blipFill rotWithShape="1">
          <a:blip r:embed="rId3">
            <a:alphaModFix/>
          </a:blip>
          <a:srcRect b="39339" l="81762" r="4160" t="0"/>
          <a:stretch/>
        </p:blipFill>
        <p:spPr>
          <a:xfrm>
            <a:off x="10149840" y="3678145"/>
            <a:ext cx="1119586" cy="2161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/>
        </p:nvSpPr>
        <p:spPr>
          <a:xfrm>
            <a:off x="0" y="5950748"/>
            <a:ext cx="12192000" cy="907252"/>
          </a:xfrm>
          <a:prstGeom prst="rect">
            <a:avLst/>
          </a:prstGeom>
          <a:solidFill>
            <a:srgbClr val="1F3864">
              <a:alpha val="72156"/>
            </a:srgbClr>
          </a:solidFill>
          <a:ln cap="flat" cmpd="sng" w="12700">
            <a:solidFill>
              <a:srgbClr val="385623"/>
            </a:solidFill>
            <a:prstDash val="solid"/>
            <a:miter lim="8000"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-28575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"/>
              <a:buFont typeface="Calibri"/>
              <a:buNone/>
            </a:pPr>
            <a:r>
              <a:rPr b="0" i="0" lang="es-CO" sz="1800" u="none" cap="none" strike="noStrik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     Programa: Ingeniería de sistemas</a:t>
            </a:r>
          </a:p>
          <a:p>
            <a:pPr indent="-28575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"/>
              <a:buFont typeface="Calibri"/>
              <a:buNone/>
            </a:pPr>
            <a:r>
              <a:rPr b="0" i="0" lang="es-CO" sz="1800" u="none" cap="none" strike="noStrik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     Curso: Ingeniería de Software</a:t>
            </a:r>
          </a:p>
          <a:p>
            <a:pPr indent="-28575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"/>
              <a:buFont typeface="Calibri"/>
              <a:buNone/>
            </a:pPr>
            <a:r>
              <a:rPr b="0" i="0" lang="es-CO" sz="1800" u="none" cap="none" strike="noStrik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     Profesor: Carlos López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3043646" y="404949"/>
            <a:ext cx="531658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i="0" lang="es-CO" sz="3600" u="none" cap="none" strike="noStrik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VISION</a:t>
            </a:r>
          </a:p>
        </p:txBody>
      </p:sp>
      <p:sp>
        <p:nvSpPr>
          <p:cNvPr id="105" name="Shape 105"/>
          <p:cNvSpPr/>
          <p:nvPr/>
        </p:nvSpPr>
        <p:spPr>
          <a:xfrm>
            <a:off x="914399" y="1373949"/>
            <a:ext cx="10411097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buNone/>
            </a:pP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propósito del proyecto es proveer una herramienta que facilite el proceso de gestión, administración y consulta de los ciudadanos que se encuentren registrados en el sistema acorde con las necesidades y requerimientos por el cliente.</a:t>
            </a:r>
          </a:p>
        </p:txBody>
      </p:sp>
      <p:pic>
        <p:nvPicPr>
          <p:cNvPr descr="Resultado de imagen para coaching vision png" id="106" name="Shape 106"/>
          <p:cNvPicPr preferRelativeResize="0"/>
          <p:nvPr/>
        </p:nvPicPr>
        <p:blipFill rotWithShape="1">
          <a:blip r:embed="rId3">
            <a:alphaModFix/>
          </a:blip>
          <a:srcRect b="4290" l="63133" r="0" t="0"/>
          <a:stretch/>
        </p:blipFill>
        <p:spPr>
          <a:xfrm>
            <a:off x="9823271" y="3122023"/>
            <a:ext cx="1679130" cy="2824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>
            <a:off x="0" y="5950748"/>
            <a:ext cx="12192000" cy="907252"/>
          </a:xfrm>
          <a:prstGeom prst="rect">
            <a:avLst/>
          </a:prstGeom>
          <a:solidFill>
            <a:srgbClr val="1F3864">
              <a:alpha val="72156"/>
            </a:srgbClr>
          </a:solidFill>
          <a:ln cap="flat" cmpd="sng" w="12700">
            <a:solidFill>
              <a:srgbClr val="385623"/>
            </a:solidFill>
            <a:prstDash val="solid"/>
            <a:miter lim="8000"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-28575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"/>
              <a:buFont typeface="Calibri"/>
              <a:buNone/>
            </a:pPr>
            <a:r>
              <a:rPr b="0" i="0" lang="es-CO" sz="1800" u="none" cap="none" strike="noStrik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     Programa: Ingeniería de sistemas</a:t>
            </a:r>
          </a:p>
          <a:p>
            <a:pPr indent="-28575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"/>
              <a:buFont typeface="Calibri"/>
              <a:buNone/>
            </a:pPr>
            <a:r>
              <a:rPr b="0" i="0" lang="es-CO" sz="1800" u="none" cap="none" strike="noStrik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     Curso: Ingeniería de Software</a:t>
            </a:r>
          </a:p>
          <a:p>
            <a:pPr indent="-28575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"/>
              <a:buFont typeface="Calibri"/>
              <a:buNone/>
            </a:pPr>
            <a:r>
              <a:rPr b="0" i="0" lang="es-CO" sz="1800" u="none" cap="none" strike="noStrik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     Profesor: Carlos López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3043646" y="404949"/>
            <a:ext cx="531658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i="0" lang="es-CO" sz="3600" u="none" cap="none" strike="noStrik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EL PROBLEMA</a:t>
            </a:r>
          </a:p>
        </p:txBody>
      </p:sp>
      <p:pic>
        <p:nvPicPr>
          <p:cNvPr descr="Resultado de imagen para coaching vision png" id="113" name="Shape 113"/>
          <p:cNvPicPr preferRelativeResize="0"/>
          <p:nvPr/>
        </p:nvPicPr>
        <p:blipFill rotWithShape="1">
          <a:blip r:embed="rId3">
            <a:alphaModFix/>
          </a:blip>
          <a:srcRect b="4290" l="63133" r="0" t="0"/>
          <a:stretch/>
        </p:blipFill>
        <p:spPr>
          <a:xfrm>
            <a:off x="9823271" y="3122023"/>
            <a:ext cx="1679130" cy="282452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/>
          <p:nvPr/>
        </p:nvSpPr>
        <p:spPr>
          <a:xfrm>
            <a:off x="1262743" y="1298085"/>
            <a:ext cx="9906000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buNone/>
            </a:pPr>
            <a:r>
              <a:rPr b="0" i="0" lang="es-CO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Teniendo en cuenta el auge y el avance vertiginoso que tienen los dispositivos móviles en las</a:t>
            </a:r>
          </a:p>
          <a:p>
            <a:pPr indent="0" lvl="0" marL="0" marR="0" rtl="0" algn="just">
              <a:spcBef>
                <a:spcPts val="0"/>
              </a:spcBef>
              <a:buNone/>
            </a:pPr>
            <a:r>
              <a:rPr b="0" i="0" lang="es-CO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diferentes actividades del ser humano y en pro de ser una herramienta para la generación de</a:t>
            </a:r>
          </a:p>
          <a:p>
            <a:pPr indent="0" lvl="0" marL="0" marR="0" rtl="0" algn="just">
              <a:spcBef>
                <a:spcPts val="0"/>
              </a:spcBef>
              <a:buNone/>
            </a:pPr>
            <a:r>
              <a:rPr b="0" i="0" lang="es-CO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calidad de vida, se ha identificado una necesidad que facilite el proceso de consulta de</a:t>
            </a:r>
          </a:p>
          <a:p>
            <a:pPr indent="0" lvl="0" marL="0" marR="0" rtl="0" algn="just">
              <a:spcBef>
                <a:spcPts val="0"/>
              </a:spcBef>
              <a:buNone/>
            </a:pPr>
            <a:r>
              <a:rPr b="0" i="0" lang="es-CO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antecedentes judiciales de un ciudadano requerido por un personal de la fuerza pública en</a:t>
            </a:r>
          </a:p>
          <a:p>
            <a:pPr indent="0" lvl="0" marL="0" marR="0" rtl="0" algn="just">
              <a:spcBef>
                <a:spcPts val="0"/>
              </a:spcBef>
              <a:buNone/>
            </a:pPr>
            <a:r>
              <a:rPr b="0" i="0" lang="es-CO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cualquier momento y en cualquier lugar dentro de lo establecido por la ley.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0" y="5950748"/>
            <a:ext cx="12192000" cy="907252"/>
          </a:xfrm>
          <a:prstGeom prst="rect">
            <a:avLst/>
          </a:prstGeom>
          <a:solidFill>
            <a:srgbClr val="1F3864">
              <a:alpha val="72156"/>
            </a:srgbClr>
          </a:solidFill>
          <a:ln cap="flat" cmpd="sng" w="12700">
            <a:solidFill>
              <a:srgbClr val="385623"/>
            </a:solidFill>
            <a:prstDash val="solid"/>
            <a:miter lim="8000"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-28575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"/>
              <a:buFont typeface="Calibri"/>
              <a:buNone/>
            </a:pPr>
            <a:r>
              <a:rPr b="0" i="0" lang="es-CO" sz="1800" u="none" cap="none" strike="noStrik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     Programa: Ingeniería de sistemas</a:t>
            </a:r>
          </a:p>
          <a:p>
            <a:pPr indent="-28575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"/>
              <a:buFont typeface="Calibri"/>
              <a:buNone/>
            </a:pPr>
            <a:r>
              <a:rPr b="0" i="0" lang="es-CO" sz="1800" u="none" cap="none" strike="noStrik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     Curso: Ingeniería de Software</a:t>
            </a:r>
          </a:p>
          <a:p>
            <a:pPr indent="-28575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"/>
              <a:buFont typeface="Calibri"/>
              <a:buNone/>
            </a:pPr>
            <a:r>
              <a:rPr b="0" i="0" lang="es-CO" sz="1800" u="none" cap="none" strike="noStrik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     Profesor: Carlos López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3043646" y="404949"/>
            <a:ext cx="531658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i="0" lang="es-CO" sz="3600" u="none" cap="none" strike="noStrik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LA SOLUCIÓN</a:t>
            </a:r>
          </a:p>
        </p:txBody>
      </p:sp>
      <p:pic>
        <p:nvPicPr>
          <p:cNvPr descr="Resultado de imagen para coaching vision png" id="121" name="Shape 121"/>
          <p:cNvPicPr preferRelativeResize="0"/>
          <p:nvPr/>
        </p:nvPicPr>
        <p:blipFill rotWithShape="1">
          <a:blip r:embed="rId3">
            <a:alphaModFix/>
          </a:blip>
          <a:srcRect b="4290" l="63133" r="0" t="0"/>
          <a:stretch/>
        </p:blipFill>
        <p:spPr>
          <a:xfrm>
            <a:off x="9823271" y="3122023"/>
            <a:ext cx="1679130" cy="282452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/>
          <p:nvPr/>
        </p:nvSpPr>
        <p:spPr>
          <a:xfrm>
            <a:off x="1079862" y="1216278"/>
            <a:ext cx="9840687" cy="2616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buNone/>
            </a:pP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ofrece un sistema al cliente que le permite suplir las necesidades identificadas por la entidad contratante, </a:t>
            </a:r>
          </a:p>
          <a:p>
            <a:pPr indent="0" lvl="0" marL="0" marR="0" rtl="0" algn="just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buNone/>
            </a:pP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sistema se encuentra divido en dos módulos:</a:t>
            </a:r>
          </a:p>
          <a:p>
            <a:pPr indent="-342900" lvl="0" marL="342900" marR="0" rtl="0" algn="just">
              <a:spcBef>
                <a:spcPts val="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Modulo Sistema de Registro web</a:t>
            </a:r>
          </a:p>
          <a:p>
            <a:pPr indent="-342900" lvl="0" marL="342900" marR="0" rtl="0" algn="just">
              <a:spcBef>
                <a:spcPts val="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Modulo Aplicación móvil</a:t>
            </a:r>
          </a:p>
          <a:p>
            <a:pPr indent="-342900" lvl="0" marL="342900" marR="0" rtl="0" algn="just">
              <a:spcBef>
                <a:spcPts val="0"/>
              </a:spcBef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0" y="5950748"/>
            <a:ext cx="12192000" cy="907252"/>
          </a:xfrm>
          <a:prstGeom prst="rect">
            <a:avLst/>
          </a:prstGeom>
          <a:solidFill>
            <a:srgbClr val="1F3864">
              <a:alpha val="72156"/>
            </a:srgbClr>
          </a:solidFill>
          <a:ln cap="flat" cmpd="sng" w="12700">
            <a:solidFill>
              <a:srgbClr val="385623"/>
            </a:solidFill>
            <a:prstDash val="solid"/>
            <a:miter lim="8000"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-28575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"/>
              <a:buFont typeface="Calibri"/>
              <a:buNone/>
            </a:pPr>
            <a:r>
              <a:rPr b="0" i="0" lang="es-CO" sz="1800" u="none" cap="none" strike="noStrik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     Programa: Ingeniería de sistemas</a:t>
            </a:r>
          </a:p>
          <a:p>
            <a:pPr indent="-28575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"/>
              <a:buFont typeface="Calibri"/>
              <a:buNone/>
            </a:pPr>
            <a:r>
              <a:rPr b="0" i="0" lang="es-CO" sz="1800" u="none" cap="none" strike="noStrik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     Curso: Ingeniería de Software</a:t>
            </a:r>
          </a:p>
          <a:p>
            <a:pPr indent="-28575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"/>
              <a:buFont typeface="Calibri"/>
              <a:buNone/>
            </a:pPr>
            <a:r>
              <a:rPr b="0" i="0" lang="es-CO" sz="1800" u="none" cap="none" strike="noStrik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     Profesor: Carlos López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2847701" y="404949"/>
            <a:ext cx="701475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i="0" lang="es-CO" sz="3600" u="none" cap="none" strike="noStrik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Modulo Sistema de Registro web</a:t>
            </a:r>
          </a:p>
        </p:txBody>
      </p:sp>
      <p:pic>
        <p:nvPicPr>
          <p:cNvPr descr="Resultado de imagen para coaching vision png" id="129" name="Shape 129"/>
          <p:cNvPicPr preferRelativeResize="0"/>
          <p:nvPr/>
        </p:nvPicPr>
        <p:blipFill rotWithShape="1">
          <a:blip r:embed="rId3">
            <a:alphaModFix/>
          </a:blip>
          <a:srcRect b="4290" l="63133" r="0" t="0"/>
          <a:stretch/>
        </p:blipFill>
        <p:spPr>
          <a:xfrm>
            <a:off x="9823271" y="3122023"/>
            <a:ext cx="1679130" cy="2824529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/>
          <p:nvPr/>
        </p:nvSpPr>
        <p:spPr>
          <a:xfrm>
            <a:off x="1048295" y="1737028"/>
            <a:ext cx="8565967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funcionamiento principal es poder registrar la información de los ciudadanos y gestionar los datos de los mismos.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0" y="5950748"/>
            <a:ext cx="12192000" cy="907252"/>
          </a:xfrm>
          <a:prstGeom prst="rect">
            <a:avLst/>
          </a:prstGeom>
          <a:solidFill>
            <a:srgbClr val="1F3864">
              <a:alpha val="72156"/>
            </a:srgbClr>
          </a:solidFill>
          <a:ln cap="flat" cmpd="sng" w="12700">
            <a:solidFill>
              <a:srgbClr val="385623"/>
            </a:solidFill>
            <a:prstDash val="solid"/>
            <a:miter lim="8000"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-28575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"/>
              <a:buFont typeface="Calibri"/>
              <a:buNone/>
            </a:pPr>
            <a:r>
              <a:rPr b="0" i="0" lang="es-CO" sz="1800" u="none" cap="none" strike="noStrik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     Programa: Ingeniería de sistemas</a:t>
            </a:r>
          </a:p>
          <a:p>
            <a:pPr indent="-28575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"/>
              <a:buFont typeface="Calibri"/>
              <a:buNone/>
            </a:pPr>
            <a:r>
              <a:rPr b="0" i="0" lang="es-CO" sz="1800" u="none" cap="none" strike="noStrik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     Curso: Ingeniería de Software</a:t>
            </a:r>
          </a:p>
          <a:p>
            <a:pPr indent="-28575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"/>
              <a:buFont typeface="Calibri"/>
              <a:buNone/>
            </a:pPr>
            <a:r>
              <a:rPr b="0" i="0" lang="es-CO" sz="1800" u="none" cap="none" strike="noStrik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     Profesor: Carlos López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0" y="6142764"/>
            <a:ext cx="701475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s-CO" sz="28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Modulo Sistema de Registro web</a:t>
            </a:r>
          </a:p>
        </p:txBody>
      </p:sp>
      <p:pic>
        <p:nvPicPr>
          <p:cNvPr id="137" name="Shape 137"/>
          <p:cNvPicPr preferRelativeResize="0"/>
          <p:nvPr/>
        </p:nvPicPr>
        <p:blipFill rotWithShape="1">
          <a:blip r:embed="rId3">
            <a:alphaModFix/>
          </a:blip>
          <a:srcRect b="23527" l="0" r="-324" t="0"/>
          <a:stretch/>
        </p:blipFill>
        <p:spPr>
          <a:xfrm>
            <a:off x="0" y="18608"/>
            <a:ext cx="12134804" cy="59321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para coaching vision png" id="138" name="Shape 138"/>
          <p:cNvPicPr preferRelativeResize="0"/>
          <p:nvPr/>
        </p:nvPicPr>
        <p:blipFill rotWithShape="1">
          <a:blip r:embed="rId4">
            <a:alphaModFix/>
          </a:blip>
          <a:srcRect b="4290" l="63133" r="0" t="0"/>
          <a:stretch/>
        </p:blipFill>
        <p:spPr>
          <a:xfrm>
            <a:off x="11377749" y="4510885"/>
            <a:ext cx="854702" cy="1437727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/>
        </p:nvSpPr>
        <p:spPr>
          <a:xfrm>
            <a:off x="3148146" y="509452"/>
            <a:ext cx="701475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s-CO" sz="360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Modulo Sistema de Registro web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0" y="5950748"/>
            <a:ext cx="12192000" cy="907252"/>
          </a:xfrm>
          <a:prstGeom prst="rect">
            <a:avLst/>
          </a:prstGeom>
          <a:solidFill>
            <a:srgbClr val="1F3864">
              <a:alpha val="72156"/>
            </a:srgbClr>
          </a:solidFill>
          <a:ln cap="flat" cmpd="sng" w="12700">
            <a:solidFill>
              <a:srgbClr val="385623"/>
            </a:solidFill>
            <a:prstDash val="solid"/>
            <a:miter lim="8000"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-28575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"/>
              <a:buFont typeface="Calibri"/>
              <a:buNone/>
            </a:pPr>
            <a:r>
              <a:rPr b="0" i="0" lang="es-CO" sz="1800" u="none" cap="none" strike="noStrik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     Programa: Ingeniería de sistemas</a:t>
            </a:r>
          </a:p>
          <a:p>
            <a:pPr indent="-28575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"/>
              <a:buFont typeface="Calibri"/>
              <a:buNone/>
            </a:pPr>
            <a:r>
              <a:rPr b="0" i="0" lang="es-CO" sz="1800" u="none" cap="none" strike="noStrik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     Curso: Ingeniería de Software</a:t>
            </a:r>
          </a:p>
          <a:p>
            <a:pPr indent="-28575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"/>
              <a:buFont typeface="Calibri"/>
              <a:buNone/>
            </a:pPr>
            <a:r>
              <a:rPr b="0" i="0" lang="es-CO" sz="1800" u="none" cap="none" strike="noStrik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     Profesor: Carlos López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2847701" y="404949"/>
            <a:ext cx="701475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s-CO" sz="36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Modulo Aplicación móvil</a:t>
            </a:r>
          </a:p>
        </p:txBody>
      </p:sp>
      <p:pic>
        <p:nvPicPr>
          <p:cNvPr descr="Resultado de imagen para coaching vision png" id="146" name="Shape 146"/>
          <p:cNvPicPr preferRelativeResize="0"/>
          <p:nvPr/>
        </p:nvPicPr>
        <p:blipFill rotWithShape="1">
          <a:blip r:embed="rId3">
            <a:alphaModFix/>
          </a:blip>
          <a:srcRect b="4290" l="63133" r="0" t="0"/>
          <a:stretch/>
        </p:blipFill>
        <p:spPr>
          <a:xfrm>
            <a:off x="9823271" y="3122023"/>
            <a:ext cx="1679130" cy="2824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>
            <a:off x="0" y="5950748"/>
            <a:ext cx="12192000" cy="907252"/>
          </a:xfrm>
          <a:prstGeom prst="rect">
            <a:avLst/>
          </a:prstGeom>
          <a:solidFill>
            <a:srgbClr val="1F3864">
              <a:alpha val="72156"/>
            </a:srgbClr>
          </a:solidFill>
          <a:ln cap="flat" cmpd="sng" w="12700">
            <a:solidFill>
              <a:srgbClr val="385623"/>
            </a:solidFill>
            <a:prstDash val="solid"/>
            <a:miter lim="8000"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-28575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"/>
              <a:buFont typeface="Calibri"/>
              <a:buNone/>
            </a:pPr>
            <a:r>
              <a:rPr b="0" i="0" lang="es-CO" sz="1800" u="none" cap="none" strike="noStrik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     Programa: Ingeniería de sistemas</a:t>
            </a:r>
          </a:p>
          <a:p>
            <a:pPr indent="-28575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"/>
              <a:buFont typeface="Calibri"/>
              <a:buNone/>
            </a:pPr>
            <a:r>
              <a:rPr b="0" i="0" lang="es-CO" sz="1800" u="none" cap="none" strike="noStrik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     Curso: Ingeniería de Software</a:t>
            </a:r>
          </a:p>
          <a:p>
            <a:pPr indent="-28575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"/>
              <a:buFont typeface="Calibri"/>
              <a:buNone/>
            </a:pPr>
            <a:r>
              <a:rPr b="0" i="0" lang="es-CO" sz="1800" u="none" cap="none" strike="noStrik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     Profesor: Carlos López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2847701" y="404949"/>
            <a:ext cx="701475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s-CO" sz="36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Modulo Aplicación móvil</a:t>
            </a:r>
          </a:p>
        </p:txBody>
      </p:sp>
      <p:pic>
        <p:nvPicPr>
          <p:cNvPr descr="Resultado de imagen para coaching vision png" id="153" name="Shape 153"/>
          <p:cNvPicPr preferRelativeResize="0"/>
          <p:nvPr/>
        </p:nvPicPr>
        <p:blipFill rotWithShape="1">
          <a:blip r:embed="rId3">
            <a:alphaModFix/>
          </a:blip>
          <a:srcRect b="4290" l="63133" r="0" t="0"/>
          <a:stretch/>
        </p:blipFill>
        <p:spPr>
          <a:xfrm>
            <a:off x="9823271" y="3122023"/>
            <a:ext cx="1679130" cy="2824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