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90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7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82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29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0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72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89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70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06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0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07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58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23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15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75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8253-D5CC-4E76-B09C-45CF96903589}" type="datetimeFigureOut">
              <a:rPr lang="es-CL" smtClean="0"/>
              <a:t>30-06-2025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4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2F8D04-E773-F3E6-B226-888194A2B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459" y="832732"/>
            <a:ext cx="8801251" cy="2262781"/>
          </a:xfrm>
        </p:spPr>
        <p:txBody>
          <a:bodyPr>
            <a:noAutofit/>
          </a:bodyPr>
          <a:lstStyle/>
          <a:p>
            <a:pPr algn="just"/>
            <a:r>
              <a:rPr lang="en-US" sz="3500" b="1" dirty="0"/>
              <a:t>Optimizing Portfolios with Absorbing Chains: Integrating Success Probability and Risk Timing</a:t>
            </a:r>
            <a:endParaRPr lang="es-CL" sz="35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41817-D170-2062-E881-9ACFD4164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0966" y="3409747"/>
            <a:ext cx="4215897" cy="1126283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Magíster en Ciencias de la Ingeniería Industrial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4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EC903742-AD03-5DCD-3BEC-61FABACB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D9C2C0CE-B93D-3303-289C-2B6461C36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" y="-5440"/>
            <a:ext cx="1173976" cy="11262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85E80E-5913-F846-12F0-9FD55368316E}"/>
              </a:ext>
            </a:extLst>
          </p:cNvPr>
          <p:cNvSpPr txBox="1"/>
          <p:nvPr/>
        </p:nvSpPr>
        <p:spPr>
          <a:xfrm>
            <a:off x="3244459" y="4737490"/>
            <a:ext cx="66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Sebastián Andrés </a:t>
            </a:r>
            <a:r>
              <a:rPr lang="es-ES" dirty="0" err="1"/>
              <a:t>Flández</a:t>
            </a:r>
            <a:r>
              <a:rPr lang="es-ES" dirty="0"/>
              <a:t> Huerta</a:t>
            </a:r>
          </a:p>
          <a:p>
            <a:r>
              <a:rPr lang="es-ES" dirty="0"/>
              <a:t>PII402 – Procesos Estocásticos</a:t>
            </a:r>
          </a:p>
          <a:p>
            <a:r>
              <a:rPr lang="es-ES" dirty="0"/>
              <a:t>Docente: Eloy Alvarado Narváez</a:t>
            </a:r>
          </a:p>
          <a:p>
            <a:endParaRPr lang="es-CL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4E1D0396-8816-0752-C689-24B53B14D8B2}"/>
              </a:ext>
            </a:extLst>
          </p:cNvPr>
          <p:cNvSpPr txBox="1">
            <a:spLocks/>
          </p:cNvSpPr>
          <p:nvPr/>
        </p:nvSpPr>
        <p:spPr>
          <a:xfrm>
            <a:off x="7057477" y="3763440"/>
            <a:ext cx="20762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Junio 2025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26F26695-C243-C3DB-00FA-45D0BD80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4C6B509-7F62-E29E-1963-0A979C9093B0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4C3AC0-202A-B688-29AB-BD340EF1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11" y="636106"/>
            <a:ext cx="10010273" cy="59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8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823C7779-B2B2-9CCE-D12A-D125E75A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80BA0DB-E3FF-41C7-F36F-E1F9DFE5CAA9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A2FE77-08C5-8E44-881B-74F31753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1" y="1930178"/>
            <a:ext cx="10182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6248-72A2-94D9-EA66-A5418B3E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14" y="509087"/>
            <a:ext cx="8911687" cy="1280890"/>
          </a:xfrm>
        </p:spPr>
        <p:txBody>
          <a:bodyPr/>
          <a:lstStyle/>
          <a:p>
            <a:r>
              <a:rPr lang="es-ES" dirty="0"/>
              <a:t>Integración: Ajustes de Riesgo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072371-8DE9-11DF-E792-1D538F11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5465" y="1290402"/>
                <a:ext cx="9359436" cy="37776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dirty="0">
                    <a:solidFill>
                      <a:schemeClr val="tx1"/>
                    </a:solidFill>
                  </a:rPr>
                  <a:t>Dado que la optimización de Markowitz depende críticamente de la matriz de varianzas y covarianzas, se propone modificar la desviación estándar histórica </a:t>
                </a:r>
                <a:r>
                  <a:rPr lang="el-GR" dirty="0">
                    <a:solidFill>
                      <a:schemeClr val="tx1"/>
                    </a:solidFill>
                  </a:rPr>
                  <a:t>σ</a:t>
                </a:r>
                <a:r>
                  <a:rPr lang="es-ES" dirty="0">
                    <a:solidFill>
                      <a:schemeClr val="tx1"/>
                    </a:solidFill>
                  </a:rPr>
                  <a:t> de cada activo i mediante un factor de ajuste que combina su probabilidad de éxito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y su tiempo esperado de absorción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. El ajuste se define como:</a:t>
                </a:r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072371-8DE9-11DF-E792-1D538F11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465" y="1290402"/>
                <a:ext cx="9359436" cy="3777622"/>
              </a:xfrm>
              <a:blipFill>
                <a:blip r:embed="rId2"/>
                <a:stretch>
                  <a:fillRect l="-521" t="-969" r="-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0D85312C-04F3-0E5B-ECAB-0292B0307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620362D-9CC6-3BAE-D763-9135E6C31E68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67DB4B8-704D-F719-14B6-C78EF449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83" y="2629187"/>
            <a:ext cx="6324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9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5E51C4FE-C4B0-0B02-2A77-D1149F1F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880D46C-B28C-A07A-3F5D-CB6042D3C594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D14A30-C75D-3024-4CE1-26354ED1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00"/>
          <a:stretch>
            <a:fillRect/>
          </a:stretch>
        </p:blipFill>
        <p:spPr>
          <a:xfrm>
            <a:off x="7063731" y="554621"/>
            <a:ext cx="4562475" cy="62644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650D5B-3DD8-3D49-EE90-375C8ED9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7" y="5214974"/>
            <a:ext cx="457200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32DE9F-604E-0324-4537-ACFEA6F67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35" y="4362172"/>
            <a:ext cx="3248025" cy="619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449AD3-9712-D979-39AA-9E329DB33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528" y="516794"/>
            <a:ext cx="5044641" cy="902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D061D9-E33A-334F-A250-09DEC94A7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205" y="1643026"/>
            <a:ext cx="5895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EA77-1052-5FBC-1CAC-9C65FA45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92" y="42218"/>
            <a:ext cx="5906182" cy="761928"/>
          </a:xfrm>
        </p:spPr>
        <p:txBody>
          <a:bodyPr>
            <a:normAutofit fontScale="90000"/>
          </a:bodyPr>
          <a:lstStyle/>
          <a:p>
            <a:r>
              <a:rPr lang="es-ES" dirty="0"/>
              <a:t>Portafolios: Mínimo Riesgo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62B4B12B-B43F-F06D-34F9-1BF0129B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309896D-7BFC-5519-2175-0C80BB6DF706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12AA30-7E2F-2A06-2095-DDA0F1FC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24" y="1386038"/>
            <a:ext cx="9653684" cy="51128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CF53061-BD32-D9F1-3D8A-9E2383ED3549}"/>
              </a:ext>
            </a:extLst>
          </p:cNvPr>
          <p:cNvSpPr txBox="1">
            <a:spLocks/>
          </p:cNvSpPr>
          <p:nvPr/>
        </p:nvSpPr>
        <p:spPr>
          <a:xfrm>
            <a:off x="4613452" y="759940"/>
            <a:ext cx="5906182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Portafolios Diarios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0875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4A9E6E97-905B-C78C-5ED5-1ABDC357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8E9C947-3B1A-97B8-1E98-D917F1E8799C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16242C-75B9-5ABC-4D57-207F691E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90" y="1067087"/>
            <a:ext cx="10125075" cy="54768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7EC5B3E-D5C4-3BFE-D66A-A18F5F713E0E}"/>
              </a:ext>
            </a:extLst>
          </p:cNvPr>
          <p:cNvSpPr txBox="1">
            <a:spLocks/>
          </p:cNvSpPr>
          <p:nvPr/>
        </p:nvSpPr>
        <p:spPr>
          <a:xfrm>
            <a:off x="4613452" y="469041"/>
            <a:ext cx="5906182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Portafolios Mensuales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577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D4042BE2-F31B-2CBB-AD5C-4FA48EB8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9643BF1-1DCC-5E42-D7ED-F9840DF321EB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0C3480-84E5-7705-51F7-8EF8B8F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08" y="96252"/>
            <a:ext cx="4166952" cy="666549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EE40D84-A411-6D7C-1326-E2951BDCA4C2}"/>
              </a:ext>
            </a:extLst>
          </p:cNvPr>
          <p:cNvSpPr txBox="1">
            <a:spLocks/>
          </p:cNvSpPr>
          <p:nvPr/>
        </p:nvSpPr>
        <p:spPr>
          <a:xfrm>
            <a:off x="8386555" y="3149414"/>
            <a:ext cx="3462144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</a:rPr>
              <a:t>Composición de los Portafolios</a:t>
            </a:r>
            <a:endParaRPr lang="es-C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5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A506-3BF8-2E5F-A4BB-FD9EAF63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25952"/>
            <a:ext cx="5917332" cy="733052"/>
          </a:xfrm>
        </p:spPr>
        <p:txBody>
          <a:bodyPr/>
          <a:lstStyle/>
          <a:p>
            <a:r>
              <a:rPr lang="es-ES" dirty="0"/>
              <a:t>Conclusiones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A1C811AF-FE60-597B-BC39-69A7B7E7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F8D5CA9-DCC9-77FB-04C0-E22973167C73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B8684C-C897-E6CC-9D31-AB6361471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3659" y="1442890"/>
            <a:ext cx="9797044" cy="43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desarrolló una metodología que combina cadenas de </a:t>
            </a:r>
            <a:r>
              <a:rPr lang="es-CL" altLang="es-CL" dirty="0" err="1">
                <a:solidFill>
                  <a:schemeClr val="tx1"/>
                </a:solidFill>
              </a:rPr>
              <a:t>Markov</a:t>
            </a:r>
            <a:r>
              <a:rPr lang="es-CL" altLang="es-CL" dirty="0">
                <a:solidFill>
                  <a:schemeClr val="tx1"/>
                </a:solidFill>
              </a:rPr>
              <a:t> con el modelo clásico de Markowitz para optimización de portafolios.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La discretización adaptativa del espacio de estados permite capturar mejor la dinámica empírica de los retornos acumulados.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La estimación de probabilidades de transición se basa en episodios reales delimitados por umbrales de </a:t>
            </a:r>
            <a:r>
              <a:rPr lang="es-CL" altLang="es-CL" dirty="0" err="1">
                <a:solidFill>
                  <a:schemeClr val="tx1"/>
                </a:solidFill>
              </a:rPr>
              <a:t>take</a:t>
            </a:r>
            <a:r>
              <a:rPr lang="es-CL" altLang="es-CL" dirty="0">
                <a:solidFill>
                  <a:schemeClr val="tx1"/>
                </a:solidFill>
              </a:rPr>
              <a:t> </a:t>
            </a:r>
            <a:r>
              <a:rPr lang="es-CL" altLang="es-CL" dirty="0" err="1">
                <a:solidFill>
                  <a:schemeClr val="tx1"/>
                </a:solidFill>
              </a:rPr>
              <a:t>profit</a:t>
            </a:r>
            <a:r>
              <a:rPr lang="es-CL" altLang="es-CL" dirty="0">
                <a:solidFill>
                  <a:schemeClr val="tx1"/>
                </a:solidFill>
              </a:rPr>
              <a:t> y stop </a:t>
            </a:r>
            <a:r>
              <a:rPr lang="es-CL" altLang="es-CL" dirty="0" err="1">
                <a:solidFill>
                  <a:schemeClr val="tx1"/>
                </a:solidFill>
              </a:rPr>
              <a:t>loss</a:t>
            </a:r>
            <a:r>
              <a:rPr lang="es-CL" altLang="es-CL" dirty="0">
                <a:solidFill>
                  <a:schemeClr val="tx1"/>
                </a:solidFill>
              </a:rPr>
              <a:t>, reflejando trayectorias significativas de precio.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introdujo un ajuste estocástico del riesgo que combina probabilidad de éxito y tiempo esperado de absorción.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Simulaciones en 2025 muestran que, a mayor λ, los portafolios tienden a lograr mejores retornos acumulados, especialmente a frecuencia mensual.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valida la utilidad práctica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 enfoque para decisiones de inversión reales, mostrando mejoras frente al modelo clásico sin ajuste.</a:t>
            </a:r>
          </a:p>
        </p:txBody>
      </p:sp>
    </p:spTree>
    <p:extLst>
      <p:ext uri="{BB962C8B-B14F-4D97-AF65-F5344CB8AC3E}">
        <p14:creationId xmlns:p14="http://schemas.microsoft.com/office/powerpoint/2010/main" val="127676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C61-7ED3-9558-7FCB-6E4C97C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15" y="516794"/>
            <a:ext cx="8911687" cy="1280890"/>
          </a:xfrm>
        </p:spPr>
        <p:txBody>
          <a:bodyPr/>
          <a:lstStyle/>
          <a:p>
            <a:r>
              <a:rPr lang="es-ES" dirty="0"/>
              <a:t>Líneas de Investigación Futura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B021B9BE-48B9-C662-15DC-CF88BCB55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0B09F06-A467-A3E7-DAA6-3BC224EAD76E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4A1B1F-FB32-7978-A05C-0949D2F40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9746" y="1543410"/>
            <a:ext cx="9189234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Explorar estrategias de episodios móviles: en lugar de reiniciar solo al alcanzar un límite, generar episodios desde cada punto de la serie de retornos.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Investigar técnicas o hacer iteraciones brutas para elegir los percentiles y valores del parámetro c en la discretización adaptativa.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Aplicar el enfoque en otros mercados (acciones internacionales, criptomonedas, bonos) para validar su robustez y generalización.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Incorporar variables exógenas o indicadores técnicos como parte del mecanismo de transición entre estados.</a:t>
            </a:r>
          </a:p>
        </p:txBody>
      </p:sp>
    </p:spTree>
    <p:extLst>
      <p:ext uri="{BB962C8B-B14F-4D97-AF65-F5344CB8AC3E}">
        <p14:creationId xmlns:p14="http://schemas.microsoft.com/office/powerpoint/2010/main" val="7969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54E6B-DF6A-F31D-7C7A-1CC9B03A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5389B-B2F9-DF23-309A-6C8FB23DE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374" y="718254"/>
            <a:ext cx="8801251" cy="2262781"/>
          </a:xfrm>
        </p:spPr>
        <p:txBody>
          <a:bodyPr>
            <a:noAutofit/>
          </a:bodyPr>
          <a:lstStyle/>
          <a:p>
            <a:pPr algn="just"/>
            <a:r>
              <a:rPr lang="en-US" sz="3500" b="1" dirty="0"/>
              <a:t>Optimizing Portfolios with Absorbing Chains: Integrating Success Probability and Risk Timing</a:t>
            </a:r>
            <a:endParaRPr lang="es-CL" sz="35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3C72A-7DD1-5724-7093-BC22BA69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8792" y="3291464"/>
            <a:ext cx="4215897" cy="1126283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Magíster en Ciencias de la Ingeniería Industrial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C5CA0F45-09BF-17C2-0580-46EE9C75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7DE1F644-3745-B57E-0926-97086C565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" y="-5440"/>
            <a:ext cx="1173976" cy="11262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341065-FC64-3A08-2F45-926B3C069AC6}"/>
              </a:ext>
            </a:extLst>
          </p:cNvPr>
          <p:cNvSpPr txBox="1"/>
          <p:nvPr/>
        </p:nvSpPr>
        <p:spPr>
          <a:xfrm>
            <a:off x="1829101" y="4208298"/>
            <a:ext cx="66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Sebastián Andrés </a:t>
            </a:r>
            <a:r>
              <a:rPr lang="es-ES" dirty="0" err="1"/>
              <a:t>Flández</a:t>
            </a:r>
            <a:r>
              <a:rPr lang="es-ES" dirty="0"/>
              <a:t> Huerta</a:t>
            </a:r>
          </a:p>
          <a:p>
            <a:r>
              <a:rPr lang="es-ES" dirty="0"/>
              <a:t>PII402 – Procesos Estocásticos</a:t>
            </a:r>
          </a:p>
          <a:p>
            <a:r>
              <a:rPr lang="es-ES" dirty="0"/>
              <a:t>Docente: Eloy Alvarado Narváez</a:t>
            </a:r>
          </a:p>
          <a:p>
            <a:endParaRPr lang="es-CL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F99CD929-A482-885E-8B4C-8814AF787AA0}"/>
              </a:ext>
            </a:extLst>
          </p:cNvPr>
          <p:cNvSpPr txBox="1">
            <a:spLocks/>
          </p:cNvSpPr>
          <p:nvPr/>
        </p:nvSpPr>
        <p:spPr>
          <a:xfrm>
            <a:off x="5165303" y="3645157"/>
            <a:ext cx="20762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Junio 2025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D3E68-D551-B72F-C7B3-2A4DAF3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Motivación y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8EBC7-B4A5-7209-E56E-95AE71B5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8088"/>
            <a:ext cx="8915400" cy="1840871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Incorporar riesgos de absorción en la optimización de portafolios.</a:t>
            </a:r>
          </a:p>
          <a:p>
            <a:r>
              <a:rPr lang="es-ES" dirty="0">
                <a:solidFill>
                  <a:schemeClr val="tx1"/>
                </a:solidFill>
              </a:rPr>
              <a:t>Modelar retornos de activos como cadenas de </a:t>
            </a:r>
            <a:r>
              <a:rPr lang="es-ES" dirty="0" err="1">
                <a:solidFill>
                  <a:schemeClr val="tx1"/>
                </a:solidFill>
              </a:rPr>
              <a:t>Markov</a:t>
            </a:r>
            <a:r>
              <a:rPr lang="es-ES" dirty="0">
                <a:solidFill>
                  <a:schemeClr val="tx1"/>
                </a:solidFill>
              </a:rPr>
              <a:t> con estados discretizados.</a:t>
            </a:r>
          </a:p>
          <a:p>
            <a:r>
              <a:rPr lang="es-ES" dirty="0">
                <a:solidFill>
                  <a:schemeClr val="tx1"/>
                </a:solidFill>
              </a:rPr>
              <a:t>Ajustar la varianza histórica mediante probabilidades y tiempos de absorción.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548ED121-8F68-2FCA-45AA-B57998CB7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9287C9-7E23-4C2C-BBA1-EB2B2EF6FC6A}"/>
              </a:ext>
            </a:extLst>
          </p:cNvPr>
          <p:cNvSpPr txBox="1"/>
          <p:nvPr/>
        </p:nvSpPr>
        <p:spPr>
          <a:xfrm>
            <a:off x="4566883" y="3920480"/>
            <a:ext cx="345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latin typeface="Amasis MT Pro Medium" panose="020F0502020204030204" pitchFamily="18" charset="0"/>
              </a:rPr>
              <a:t>Markov</a:t>
            </a:r>
            <a:r>
              <a:rPr lang="es-ES" sz="2200" dirty="0">
                <a:latin typeface="Amasis MT Pro Medium" panose="020F0502020204030204" pitchFamily="18" charset="0"/>
              </a:rPr>
              <a:t> </a:t>
            </a:r>
            <a:r>
              <a:rPr lang="es-ES" sz="2200" dirty="0" err="1">
                <a:latin typeface="Amasis MT Pro Medium" panose="020F0502020204030204" pitchFamily="18" charset="0"/>
              </a:rPr>
              <a:t>Chain</a:t>
            </a:r>
            <a:r>
              <a:rPr lang="es-ES" sz="2200" dirty="0">
                <a:latin typeface="Amasis MT Pro Medium" panose="020F0502020204030204" pitchFamily="18" charset="0"/>
              </a:rPr>
              <a:t> </a:t>
            </a:r>
            <a:r>
              <a:rPr lang="es-ES" sz="2200" dirty="0" err="1">
                <a:latin typeface="Amasis MT Pro Medium" panose="020F0502020204030204" pitchFamily="18" charset="0"/>
              </a:rPr>
              <a:t>Estimation</a:t>
            </a:r>
            <a:endParaRPr lang="es-CL" sz="2200" dirty="0">
              <a:latin typeface="Amasis MT Pro Medium" panose="020F0502020204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D78031-711D-2ACF-D0C1-96F93E490668}"/>
              </a:ext>
            </a:extLst>
          </p:cNvPr>
          <p:cNvSpPr txBox="1"/>
          <p:nvPr/>
        </p:nvSpPr>
        <p:spPr>
          <a:xfrm>
            <a:off x="4566883" y="4992406"/>
            <a:ext cx="345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latin typeface="Amasis MT Pro Medium" panose="020F0502020204030204" pitchFamily="18" charset="0"/>
              </a:rPr>
              <a:t>Generación de Portafolios</a:t>
            </a:r>
            <a:endParaRPr lang="es-CL" sz="2200" dirty="0">
              <a:latin typeface="Amasis MT Pro Medium" panose="020F0502020204030204" pitchFamily="18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E0ACAB8-5995-0E35-2CEA-C8966797D7C9}"/>
              </a:ext>
            </a:extLst>
          </p:cNvPr>
          <p:cNvSpPr/>
          <p:nvPr/>
        </p:nvSpPr>
        <p:spPr>
          <a:xfrm>
            <a:off x="5984340" y="4405441"/>
            <a:ext cx="624689" cy="58696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2B5D0D8-49B5-9A61-C364-0077E97EF957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D2EBC-C1DA-CE75-584A-7325ABFB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460" y="516794"/>
            <a:ext cx="8911687" cy="1280890"/>
          </a:xfrm>
        </p:spPr>
        <p:txBody>
          <a:bodyPr/>
          <a:lstStyle/>
          <a:p>
            <a:r>
              <a:rPr lang="es-ES" dirty="0"/>
              <a:t>Paso a Paso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740097DA-9AEB-51B4-66BD-2D124078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CE720D5-DA47-AE89-6198-454F0753C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6474" y="1578073"/>
            <a:ext cx="993252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Estimación de Matrices de Transición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(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Markov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 de Métricas Estocásticas</a:t>
            </a:r>
          </a:p>
          <a:p>
            <a:pPr marL="36576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Absorption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Ajuste Estocástico del Riesgo</a:t>
            </a:r>
          </a:p>
          <a:p>
            <a:pPr marL="36576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Stochastic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Adjustment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 Portafolios</a:t>
            </a:r>
          </a:p>
          <a:p>
            <a:pPr marL="2743200" lvl="6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Portfolio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Desempeño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(Performance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CC41B63-8E27-6A91-4BE7-79231FCA250D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1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67176-07C2-3775-E3D9-5DB87678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23" y="629617"/>
            <a:ext cx="3503075" cy="634322"/>
          </a:xfrm>
        </p:spPr>
        <p:txBody>
          <a:bodyPr>
            <a:normAutofit fontScale="90000"/>
          </a:bodyPr>
          <a:lstStyle/>
          <a:p>
            <a:r>
              <a:rPr lang="es-ES" dirty="0"/>
              <a:t>Datos utilizados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79AC3-96C6-793F-AFF6-67BD5D31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776" y="1641567"/>
            <a:ext cx="8915400" cy="377762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Los datos obtenidos abarcan los periodos desde 2022-01-03 (</a:t>
            </a:r>
            <a:r>
              <a:rPr lang="es-ES" dirty="0" err="1">
                <a:solidFill>
                  <a:schemeClr val="tx1"/>
                </a:solidFill>
              </a:rPr>
              <a:t>yyyy</a:t>
            </a:r>
            <a:r>
              <a:rPr lang="es-ES" dirty="0">
                <a:solidFill>
                  <a:schemeClr val="tx1"/>
                </a:solidFill>
              </a:rPr>
              <a:t>/mm/</a:t>
            </a:r>
            <a:r>
              <a:rPr lang="es-ES" dirty="0" err="1">
                <a:solidFill>
                  <a:schemeClr val="tx1"/>
                </a:solidFill>
              </a:rPr>
              <a:t>dd</a:t>
            </a:r>
            <a:r>
              <a:rPr lang="es-ES" dirty="0">
                <a:solidFill>
                  <a:schemeClr val="tx1"/>
                </a:solidFill>
              </a:rPr>
              <a:t>) hasta el 2025-05-30.</a:t>
            </a:r>
          </a:p>
          <a:p>
            <a:r>
              <a:rPr lang="es-ES" dirty="0">
                <a:solidFill>
                  <a:schemeClr val="tx1"/>
                </a:solidFill>
              </a:rPr>
              <a:t>Para la obtención de los umbrales de absorción, </a:t>
            </a:r>
            <a:r>
              <a:rPr lang="es-ES" dirty="0" err="1">
                <a:solidFill>
                  <a:schemeClr val="tx1"/>
                </a:solidFill>
              </a:rPr>
              <a:t>ticks</a:t>
            </a:r>
            <a:r>
              <a:rPr lang="es-ES" dirty="0">
                <a:solidFill>
                  <a:schemeClr val="tx1"/>
                </a:solidFill>
              </a:rPr>
              <a:t>, probabilidades de transición, probabilidades de absorción y tiempos de absorción, se tomaron en cuenta los primeros tres años (2022, 2023 y 2024).</a:t>
            </a:r>
          </a:p>
          <a:p>
            <a:r>
              <a:rPr lang="es-ES" dirty="0">
                <a:solidFill>
                  <a:schemeClr val="tx1"/>
                </a:solidFill>
              </a:rPr>
              <a:t>El periodo de tiempo restante (año 2025), es ocupado para la realización de simulaciones de portafolios de frecuencia diaria y mensual con el método de portafolios de Mínima Varianza de Markowitz.</a:t>
            </a:r>
          </a:p>
          <a:p>
            <a:r>
              <a:rPr lang="es-ES" dirty="0">
                <a:solidFill>
                  <a:schemeClr val="tx1"/>
                </a:solidFill>
              </a:rPr>
              <a:t>Se ocupan la primera diferencia de los retornos logarítmicos para realizar todo proceso.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C5123250-E875-A6AE-9B62-C09A479F9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D376B9A-D025-07D8-54CC-8BD9FDDC4171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9BAC24-8FD1-3559-7C19-DCDF535ABCAF}"/>
                  </a:ext>
                </a:extLst>
              </p:cNvPr>
              <p:cNvSpPr txBox="1"/>
              <p:nvPr/>
            </p:nvSpPr>
            <p:spPr>
              <a:xfrm>
                <a:off x="5459240" y="4796839"/>
                <a:ext cx="15635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9BAC24-8FD1-3559-7C19-DCDF535A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40" y="4796839"/>
                <a:ext cx="156357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9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55CB24-7311-AFFD-554B-85C5BCD8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35" y="424873"/>
            <a:ext cx="8449168" cy="6178893"/>
          </a:xfrm>
          <a:prstGeom prst="rect">
            <a:avLst/>
          </a:prstGeom>
        </p:spPr>
      </p:pic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61FA953F-7D70-51AB-1CEE-2D12AED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4DF55F8D-645E-8CF7-C0F9-0408441BF225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D14B-4883-E517-3507-1CCBCE3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1653150" cy="706749"/>
          </a:xfrm>
        </p:spPr>
        <p:txBody>
          <a:bodyPr/>
          <a:lstStyle/>
          <a:p>
            <a:r>
              <a:rPr lang="es-ES" dirty="0" err="1"/>
              <a:t>Tick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1CDD6-D068-9768-3671-BBB88236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92" y="2155824"/>
            <a:ext cx="8915400" cy="3312468"/>
          </a:xfrm>
        </p:spPr>
        <p:txBody>
          <a:bodyPr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Literatura financiera, se establecen </a:t>
            </a:r>
            <a:r>
              <a:rPr lang="es-ES" dirty="0" err="1">
                <a:solidFill>
                  <a:schemeClr val="tx1"/>
                </a:solidFill>
              </a:rPr>
              <a:t>ticks</a:t>
            </a:r>
            <a:r>
              <a:rPr lang="es-ES" dirty="0">
                <a:solidFill>
                  <a:schemeClr val="tx1"/>
                </a:solidFill>
              </a:rPr>
              <a:t> fijos, dependiendo en su mayoría del valor nominal del activo. Estos artículos buscan analizar el volumen transado, el spread, profundidad de mercado y comportamiento del consumidor. Como lo hacen T. </a:t>
            </a:r>
            <a:r>
              <a:rPr lang="es-ES" dirty="0" err="1">
                <a:solidFill>
                  <a:schemeClr val="tx1"/>
                </a:solidFill>
              </a:rPr>
              <a:t>Pongpitakmetha</a:t>
            </a:r>
            <a:r>
              <a:rPr lang="es-ES" dirty="0">
                <a:solidFill>
                  <a:schemeClr val="tx1"/>
                </a:solidFill>
              </a:rPr>
              <a:t>, E. </a:t>
            </a:r>
            <a:r>
              <a:rPr lang="es-ES" dirty="0" err="1">
                <a:solidFill>
                  <a:schemeClr val="tx1"/>
                </a:solidFill>
              </a:rPr>
              <a:t>Siengsanan</a:t>
            </a:r>
            <a:r>
              <a:rPr lang="es-ES" dirty="0">
                <a:solidFill>
                  <a:schemeClr val="tx1"/>
                </a:solidFill>
              </a:rPr>
              <a:t>-Lam y N. </a:t>
            </a:r>
            <a:r>
              <a:rPr lang="es-ES" dirty="0" err="1">
                <a:solidFill>
                  <a:schemeClr val="tx1"/>
                </a:solidFill>
              </a:rPr>
              <a:t>Seetaram</a:t>
            </a:r>
            <a:r>
              <a:rPr lang="es-ES" dirty="0">
                <a:solidFill>
                  <a:schemeClr val="tx1"/>
                </a:solidFill>
              </a:rPr>
              <a:t> (2019) y W. Nakamura y T. </a:t>
            </a:r>
            <a:r>
              <a:rPr lang="es-ES" dirty="0" err="1">
                <a:solidFill>
                  <a:schemeClr val="tx1"/>
                </a:solidFill>
              </a:rPr>
              <a:t>Shimizu</a:t>
            </a:r>
            <a:r>
              <a:rPr lang="es-ES" dirty="0">
                <a:solidFill>
                  <a:schemeClr val="tx1"/>
                </a:solidFill>
              </a:rPr>
              <a:t> (2004).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Siguiendo prácticas habituales en la literatura empírica financiera, como </a:t>
            </a:r>
            <a:r>
              <a:rPr lang="es-ES" dirty="0" err="1">
                <a:solidFill>
                  <a:schemeClr val="tx1"/>
                </a:solidFill>
              </a:rPr>
              <a:t>Jegadeesh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 err="1">
                <a:solidFill>
                  <a:schemeClr val="tx1"/>
                </a:solidFill>
              </a:rPr>
              <a:t>Titman</a:t>
            </a:r>
            <a:r>
              <a:rPr lang="es-ES" dirty="0">
                <a:solidFill>
                  <a:schemeClr val="tx1"/>
                </a:solidFill>
              </a:rPr>
              <a:t> (1993), agrupan activos por quintiles para estudiar estrategias </a:t>
            </a:r>
            <a:r>
              <a:rPr lang="es-ES" dirty="0" err="1">
                <a:solidFill>
                  <a:schemeClr val="tx1"/>
                </a:solidFill>
              </a:rPr>
              <a:t>momentum</a:t>
            </a:r>
            <a:r>
              <a:rPr lang="es-ES" dirty="0">
                <a:solidFill>
                  <a:schemeClr val="tx1"/>
                </a:solidFill>
              </a:rPr>
              <a:t>, esta lógica se adapta aquí para clasificar por volatilidad. En simulaciones Monte Carlo (</a:t>
            </a:r>
            <a:r>
              <a:rPr lang="es-ES" dirty="0" err="1">
                <a:solidFill>
                  <a:schemeClr val="tx1"/>
                </a:solidFill>
              </a:rPr>
              <a:t>Glasserman</a:t>
            </a:r>
            <a:r>
              <a:rPr lang="es-ES" dirty="0">
                <a:solidFill>
                  <a:schemeClr val="tx1"/>
                </a:solidFill>
              </a:rPr>
              <a:t>, 2004), se recomienda limitar la varianza de los pasos simulados para evitar colas extremas no representativas.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D2D72A7-6F70-E923-7E20-A44DCEAA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B404AE2-633D-CDF3-1248-A62D35F74B29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F089D9-3CF9-7B5A-4199-089416D6EDD4}"/>
              </a:ext>
            </a:extLst>
          </p:cNvPr>
          <p:cNvSpPr txBox="1">
            <a:spLocks/>
          </p:cNvSpPr>
          <p:nvPr/>
        </p:nvSpPr>
        <p:spPr>
          <a:xfrm>
            <a:off x="2428453" y="1389708"/>
            <a:ext cx="4597036" cy="70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Fundamento Teórico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45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824523-E4EF-CD45-5029-FDA26254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80" y="168442"/>
            <a:ext cx="4450640" cy="6521116"/>
          </a:xfrm>
          <a:prstGeom prst="rect">
            <a:avLst/>
          </a:prstGeom>
        </p:spPr>
      </p:pic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5E6B0062-7196-4B71-5FD4-DBA29948D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5362AF2-F425-E377-F471-AE1F24A8FD5C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6B7FA-8C36-2ADF-5510-FBEC1F2F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65" y="1762408"/>
            <a:ext cx="8915400" cy="48466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usa medias y volatilidades del desplazamiento de los retornos (es decir, se ocupa el valor absoluto, magnitud).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Notar que c es un parámetro arbitrario introducido en el sistema.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Valores extremos evitados: 0 y 2 veces la media absoluta.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F1976AA8-D2CB-BA3C-4EFC-6149A566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40AB3FA-461F-2663-3EB6-C374CBD30672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5E84B0-1E44-74D9-DDDC-6AAEDC11D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2" y="893477"/>
            <a:ext cx="5039683" cy="6073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err="1"/>
              <a:t>Tick</a:t>
            </a:r>
            <a:r>
              <a:rPr lang="es-ES" dirty="0"/>
              <a:t> variable y aleatorio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C71B77-0198-7D86-57E6-D96A465B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09" y="2504792"/>
            <a:ext cx="5153025" cy="762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EA7857-91B5-B45D-1C28-5FA1FC52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09" y="3471756"/>
            <a:ext cx="6438900" cy="6000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9CA26F-FAC6-046E-8521-79FD57D4D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09" y="4976140"/>
            <a:ext cx="9162602" cy="4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CF18-3179-4B54-DA00-47423BE4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588" y="640766"/>
            <a:ext cx="9421024" cy="1280890"/>
          </a:xfrm>
        </p:spPr>
        <p:txBody>
          <a:bodyPr/>
          <a:lstStyle/>
          <a:p>
            <a:r>
              <a:rPr lang="es-ES" dirty="0"/>
              <a:t>Probabilidades de la matriz de transición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B5475-C83E-1552-D0DA-18F525AA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400" y="1540189"/>
            <a:ext cx="8915400" cy="377762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Límites: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Profit</a:t>
            </a:r>
            <a:r>
              <a:rPr lang="es-ES" dirty="0">
                <a:solidFill>
                  <a:schemeClr val="tx1"/>
                </a:solidFill>
              </a:rPr>
              <a:t> (TP) = 0.1795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Stop </a:t>
            </a:r>
            <a:r>
              <a:rPr lang="es-ES" dirty="0" err="1">
                <a:solidFill>
                  <a:schemeClr val="tx1"/>
                </a:solidFill>
              </a:rPr>
              <a:t>Loss</a:t>
            </a:r>
            <a:r>
              <a:rPr lang="es-ES" dirty="0">
                <a:solidFill>
                  <a:schemeClr val="tx1"/>
                </a:solidFill>
              </a:rPr>
              <a:t> (SL) = -0.08975</a:t>
            </a:r>
          </a:p>
          <a:p>
            <a:pPr marL="457200" lvl="1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FC23DBB1-4067-9ACF-73ED-71B7F755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3E40BDC-6293-DD38-D3FC-A502E56BCC65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08DCFD-F564-F74B-7BF6-D4DD9A2E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1" y="3033953"/>
            <a:ext cx="6362700" cy="3419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CD099B-B997-13F2-82F0-4E57F7C6A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58" y="1738621"/>
            <a:ext cx="4419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49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844</Words>
  <Application>Microsoft Office PowerPoint</Application>
  <PresentationFormat>Panorámica</PresentationFormat>
  <Paragraphs>89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ADLaM Display</vt:lpstr>
      <vt:lpstr>Amasis MT Pro Medium</vt:lpstr>
      <vt:lpstr>Arial</vt:lpstr>
      <vt:lpstr>Cambria Math</vt:lpstr>
      <vt:lpstr>Century Gothic</vt:lpstr>
      <vt:lpstr>Wingdings 3</vt:lpstr>
      <vt:lpstr>Espiral</vt:lpstr>
      <vt:lpstr>Optimizing Portfolios with Absorbing Chains: Integrating Success Probability and Risk Timing</vt:lpstr>
      <vt:lpstr>Motivación y Objetivo</vt:lpstr>
      <vt:lpstr>Paso a Paso</vt:lpstr>
      <vt:lpstr>Datos utilizados</vt:lpstr>
      <vt:lpstr>Presentación de PowerPoint</vt:lpstr>
      <vt:lpstr>Tick</vt:lpstr>
      <vt:lpstr>Presentación de PowerPoint</vt:lpstr>
      <vt:lpstr>Tick variable y aleatorio</vt:lpstr>
      <vt:lpstr>Probabilidades de la matriz de transición</vt:lpstr>
      <vt:lpstr>Presentación de PowerPoint</vt:lpstr>
      <vt:lpstr>Presentación de PowerPoint</vt:lpstr>
      <vt:lpstr>Integración: Ajustes de Riesgo</vt:lpstr>
      <vt:lpstr>Presentación de PowerPoint</vt:lpstr>
      <vt:lpstr>Portafolios: Mínimo Riesgo</vt:lpstr>
      <vt:lpstr>Presentación de PowerPoint</vt:lpstr>
      <vt:lpstr>Presentación de PowerPoint</vt:lpstr>
      <vt:lpstr>Conclusiones</vt:lpstr>
      <vt:lpstr>Líneas de Investigación Futura</vt:lpstr>
      <vt:lpstr>Optimizing Portfolios with Absorbing Chains: Integrating Success Probability and Risk 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Flandez Huerta (Alumno)</dc:creator>
  <cp:lastModifiedBy>Sebastian Flandez Huerta (Alumno)</cp:lastModifiedBy>
  <cp:revision>3</cp:revision>
  <dcterms:created xsi:type="dcterms:W3CDTF">2025-06-29T18:12:16Z</dcterms:created>
  <dcterms:modified xsi:type="dcterms:W3CDTF">2025-06-30T04:12:23Z</dcterms:modified>
</cp:coreProperties>
</file>