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7" r:id="rId6"/>
    <p:sldId id="265" r:id="rId7"/>
    <p:sldId id="266" r:id="rId8"/>
    <p:sldId id="271" r:id="rId9"/>
    <p:sldId id="268" r:id="rId10"/>
    <p:sldId id="269" r:id="rId11"/>
    <p:sldId id="270" r:id="rId12"/>
    <p:sldId id="273" r:id="rId13"/>
    <p:sldId id="272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D10F6-D8DE-8C88-AD93-E3BF63AD0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33A3CC-0EA1-B1F1-F885-6F1A3DB27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D9E42D5-8003-E010-1D88-EF71D559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348D23-F099-4B71-2F6C-98D5431C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403DE30-7233-F4E0-CC61-E20E2649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490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0EF05-6B9F-731E-1B50-26C102F3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4930662-5920-FF52-E626-37B3360FC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6E44DE-FAAF-F588-0CC6-384ABADD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73A58C-CAA1-3B30-677A-90EB9DF6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71BAEF-BEF5-2A1D-E7CE-9DDAF59D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6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4EB5140-A981-1801-60F0-C94EA72AB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44BA91-1F70-9E03-8FDF-0C62BB1AB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7EE01B-1729-97A6-80A1-732ADE44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626B20-3D35-1824-8366-6EA8DE8B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6C09A6-E6B9-F934-A15F-12A1FA92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6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5EAE2-4653-B4D7-7DDA-8E122AE0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6253D-A0FD-F426-5FAF-7D199C41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376C37-E9E5-18CF-E8C3-9F6891EF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F674B0-B97F-4B4E-9D18-17E0923C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4C4219-0E4F-CBBC-F2D8-59BB758D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028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D0964-86CB-DB24-4BB8-737A6448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AB2485-9973-92C7-1371-73C5841C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B58DFC-73F8-6C6E-6606-9042925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9D1BCD-3431-3952-5261-B64B2566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3F612D-7F6B-C9D4-92BF-60F6EED8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087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5EE91-3BBA-4DBE-5EFA-EE8269F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CF96D3-6824-60FE-3CCC-D2471124E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5D3CAB7-0CB7-58FA-FC8C-EA04E7C0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1707B70-1EF2-D6F5-9FAD-7A6146DB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6CEE509-4609-7FF1-8966-4690D1F8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F62764-2446-E18C-9739-CFC40600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204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18F2E-54D9-B58F-9C23-D08416C4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FECC91-2FC1-EA4C-FF29-BE6DC4BE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114F11A-FDE9-CCA9-0940-414048CD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4A8211B-E112-AE18-C261-DC8B494BC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C55E79D-7BAF-24FD-66F5-50D8963CD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5EB6D31-35E1-A159-6859-8C75AAD4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D3F1B0C-060E-0BCE-C1EE-1DF2A858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8A9EE9B-5CBD-EF6A-E43B-4BE99FD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6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552D0-6D8E-F7FA-50C6-79ACAE90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FF92ACE-003D-EBAC-A20C-16A5A6D3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331CFC5-98CC-8242-2C15-FA1A46F7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BC8CE44-75DF-AF04-B8BC-36CE33E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917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4AC7A88-B6E6-5EDB-0F54-02C9E191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7AB592-05BC-41E4-7EC8-099B77D5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0F54948-38FA-AE58-DC64-6A61DD21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1CCBC-201E-0CBE-3A12-822F48D8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A4F05B-1D86-23FB-8050-960C1A00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54E483E-04ED-3138-7B4F-0CC23AB0F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ACB277A-7799-36BE-6466-EF768A02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1FDC43-F4CC-8E70-4FFF-67EE463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AA731B1-0EC8-A6C2-656C-0B325C2E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637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1F732-1B6D-3425-BED7-03D9D250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4BE8D1-893B-FCED-0DC4-87FBDD6D4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64D5E1C-6C05-850D-36EB-CFBE1117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2278963-35A3-7697-A046-E4B71972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F7AB12-712A-F260-7507-AD41CE33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31CD21-25EB-043A-52D2-737B0ED1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74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7DCA430-07FF-B631-63A9-385F31CC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95DD23-B8D2-1B8C-5E62-2793BC28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77D116-FB73-BFEB-A478-793C5B093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E84C4-F98D-4AF6-AF72-974963F57201}" type="datetimeFigureOut">
              <a:rPr lang="da-DK" smtClean="0"/>
              <a:t>04-04-2024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2869BD-3D4B-8D39-D589-CF83C68BE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324367-2890-F0A6-8077-787D8F0A7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DA717-5F18-42E2-8C04-1F29EC29E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70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6454C-575E-4051-3717-FDB90184F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Modelling</a:t>
            </a:r>
            <a:r>
              <a:rPr lang="da-DK" dirty="0"/>
              <a:t> </a:t>
            </a:r>
            <a:r>
              <a:rPr lang="da-DK" dirty="0" err="1"/>
              <a:t>nephrons</a:t>
            </a:r>
            <a:r>
              <a:rPr lang="da-DK" dirty="0"/>
              <a:t> and </a:t>
            </a:r>
            <a:r>
              <a:rPr lang="da-DK" dirty="0" err="1"/>
              <a:t>kidney</a:t>
            </a:r>
            <a:r>
              <a:rPr lang="da-DK" dirty="0"/>
              <a:t> </a:t>
            </a:r>
            <a:r>
              <a:rPr lang="da-DK" dirty="0" err="1"/>
              <a:t>organoids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via </a:t>
            </a:r>
            <a:r>
              <a:rPr lang="da-DK" dirty="0" err="1"/>
              <a:t>Polarized</a:t>
            </a:r>
            <a:r>
              <a:rPr lang="da-DK" dirty="0"/>
              <a:t> </a:t>
            </a:r>
            <a:r>
              <a:rPr lang="da-DK" dirty="0" err="1"/>
              <a:t>Adhesion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93BD0B1-BCF5-31F1-E476-31967175F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917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0E7B1-F2D8-6C38-9D26-9CA9BC01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Percolation</a:t>
            </a:r>
            <a:r>
              <a:rPr lang="da-DK" dirty="0"/>
              <a:t> (2) – With </a:t>
            </a:r>
            <a:r>
              <a:rPr lang="da-DK" dirty="0" err="1"/>
              <a:t>cell</a:t>
            </a:r>
            <a:r>
              <a:rPr lang="da-DK" dirty="0"/>
              <a:t> division</a:t>
            </a:r>
          </a:p>
        </p:txBody>
      </p:sp>
      <p:pic>
        <p:nvPicPr>
          <p:cNvPr id="5" name="Pladsholder til indhold 4" descr="Et billede, der indeholder tekst, skærmbillede, Rektangel, kvadratisk&#10;&#10;Automatisk genereret beskrivelse">
            <a:extLst>
              <a:ext uri="{FF2B5EF4-FFF2-40B4-BE49-F238E27FC236}">
                <a16:creationId xmlns:a16="http://schemas.microsoft.com/office/drawing/2014/main" id="{89D96ADB-EEDE-5A57-64FB-DA2FCD5E4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92" y="1239075"/>
            <a:ext cx="3325567" cy="2791968"/>
          </a:xfrm>
        </p:spPr>
      </p:pic>
      <p:pic>
        <p:nvPicPr>
          <p:cNvPr id="7" name="Billede 6" descr="Et billede, der indeholder tekst, skærmbillede, Rektangel, diagram&#10;&#10;Automatisk genereret beskrivelse">
            <a:extLst>
              <a:ext uri="{FF2B5EF4-FFF2-40B4-BE49-F238E27FC236}">
                <a16:creationId xmlns:a16="http://schemas.microsoft.com/office/drawing/2014/main" id="{F3B941DE-9F53-6EF1-62A5-4D1D0F1D3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75" y="3994528"/>
            <a:ext cx="3469934" cy="2913169"/>
          </a:xfrm>
          <a:prstGeom prst="rect">
            <a:avLst/>
          </a:prstGeom>
        </p:spPr>
      </p:pic>
      <p:pic>
        <p:nvPicPr>
          <p:cNvPr id="9" name="Billede 8" descr="Et billede, der indeholder tekst, skærmbillede, kvadratisk, Rektangel&#10;&#10;Automatisk genereret beskrivelse">
            <a:extLst>
              <a:ext uri="{FF2B5EF4-FFF2-40B4-BE49-F238E27FC236}">
                <a16:creationId xmlns:a16="http://schemas.microsoft.com/office/drawing/2014/main" id="{B7CFC051-7839-5499-03A0-5A0C21E7F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92" y="4031043"/>
            <a:ext cx="3382946" cy="2840140"/>
          </a:xfrm>
          <a:prstGeom prst="rect">
            <a:avLst/>
          </a:prstGeom>
        </p:spPr>
      </p:pic>
      <p:pic>
        <p:nvPicPr>
          <p:cNvPr id="4" name="Billede 3" descr="Et billede, der indeholder tekst, skærmbillede, kvadratisk, Rektangel&#10;&#10;Automatisk genereret beskrivelse">
            <a:extLst>
              <a:ext uri="{FF2B5EF4-FFF2-40B4-BE49-F238E27FC236}">
                <a16:creationId xmlns:a16="http://schemas.microsoft.com/office/drawing/2014/main" id="{78CEED1A-D952-25A3-4172-89FC9F38A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1" y="1239076"/>
            <a:ext cx="3325567" cy="279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B8C00-C446-B292-3A98-4EEE1CBF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Reducing</a:t>
            </a:r>
            <a:r>
              <a:rPr lang="da-DK" dirty="0"/>
              <a:t> </a:t>
            </a:r>
            <a:r>
              <a:rPr lang="da-DK" dirty="0" err="1"/>
              <a:t>networks</a:t>
            </a:r>
            <a:r>
              <a:rPr lang="da-DK" dirty="0"/>
              <a:t> to </a:t>
            </a:r>
            <a:r>
              <a:rPr lang="da-DK" dirty="0" err="1"/>
              <a:t>graphs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91E764-6349-4749-B7CE-CA98AE79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Method: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Find nearest 5 </a:t>
            </a:r>
            <a:r>
              <a:rPr lang="da-DK" dirty="0" err="1"/>
              <a:t>voronoi</a:t>
            </a:r>
            <a:r>
              <a:rPr lang="da-DK" dirty="0"/>
              <a:t> </a:t>
            </a:r>
            <a:r>
              <a:rPr lang="da-DK" dirty="0" err="1"/>
              <a:t>neighbors</a:t>
            </a:r>
            <a:r>
              <a:rPr lang="da-DK" dirty="0"/>
              <a:t> of all </a:t>
            </a:r>
            <a:r>
              <a:rPr lang="da-DK" dirty="0" err="1"/>
              <a:t>particles</a:t>
            </a:r>
            <a:endParaRPr lang="da-DK" dirty="0"/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Sample </a:t>
            </a:r>
            <a:r>
              <a:rPr lang="da-DK" dirty="0" err="1"/>
              <a:t>random</a:t>
            </a:r>
            <a:r>
              <a:rPr lang="da-DK" dirty="0"/>
              <a:t> E-</a:t>
            </a:r>
            <a:r>
              <a:rPr lang="da-DK" dirty="0" err="1"/>
              <a:t>cells</a:t>
            </a:r>
            <a:r>
              <a:rPr lang="da-DK" dirty="0"/>
              <a:t> and </a:t>
            </a:r>
            <a:r>
              <a:rPr lang="da-DK" dirty="0" err="1"/>
              <a:t>combine</a:t>
            </a:r>
            <a:r>
              <a:rPr lang="da-DK" dirty="0"/>
              <a:t> with all E-</a:t>
            </a:r>
            <a:r>
              <a:rPr lang="da-DK" dirty="0" err="1"/>
              <a:t>cells</a:t>
            </a:r>
            <a:r>
              <a:rPr lang="da-DK" dirty="0"/>
              <a:t> in radius of 5-8 </a:t>
            </a:r>
            <a:r>
              <a:rPr lang="da-DK" dirty="0" err="1"/>
              <a:t>around</a:t>
            </a:r>
            <a:r>
              <a:rPr lang="da-DK" dirty="0"/>
              <a:t> it.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Update </a:t>
            </a:r>
            <a:r>
              <a:rPr lang="da-DK" dirty="0" err="1"/>
              <a:t>neighbors</a:t>
            </a:r>
            <a:r>
              <a:rPr lang="da-DK" dirty="0"/>
              <a:t> </a:t>
            </a:r>
            <a:r>
              <a:rPr lang="da-DK" dirty="0" err="1"/>
              <a:t>such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all old </a:t>
            </a:r>
            <a:r>
              <a:rPr lang="da-DK" dirty="0" err="1"/>
              <a:t>connections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maintained</a:t>
            </a:r>
            <a:r>
              <a:rPr lang="da-DK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 err="1"/>
              <a:t>Repeat</a:t>
            </a:r>
            <a:r>
              <a:rPr lang="da-DK" dirty="0"/>
              <a:t> steps 2 and 3 </a:t>
            </a:r>
            <a:r>
              <a:rPr lang="da-DK" dirty="0" err="1"/>
              <a:t>until</a:t>
            </a:r>
            <a:r>
              <a:rPr lang="da-DK" dirty="0"/>
              <a:t> no new </a:t>
            </a:r>
            <a:r>
              <a:rPr lang="da-DK" dirty="0" err="1"/>
              <a:t>mergings</a:t>
            </a:r>
            <a:r>
              <a:rPr lang="da-DK" dirty="0"/>
              <a:t> </a:t>
            </a:r>
            <a:r>
              <a:rPr lang="da-DK" dirty="0" err="1"/>
              <a:t>happens</a:t>
            </a:r>
            <a:r>
              <a:rPr lang="da-DK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3-cycles from the resulting </a:t>
            </a:r>
            <a:r>
              <a:rPr lang="da-DK" dirty="0" err="1"/>
              <a:t>graph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10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650FD-CF2B-D2E0-DDDC-556A08A7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Reducing</a:t>
            </a:r>
            <a:r>
              <a:rPr lang="da-DK" dirty="0"/>
              <a:t> </a:t>
            </a:r>
            <a:r>
              <a:rPr lang="da-DK" dirty="0" err="1"/>
              <a:t>networks</a:t>
            </a:r>
            <a:r>
              <a:rPr lang="da-DK" dirty="0"/>
              <a:t> to </a:t>
            </a:r>
            <a:r>
              <a:rPr lang="da-DK" dirty="0" err="1"/>
              <a:t>graphs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EE6AE9-E497-269B-6084-3FB4843F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Seasickness</a:t>
            </a:r>
            <a:r>
              <a:rPr lang="da-DK" dirty="0"/>
              <a:t> 2: Electric </a:t>
            </a:r>
            <a:r>
              <a:rPr lang="da-DK" dirty="0" err="1"/>
              <a:t>Boogaloo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85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852A6-4EEA-DBAE-FE07-1C1853A7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Work to </a:t>
            </a:r>
            <a:r>
              <a:rPr lang="da-DK" dirty="0" err="1"/>
              <a:t>be</a:t>
            </a:r>
            <a:r>
              <a:rPr lang="da-DK" dirty="0"/>
              <a:t> done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8CFB5B-DD33-F085-97E4-F6323B44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Mesenchyme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Epithelial</a:t>
            </a:r>
            <a:r>
              <a:rPr lang="da-DK" dirty="0">
                <a:sym typeface="Wingdings" panose="05000000000000000000" pitchFamily="2" charset="2"/>
              </a:rPr>
              <a:t>: </a:t>
            </a:r>
            <a:r>
              <a:rPr lang="da-DK" dirty="0" err="1">
                <a:sym typeface="Wingdings" panose="05000000000000000000" pitchFamily="2" charset="2"/>
              </a:rPr>
              <a:t>Add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additional</a:t>
            </a:r>
            <a:r>
              <a:rPr lang="da-DK" dirty="0">
                <a:sym typeface="Wingdings" panose="05000000000000000000" pitchFamily="2" charset="2"/>
              </a:rPr>
              <a:t> and/or </a:t>
            </a:r>
            <a:r>
              <a:rPr lang="da-DK" dirty="0" err="1">
                <a:sym typeface="Wingdings" panose="05000000000000000000" pitchFamily="2" charset="2"/>
              </a:rPr>
              <a:t>gradual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conversion</a:t>
            </a:r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Model </a:t>
            </a:r>
            <a:r>
              <a:rPr lang="da-DK" dirty="0" err="1">
                <a:sym typeface="Wingdings" panose="05000000000000000000" pitchFamily="2" charset="2"/>
              </a:rPr>
              <a:t>nephron</a:t>
            </a:r>
            <a:r>
              <a:rPr lang="da-DK" dirty="0">
                <a:sym typeface="Wingdings" panose="05000000000000000000" pitchFamily="2" charset="2"/>
              </a:rPr>
              <a:t> formation more ‘</a:t>
            </a:r>
            <a:r>
              <a:rPr lang="da-DK" dirty="0" err="1">
                <a:sym typeface="Wingdings" panose="05000000000000000000" pitchFamily="2" charset="2"/>
              </a:rPr>
              <a:t>hands</a:t>
            </a:r>
            <a:r>
              <a:rPr lang="da-DK" dirty="0">
                <a:sym typeface="Wingdings" panose="05000000000000000000" pitchFamily="2" charset="2"/>
              </a:rPr>
              <a:t> on’ (not </a:t>
            </a:r>
            <a:r>
              <a:rPr lang="da-DK" dirty="0" err="1">
                <a:sym typeface="Wingdings" panose="05000000000000000000" pitchFamily="2" charset="2"/>
              </a:rPr>
              <a:t>modelling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petri-dish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organoids</a:t>
            </a:r>
            <a:r>
              <a:rPr lang="da-DK" dirty="0">
                <a:sym typeface="Wingdings" panose="05000000000000000000" pitchFamily="2" charset="2"/>
              </a:rPr>
              <a:t>)</a:t>
            </a:r>
          </a:p>
          <a:p>
            <a:r>
              <a:rPr lang="da-DK" dirty="0" err="1">
                <a:sym typeface="Wingdings" panose="05000000000000000000" pitchFamily="2" charset="2"/>
              </a:rPr>
              <a:t>Finishing</a:t>
            </a:r>
            <a:r>
              <a:rPr lang="da-DK" dirty="0">
                <a:sym typeface="Wingdings" panose="05000000000000000000" pitchFamily="2" charset="2"/>
              </a:rPr>
              <a:t> the script for Network </a:t>
            </a:r>
            <a:r>
              <a:rPr lang="da-DK" dirty="0" err="1">
                <a:sym typeface="Wingdings" panose="05000000000000000000" pitchFamily="2" charset="2"/>
              </a:rPr>
              <a:t>conversion</a:t>
            </a:r>
            <a:endParaRPr lang="da-DK" dirty="0">
              <a:sym typeface="Wingdings" panose="05000000000000000000" pitchFamily="2" charset="2"/>
            </a:endParaRPr>
          </a:p>
          <a:p>
            <a:r>
              <a:rPr lang="da-DK" dirty="0" err="1">
                <a:sym typeface="Wingdings" panose="05000000000000000000" pitchFamily="2" charset="2"/>
              </a:rPr>
              <a:t>Inhibit</a:t>
            </a:r>
            <a:r>
              <a:rPr lang="da-DK" dirty="0">
                <a:sym typeface="Wingdings" panose="05000000000000000000" pitchFamily="2" charset="2"/>
              </a:rPr>
              <a:t> tube fusions</a:t>
            </a:r>
          </a:p>
        </p:txBody>
      </p:sp>
    </p:spTree>
    <p:extLst>
      <p:ext uri="{BB962C8B-B14F-4D97-AF65-F5344CB8AC3E}">
        <p14:creationId xmlns:p14="http://schemas.microsoft.com/office/powerpoint/2010/main" val="12358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D8898-5ED6-4622-40C9-6554CDC5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C44C504-84BE-C9D8-6A09-217163CA7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820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a-DK" dirty="0">
                    <a:latin typeface="Cambria Math" panose="02040503050406030204" pitchFamily="18" charset="0"/>
                  </a:rPr>
                  <a:t>Models </a:t>
                </a:r>
                <a:r>
                  <a:rPr lang="da-DK" dirty="0" err="1">
                    <a:latin typeface="Cambria Math" panose="02040503050406030204" pitchFamily="18" charset="0"/>
                  </a:rPr>
                  <a:t>epithelial</a:t>
                </a:r>
                <a:r>
                  <a:rPr lang="da-DK" dirty="0">
                    <a:latin typeface="Cambria Math" panose="02040503050406030204" pitchFamily="18" charset="0"/>
                  </a:rPr>
                  <a:t> </a:t>
                </a:r>
                <a:r>
                  <a:rPr lang="da-DK" dirty="0" err="1">
                    <a:latin typeface="Cambria Math" panose="02040503050406030204" pitchFamily="18" charset="0"/>
                  </a:rPr>
                  <a:t>cells</a:t>
                </a:r>
                <a:r>
                  <a:rPr lang="da-DK" dirty="0">
                    <a:latin typeface="Cambria Math" panose="02040503050406030204" pitchFamily="18" charset="0"/>
                  </a:rPr>
                  <a:t> as point </a:t>
                </a:r>
                <a:r>
                  <a:rPr lang="da-DK" dirty="0" err="1">
                    <a:latin typeface="Cambria Math" panose="02040503050406030204" pitchFamily="18" charset="0"/>
                  </a:rPr>
                  <a:t>particles</a:t>
                </a:r>
                <a:r>
                  <a:rPr lang="da-DK" dirty="0">
                    <a:latin typeface="Cambria Math" panose="02040503050406030204" pitchFamily="18" charset="0"/>
                  </a:rPr>
                  <a:t> with </a:t>
                </a:r>
                <a:r>
                  <a:rPr lang="da-DK" dirty="0" err="1">
                    <a:latin typeface="Cambria Math" panose="02040503050406030204" pitchFamily="18" charset="0"/>
                  </a:rPr>
                  <a:t>two</a:t>
                </a:r>
                <a:r>
                  <a:rPr lang="da-DK" dirty="0">
                    <a:latin typeface="Cambria Math" panose="02040503050406030204" pitchFamily="18" charset="0"/>
                  </a:rPr>
                  <a:t> </a:t>
                </a:r>
                <a:r>
                  <a:rPr lang="da-DK" dirty="0" err="1">
                    <a:latin typeface="Cambria Math" panose="02040503050406030204" pitchFamily="18" charset="0"/>
                  </a:rPr>
                  <a:t>polarities</a:t>
                </a:r>
                <a:r>
                  <a:rPr lang="da-DK" dirty="0">
                    <a:latin typeface="Cambria Math" panose="02040503050406030204" pitchFamily="18" charset="0"/>
                  </a:rPr>
                  <a:t>:</a:t>
                </a:r>
              </a:p>
              <a:p>
                <a:pPr lvl="1"/>
                <a:r>
                  <a:rPr lang="da-DK" dirty="0" err="1">
                    <a:latin typeface="Cambria Math" panose="02040503050406030204" pitchFamily="18" charset="0"/>
                  </a:rPr>
                  <a:t>Apical</a:t>
                </a:r>
                <a:r>
                  <a:rPr lang="da-DK" dirty="0">
                    <a:latin typeface="Cambria Math" panose="02040503050406030204" pitchFamily="18" charset="0"/>
                  </a:rPr>
                  <a:t>-Basal </a:t>
                </a:r>
                <a:r>
                  <a:rPr lang="da-DK" dirty="0" err="1">
                    <a:latin typeface="Cambria Math" panose="02040503050406030204" pitchFamily="18" charset="0"/>
                  </a:rPr>
                  <a:t>Polarity</a:t>
                </a:r>
                <a:r>
                  <a:rPr lang="da-DK" dirty="0">
                    <a:latin typeface="Cambria Math" panose="02040503050406030204" pitchFamily="18" charset="0"/>
                  </a:rPr>
                  <a:t> (ABP): in-out </a:t>
                </a:r>
                <a:r>
                  <a:rPr lang="da-DK" dirty="0" err="1">
                    <a:latin typeface="Cambria Math" panose="02040503050406030204" pitchFamily="18" charset="0"/>
                  </a:rPr>
                  <a:t>polarity</a:t>
                </a:r>
                <a:endParaRPr lang="da-DK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a-DK" dirty="0" err="1">
                    <a:latin typeface="Cambria Math" panose="02040503050406030204" pitchFamily="18" charset="0"/>
                  </a:rPr>
                  <a:t>Planar</a:t>
                </a:r>
                <a:r>
                  <a:rPr lang="da-DK" dirty="0">
                    <a:latin typeface="Cambria Math" panose="02040503050406030204" pitchFamily="18" charset="0"/>
                  </a:rPr>
                  <a:t> Cell </a:t>
                </a:r>
                <a:r>
                  <a:rPr lang="da-DK" dirty="0" err="1">
                    <a:latin typeface="Cambria Math" panose="02040503050406030204" pitchFamily="18" charset="0"/>
                  </a:rPr>
                  <a:t>Polarity</a:t>
                </a:r>
                <a:r>
                  <a:rPr lang="da-DK" dirty="0">
                    <a:latin typeface="Cambria Math" panose="02040503050406030204" pitchFamily="18" charset="0"/>
                  </a:rPr>
                  <a:t> (PCP): </a:t>
                </a:r>
                <a:r>
                  <a:rPr lang="da-DK" dirty="0" err="1">
                    <a:latin typeface="Cambria Math" panose="02040503050406030204" pitchFamily="18" charset="0"/>
                  </a:rPr>
                  <a:t>Sheet</a:t>
                </a:r>
                <a:r>
                  <a:rPr lang="da-DK" dirty="0">
                    <a:latin typeface="Cambria Math" panose="02040503050406030204" pitchFamily="18" charset="0"/>
                  </a:rPr>
                  <a:t> </a:t>
                </a:r>
                <a:r>
                  <a:rPr lang="da-DK" dirty="0" err="1">
                    <a:latin typeface="Cambria Math" panose="02040503050406030204" pitchFamily="18" charset="0"/>
                  </a:rPr>
                  <a:t>orientation</a:t>
                </a:r>
                <a:r>
                  <a:rPr lang="da-DK" dirty="0">
                    <a:latin typeface="Cambria Math" panose="02040503050406030204" pitchFamily="18" charset="0"/>
                  </a:rPr>
                  <a:t> </a:t>
                </a:r>
                <a:r>
                  <a:rPr lang="da-DK" dirty="0" err="1">
                    <a:latin typeface="Cambria Math" panose="02040503050406030204" pitchFamily="18" charset="0"/>
                  </a:rPr>
                  <a:t>polarity</a:t>
                </a:r>
                <a:r>
                  <a:rPr lang="da-DK" dirty="0">
                    <a:latin typeface="Cambria Math" panose="02040503050406030204" pitchFamily="18" charset="0"/>
                  </a:rPr>
                  <a:t> (</a:t>
                </a:r>
                <a:r>
                  <a:rPr lang="da-DK" dirty="0" err="1">
                    <a:latin typeface="Cambria Math" panose="02040503050406030204" pitchFamily="18" charset="0"/>
                  </a:rPr>
                  <a:t>think</a:t>
                </a:r>
                <a:r>
                  <a:rPr lang="da-DK" dirty="0">
                    <a:latin typeface="Cambria Math" panose="02040503050406030204" pitchFamily="18" charset="0"/>
                  </a:rPr>
                  <a:t> </a:t>
                </a:r>
                <a:r>
                  <a:rPr lang="da-DK" dirty="0" err="1">
                    <a:latin typeface="Cambria Math" panose="02040503050406030204" pitchFamily="18" charset="0"/>
                  </a:rPr>
                  <a:t>armhairs</a:t>
                </a:r>
                <a:r>
                  <a:rPr lang="da-DK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da-DK" dirty="0">
                    <a:latin typeface="Cambria Math" panose="02040503050406030204" pitchFamily="18" charset="0"/>
                  </a:rPr>
                  <a:t>System </a:t>
                </a:r>
                <a:r>
                  <a:rPr lang="da-DK" dirty="0" err="1">
                    <a:latin typeface="Cambria Math" panose="02040503050406030204" pitchFamily="18" charset="0"/>
                  </a:rPr>
                  <a:t>updated</a:t>
                </a:r>
                <a:r>
                  <a:rPr lang="da-DK" dirty="0">
                    <a:latin typeface="Cambria Math" panose="02040503050406030204" pitchFamily="18" charset="0"/>
                  </a:rPr>
                  <a:t> via </a:t>
                </a:r>
                <a:r>
                  <a:rPr lang="da-DK" dirty="0" err="1">
                    <a:latin typeface="Cambria Math" panose="02040503050406030204" pitchFamily="18" charset="0"/>
                  </a:rPr>
                  <a:t>overdamped</a:t>
                </a:r>
                <a:r>
                  <a:rPr lang="da-DK" dirty="0">
                    <a:latin typeface="Cambria Math" panose="02040503050406030204" pitchFamily="18" charset="0"/>
                  </a:rPr>
                  <a:t> </a:t>
                </a:r>
                <a:r>
                  <a:rPr lang="da-DK" dirty="0" err="1">
                    <a:latin typeface="Cambria Math" panose="02040503050406030204" pitchFamily="18" charset="0"/>
                  </a:rPr>
                  <a:t>dynamics</a:t>
                </a:r>
                <a:r>
                  <a:rPr lang="da-DK" dirty="0">
                    <a:latin typeface="Cambria Math" panose="02040503050406030204" pitchFamily="18" charset="0"/>
                  </a:rPr>
                  <a:t> (No average acceleration)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da-DK" dirty="0">
                  <a:latin typeface="Cambria Math" panose="02040503050406030204" pitchFamily="18" charset="0"/>
                </a:endParaRPr>
              </a:p>
              <a:p>
                <a:r>
                  <a:rPr lang="da-DK" dirty="0">
                    <a:latin typeface="Cambria Math" panose="02040503050406030204" pitchFamily="18" charset="0"/>
                  </a:rPr>
                  <a:t>P</a:t>
                </a:r>
                <a:r>
                  <a:rPr lang="da-DK" b="0" dirty="0">
                    <a:latin typeface="Cambria Math" panose="02040503050406030204" pitchFamily="18" charset="0"/>
                  </a:rPr>
                  <a:t>otential</a:t>
                </a:r>
                <a:r>
                  <a:rPr lang="da-DK" dirty="0">
                    <a:latin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a-DK" dirty="0"/>
                  <a:t> </a:t>
                </a:r>
                <a:r>
                  <a:rPr lang="da-DK" dirty="0" err="1"/>
                  <a:t>only</a:t>
                </a:r>
                <a:r>
                  <a:rPr lang="da-DK" dirty="0"/>
                  <a:t> w. </a:t>
                </a:r>
                <a:r>
                  <a:rPr lang="da-DK" dirty="0" err="1"/>
                  <a:t>voronoi</a:t>
                </a:r>
                <a:r>
                  <a:rPr lang="da-DK" dirty="0"/>
                  <a:t> </a:t>
                </a:r>
                <a:r>
                  <a:rPr lang="da-DK" dirty="0" err="1"/>
                  <a:t>neighbors</a:t>
                </a:r>
                <a:endParaRPr lang="da-DK" dirty="0"/>
              </a:p>
              <a:p>
                <a:pPr lvl="1"/>
                <a:r>
                  <a:rPr lang="da-DK" dirty="0" err="1"/>
                  <a:t>Where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a-DK" b="0" dirty="0"/>
              </a:p>
              <a:p>
                <a:pPr lvl="1"/>
                <a:r>
                  <a:rPr lang="da-DK" dirty="0"/>
                  <a:t>And:</a:t>
                </a:r>
              </a:p>
              <a:p>
                <a:pPr lvl="1"/>
                <a:endParaRPr lang="da-DK" dirty="0"/>
              </a:p>
              <a:p>
                <a:pPr lvl="1"/>
                <a:endParaRPr lang="da-DK" dirty="0"/>
              </a:p>
              <a:p>
                <a:pPr marL="457200" lvl="1" indent="0">
                  <a:buNone/>
                </a:pPr>
                <a:r>
                  <a:rPr lang="da-DK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C44C504-84BE-C9D8-6A09-217163CA7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82000" cy="4351338"/>
              </a:xfrm>
              <a:blipFill>
                <a:blip r:embed="rId2"/>
                <a:stretch>
                  <a:fillRect l="-873" t="-308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>
            <a:extLst>
              <a:ext uri="{FF2B5EF4-FFF2-40B4-BE49-F238E27FC236}">
                <a16:creationId xmlns:a16="http://schemas.microsoft.com/office/drawing/2014/main" id="{683F5E05-E8B7-AFF4-8594-72754332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4509687"/>
            <a:ext cx="1971675" cy="1065783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0CF1550D-11C8-CFEE-D4A0-6553B75B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809" y="1269422"/>
            <a:ext cx="1371600" cy="2286000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CE7EC497-7C37-9B71-0545-F08B35A3B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171" y="3555422"/>
            <a:ext cx="16668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6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C400E-156D-9ECE-4004-617A38E5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Effects</a:t>
            </a:r>
            <a:r>
              <a:rPr lang="da-DK" dirty="0"/>
              <a:t> of </a:t>
            </a:r>
            <a:r>
              <a:rPr lang="da-DK" dirty="0" err="1"/>
              <a:t>main</a:t>
            </a:r>
            <a:r>
              <a:rPr lang="da-DK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F3967904-C961-F933-416F-0BC86FC97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5655" cy="4351338"/>
              </a:xfrm>
            </p:spPr>
            <p:txBody>
              <a:bodyPr/>
              <a:lstStyle/>
              <a:p>
                <a:r>
                  <a:rPr lang="da-DK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a-D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a-DK" dirty="0"/>
                  <a:t> </a:t>
                </a:r>
                <a:r>
                  <a:rPr lang="da-DK" dirty="0">
                    <a:sym typeface="Wingdings" panose="05000000000000000000" pitchFamily="2" charset="2"/>
                  </a:rPr>
                  <a:t></a:t>
                </a:r>
                <a:r>
                  <a:rPr lang="da-DK" dirty="0"/>
                  <a:t> </a:t>
                </a:r>
                <a:r>
                  <a:rPr lang="da-DK" dirty="0" err="1"/>
                  <a:t>Sheet</a:t>
                </a:r>
                <a:r>
                  <a:rPr lang="da-DK" dirty="0"/>
                  <a:t> formation! </a:t>
                </a:r>
              </a:p>
              <a:p>
                <a:pPr lvl="1"/>
                <a:r>
                  <a:rPr lang="da-DK" dirty="0"/>
                  <a:t>Can </a:t>
                </a:r>
                <a:r>
                  <a:rPr lang="da-DK" dirty="0" err="1"/>
                  <a:t>be</a:t>
                </a:r>
                <a:r>
                  <a:rPr lang="da-DK" dirty="0"/>
                  <a:t> straight or curvy </a:t>
                </a:r>
                <a:r>
                  <a:rPr lang="da-DK" dirty="0" err="1"/>
                  <a:t>depending</a:t>
                </a:r>
                <a:r>
                  <a:rPr lang="da-DK" dirty="0"/>
                  <a:t> on initial </a:t>
                </a:r>
                <a:r>
                  <a:rPr lang="da-DK" dirty="0" err="1"/>
                  <a:t>conditions</a:t>
                </a:r>
                <a:endParaRPr lang="da-DK" dirty="0"/>
              </a:p>
              <a:p>
                <a:r>
                  <a:rPr lang="da-DK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a-DK" dirty="0"/>
                  <a:t> </a:t>
                </a:r>
                <a:r>
                  <a:rPr lang="da-DK" dirty="0">
                    <a:sym typeface="Wingdings" panose="05000000000000000000" pitchFamily="2" charset="2"/>
                  </a:rPr>
                  <a:t> </a:t>
                </a:r>
                <a:r>
                  <a:rPr lang="da-DK" dirty="0" err="1">
                    <a:sym typeface="Wingdings" panose="05000000000000000000" pitchFamily="2" charset="2"/>
                  </a:rPr>
                  <a:t>Convergent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extension</a:t>
                </a:r>
                <a:r>
                  <a:rPr lang="da-DK" dirty="0">
                    <a:sym typeface="Wingdings" panose="05000000000000000000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F3967904-C961-F933-416F-0BC86FC97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5655" cy="4351338"/>
              </a:xfrm>
              <a:blipFill>
                <a:blip r:embed="rId2"/>
                <a:stretch>
                  <a:fillRect l="-1987" t="-280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7DE3C334-13DA-B1B9-A2FC-8DB5AC2E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55" y="941675"/>
            <a:ext cx="2381828" cy="238182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40F4A28-0344-53AC-7FE1-15B362883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8258">
            <a:off x="9725891" y="2971079"/>
            <a:ext cx="869085" cy="29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0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77773-F688-78AE-5D38-1DEE05A0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Nephrons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A128AE-01B8-1A6F-F042-65B1392279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err="1"/>
              <a:t>Functional</a:t>
            </a:r>
            <a:r>
              <a:rPr lang="da-DK" dirty="0"/>
              <a:t> unit of the </a:t>
            </a:r>
            <a:r>
              <a:rPr lang="da-DK" dirty="0" err="1"/>
              <a:t>kidney</a:t>
            </a:r>
            <a:endParaRPr lang="da-DK" dirty="0"/>
          </a:p>
          <a:p>
            <a:r>
              <a:rPr lang="da-DK" dirty="0"/>
              <a:t>Filters </a:t>
            </a:r>
            <a:r>
              <a:rPr lang="da-DK" dirty="0" err="1"/>
              <a:t>blood</a:t>
            </a:r>
            <a:r>
              <a:rPr lang="da-DK" dirty="0"/>
              <a:t> and </a:t>
            </a:r>
            <a:r>
              <a:rPr lang="da-DK" dirty="0" err="1"/>
              <a:t>creates</a:t>
            </a:r>
            <a:r>
              <a:rPr lang="da-DK" dirty="0"/>
              <a:t> </a:t>
            </a:r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urine</a:t>
            </a:r>
            <a:endParaRPr lang="da-DK" dirty="0"/>
          </a:p>
          <a:p>
            <a:r>
              <a:rPr lang="da-DK" dirty="0" err="1"/>
              <a:t>Consists</a:t>
            </a:r>
            <a:r>
              <a:rPr lang="da-DK" dirty="0"/>
              <a:t> of:</a:t>
            </a:r>
          </a:p>
          <a:p>
            <a:pPr lvl="1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Renal Corpuscle: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Glomerulus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Bowman’s capsule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Function: </a:t>
            </a:r>
            <a:r>
              <a:rPr lang="en-US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Blood is filtered as passed through capillary walls</a:t>
            </a:r>
          </a:p>
          <a:p>
            <a:pPr lvl="1"/>
            <a:r>
              <a:rPr lang="en-US" sz="1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Renal tubule: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Convoluted tubes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Loop of Henle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Collecting tubule</a:t>
            </a:r>
          </a:p>
          <a:p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Aim of this project: Creating glomerulus and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tubuli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ladsholder til indhold 6" descr="25.2 Microscopic Anatomy of the Kidney: Anatomy of the Nephron – Anatomy &amp;  Physiology">
            <a:extLst>
              <a:ext uri="{FF2B5EF4-FFF2-40B4-BE49-F238E27FC236}">
                <a16:creationId xmlns:a16="http://schemas.microsoft.com/office/drawing/2014/main" id="{0551D373-50AB-2361-C77C-EFAC69AA97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52" y="1485285"/>
            <a:ext cx="4246648" cy="4691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21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0F6FB-4EDF-354B-0508-557EE3C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Kidney</a:t>
            </a:r>
            <a:r>
              <a:rPr lang="da-DK" dirty="0"/>
              <a:t> </a:t>
            </a:r>
            <a:r>
              <a:rPr lang="da-DK" dirty="0" err="1"/>
              <a:t>Organoids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D58C45-4444-6179-6674-8B556DD8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729559"/>
            <a:ext cx="8959274" cy="2116463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In </a:t>
            </a:r>
            <a:r>
              <a:rPr lang="da-DK" dirty="0" err="1"/>
              <a:t>vitro</a:t>
            </a:r>
            <a:r>
              <a:rPr lang="da-DK" dirty="0"/>
              <a:t> models of </a:t>
            </a:r>
            <a:r>
              <a:rPr lang="da-DK" dirty="0" err="1"/>
              <a:t>kidney</a:t>
            </a:r>
            <a:r>
              <a:rPr lang="da-DK" dirty="0"/>
              <a:t> parts like </a:t>
            </a:r>
            <a:r>
              <a:rPr lang="da-DK" dirty="0" err="1"/>
              <a:t>nephrons</a:t>
            </a:r>
            <a:endParaRPr lang="da-DK" dirty="0"/>
          </a:p>
          <a:p>
            <a:r>
              <a:rPr lang="da-DK" dirty="0" err="1"/>
              <a:t>Formed</a:t>
            </a:r>
            <a:r>
              <a:rPr lang="da-DK" dirty="0"/>
              <a:t> from human </a:t>
            </a:r>
            <a:r>
              <a:rPr lang="da-DK" dirty="0" err="1"/>
              <a:t>pluripotent</a:t>
            </a:r>
            <a:r>
              <a:rPr lang="da-DK" dirty="0"/>
              <a:t> stem </a:t>
            </a:r>
            <a:r>
              <a:rPr lang="da-DK" dirty="0" err="1"/>
              <a:t>cells</a:t>
            </a:r>
            <a:r>
              <a:rPr lang="da-DK" dirty="0"/>
              <a:t> (</a:t>
            </a:r>
            <a:r>
              <a:rPr lang="da-DK" dirty="0" err="1"/>
              <a:t>hPSCS</a:t>
            </a:r>
            <a:r>
              <a:rPr lang="da-DK" dirty="0"/>
              <a:t>) </a:t>
            </a:r>
            <a:r>
              <a:rPr lang="da-DK" dirty="0">
                <a:sym typeface="Wingdings" panose="05000000000000000000" pitchFamily="2" charset="2"/>
              </a:rPr>
              <a:t> cap </a:t>
            </a:r>
            <a:r>
              <a:rPr lang="da-DK" dirty="0" err="1">
                <a:sym typeface="Wingdings" panose="05000000000000000000" pitchFamily="2" charset="2"/>
              </a:rPr>
              <a:t>mesenchyme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cells</a:t>
            </a:r>
            <a:r>
              <a:rPr lang="da-DK" dirty="0">
                <a:sym typeface="Wingdings" panose="05000000000000000000" pitchFamily="2" charset="2"/>
              </a:rPr>
              <a:t>  </a:t>
            </a:r>
            <a:r>
              <a:rPr lang="da-DK" dirty="0" err="1">
                <a:sym typeface="Wingdings" panose="05000000000000000000" pitchFamily="2" charset="2"/>
              </a:rPr>
              <a:t>epithelilal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cells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which</a:t>
            </a:r>
            <a:r>
              <a:rPr lang="da-DK" dirty="0">
                <a:sym typeface="Wingdings" panose="05000000000000000000" pitchFamily="2" charset="2"/>
              </a:rPr>
              <a:t> forms the </a:t>
            </a:r>
            <a:r>
              <a:rPr lang="da-DK" dirty="0" err="1">
                <a:sym typeface="Wingdings" panose="05000000000000000000" pitchFamily="2" charset="2"/>
              </a:rPr>
              <a:t>nephrons</a:t>
            </a:r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Steps: </a:t>
            </a:r>
            <a:r>
              <a:rPr lang="da-DK" dirty="0" err="1">
                <a:sym typeface="Wingdings" panose="05000000000000000000" pitchFamily="2" charset="2"/>
              </a:rPr>
              <a:t>Preferential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adhesion</a:t>
            </a:r>
            <a:r>
              <a:rPr lang="da-DK" dirty="0">
                <a:sym typeface="Wingdings" panose="05000000000000000000" pitchFamily="2" charset="2"/>
              </a:rPr>
              <a:t> </a:t>
            </a:r>
            <a:r>
              <a:rPr lang="da-DK" dirty="0" err="1">
                <a:sym typeface="Wingdings" panose="05000000000000000000" pitchFamily="2" charset="2"/>
              </a:rPr>
              <a:t>vesicle</a:t>
            </a:r>
            <a:r>
              <a:rPr lang="da-DK" dirty="0">
                <a:sym typeface="Wingdings" panose="05000000000000000000" pitchFamily="2" charset="2"/>
              </a:rPr>
              <a:t> formation  tube formation</a:t>
            </a:r>
          </a:p>
          <a:p>
            <a:r>
              <a:rPr lang="da-DK" dirty="0">
                <a:sym typeface="Wingdings" panose="05000000000000000000" pitchFamily="2" charset="2"/>
              </a:rPr>
              <a:t>Problems: </a:t>
            </a:r>
            <a:r>
              <a:rPr lang="da-DK" dirty="0" err="1">
                <a:sym typeface="Wingdings" panose="05000000000000000000" pitchFamily="2" charset="2"/>
              </a:rPr>
              <a:t>Concentration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between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cell</a:t>
            </a:r>
            <a:r>
              <a:rPr lang="da-DK" dirty="0">
                <a:sym typeface="Wingdings" panose="05000000000000000000" pitchFamily="2" charset="2"/>
              </a:rPr>
              <a:t> types. 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E/M &gt; 1  Too </a:t>
            </a:r>
            <a:r>
              <a:rPr lang="da-DK" dirty="0" err="1">
                <a:sym typeface="Wingdings" panose="05000000000000000000" pitchFamily="2" charset="2"/>
              </a:rPr>
              <a:t>interconnected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network</a:t>
            </a:r>
            <a:r>
              <a:rPr lang="da-DK" dirty="0">
                <a:sym typeface="Wingdings" panose="05000000000000000000" pitchFamily="2" charset="2"/>
              </a:rPr>
              <a:t> / tubes open up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E/M &lt; 1  Too </a:t>
            </a:r>
            <a:r>
              <a:rPr lang="da-DK" dirty="0" err="1">
                <a:sym typeface="Wingdings" panose="05000000000000000000" pitchFamily="2" charset="2"/>
              </a:rPr>
              <a:t>few</a:t>
            </a:r>
            <a:r>
              <a:rPr lang="da-DK" dirty="0">
                <a:sym typeface="Wingdings" panose="05000000000000000000" pitchFamily="2" charset="2"/>
              </a:rPr>
              <a:t> tubes </a:t>
            </a:r>
          </a:p>
          <a:p>
            <a:pPr lvl="1"/>
            <a:endParaRPr lang="da-DK" dirty="0">
              <a:sym typeface="Wingdings" panose="05000000000000000000" pitchFamily="2" charset="2"/>
            </a:endParaRPr>
          </a:p>
          <a:p>
            <a:endParaRPr lang="da-DK" dirty="0"/>
          </a:p>
        </p:txBody>
      </p:sp>
      <p:pic>
        <p:nvPicPr>
          <p:cNvPr id="1026" name="Picture 2" descr="Human renal organoids derived from induced pluripotent stem cells faithfully model early nephrogenesis in humans, especially the early polarization through a mesenchymal-to-epithelial transition and tube expansion. Renal organoids at successive stages are shown above a schematic representation of early nephrogenesis.">
            <a:extLst>
              <a:ext uri="{FF2B5EF4-FFF2-40B4-BE49-F238E27FC236}">
                <a16:creationId xmlns:a16="http://schemas.microsoft.com/office/drawing/2014/main" id="{09B37879-E7B6-3D9D-EE4F-F4F006C4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7" y="1304925"/>
            <a:ext cx="5532583" cy="325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46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C8D2E-4E07-752F-5236-40884D8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Modifications</a:t>
            </a:r>
            <a:r>
              <a:rPr lang="da-DK" dirty="0"/>
              <a:t> for tubes and </a:t>
            </a:r>
            <a:r>
              <a:rPr lang="da-DK" dirty="0" err="1"/>
              <a:t>network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4602498A-C796-5600-2026-2C7CD4360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310745" cy="4351338"/>
              </a:xfrm>
            </p:spPr>
            <p:txBody>
              <a:bodyPr/>
              <a:lstStyle/>
              <a:p>
                <a:r>
                  <a:rPr lang="da-DK" dirty="0"/>
                  <a:t>Spontanous tube </a:t>
                </a:r>
                <a:r>
                  <a:rPr lang="da-DK" dirty="0" err="1"/>
                  <a:t>development</a:t>
                </a:r>
                <a:r>
                  <a:rPr lang="da-DK" dirty="0"/>
                  <a:t> </a:t>
                </a:r>
                <a:r>
                  <a:rPr lang="da-DK" dirty="0" err="1"/>
                  <a:t>modifications</a:t>
                </a:r>
                <a:endParaRPr lang="da-DK" dirty="0"/>
              </a:p>
              <a:p>
                <a:pPr lvl="1"/>
                <a:r>
                  <a:rPr lang="da-DK" dirty="0"/>
                  <a:t>New addition to potential: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b="1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a-DK" dirty="0"/>
              </a:p>
              <a:p>
                <a:pPr lvl="1"/>
                <a:r>
                  <a:rPr lang="da-DK" dirty="0"/>
                  <a:t>Diffusion </a:t>
                </a:r>
                <a:r>
                  <a:rPr lang="da-DK" dirty="0" err="1"/>
                  <a:t>field</a:t>
                </a:r>
                <a:r>
                  <a:rPr lang="da-DK" dirty="0"/>
                  <a:t> </a:t>
                </a:r>
                <a:r>
                  <a:rPr lang="da-DK" dirty="0" err="1"/>
                  <a:t>originating</a:t>
                </a:r>
                <a:r>
                  <a:rPr lang="da-DK" dirty="0"/>
                  <a:t> from </a:t>
                </a:r>
                <a:r>
                  <a:rPr lang="da-DK" dirty="0" err="1"/>
                  <a:t>particles</a:t>
                </a:r>
                <a:r>
                  <a:rPr lang="da-DK" dirty="0"/>
                  <a:t> </a:t>
                </a:r>
                <a:r>
                  <a:rPr lang="da-DK" dirty="0" err="1"/>
                  <a:t>orienting</a:t>
                </a:r>
                <a:r>
                  <a:rPr lang="da-DK" dirty="0"/>
                  <a:t> the ABP </a:t>
                </a:r>
                <a:r>
                  <a:rPr lang="da-DK" dirty="0" err="1"/>
                  <a:t>away</a:t>
                </a:r>
                <a:r>
                  <a:rPr lang="da-DK" dirty="0"/>
                  <a:t> from centers of </a:t>
                </a:r>
                <a:r>
                  <a:rPr lang="da-DK" dirty="0" err="1"/>
                  <a:t>mass</a:t>
                </a:r>
                <a:r>
                  <a:rPr lang="da-DK" dirty="0"/>
                  <a:t>.</a:t>
                </a:r>
              </a:p>
              <a:p>
                <a:r>
                  <a:rPr lang="da-DK" dirty="0" err="1"/>
                  <a:t>Absolute</a:t>
                </a:r>
                <a:r>
                  <a:rPr lang="da-DK" dirty="0"/>
                  <a:t> </a:t>
                </a:r>
                <a:r>
                  <a:rPr lang="da-DK" dirty="0" err="1"/>
                  <a:t>values</a:t>
                </a:r>
                <a:r>
                  <a:rPr lang="da-DK" dirty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dirty="0"/>
                  <a:t> in potential </a:t>
                </a:r>
                <a:r>
                  <a:rPr lang="da-DK" dirty="0">
                    <a:sym typeface="Wingdings" panose="05000000000000000000" pitchFamily="2" charset="2"/>
                  </a:rPr>
                  <a:t> </a:t>
                </a:r>
                <a:r>
                  <a:rPr lang="da-DK" dirty="0" err="1">
                    <a:sym typeface="Wingdings" panose="05000000000000000000" pitchFamily="2" charset="2"/>
                  </a:rPr>
                  <a:t>Facilitates</a:t>
                </a:r>
                <a:r>
                  <a:rPr lang="da-DK" dirty="0">
                    <a:sym typeface="Wingdings" panose="05000000000000000000" pitchFamily="2" charset="2"/>
                  </a:rPr>
                  <a:t> tube </a:t>
                </a:r>
                <a:r>
                  <a:rPr lang="da-DK" dirty="0" err="1">
                    <a:sym typeface="Wingdings" panose="05000000000000000000" pitchFamily="2" charset="2"/>
                  </a:rPr>
                  <a:t>merging</a:t>
                </a:r>
                <a:r>
                  <a:rPr lang="da-DK" dirty="0">
                    <a:sym typeface="Wingdings" panose="05000000000000000000" pitchFamily="2" charset="2"/>
                  </a:rPr>
                  <a:t> and </a:t>
                </a:r>
                <a:r>
                  <a:rPr lang="da-DK" dirty="0" err="1">
                    <a:sym typeface="Wingdings" panose="05000000000000000000" pitchFamily="2" charset="2"/>
                  </a:rPr>
                  <a:t>networks</a:t>
                </a:r>
                <a:r>
                  <a:rPr lang="da-DK" dirty="0">
                    <a:sym typeface="Wingdings" panose="05000000000000000000" pitchFamily="2" charset="2"/>
                  </a:rPr>
                  <a:t>:</a:t>
                </a:r>
                <a:r>
                  <a:rPr lang="da-DK" dirty="0"/>
                  <a:t> </a:t>
                </a:r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4602498A-C796-5600-2026-2C7CD4360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310745" cy="4351338"/>
              </a:xfrm>
              <a:blipFill>
                <a:blip r:embed="rId2"/>
                <a:stretch>
                  <a:fillRect l="-1641" t="-238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>
            <a:extLst>
              <a:ext uri="{FF2B5EF4-FFF2-40B4-BE49-F238E27FC236}">
                <a16:creationId xmlns:a16="http://schemas.microsoft.com/office/drawing/2014/main" id="{8CC45B3E-7FC7-0FFE-6B40-CDFE0D73B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81126">
            <a:off x="7650179" y="1694633"/>
            <a:ext cx="3775618" cy="118573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BFB9D504-63BC-41BE-0AFC-4EE3CB843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004" y="3429000"/>
            <a:ext cx="3645968" cy="2667577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D64D4940-B628-63ED-6482-5C60C7B0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564" y="4953469"/>
            <a:ext cx="2382536" cy="18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7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2FC76-B84F-21BF-4A43-BE554C3A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Modifications</a:t>
            </a:r>
            <a:r>
              <a:rPr lang="da-DK" dirty="0"/>
              <a:t> for </a:t>
            </a:r>
            <a:r>
              <a:rPr lang="da-DK" dirty="0" err="1"/>
              <a:t>Nephron</a:t>
            </a:r>
            <a:r>
              <a:rPr lang="da-DK" dirty="0"/>
              <a:t> </a:t>
            </a:r>
            <a:r>
              <a:rPr lang="da-DK" dirty="0" err="1"/>
              <a:t>organoid</a:t>
            </a:r>
            <a:r>
              <a:rPr lang="da-DK" dirty="0"/>
              <a:t> 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4A26F67E-F30B-1B3C-4066-22E9AE22A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a-DK" dirty="0"/>
                  <a:t>Introduction of </a:t>
                </a:r>
                <a:r>
                  <a:rPr lang="da-DK" dirty="0" err="1"/>
                  <a:t>Mesenchyme</a:t>
                </a:r>
                <a:r>
                  <a:rPr lang="da-DK" dirty="0"/>
                  <a:t> </a:t>
                </a:r>
                <a:r>
                  <a:rPr lang="da-DK" dirty="0" err="1"/>
                  <a:t>cells</a:t>
                </a:r>
                <a:r>
                  <a:rPr lang="da-DK" dirty="0"/>
                  <a:t>: </a:t>
                </a:r>
                <a:r>
                  <a:rPr lang="da-DK" dirty="0" err="1"/>
                  <a:t>Loosely</a:t>
                </a:r>
                <a:r>
                  <a:rPr lang="da-DK" dirty="0"/>
                  <a:t> </a:t>
                </a:r>
                <a:r>
                  <a:rPr lang="da-DK" dirty="0" err="1"/>
                  <a:t>organized</a:t>
                </a:r>
                <a:r>
                  <a:rPr lang="da-DK" dirty="0"/>
                  <a:t> </a:t>
                </a:r>
                <a:r>
                  <a:rPr lang="da-DK" dirty="0" err="1"/>
                  <a:t>connective</a:t>
                </a:r>
                <a:r>
                  <a:rPr lang="da-DK" dirty="0"/>
                  <a:t> </a:t>
                </a:r>
                <a:r>
                  <a:rPr lang="da-DK" dirty="0" err="1"/>
                  <a:t>tissue</a:t>
                </a:r>
                <a:r>
                  <a:rPr lang="da-DK" dirty="0"/>
                  <a:t> </a:t>
                </a:r>
                <a:r>
                  <a:rPr lang="da-DK" dirty="0" err="1"/>
                  <a:t>cells</a:t>
                </a:r>
                <a:r>
                  <a:rPr lang="da-DK" dirty="0"/>
                  <a:t> with no </a:t>
                </a:r>
                <a:r>
                  <a:rPr lang="da-DK" dirty="0" err="1"/>
                  <a:t>polarities</a:t>
                </a:r>
                <a:r>
                  <a:rPr lang="da-DK" dirty="0"/>
                  <a:t>.</a:t>
                </a:r>
              </a:p>
              <a:p>
                <a:r>
                  <a:rPr lang="da-DK" dirty="0"/>
                  <a:t> </a:t>
                </a:r>
                <a:r>
                  <a:rPr lang="da-DK" i="1" dirty="0"/>
                  <a:t>S </a:t>
                </a:r>
                <a:r>
                  <a:rPr lang="da-DK" dirty="0"/>
                  <a:t>in potential </a:t>
                </a:r>
                <a:r>
                  <a:rPr lang="da-DK" dirty="0" err="1"/>
                  <a:t>changes</a:t>
                </a:r>
                <a:r>
                  <a:rPr lang="da-DK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b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b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b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dirty="0"/>
              </a:p>
              <a:p>
                <a:pPr lvl="1"/>
                <a:r>
                  <a:rPr lang="da-DK" dirty="0" err="1"/>
                  <a:t>Where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da-DK" dirty="0"/>
                  <a:t> is 1 </a:t>
                </a:r>
                <a:r>
                  <a:rPr lang="da-DK" dirty="0" err="1"/>
                  <a:t>when</a:t>
                </a:r>
                <a:r>
                  <a:rPr lang="da-DK" dirty="0"/>
                  <a:t> </a:t>
                </a:r>
                <a:r>
                  <a:rPr lang="da-DK" dirty="0" err="1"/>
                  <a:t>either</a:t>
                </a:r>
                <a:r>
                  <a:rPr lang="da-DK" dirty="0"/>
                  <a:t> or </a:t>
                </a:r>
                <a:r>
                  <a:rPr lang="da-DK" dirty="0" err="1"/>
                  <a:t>both</a:t>
                </a:r>
                <a:r>
                  <a:rPr lang="da-DK" dirty="0"/>
                  <a:t> of the </a:t>
                </a:r>
                <a:r>
                  <a:rPr lang="da-DK" dirty="0" err="1"/>
                  <a:t>interacting</a:t>
                </a:r>
                <a:r>
                  <a:rPr lang="da-DK" dirty="0"/>
                  <a:t> </a:t>
                </a:r>
                <a:r>
                  <a:rPr lang="da-DK" dirty="0" err="1"/>
                  <a:t>cells</a:t>
                </a:r>
                <a:r>
                  <a:rPr lang="da-DK" dirty="0"/>
                  <a:t> </a:t>
                </a:r>
                <a:r>
                  <a:rPr lang="da-DK" dirty="0" err="1"/>
                  <a:t>are</a:t>
                </a:r>
                <a:r>
                  <a:rPr lang="da-DK" dirty="0"/>
                  <a:t> </a:t>
                </a:r>
                <a:r>
                  <a:rPr lang="da-DK" dirty="0" err="1"/>
                  <a:t>mesenchyme</a:t>
                </a:r>
                <a:r>
                  <a:rPr lang="da-D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𝐸𝐸</m:t>
                        </m:r>
                      </m:sub>
                    </m:sSub>
                  </m:oMath>
                </a14:m>
                <a:r>
                  <a:rPr lang="da-DK" dirty="0"/>
                  <a:t> is 1 </a:t>
                </a:r>
                <a:r>
                  <a:rPr lang="da-DK" dirty="0" err="1"/>
                  <a:t>only</a:t>
                </a:r>
                <a:r>
                  <a:rPr lang="da-DK" dirty="0"/>
                  <a:t> </a:t>
                </a:r>
                <a:r>
                  <a:rPr lang="da-DK" dirty="0" err="1"/>
                  <a:t>when</a:t>
                </a:r>
                <a:r>
                  <a:rPr lang="da-DK" dirty="0"/>
                  <a:t> </a:t>
                </a:r>
                <a:r>
                  <a:rPr lang="da-DK" dirty="0" err="1"/>
                  <a:t>two</a:t>
                </a:r>
                <a:r>
                  <a:rPr lang="da-DK" dirty="0"/>
                  <a:t> </a:t>
                </a:r>
                <a:r>
                  <a:rPr lang="da-DK" dirty="0" err="1"/>
                  <a:t>epithelial</a:t>
                </a:r>
                <a:r>
                  <a:rPr lang="da-DK" dirty="0"/>
                  <a:t> </a:t>
                </a:r>
                <a:r>
                  <a:rPr lang="da-DK" dirty="0" err="1"/>
                  <a:t>cells</a:t>
                </a:r>
                <a:r>
                  <a:rPr lang="da-DK" dirty="0"/>
                  <a:t> </a:t>
                </a:r>
                <a:r>
                  <a:rPr lang="da-DK" dirty="0" err="1"/>
                  <a:t>interact</a:t>
                </a:r>
                <a:r>
                  <a:rPr lang="da-DK" dirty="0"/>
                  <a:t>.</a:t>
                </a:r>
              </a:p>
              <a:p>
                <a:r>
                  <a:rPr lang="da-DK" dirty="0" err="1"/>
                  <a:t>Preferential</a:t>
                </a:r>
                <a:r>
                  <a:rPr lang="da-DK" dirty="0"/>
                  <a:t> </a:t>
                </a:r>
                <a:r>
                  <a:rPr lang="da-DK" dirty="0" err="1"/>
                  <a:t>adhesion</a:t>
                </a:r>
                <a:r>
                  <a:rPr lang="da-DK" dirty="0"/>
                  <a:t> step </a:t>
                </a:r>
                <a:r>
                  <a:rPr lang="da-DK" dirty="0" err="1"/>
                  <a:t>before</a:t>
                </a:r>
                <a:r>
                  <a:rPr lang="da-DK" dirty="0"/>
                  <a:t> M </a:t>
                </a:r>
                <a:r>
                  <a:rPr lang="da-DK" dirty="0">
                    <a:sym typeface="Wingdings" panose="05000000000000000000" pitchFamily="2" charset="2"/>
                  </a:rPr>
                  <a:t> E transition:</a:t>
                </a:r>
              </a:p>
              <a:p>
                <a:pPr lvl="1"/>
                <a:r>
                  <a:rPr lang="da-DK" dirty="0">
                    <a:sym typeface="Wingdings" panose="05000000000000000000" pitchFamily="2" charset="2"/>
                  </a:rPr>
                  <a:t>Here: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𝑖𝑗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𝑀𝑀</m:t>
                        </m:r>
                      </m:sub>
                    </m:sSub>
                  </m:oMath>
                </a14:m>
                <a:r>
                  <a:rPr lang="da-D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m:rPr>
                        <m:nor/>
                      </m:rPr>
                      <a:rPr lang="da-DK" dirty="0"/>
                      <m:t>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da-D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m:rPr>
                        <m:nor/>
                      </m:rPr>
                      <a:rPr lang="da-DK" dirty="0"/>
                      <m:t>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da-DK" dirty="0"/>
              </a:p>
              <a:p>
                <a:pPr lvl="2"/>
                <a:r>
                  <a:rPr lang="da-DK" dirty="0" err="1"/>
                  <a:t>Where</a:t>
                </a:r>
                <a:r>
                  <a:rPr lang="da-DK" dirty="0"/>
                  <a:t> (at the moment)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𝑀𝑀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𝑀𝐸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𝐸𝐸</m:t>
                        </m:r>
                      </m:sub>
                    </m:sSub>
                  </m:oMath>
                </a14:m>
                <a:r>
                  <a:rPr lang="da-DK" dirty="0"/>
                  <a:t>  </a:t>
                </a:r>
                <a:r>
                  <a:rPr lang="da-DK" dirty="0">
                    <a:sym typeface="Wingdings" panose="05000000000000000000" pitchFamily="2" charset="2"/>
                  </a:rPr>
                  <a:t> </a:t>
                </a:r>
                <a:r>
                  <a:rPr lang="da-DK" dirty="0" err="1">
                    <a:sym typeface="Wingdings" panose="05000000000000000000" pitchFamily="2" charset="2"/>
                  </a:rPr>
                  <a:t>steeper</a:t>
                </a:r>
                <a:r>
                  <a:rPr lang="da-DK" dirty="0">
                    <a:sym typeface="Wingdings" panose="05000000000000000000" pitchFamily="2" charset="2"/>
                  </a:rPr>
                  <a:t> and </a:t>
                </a:r>
                <a:r>
                  <a:rPr lang="da-DK" dirty="0" err="1">
                    <a:sym typeface="Wingdings" panose="05000000000000000000" pitchFamily="2" charset="2"/>
                  </a:rPr>
                  <a:t>deeper</a:t>
                </a:r>
                <a:r>
                  <a:rPr lang="da-DK" dirty="0">
                    <a:sym typeface="Wingdings" panose="05000000000000000000" pitchFamily="2" charset="2"/>
                  </a:rPr>
                  <a:t> potential for EE </a:t>
                </a:r>
                <a:r>
                  <a:rPr lang="da-DK" dirty="0" err="1">
                    <a:sym typeface="Wingdings" panose="05000000000000000000" pitchFamily="2" charset="2"/>
                  </a:rPr>
                  <a:t>interaction</a:t>
                </a:r>
                <a:r>
                  <a:rPr lang="da-DK" dirty="0">
                    <a:sym typeface="Wingdings" panose="05000000000000000000" pitchFamily="2" charset="2"/>
                  </a:rPr>
                  <a:t> </a:t>
                </a:r>
                <a:r>
                  <a:rPr lang="da-DK" dirty="0" err="1">
                    <a:sym typeface="Wingdings" panose="05000000000000000000" pitchFamily="2" charset="2"/>
                  </a:rPr>
                  <a:t>Preferential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adhesion</a:t>
                </a:r>
                <a:endParaRPr lang="da-DK" dirty="0">
                  <a:sym typeface="Wingdings" panose="05000000000000000000" pitchFamily="2" charset="2"/>
                </a:endParaRPr>
              </a:p>
              <a:p>
                <a:pPr lvl="2"/>
                <a:r>
                  <a:rPr lang="da-DK" dirty="0" err="1"/>
                  <a:t>During</a:t>
                </a:r>
                <a:r>
                  <a:rPr lang="da-DK" dirty="0"/>
                  <a:t> </a:t>
                </a:r>
                <a:r>
                  <a:rPr lang="da-DK" dirty="0" err="1"/>
                  <a:t>this</a:t>
                </a:r>
                <a:r>
                  <a:rPr lang="da-DK" dirty="0"/>
                  <a:t> </a:t>
                </a:r>
                <a:r>
                  <a:rPr lang="da-DK" dirty="0" err="1"/>
                  <a:t>phase</a:t>
                </a:r>
                <a:r>
                  <a:rPr lang="da-DK" dirty="0"/>
                  <a:t> </a:t>
                </a:r>
                <a:r>
                  <a:rPr lang="da-DK" dirty="0" err="1"/>
                  <a:t>particles</a:t>
                </a:r>
                <a:r>
                  <a:rPr lang="da-DK" dirty="0"/>
                  <a:t> </a:t>
                </a:r>
                <a:r>
                  <a:rPr lang="da-DK" dirty="0" err="1"/>
                  <a:t>interact</a:t>
                </a:r>
                <a:r>
                  <a:rPr lang="da-DK" dirty="0"/>
                  <a:t> with </a:t>
                </a:r>
                <a:r>
                  <a:rPr lang="da-DK" dirty="0" err="1"/>
                  <a:t>voronoi</a:t>
                </a:r>
                <a:r>
                  <a:rPr lang="da-DK" dirty="0"/>
                  <a:t> with a </a:t>
                </a:r>
                <a:r>
                  <a:rPr lang="da-DK" dirty="0" err="1"/>
                  <a:t>seethru</a:t>
                </a:r>
                <a:r>
                  <a:rPr lang="da-DK" dirty="0"/>
                  <a:t> = 1</a:t>
                </a:r>
              </a:p>
              <a:p>
                <a:pPr lvl="2"/>
                <a:r>
                  <a:rPr lang="da-DK" dirty="0" err="1"/>
                  <a:t>Noise</a:t>
                </a:r>
                <a:r>
                  <a:rPr lang="da-DK" dirty="0"/>
                  <a:t> is </a:t>
                </a:r>
                <a:r>
                  <a:rPr lang="da-DK" dirty="0" err="1"/>
                  <a:t>important</a:t>
                </a:r>
                <a:r>
                  <a:rPr lang="da-DK" dirty="0"/>
                  <a:t>! </a:t>
                </a:r>
                <a:r>
                  <a:rPr lang="da-DK" dirty="0" err="1"/>
                  <a:t>We’re</a:t>
                </a:r>
                <a:r>
                  <a:rPr lang="da-DK" dirty="0"/>
                  <a:t> </a:t>
                </a:r>
                <a:r>
                  <a:rPr lang="da-DK" dirty="0" err="1"/>
                  <a:t>essentially</a:t>
                </a:r>
                <a:r>
                  <a:rPr lang="da-DK" dirty="0"/>
                  <a:t> </a:t>
                </a:r>
                <a:r>
                  <a:rPr lang="da-DK" dirty="0" err="1"/>
                  <a:t>shaking</a:t>
                </a:r>
                <a:r>
                  <a:rPr lang="da-DK" dirty="0"/>
                  <a:t> </a:t>
                </a:r>
                <a:r>
                  <a:rPr lang="da-DK" dirty="0" err="1"/>
                  <a:t>magnetic</a:t>
                </a:r>
                <a:r>
                  <a:rPr lang="da-DK" dirty="0"/>
                  <a:t> </a:t>
                </a:r>
                <a:r>
                  <a:rPr lang="da-DK" dirty="0" err="1"/>
                  <a:t>marbles</a:t>
                </a:r>
                <a:r>
                  <a:rPr lang="da-DK" dirty="0"/>
                  <a:t>.</a:t>
                </a:r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4A26F67E-F30B-1B3C-4066-22E9AE22A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0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629F4-9405-8C98-AEF2-060240CA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r>
              <a:rPr lang="da-DK" dirty="0"/>
              <a:t> so far - </a:t>
            </a:r>
            <a:r>
              <a:rPr lang="da-DK" dirty="0" err="1"/>
              <a:t>Qualitatively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8AE9FA-418C-114E-77F5-3511DD19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I’m</a:t>
            </a:r>
            <a:r>
              <a:rPr lang="da-DK" dirty="0"/>
              <a:t> </a:t>
            </a:r>
            <a:r>
              <a:rPr lang="da-DK" dirty="0" err="1"/>
              <a:t>gonna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all </a:t>
            </a:r>
            <a:r>
              <a:rPr lang="da-DK" dirty="0" err="1"/>
              <a:t>seasick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47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675F0-D689-AB7A-28C5-9BC220CE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Percolation</a:t>
            </a:r>
            <a:r>
              <a:rPr lang="da-DK" dirty="0"/>
              <a:t> (1) –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division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1CDDE1-FBFC-EE59-DC86-B5C6B595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Percolation</a:t>
            </a:r>
            <a:r>
              <a:rPr lang="da-DK" dirty="0"/>
              <a:t>: </a:t>
            </a:r>
            <a:r>
              <a:rPr lang="da-DK" dirty="0" err="1"/>
              <a:t>Probability</a:t>
            </a:r>
            <a:r>
              <a:rPr lang="da-DK" dirty="0"/>
              <a:t> of </a:t>
            </a:r>
            <a:r>
              <a:rPr lang="da-DK" dirty="0" err="1"/>
              <a:t>belonging</a:t>
            </a:r>
            <a:r>
              <a:rPr lang="da-DK" dirty="0"/>
              <a:t> to the </a:t>
            </a:r>
            <a:r>
              <a:rPr lang="da-DK" dirty="0" err="1"/>
              <a:t>largest</a:t>
            </a:r>
            <a:r>
              <a:rPr lang="da-DK" dirty="0"/>
              <a:t> cluster.</a:t>
            </a:r>
          </a:p>
          <a:p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cell-proliferation</a:t>
            </a:r>
            <a:r>
              <a:rPr lang="da-DK" dirty="0"/>
              <a:t>:</a:t>
            </a:r>
          </a:p>
        </p:txBody>
      </p:sp>
      <p:pic>
        <p:nvPicPr>
          <p:cNvPr id="5" name="Billede 4" descr="Et billede, der indeholder tekst, diagram&#10;&#10;Automatisk genereret beskrivelse">
            <a:extLst>
              <a:ext uri="{FF2B5EF4-FFF2-40B4-BE49-F238E27FC236}">
                <a16:creationId xmlns:a16="http://schemas.microsoft.com/office/drawing/2014/main" id="{CE2DD9F6-D99D-1991-EF70-5966567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3" y="2912236"/>
            <a:ext cx="5258807" cy="3264727"/>
          </a:xfrm>
          <a:prstGeom prst="rect">
            <a:avLst/>
          </a:prstGeom>
        </p:spPr>
      </p:pic>
      <p:pic>
        <p:nvPicPr>
          <p:cNvPr id="7" name="Billede 6" descr="Et billede, der indeholder tekst, skærmbillede, diagram, nummer/tal&#10;&#10;Automatisk genereret beskrivelse">
            <a:extLst>
              <a:ext uri="{FF2B5EF4-FFF2-40B4-BE49-F238E27FC236}">
                <a16:creationId xmlns:a16="http://schemas.microsoft.com/office/drawing/2014/main" id="{16966153-6A70-BD63-49D0-65E3CFF0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704556"/>
            <a:ext cx="4287190" cy="3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584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Wingdings</vt:lpstr>
      <vt:lpstr>Office-tema</vt:lpstr>
      <vt:lpstr>Modelling nephrons and kidney organoids  via Polarized Adhesion</vt:lpstr>
      <vt:lpstr>Main model</vt:lpstr>
      <vt:lpstr>Effects of main model</vt:lpstr>
      <vt:lpstr>Nephrons – What are they?</vt:lpstr>
      <vt:lpstr>Kidney Organoids</vt:lpstr>
      <vt:lpstr>Modifications for tubes and network</vt:lpstr>
      <vt:lpstr>Modifications for Nephron organoid formation</vt:lpstr>
      <vt:lpstr>Results so far - Qualitatively</vt:lpstr>
      <vt:lpstr>Percolation (1) – Without cell division</vt:lpstr>
      <vt:lpstr>Percolation (2) – With cell division</vt:lpstr>
      <vt:lpstr>Reducing networks to graphs</vt:lpstr>
      <vt:lpstr>Reducing networks to graphs results</vt:lpstr>
      <vt:lpstr>Work to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 nephron via Polarized Adhesion</dc:title>
  <dc:creator>Sebastian Utecht</dc:creator>
  <cp:lastModifiedBy>Sebastian Utecht</cp:lastModifiedBy>
  <cp:revision>6</cp:revision>
  <dcterms:created xsi:type="dcterms:W3CDTF">2024-04-01T15:28:16Z</dcterms:created>
  <dcterms:modified xsi:type="dcterms:W3CDTF">2024-04-04T13:24:01Z</dcterms:modified>
</cp:coreProperties>
</file>