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304C36-6F9A-49D4-BBB1-E2AF6025F6E7}" v="2" dt="2023-05-29T12:23:58.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039" autoAdjust="0"/>
  </p:normalViewPr>
  <p:slideViewPr>
    <p:cSldViewPr snapToGrid="0">
      <p:cViewPr varScale="1">
        <p:scale>
          <a:sx n="64" d="100"/>
          <a:sy n="64" d="100"/>
        </p:scale>
        <p:origin x="6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ilian Schlake" userId="d69807565a22ab48" providerId="LiveId" clId="{D2304C36-6F9A-49D4-BBB1-E2AF6025F6E7}"/>
    <pc:docChg chg="undo custSel addSld modSld">
      <pc:chgData name="Maximilian Schlake" userId="d69807565a22ab48" providerId="LiveId" clId="{D2304C36-6F9A-49D4-BBB1-E2AF6025F6E7}" dt="2023-05-31T19:10:24.329" v="1026" actId="20577"/>
      <pc:docMkLst>
        <pc:docMk/>
      </pc:docMkLst>
      <pc:sldChg chg="addSp delSp modSp mod">
        <pc:chgData name="Maximilian Schlake" userId="d69807565a22ab48" providerId="LiveId" clId="{D2304C36-6F9A-49D4-BBB1-E2AF6025F6E7}" dt="2023-05-31T19:10:24.329" v="1026" actId="20577"/>
        <pc:sldMkLst>
          <pc:docMk/>
          <pc:sldMk cId="2177361413" sldId="256"/>
        </pc:sldMkLst>
        <pc:spChg chg="mod">
          <ac:chgData name="Maximilian Schlake" userId="d69807565a22ab48" providerId="LiveId" clId="{D2304C36-6F9A-49D4-BBB1-E2AF6025F6E7}" dt="2023-05-31T19:10:24.329" v="1026" actId="20577"/>
          <ac:spMkLst>
            <pc:docMk/>
            <pc:sldMk cId="2177361413" sldId="256"/>
            <ac:spMk id="3" creationId="{BA61D91F-A662-BAB9-6FF7-DC995D5422D5}"/>
          </ac:spMkLst>
        </pc:spChg>
        <pc:picChg chg="add del mod">
          <ac:chgData name="Maximilian Schlake" userId="d69807565a22ab48" providerId="LiveId" clId="{D2304C36-6F9A-49D4-BBB1-E2AF6025F6E7}" dt="2023-05-29T11:42:15.694" v="172" actId="478"/>
          <ac:picMkLst>
            <pc:docMk/>
            <pc:sldMk cId="2177361413" sldId="256"/>
            <ac:picMk id="5" creationId="{B11323F5-16AE-BB30-97CD-784F40C0C35A}"/>
          </ac:picMkLst>
        </pc:picChg>
      </pc:sldChg>
      <pc:sldChg chg="modSp mod">
        <pc:chgData name="Maximilian Schlake" userId="d69807565a22ab48" providerId="LiveId" clId="{D2304C36-6F9A-49D4-BBB1-E2AF6025F6E7}" dt="2023-05-29T11:34:08.887" v="25" actId="11"/>
        <pc:sldMkLst>
          <pc:docMk/>
          <pc:sldMk cId="4972780" sldId="257"/>
        </pc:sldMkLst>
        <pc:spChg chg="mod">
          <ac:chgData name="Maximilian Schlake" userId="d69807565a22ab48" providerId="LiveId" clId="{D2304C36-6F9A-49D4-BBB1-E2AF6025F6E7}" dt="2023-05-29T11:34:08.887" v="25" actId="11"/>
          <ac:spMkLst>
            <pc:docMk/>
            <pc:sldMk cId="4972780" sldId="257"/>
            <ac:spMk id="3" creationId="{9E28193F-FE09-8E4B-A363-00025BEC7E88}"/>
          </ac:spMkLst>
        </pc:spChg>
      </pc:sldChg>
      <pc:sldChg chg="addSp modSp mod modNotesTx">
        <pc:chgData name="Maximilian Schlake" userId="d69807565a22ab48" providerId="LiveId" clId="{D2304C36-6F9A-49D4-BBB1-E2AF6025F6E7}" dt="2023-05-31T18:44:44.209" v="979" actId="20577"/>
        <pc:sldMkLst>
          <pc:docMk/>
          <pc:sldMk cId="2742971747" sldId="258"/>
        </pc:sldMkLst>
        <pc:spChg chg="mod">
          <ac:chgData name="Maximilian Schlake" userId="d69807565a22ab48" providerId="LiveId" clId="{D2304C36-6F9A-49D4-BBB1-E2AF6025F6E7}" dt="2023-05-29T11:34:30.845" v="27" actId="20577"/>
          <ac:spMkLst>
            <pc:docMk/>
            <pc:sldMk cId="2742971747" sldId="258"/>
            <ac:spMk id="2" creationId="{9CEF219F-A752-AF3A-FEDC-8EB897838D43}"/>
          </ac:spMkLst>
        </pc:spChg>
        <pc:spChg chg="mod">
          <ac:chgData name="Maximilian Schlake" userId="d69807565a22ab48" providerId="LiveId" clId="{D2304C36-6F9A-49D4-BBB1-E2AF6025F6E7}" dt="2023-05-31T18:44:44.209" v="979" actId="20577"/>
          <ac:spMkLst>
            <pc:docMk/>
            <pc:sldMk cId="2742971747" sldId="258"/>
            <ac:spMk id="3" creationId="{DD7E7B8A-64D7-42FA-69FE-83D28EA0770B}"/>
          </ac:spMkLst>
        </pc:spChg>
        <pc:picChg chg="add mod">
          <ac:chgData name="Maximilian Schlake" userId="d69807565a22ab48" providerId="LiveId" clId="{D2304C36-6F9A-49D4-BBB1-E2AF6025F6E7}" dt="2023-05-31T18:41:27.043" v="940" actId="692"/>
          <ac:picMkLst>
            <pc:docMk/>
            <pc:sldMk cId="2742971747" sldId="258"/>
            <ac:picMk id="5" creationId="{5C8ED170-4989-2D1E-ED52-6ED9FFAE4CF9}"/>
          </ac:picMkLst>
        </pc:picChg>
      </pc:sldChg>
      <pc:sldChg chg="modSp mod">
        <pc:chgData name="Maximilian Schlake" userId="d69807565a22ab48" providerId="LiveId" clId="{D2304C36-6F9A-49D4-BBB1-E2AF6025F6E7}" dt="2023-05-29T11:34:42.841" v="30" actId="20577"/>
        <pc:sldMkLst>
          <pc:docMk/>
          <pc:sldMk cId="2082576824" sldId="259"/>
        </pc:sldMkLst>
        <pc:spChg chg="mod">
          <ac:chgData name="Maximilian Schlake" userId="d69807565a22ab48" providerId="LiveId" clId="{D2304C36-6F9A-49D4-BBB1-E2AF6025F6E7}" dt="2023-05-29T11:34:42.841" v="30" actId="20577"/>
          <ac:spMkLst>
            <pc:docMk/>
            <pc:sldMk cId="2082576824" sldId="259"/>
            <ac:spMk id="2" creationId="{497E08B4-1A21-5C4A-FF59-0254370A8800}"/>
          </ac:spMkLst>
        </pc:spChg>
      </pc:sldChg>
      <pc:sldChg chg="modSp mod">
        <pc:chgData name="Maximilian Schlake" userId="d69807565a22ab48" providerId="LiveId" clId="{D2304C36-6F9A-49D4-BBB1-E2AF6025F6E7}" dt="2023-05-29T11:34:56.128" v="33" actId="20577"/>
        <pc:sldMkLst>
          <pc:docMk/>
          <pc:sldMk cId="3708354059" sldId="260"/>
        </pc:sldMkLst>
        <pc:spChg chg="mod">
          <ac:chgData name="Maximilian Schlake" userId="d69807565a22ab48" providerId="LiveId" clId="{D2304C36-6F9A-49D4-BBB1-E2AF6025F6E7}" dt="2023-05-29T11:34:56.128" v="33" actId="20577"/>
          <ac:spMkLst>
            <pc:docMk/>
            <pc:sldMk cId="3708354059" sldId="260"/>
            <ac:spMk id="2" creationId="{497E08B4-1A21-5C4A-FF59-0254370A8800}"/>
          </ac:spMkLst>
        </pc:spChg>
      </pc:sldChg>
      <pc:sldChg chg="modSp mod">
        <pc:chgData name="Maximilian Schlake" userId="d69807565a22ab48" providerId="LiveId" clId="{D2304C36-6F9A-49D4-BBB1-E2AF6025F6E7}" dt="2023-05-29T11:35:00.851" v="42" actId="20577"/>
        <pc:sldMkLst>
          <pc:docMk/>
          <pc:sldMk cId="3148376159" sldId="261"/>
        </pc:sldMkLst>
        <pc:spChg chg="mod">
          <ac:chgData name="Maximilian Schlake" userId="d69807565a22ab48" providerId="LiveId" clId="{D2304C36-6F9A-49D4-BBB1-E2AF6025F6E7}" dt="2023-05-29T11:35:00.851" v="42" actId="20577"/>
          <ac:spMkLst>
            <pc:docMk/>
            <pc:sldMk cId="3148376159" sldId="261"/>
            <ac:spMk id="2" creationId="{497E08B4-1A21-5C4A-FF59-0254370A8800}"/>
          </ac:spMkLst>
        </pc:spChg>
      </pc:sldChg>
      <pc:sldChg chg="modSp mod">
        <pc:chgData name="Maximilian Schlake" userId="d69807565a22ab48" providerId="LiveId" clId="{D2304C36-6F9A-49D4-BBB1-E2AF6025F6E7}" dt="2023-05-29T11:35:06.587" v="46" actId="20577"/>
        <pc:sldMkLst>
          <pc:docMk/>
          <pc:sldMk cId="2789381983" sldId="262"/>
        </pc:sldMkLst>
        <pc:spChg chg="mod">
          <ac:chgData name="Maximilian Schlake" userId="d69807565a22ab48" providerId="LiveId" clId="{D2304C36-6F9A-49D4-BBB1-E2AF6025F6E7}" dt="2023-05-29T11:35:06.587" v="46" actId="20577"/>
          <ac:spMkLst>
            <pc:docMk/>
            <pc:sldMk cId="2789381983" sldId="262"/>
            <ac:spMk id="2" creationId="{497E08B4-1A21-5C4A-FF59-0254370A8800}"/>
          </ac:spMkLst>
        </pc:spChg>
      </pc:sldChg>
      <pc:sldChg chg="modSp new mod">
        <pc:chgData name="Maximilian Schlake" userId="d69807565a22ab48" providerId="LiveId" clId="{D2304C36-6F9A-49D4-BBB1-E2AF6025F6E7}" dt="2023-05-29T12:24:14.879" v="889" actId="20577"/>
        <pc:sldMkLst>
          <pc:docMk/>
          <pc:sldMk cId="1052708400" sldId="263"/>
        </pc:sldMkLst>
        <pc:spChg chg="mod">
          <ac:chgData name="Maximilian Schlake" userId="d69807565a22ab48" providerId="LiveId" clId="{D2304C36-6F9A-49D4-BBB1-E2AF6025F6E7}" dt="2023-05-29T11:43:55.902" v="234" actId="20577"/>
          <ac:spMkLst>
            <pc:docMk/>
            <pc:sldMk cId="1052708400" sldId="263"/>
            <ac:spMk id="2" creationId="{4F09B721-2CE6-D091-186A-443E39FF16C9}"/>
          </ac:spMkLst>
        </pc:spChg>
        <pc:spChg chg="mod">
          <ac:chgData name="Maximilian Schlake" userId="d69807565a22ab48" providerId="LiveId" clId="{D2304C36-6F9A-49D4-BBB1-E2AF6025F6E7}" dt="2023-05-29T12:24:14.879" v="889" actId="20577"/>
          <ac:spMkLst>
            <pc:docMk/>
            <pc:sldMk cId="1052708400" sldId="263"/>
            <ac:spMk id="3" creationId="{7B93926A-8058-58EE-8571-32D25C4234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215FD-C011-40F7-B8C6-36FA60F83152}" type="datetimeFigureOut">
              <a:rPr lang="en-GB" smtClean="0"/>
              <a:t>31/05/2023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BC9E2-2C9A-438E-83DE-17F69134D413}" type="slidenum">
              <a:rPr lang="en-GB" smtClean="0"/>
              <a:t>‹#›</a:t>
            </a:fld>
            <a:endParaRPr lang="en-GB"/>
          </a:p>
        </p:txBody>
      </p:sp>
    </p:spTree>
    <p:extLst>
      <p:ext uri="{BB962C8B-B14F-4D97-AF65-F5344CB8AC3E}">
        <p14:creationId xmlns:p14="http://schemas.microsoft.com/office/powerpoint/2010/main" val="2184267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a:t>
            </a:fld>
            <a:endParaRPr lang="en-GB"/>
          </a:p>
        </p:txBody>
      </p:sp>
    </p:spTree>
    <p:extLst>
      <p:ext uri="{BB962C8B-B14F-4D97-AF65-F5344CB8AC3E}">
        <p14:creationId xmlns:p14="http://schemas.microsoft.com/office/powerpoint/2010/main" val="250594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dirty="0" err="1"/>
              <a:t>Anaemia</a:t>
            </a:r>
            <a:r>
              <a:rPr lang="es-ES" b="0" dirty="0"/>
              <a:t>: </a:t>
            </a:r>
            <a:r>
              <a:rPr lang="en-US" b="0" i="0" dirty="0">
                <a:solidFill>
                  <a:srgbClr val="202124"/>
                </a:solidFill>
                <a:effectLst/>
                <a:latin typeface="arial" panose="020B0604020202020204" pitchFamily="34" charset="0"/>
              </a:rPr>
              <a:t>Problem of not having enough healthy red blood cells or hemoglobin to carry oxygen to the body's tissues</a:t>
            </a:r>
            <a:endParaRPr lang="es-ES" b="0" dirty="0"/>
          </a:p>
          <a:p>
            <a:r>
              <a:rPr lang="en-US" b="1" i="0" dirty="0">
                <a:solidFill>
                  <a:srgbClr val="202124"/>
                </a:solidFill>
                <a:effectLst/>
                <a:latin typeface="arial" panose="020B0604020202020204" pitchFamily="34" charset="0"/>
              </a:rPr>
              <a:t>Ejection fraction</a:t>
            </a:r>
            <a:r>
              <a:rPr lang="en-US" b="0" i="0" dirty="0">
                <a:solidFill>
                  <a:srgbClr val="202124"/>
                </a:solidFill>
                <a:effectLst/>
                <a:latin typeface="arial" panose="020B0604020202020204" pitchFamily="34" charset="0"/>
              </a:rPr>
              <a:t>: Percentage of the total amount of blood in the heart that is pumped out with each heartbeat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FFFF00"/>
                </a:solidFill>
              </a:rPr>
              <a:t>CPK</a:t>
            </a:r>
            <a:r>
              <a:rPr lang="en-GB" b="1" i="0" dirty="0"/>
              <a:t> (Creatine Phosphokinase)</a:t>
            </a:r>
            <a:r>
              <a:rPr lang="en-GB" b="0" i="0" dirty="0"/>
              <a:t>: </a:t>
            </a:r>
            <a:r>
              <a:rPr lang="en-US" b="0" i="0" dirty="0"/>
              <a:t>An enzyme (a protein that helps to elicit chemical changes in the body) found in the heart, brain, and skeletal muscles. When muscle tissue is damaged, CPK leaks into your blood. Therefore, high levels of CPK usually indicate some sort of stress or injury to the heart or other muscles</a:t>
            </a:r>
            <a:endParaRPr lang="en-GB" b="1" i="0" dirty="0"/>
          </a:p>
          <a:p>
            <a:r>
              <a:rPr lang="en-US" b="1" dirty="0"/>
              <a:t>Platelets</a:t>
            </a:r>
            <a:r>
              <a:rPr lang="en-US" b="0" dirty="0"/>
              <a:t>: Pieces of very large cells in the bone marrow called megakaryocytes. They help form blood clots to slow or stop bleeding and to help wounds heal. Having too many or too few platelets or having platelets that don't work as they should can cause problems.</a:t>
            </a:r>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3</a:t>
            </a:fld>
            <a:endParaRPr lang="en-GB"/>
          </a:p>
        </p:txBody>
      </p:sp>
    </p:spTree>
    <p:extLst>
      <p:ext uri="{BB962C8B-B14F-4D97-AF65-F5344CB8AC3E}">
        <p14:creationId xmlns:p14="http://schemas.microsoft.com/office/powerpoint/2010/main" val="2163136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5</a:t>
            </a:fld>
            <a:endParaRPr lang="en-GB"/>
          </a:p>
        </p:txBody>
      </p:sp>
    </p:spTree>
    <p:extLst>
      <p:ext uri="{BB962C8B-B14F-4D97-AF65-F5344CB8AC3E}">
        <p14:creationId xmlns:p14="http://schemas.microsoft.com/office/powerpoint/2010/main" val="179967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31/05/2023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rIns="45720"/>
          <a:lstStyle/>
          <a:p>
            <a:fld id="{EA403ED9-7715-4A46-AC8C-C91182DA543C}" type="slidenum">
              <a:rPr lang="en-GB" smtClean="0"/>
              <a:t>‹#›</a:t>
            </a:fld>
            <a:endParaRPr lang="en-GB"/>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9554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31/05/2023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294269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31/05/2023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306398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31/05/2023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1431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2EB48-0D68-46EB-BB33-70996AFA08CC}" type="datetimeFigureOut">
              <a:rPr lang="en-GB" smtClean="0"/>
              <a:t>31/05/2023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174965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2EB48-0D68-46EB-BB33-70996AFA08CC}" type="datetimeFigureOut">
              <a:rPr lang="en-GB" smtClean="0"/>
              <a:t>31/05/2023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6713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2EB48-0D68-46EB-BB33-70996AFA08CC}" type="datetimeFigureOut">
              <a:rPr lang="en-GB" smtClean="0"/>
              <a:t>31/05/2023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94421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2EB48-0D68-46EB-BB33-70996AFA08CC}" type="datetimeFigureOut">
              <a:rPr lang="en-GB" smtClean="0"/>
              <a:t>31/05/2023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A403ED9-7715-4A46-AC8C-C91182DA543C}" type="slidenum">
              <a:rPr lang="en-GB" smtClean="0"/>
              <a:t>‹#›</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5370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1B2EB48-0D68-46EB-BB33-70996AFA08CC}" type="datetimeFigureOut">
              <a:rPr lang="en-GB" smtClean="0"/>
              <a:t>31/05/2023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185918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2EB48-0D68-46EB-BB33-70996AFA08CC}" type="datetimeFigureOut">
              <a:rPr lang="en-GB" smtClean="0"/>
              <a:t>31/05/2023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381208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2EB48-0D68-46EB-BB33-70996AFA08CC}" type="datetimeFigureOut">
              <a:rPr lang="en-GB" smtClean="0"/>
              <a:t>31/05/2023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415134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1B2EB48-0D68-46EB-BB33-70996AFA08CC}" type="datetimeFigureOut">
              <a:rPr lang="en-GB" smtClean="0"/>
              <a:t>31/05/2023</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A403ED9-7715-4A46-AC8C-C91182DA543C}" type="slidenum">
              <a:rPr lang="en-GB" smtClean="0"/>
              <a:t>‹#›</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39441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journals.plos.org/plosone/article?id=10.1371/journal.pone.018100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8E61-77BC-38F0-44A5-449A66BC49F5}"/>
              </a:ext>
            </a:extLst>
          </p:cNvPr>
          <p:cNvSpPr>
            <a:spLocks noGrp="1"/>
          </p:cNvSpPr>
          <p:nvPr>
            <p:ph type="ctrTitle"/>
          </p:nvPr>
        </p:nvSpPr>
        <p:spPr>
          <a:xfrm>
            <a:off x="2099388" y="3429000"/>
            <a:ext cx="6030486" cy="2738537"/>
          </a:xfrm>
        </p:spPr>
        <p:txBody>
          <a:bodyPr>
            <a:normAutofit/>
          </a:bodyPr>
          <a:lstStyle/>
          <a:p>
            <a:r>
              <a:rPr lang="en-US" dirty="0"/>
              <a:t>Survival analysis of heart failure patients</a:t>
            </a:r>
            <a:endParaRPr lang="en-GB" dirty="0"/>
          </a:p>
        </p:txBody>
      </p:sp>
      <p:sp>
        <p:nvSpPr>
          <p:cNvPr id="3" name="Subtitle 2">
            <a:extLst>
              <a:ext uri="{FF2B5EF4-FFF2-40B4-BE49-F238E27FC236}">
                <a16:creationId xmlns:a16="http://schemas.microsoft.com/office/drawing/2014/main" id="{BA61D91F-A662-BAB9-6FF7-DC995D5422D5}"/>
              </a:ext>
            </a:extLst>
          </p:cNvPr>
          <p:cNvSpPr>
            <a:spLocks noGrp="1"/>
          </p:cNvSpPr>
          <p:nvPr>
            <p:ph type="subTitle" idx="1"/>
          </p:nvPr>
        </p:nvSpPr>
        <p:spPr>
          <a:xfrm>
            <a:off x="2772274" y="1559659"/>
            <a:ext cx="5357600" cy="1160213"/>
          </a:xfrm>
        </p:spPr>
        <p:txBody>
          <a:bodyPr>
            <a:normAutofit fontScale="92500" lnSpcReduction="10000"/>
          </a:bodyPr>
          <a:lstStyle/>
          <a:p>
            <a:r>
              <a:rPr lang="en-GB" sz="2000" b="1" dirty="0"/>
              <a:t>Data Science Applications – B0925</a:t>
            </a:r>
          </a:p>
          <a:p>
            <a:r>
              <a:rPr lang="en-GB" dirty="0"/>
              <a:t>Sebastian </a:t>
            </a:r>
            <a:r>
              <a:rPr lang="en-GB" dirty="0" err="1"/>
              <a:t>Veuskens</a:t>
            </a:r>
            <a:r>
              <a:rPr lang="en-GB" dirty="0"/>
              <a:t>, Jose Gabriel </a:t>
            </a:r>
            <a:r>
              <a:rPr lang="en-GB" dirty="0" err="1"/>
              <a:t>Escarraman</a:t>
            </a:r>
            <a:r>
              <a:rPr lang="en-GB" dirty="0"/>
              <a:t>, Desmond Reynolds, Maximilian Schlake</a:t>
            </a:r>
          </a:p>
        </p:txBody>
      </p:sp>
    </p:spTree>
    <p:extLst>
      <p:ext uri="{BB962C8B-B14F-4D97-AF65-F5344CB8AC3E}">
        <p14:creationId xmlns:p14="http://schemas.microsoft.com/office/powerpoint/2010/main" val="217736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6112-171E-1ECA-8B21-B617C495018A}"/>
              </a:ext>
            </a:extLst>
          </p:cNvPr>
          <p:cNvSpPr>
            <a:spLocks noGrp="1"/>
          </p:cNvSpPr>
          <p:nvPr>
            <p:ph type="title"/>
          </p:nvPr>
        </p:nvSpPr>
        <p:spPr/>
        <p:txBody>
          <a:bodyPr/>
          <a:lstStyle/>
          <a:p>
            <a:r>
              <a:rPr lang="es-ES" dirty="0"/>
              <a:t>Table </a:t>
            </a:r>
            <a:r>
              <a:rPr lang="es-ES" dirty="0" err="1"/>
              <a:t>of</a:t>
            </a:r>
            <a:r>
              <a:rPr lang="es-ES" dirty="0"/>
              <a:t> </a:t>
            </a:r>
            <a:r>
              <a:rPr lang="es-ES" dirty="0" err="1"/>
              <a:t>Contents</a:t>
            </a:r>
            <a:endParaRPr lang="en-GB" dirty="0"/>
          </a:p>
        </p:txBody>
      </p:sp>
      <p:sp>
        <p:nvSpPr>
          <p:cNvPr id="3" name="Content Placeholder 2">
            <a:extLst>
              <a:ext uri="{FF2B5EF4-FFF2-40B4-BE49-F238E27FC236}">
                <a16:creationId xmlns:a16="http://schemas.microsoft.com/office/drawing/2014/main" id="{9E28193F-FE09-8E4B-A363-00025BEC7E88}"/>
              </a:ext>
            </a:extLst>
          </p:cNvPr>
          <p:cNvSpPr>
            <a:spLocks noGrp="1"/>
          </p:cNvSpPr>
          <p:nvPr>
            <p:ph idx="1"/>
          </p:nvPr>
        </p:nvSpPr>
        <p:spPr>
          <a:xfrm>
            <a:off x="2611808" y="2052116"/>
            <a:ext cx="7958331" cy="3997828"/>
          </a:xfrm>
        </p:spPr>
        <p:txBody>
          <a:bodyPr/>
          <a:lstStyle/>
          <a:p>
            <a:pPr marL="514350" indent="-514350">
              <a:buFont typeface="+mj-lt"/>
              <a:buAutoNum type="romanLcPeriod"/>
            </a:pPr>
            <a:r>
              <a:rPr lang="es-ES" dirty="0" err="1"/>
              <a:t>Univariate</a:t>
            </a:r>
            <a:r>
              <a:rPr lang="es-ES" dirty="0"/>
              <a:t> </a:t>
            </a:r>
            <a:r>
              <a:rPr lang="es-ES" dirty="0" err="1"/>
              <a:t>analysis</a:t>
            </a:r>
            <a:endParaRPr lang="es-ES" dirty="0"/>
          </a:p>
          <a:p>
            <a:pPr marL="457200" indent="-457200">
              <a:buFont typeface="+mj-lt"/>
              <a:buAutoNum type="romanLcPeriod"/>
            </a:pPr>
            <a:r>
              <a:rPr lang="es-ES" dirty="0" err="1"/>
              <a:t>Multivariate</a:t>
            </a:r>
            <a:r>
              <a:rPr lang="es-ES" dirty="0"/>
              <a:t> Cox </a:t>
            </a:r>
            <a:r>
              <a:rPr lang="es-ES" dirty="0" err="1"/>
              <a:t>regression</a:t>
            </a:r>
            <a:r>
              <a:rPr lang="es-ES" dirty="0"/>
              <a:t> </a:t>
            </a:r>
            <a:r>
              <a:rPr lang="es-ES" dirty="0" err="1"/>
              <a:t>model</a:t>
            </a:r>
            <a:endParaRPr lang="es-ES" dirty="0"/>
          </a:p>
          <a:p>
            <a:pPr marL="908050" lvl="1" indent="-457200">
              <a:buFont typeface="+mj-lt"/>
              <a:buAutoNum type="alphaUcPeriod"/>
            </a:pPr>
            <a:r>
              <a:rPr lang="es-ES" dirty="0"/>
              <a:t>Base </a:t>
            </a:r>
            <a:r>
              <a:rPr lang="es-ES" dirty="0" err="1"/>
              <a:t>model</a:t>
            </a:r>
            <a:endParaRPr lang="es-ES" dirty="0"/>
          </a:p>
          <a:p>
            <a:pPr marL="908050" lvl="1" indent="-457200">
              <a:buFont typeface="+mj-lt"/>
              <a:buAutoNum type="alphaUcPeriod"/>
            </a:pPr>
            <a:r>
              <a:rPr lang="es-ES" dirty="0" err="1"/>
              <a:t>With</a:t>
            </a:r>
            <a:r>
              <a:rPr lang="es-ES" dirty="0"/>
              <a:t> time </a:t>
            </a:r>
            <a:r>
              <a:rPr lang="es-ES" dirty="0" err="1"/>
              <a:t>varying</a:t>
            </a:r>
            <a:r>
              <a:rPr lang="es-ES" dirty="0"/>
              <a:t> </a:t>
            </a:r>
            <a:r>
              <a:rPr lang="es-ES" dirty="0" err="1"/>
              <a:t>coefficients</a:t>
            </a:r>
            <a:endParaRPr lang="es-ES" dirty="0"/>
          </a:p>
          <a:p>
            <a:pPr marL="457200" indent="-457200">
              <a:buFont typeface="+mj-lt"/>
              <a:buAutoNum type="romanLcPeriod"/>
            </a:pPr>
            <a:r>
              <a:rPr lang="es-ES" dirty="0" err="1"/>
              <a:t>Linearity</a:t>
            </a:r>
            <a:r>
              <a:rPr lang="es-ES" dirty="0"/>
              <a:t> test</a:t>
            </a:r>
          </a:p>
          <a:p>
            <a:pPr marL="457200" indent="-457200">
              <a:buFont typeface="+mj-lt"/>
              <a:buAutoNum type="romanLcPeriod"/>
            </a:pP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s-ES" dirty="0"/>
          </a:p>
          <a:p>
            <a:pPr marL="457200" indent="-457200">
              <a:buFont typeface="+mj-lt"/>
              <a:buAutoNum type="romanLcPeriod"/>
            </a:pPr>
            <a:endParaRPr lang="en-GB" dirty="0"/>
          </a:p>
        </p:txBody>
      </p:sp>
    </p:spTree>
    <p:extLst>
      <p:ext uri="{BB962C8B-B14F-4D97-AF65-F5344CB8AC3E}">
        <p14:creationId xmlns:p14="http://schemas.microsoft.com/office/powerpoint/2010/main" val="497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a:t>i. </a:t>
            </a:r>
            <a:r>
              <a:rPr lang="es-ES" dirty="0" err="1"/>
              <a:t>Univariate</a:t>
            </a:r>
            <a:r>
              <a:rPr lang="es-ES" dirty="0"/>
              <a:t> </a:t>
            </a:r>
            <a:r>
              <a:rPr lang="es-ES" dirty="0" err="1"/>
              <a:t>analysis</a:t>
            </a:r>
            <a:endParaRPr lang="en-GB" dirty="0"/>
          </a:p>
        </p:txBody>
      </p:sp>
      <p:sp>
        <p:nvSpPr>
          <p:cNvPr id="3" name="Content Placeholder 2">
            <a:extLst>
              <a:ext uri="{FF2B5EF4-FFF2-40B4-BE49-F238E27FC236}">
                <a16:creationId xmlns:a16="http://schemas.microsoft.com/office/drawing/2014/main" id="{DD7E7B8A-64D7-42FA-69FE-83D28EA0770B}"/>
              </a:ext>
            </a:extLst>
          </p:cNvPr>
          <p:cNvSpPr>
            <a:spLocks noGrp="1"/>
          </p:cNvSpPr>
          <p:nvPr>
            <p:ph idx="1"/>
          </p:nvPr>
        </p:nvSpPr>
        <p:spPr>
          <a:xfrm>
            <a:off x="2276668" y="1359568"/>
            <a:ext cx="5822303" cy="5184253"/>
          </a:xfrm>
        </p:spPr>
        <p:txBody>
          <a:bodyPr>
            <a:normAutofit fontScale="70000" lnSpcReduction="20000"/>
          </a:bodyPr>
          <a:lstStyle/>
          <a:p>
            <a:pPr marL="457200" indent="-457200">
              <a:buFont typeface="+mj-lt"/>
              <a:buAutoNum type="arabicPeriod"/>
            </a:pPr>
            <a:r>
              <a:rPr lang="es-ES" b="1" dirty="0">
                <a:solidFill>
                  <a:srgbClr val="00B050"/>
                </a:solidFill>
              </a:rPr>
              <a:t>Data set</a:t>
            </a:r>
            <a:r>
              <a:rPr lang="es-ES" dirty="0"/>
              <a:t>: </a:t>
            </a:r>
          </a:p>
          <a:p>
            <a:pPr marL="908050" lvl="1" indent="-457200">
              <a:spcBef>
                <a:spcPts val="0"/>
              </a:spcBef>
              <a:spcAft>
                <a:spcPts val="0"/>
              </a:spcAft>
            </a:pPr>
            <a:r>
              <a:rPr lang="en-US" dirty="0"/>
              <a:t>299 patients of heart failure </a:t>
            </a:r>
          </a:p>
          <a:p>
            <a:pPr marL="908050" lvl="1" indent="-457200">
              <a:spcBef>
                <a:spcPts val="0"/>
              </a:spcBef>
              <a:spcAft>
                <a:spcPts val="0"/>
              </a:spcAft>
            </a:pPr>
            <a:r>
              <a:rPr lang="en-US" dirty="0"/>
              <a:t>105 women / 194 men</a:t>
            </a:r>
          </a:p>
          <a:p>
            <a:pPr marL="908050" lvl="1" indent="-457200">
              <a:spcBef>
                <a:spcPts val="0"/>
              </a:spcBef>
              <a:spcAft>
                <a:spcPts val="0"/>
              </a:spcAft>
            </a:pPr>
            <a:r>
              <a:rPr lang="en-US" dirty="0"/>
              <a:t>All patients more than 40 years old</a:t>
            </a:r>
          </a:p>
          <a:p>
            <a:pPr marL="908050" lvl="1" indent="-457200">
              <a:spcBef>
                <a:spcPts val="0"/>
              </a:spcBef>
              <a:spcAft>
                <a:spcPts val="0"/>
              </a:spcAft>
            </a:pPr>
            <a:r>
              <a:rPr lang="en-US" dirty="0"/>
              <a:t>Left ventricular systolic dysfunction</a:t>
            </a:r>
          </a:p>
          <a:p>
            <a:pPr marL="908050" lvl="1" indent="-457200">
              <a:spcBef>
                <a:spcPts val="0"/>
              </a:spcBef>
              <a:spcAft>
                <a:spcPts val="0"/>
              </a:spcAft>
            </a:pPr>
            <a:r>
              <a:rPr lang="en-US" sz="1900" i="1" dirty="0">
                <a:solidFill>
                  <a:srgbClr val="FFFF00"/>
                </a:solidFill>
              </a:rPr>
              <a:t>Event</a:t>
            </a:r>
            <a:r>
              <a:rPr lang="en-US" dirty="0"/>
              <a:t>: Death of the patient (32%)</a:t>
            </a:r>
          </a:p>
          <a:p>
            <a:pPr marL="908050" lvl="1" indent="-457200">
              <a:spcBef>
                <a:spcPts val="0"/>
              </a:spcBef>
              <a:spcAft>
                <a:spcPts val="0"/>
              </a:spcAft>
            </a:pPr>
            <a:r>
              <a:rPr lang="en-US" i="1" dirty="0">
                <a:solidFill>
                  <a:srgbClr val="FFFF00"/>
                </a:solidFill>
              </a:rPr>
              <a:t>TIME</a:t>
            </a:r>
            <a:r>
              <a:rPr lang="en-US" dirty="0"/>
              <a:t>: Follow-up time (4 – 285 days)</a:t>
            </a:r>
          </a:p>
          <a:p>
            <a:pPr marL="908050" lvl="1" indent="-457200"/>
            <a:endParaRPr lang="es-ES" dirty="0"/>
          </a:p>
          <a:p>
            <a:pPr marL="457200" indent="-457200">
              <a:buFont typeface="+mj-lt"/>
              <a:buAutoNum type="arabicPeriod"/>
            </a:pPr>
            <a:r>
              <a:rPr lang="es-ES" b="1" dirty="0">
                <a:solidFill>
                  <a:srgbClr val="00B050"/>
                </a:solidFill>
              </a:rPr>
              <a:t>Variable </a:t>
            </a:r>
            <a:r>
              <a:rPr lang="es-ES" b="1" dirty="0" err="1">
                <a:solidFill>
                  <a:srgbClr val="00B050"/>
                </a:solidFill>
              </a:rPr>
              <a:t>list</a:t>
            </a:r>
            <a:r>
              <a:rPr lang="es-ES" dirty="0"/>
              <a:t>:</a:t>
            </a:r>
          </a:p>
          <a:p>
            <a:pPr marL="908050" lvl="1" indent="-457200">
              <a:spcBef>
                <a:spcPts val="0"/>
              </a:spcBef>
              <a:spcAft>
                <a:spcPts val="0"/>
              </a:spcAft>
            </a:pPr>
            <a:r>
              <a:rPr lang="en-GB" i="1" dirty="0">
                <a:solidFill>
                  <a:srgbClr val="FFFF00"/>
                </a:solidFill>
              </a:rPr>
              <a:t>Gender</a:t>
            </a:r>
            <a:r>
              <a:rPr lang="en-GB" dirty="0"/>
              <a:t>  – 2 levels: 1 = male?</a:t>
            </a:r>
            <a:endParaRPr lang="en-GB" i="1" dirty="0"/>
          </a:p>
          <a:p>
            <a:pPr marL="908050" lvl="1" indent="-457200">
              <a:spcBef>
                <a:spcPts val="0"/>
              </a:spcBef>
              <a:spcAft>
                <a:spcPts val="0"/>
              </a:spcAft>
            </a:pPr>
            <a:r>
              <a:rPr lang="en-GB" i="1" dirty="0">
                <a:solidFill>
                  <a:srgbClr val="FFFF00"/>
                </a:solidFill>
              </a:rPr>
              <a:t>Smoking</a:t>
            </a:r>
            <a:r>
              <a:rPr lang="en-GB" i="1" dirty="0"/>
              <a:t> – </a:t>
            </a:r>
            <a:r>
              <a:rPr lang="en-GB" dirty="0"/>
              <a:t>2 levels: 1 = yes?</a:t>
            </a:r>
          </a:p>
          <a:p>
            <a:pPr marL="908050" lvl="1" indent="-457200">
              <a:spcBef>
                <a:spcPts val="0"/>
              </a:spcBef>
              <a:spcAft>
                <a:spcPts val="0"/>
              </a:spcAft>
            </a:pPr>
            <a:r>
              <a:rPr lang="en-GB" i="1" dirty="0">
                <a:solidFill>
                  <a:srgbClr val="FFFF00"/>
                </a:solidFill>
              </a:rPr>
              <a:t>Diabetes</a:t>
            </a:r>
            <a:r>
              <a:rPr lang="en-GB" dirty="0"/>
              <a:t> – 2 levels: 1 = yes?</a:t>
            </a:r>
            <a:endParaRPr lang="en-GB" i="1" dirty="0"/>
          </a:p>
          <a:p>
            <a:pPr marL="908050" lvl="1" indent="-457200">
              <a:spcBef>
                <a:spcPts val="0"/>
              </a:spcBef>
              <a:spcAft>
                <a:spcPts val="0"/>
              </a:spcAft>
            </a:pPr>
            <a:r>
              <a:rPr lang="en-GB" i="1" dirty="0">
                <a:solidFill>
                  <a:srgbClr val="FFFF00"/>
                </a:solidFill>
              </a:rPr>
              <a:t>BP</a:t>
            </a:r>
            <a:r>
              <a:rPr lang="en-GB" dirty="0"/>
              <a:t> (blood pressure) – 2 levels: 1 = high blood pressure?</a:t>
            </a:r>
            <a:endParaRPr lang="en-GB" i="1" dirty="0"/>
          </a:p>
          <a:p>
            <a:pPr marL="908050" lvl="1" indent="-457200">
              <a:spcBef>
                <a:spcPts val="0"/>
              </a:spcBef>
              <a:spcAft>
                <a:spcPts val="0"/>
              </a:spcAft>
            </a:pPr>
            <a:r>
              <a:rPr lang="en-GB" i="1" dirty="0">
                <a:solidFill>
                  <a:srgbClr val="FFFF00"/>
                </a:solidFill>
              </a:rPr>
              <a:t>Anaemia</a:t>
            </a:r>
            <a:r>
              <a:rPr lang="en-GB" dirty="0"/>
              <a:t> – 2 levels: 1 = yes?</a:t>
            </a:r>
            <a:endParaRPr lang="en-GB" i="1" dirty="0"/>
          </a:p>
          <a:p>
            <a:pPr marL="908050" lvl="1" indent="-457200">
              <a:spcBef>
                <a:spcPts val="0"/>
              </a:spcBef>
              <a:spcAft>
                <a:spcPts val="0"/>
              </a:spcAft>
            </a:pPr>
            <a:r>
              <a:rPr lang="en-GB" i="1" dirty="0">
                <a:solidFill>
                  <a:srgbClr val="FFFF00"/>
                </a:solidFill>
              </a:rPr>
              <a:t>Age</a:t>
            </a:r>
            <a:r>
              <a:rPr lang="en-GB" dirty="0"/>
              <a:t> – numerical*</a:t>
            </a:r>
            <a:endParaRPr lang="en-GB" i="1" dirty="0"/>
          </a:p>
          <a:p>
            <a:pPr marL="908050" lvl="1" indent="-457200">
              <a:spcBef>
                <a:spcPts val="0"/>
              </a:spcBef>
              <a:spcAft>
                <a:spcPts val="0"/>
              </a:spcAft>
            </a:pPr>
            <a:r>
              <a:rPr lang="en-GB" i="1" dirty="0" err="1">
                <a:solidFill>
                  <a:srgbClr val="FFFF00"/>
                </a:solidFill>
              </a:rPr>
              <a:t>Ejection.Fraction</a:t>
            </a:r>
            <a:r>
              <a:rPr lang="en-GB" i="1" dirty="0">
                <a:solidFill>
                  <a:srgbClr val="FFFF00"/>
                </a:solidFill>
              </a:rPr>
              <a:t> </a:t>
            </a:r>
            <a:r>
              <a:rPr lang="en-GB" dirty="0"/>
              <a:t>– integer*</a:t>
            </a:r>
            <a:endParaRPr lang="en-GB" i="1" dirty="0"/>
          </a:p>
          <a:p>
            <a:pPr marL="908050" lvl="1" indent="-457200">
              <a:spcBef>
                <a:spcPts val="0"/>
              </a:spcBef>
              <a:spcAft>
                <a:spcPts val="0"/>
              </a:spcAft>
            </a:pPr>
            <a:r>
              <a:rPr lang="en-GB" i="1" dirty="0">
                <a:solidFill>
                  <a:srgbClr val="FFFF00"/>
                </a:solidFill>
              </a:rPr>
              <a:t>Sodium</a:t>
            </a:r>
            <a:r>
              <a:rPr lang="en-GB" i="1" dirty="0"/>
              <a:t> </a:t>
            </a:r>
            <a:r>
              <a:rPr lang="en-GB" dirty="0"/>
              <a:t>– integer*</a:t>
            </a:r>
            <a:endParaRPr lang="en-GB" dirty="0">
              <a:solidFill>
                <a:srgbClr val="FFFF00"/>
              </a:solidFill>
            </a:endParaRPr>
          </a:p>
          <a:p>
            <a:pPr marL="908050" lvl="1" indent="-457200">
              <a:spcBef>
                <a:spcPts val="0"/>
              </a:spcBef>
              <a:spcAft>
                <a:spcPts val="0"/>
              </a:spcAft>
            </a:pPr>
            <a:r>
              <a:rPr lang="en-GB" i="1" dirty="0">
                <a:solidFill>
                  <a:srgbClr val="FFFF00"/>
                </a:solidFill>
              </a:rPr>
              <a:t>Creatinine</a:t>
            </a:r>
            <a:r>
              <a:rPr lang="en-GB" dirty="0">
                <a:solidFill>
                  <a:srgbClr val="FFFF00"/>
                </a:solidFill>
              </a:rPr>
              <a:t> </a:t>
            </a:r>
            <a:r>
              <a:rPr lang="en-GB" dirty="0"/>
              <a:t>– numerical*</a:t>
            </a:r>
            <a:endParaRPr lang="en-GB" i="1" dirty="0">
              <a:solidFill>
                <a:srgbClr val="FFFF00"/>
              </a:solidFill>
            </a:endParaRPr>
          </a:p>
          <a:p>
            <a:pPr marL="908050" lvl="1" indent="-457200">
              <a:spcBef>
                <a:spcPts val="0"/>
              </a:spcBef>
              <a:spcAft>
                <a:spcPts val="0"/>
              </a:spcAft>
            </a:pPr>
            <a:r>
              <a:rPr lang="en-GB" i="1" dirty="0" err="1">
                <a:solidFill>
                  <a:srgbClr val="FFFF00"/>
                </a:solidFill>
              </a:rPr>
              <a:t>Pletelets</a:t>
            </a:r>
            <a:r>
              <a:rPr lang="en-GB" dirty="0"/>
              <a:t> – numerical*</a:t>
            </a:r>
            <a:endParaRPr lang="en-GB" i="1" dirty="0">
              <a:solidFill>
                <a:srgbClr val="FFFF00"/>
              </a:solidFill>
            </a:endParaRPr>
          </a:p>
          <a:p>
            <a:pPr marL="908050" lvl="1" indent="-457200">
              <a:spcBef>
                <a:spcPts val="0"/>
              </a:spcBef>
              <a:spcAft>
                <a:spcPts val="0"/>
              </a:spcAft>
            </a:pPr>
            <a:r>
              <a:rPr lang="en-GB" i="1" dirty="0">
                <a:solidFill>
                  <a:srgbClr val="FFFF00"/>
                </a:solidFill>
              </a:rPr>
              <a:t>CPK</a:t>
            </a:r>
            <a:r>
              <a:rPr lang="en-GB" i="1" dirty="0"/>
              <a:t> </a:t>
            </a:r>
            <a:r>
              <a:rPr lang="en-GB" dirty="0"/>
              <a:t>(Creatine Phosphokinase) – integer*</a:t>
            </a:r>
          </a:p>
          <a:p>
            <a:pPr marL="450850" lvl="1" indent="0">
              <a:spcBef>
                <a:spcPts val="0"/>
              </a:spcBef>
              <a:spcAft>
                <a:spcPts val="0"/>
              </a:spcAft>
              <a:buNone/>
            </a:pPr>
            <a:endParaRPr lang="en-GB" dirty="0"/>
          </a:p>
          <a:p>
            <a:pPr marL="450850" lvl="1" indent="0">
              <a:spcBef>
                <a:spcPts val="0"/>
              </a:spcBef>
              <a:spcAft>
                <a:spcPts val="0"/>
              </a:spcAft>
              <a:buNone/>
            </a:pPr>
            <a:r>
              <a:rPr lang="en-GB" sz="1300" i="1" dirty="0"/>
              <a:t>* indicates that an additional factor variable with 4 levels was created </a:t>
            </a:r>
          </a:p>
        </p:txBody>
      </p:sp>
      <p:pic>
        <p:nvPicPr>
          <p:cNvPr id="5" name="Picture 4" descr="A picture containing clipart, cartoon&#10;&#10;Description automatically generated">
            <a:extLst>
              <a:ext uri="{FF2B5EF4-FFF2-40B4-BE49-F238E27FC236}">
                <a16:creationId xmlns:a16="http://schemas.microsoft.com/office/drawing/2014/main" id="{5C8ED170-4989-2D1E-ED52-6ED9FFAE4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945" y="1595914"/>
            <a:ext cx="4510334" cy="2505741"/>
          </a:xfrm>
          <a:prstGeom prst="rect">
            <a:avLst/>
          </a:prstGeom>
          <a:ln>
            <a:solidFill>
              <a:schemeClr val="accent1"/>
            </a:solidFill>
          </a:ln>
        </p:spPr>
      </p:pic>
    </p:spTree>
    <p:extLst>
      <p:ext uri="{BB962C8B-B14F-4D97-AF65-F5344CB8AC3E}">
        <p14:creationId xmlns:p14="http://schemas.microsoft.com/office/powerpoint/2010/main" val="274297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A. Base </a:t>
            </a:r>
            <a:r>
              <a:rPr lang="es-ES" dirty="0" err="1"/>
              <a:t>model</a:t>
            </a:r>
            <a:endParaRPr lang="en-GB" dirty="0"/>
          </a:p>
        </p:txBody>
      </p:sp>
      <p:sp>
        <p:nvSpPr>
          <p:cNvPr id="3" name="Content Placeholder 2">
            <a:extLst>
              <a:ext uri="{FF2B5EF4-FFF2-40B4-BE49-F238E27FC236}">
                <a16:creationId xmlns:a16="http://schemas.microsoft.com/office/drawing/2014/main" id="{00097D50-5ACB-4FDD-50C2-902AABD801B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8257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B. </a:t>
            </a:r>
            <a:r>
              <a:rPr lang="es-ES" dirty="0" err="1"/>
              <a:t>With</a:t>
            </a:r>
            <a:r>
              <a:rPr lang="es-ES" dirty="0"/>
              <a:t> time </a:t>
            </a:r>
            <a:r>
              <a:rPr lang="es-ES" dirty="0" err="1"/>
              <a:t>varying</a:t>
            </a:r>
            <a:r>
              <a:rPr lang="es-ES" dirty="0"/>
              <a:t> </a:t>
            </a:r>
            <a:r>
              <a:rPr lang="es-ES" dirty="0" err="1"/>
              <a:t>coefficients</a:t>
            </a:r>
            <a:endParaRPr lang="en-GB" dirty="0"/>
          </a:p>
        </p:txBody>
      </p:sp>
      <p:sp>
        <p:nvSpPr>
          <p:cNvPr id="3" name="Content Placeholder 2">
            <a:extLst>
              <a:ext uri="{FF2B5EF4-FFF2-40B4-BE49-F238E27FC236}">
                <a16:creationId xmlns:a16="http://schemas.microsoft.com/office/drawing/2014/main" id="{00097D50-5ACB-4FDD-50C2-902AABD801B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0835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Linearity</a:t>
            </a:r>
            <a:r>
              <a:rPr lang="es-ES" dirty="0"/>
              <a:t> test</a:t>
            </a:r>
            <a:endParaRPr lang="en-GB" dirty="0"/>
          </a:p>
        </p:txBody>
      </p:sp>
      <p:sp>
        <p:nvSpPr>
          <p:cNvPr id="3" name="Content Placeholder 2">
            <a:extLst>
              <a:ext uri="{FF2B5EF4-FFF2-40B4-BE49-F238E27FC236}">
                <a16:creationId xmlns:a16="http://schemas.microsoft.com/office/drawing/2014/main" id="{00097D50-5ACB-4FDD-50C2-902AABD801B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4837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n-GB" dirty="0"/>
          </a:p>
        </p:txBody>
      </p:sp>
      <p:sp>
        <p:nvSpPr>
          <p:cNvPr id="3" name="Content Placeholder 2">
            <a:extLst>
              <a:ext uri="{FF2B5EF4-FFF2-40B4-BE49-F238E27FC236}">
                <a16:creationId xmlns:a16="http://schemas.microsoft.com/office/drawing/2014/main" id="{00097D50-5ACB-4FDD-50C2-902AABD801B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8938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B721-2CE6-D091-186A-443E39FF16C9}"/>
              </a:ext>
            </a:extLst>
          </p:cNvPr>
          <p:cNvSpPr>
            <a:spLocks noGrp="1"/>
          </p:cNvSpPr>
          <p:nvPr>
            <p:ph type="title"/>
          </p:nvPr>
        </p:nvSpPr>
        <p:spPr/>
        <p:txBody>
          <a:bodyPr/>
          <a:lstStyle/>
          <a:p>
            <a:r>
              <a:rPr lang="es-ES" dirty="0" err="1"/>
              <a:t>References</a:t>
            </a:r>
            <a:endParaRPr lang="en-GB" dirty="0"/>
          </a:p>
        </p:txBody>
      </p:sp>
      <p:sp>
        <p:nvSpPr>
          <p:cNvPr id="3" name="Content Placeholder 2">
            <a:extLst>
              <a:ext uri="{FF2B5EF4-FFF2-40B4-BE49-F238E27FC236}">
                <a16:creationId xmlns:a16="http://schemas.microsoft.com/office/drawing/2014/main" id="{7B93926A-8058-58EE-8571-32D25C423456}"/>
              </a:ext>
            </a:extLst>
          </p:cNvPr>
          <p:cNvSpPr>
            <a:spLocks noGrp="1"/>
          </p:cNvSpPr>
          <p:nvPr>
            <p:ph idx="1"/>
          </p:nvPr>
        </p:nvSpPr>
        <p:spPr/>
        <p:txBody>
          <a:bodyPr>
            <a:normAutofit/>
          </a:bodyPr>
          <a:lstStyle/>
          <a:p>
            <a:r>
              <a:rPr lang="en-GB" sz="1600" dirty="0"/>
              <a:t>Tanvir Ahmad, </a:t>
            </a:r>
            <a:r>
              <a:rPr lang="en-GB" sz="1600" dirty="0" err="1"/>
              <a:t>Assia</a:t>
            </a:r>
            <a:r>
              <a:rPr lang="en-GB" sz="1600" dirty="0"/>
              <a:t> </a:t>
            </a:r>
            <a:r>
              <a:rPr lang="en-GB" sz="1600" dirty="0" err="1"/>
              <a:t>Munir,Sajjad</a:t>
            </a:r>
            <a:r>
              <a:rPr lang="en-GB" sz="1600" dirty="0"/>
              <a:t> Haider Bhatti, Muhammad Aftab, Muhammad Ali Raza (2017): </a:t>
            </a:r>
            <a:r>
              <a:rPr lang="en-US" sz="1600" dirty="0"/>
              <a:t>Survival analysis of heart failure patients: A case study, </a:t>
            </a:r>
            <a:r>
              <a:rPr lang="en-US" sz="1600" dirty="0" err="1"/>
              <a:t>PLoS</a:t>
            </a:r>
            <a:r>
              <a:rPr lang="en-US" sz="1600" dirty="0"/>
              <a:t> ONE 12(7), </a:t>
            </a:r>
            <a:r>
              <a:rPr lang="en-US" sz="1600" dirty="0">
                <a:hlinkClick r:id="rId2"/>
              </a:rPr>
              <a:t>https://journals.plos.org/plosone/article?id=10.1371/journal.pone.0181001</a:t>
            </a:r>
            <a:r>
              <a:rPr lang="en-US" sz="1600" dirty="0"/>
              <a:t> </a:t>
            </a:r>
          </a:p>
          <a:p>
            <a:endParaRPr lang="en-GB" sz="1600" dirty="0"/>
          </a:p>
        </p:txBody>
      </p:sp>
    </p:spTree>
    <p:extLst>
      <p:ext uri="{BB962C8B-B14F-4D97-AF65-F5344CB8AC3E}">
        <p14:creationId xmlns:p14="http://schemas.microsoft.com/office/powerpoint/2010/main" val="1052708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133</TotalTime>
  <Words>441</Words>
  <Application>Microsoft Office PowerPoint</Application>
  <PresentationFormat>Widescreen</PresentationFormat>
  <Paragraphs>46</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Calibri</vt:lpstr>
      <vt:lpstr>MS Shell Dlg 2</vt:lpstr>
      <vt:lpstr>Wingdings</vt:lpstr>
      <vt:lpstr>Wingdings 3</vt:lpstr>
      <vt:lpstr>Madison</vt:lpstr>
      <vt:lpstr>Survival analysis of heart failure patients</vt:lpstr>
      <vt:lpstr>Table of Contents</vt:lpstr>
      <vt:lpstr>i. Univariate analysis</vt:lpstr>
      <vt:lpstr>ii. Multivariate Cox regression model A. Base model</vt:lpstr>
      <vt:lpstr>ii. Multivariate Cox regression model B. With time varying coefficients</vt:lpstr>
      <vt:lpstr>iii. Linearity test</vt:lpstr>
      <vt:lpstr>iv. Choice of the ‘best’ parametric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 of heart failure patients</dc:title>
  <dc:creator>Maximilian Schlake</dc:creator>
  <cp:lastModifiedBy>Maximilian Schlake</cp:lastModifiedBy>
  <cp:revision>1</cp:revision>
  <dcterms:created xsi:type="dcterms:W3CDTF">2023-05-29T10:48:08Z</dcterms:created>
  <dcterms:modified xsi:type="dcterms:W3CDTF">2023-05-31T19:10:32Z</dcterms:modified>
</cp:coreProperties>
</file>