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4" r:id="rId3"/>
  </p:sldMasterIdLst>
  <p:notesMasterIdLst>
    <p:notesMasterId r:id="rId8"/>
  </p:notesMasterIdLst>
  <p:sldIdLst>
    <p:sldId id="256" r:id="rId4"/>
    <p:sldId id="258" r:id="rId5"/>
    <p:sldId id="259"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8167" autoAdjust="0"/>
  </p:normalViewPr>
  <p:slideViewPr>
    <p:cSldViewPr>
      <p:cViewPr>
        <p:scale>
          <a:sx n="100" d="100"/>
          <a:sy n="100" d="100"/>
        </p:scale>
        <p:origin x="-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BDA29-9EB4-4F8A-9841-D45070B21ED9}" type="datetimeFigureOut">
              <a:rPr lang="en-GB" smtClean="0"/>
              <a:t>20/03/2019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35877-FF87-4DC2-A154-FD0F139DF7FF}" type="slidenum">
              <a:rPr lang="en-GB" smtClean="0"/>
              <a:t>‹#›</a:t>
            </a:fld>
            <a:endParaRPr lang="en-GB"/>
          </a:p>
        </p:txBody>
      </p:sp>
    </p:spTree>
    <p:extLst>
      <p:ext uri="{BB962C8B-B14F-4D97-AF65-F5344CB8AC3E}">
        <p14:creationId xmlns:p14="http://schemas.microsoft.com/office/powerpoint/2010/main" val="301395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435877-FF87-4DC2-A154-FD0F139DF7FF}" type="slidenum">
              <a:rPr lang="en-GB" smtClean="0"/>
              <a:t>1</a:t>
            </a:fld>
            <a:endParaRPr lang="en-GB"/>
          </a:p>
        </p:txBody>
      </p:sp>
    </p:spTree>
    <p:extLst>
      <p:ext uri="{BB962C8B-B14F-4D97-AF65-F5344CB8AC3E}">
        <p14:creationId xmlns:p14="http://schemas.microsoft.com/office/powerpoint/2010/main" val="195799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The event</a:t>
            </a:r>
            <a:r>
              <a:rPr lang="en-GB" baseline="0" dirty="0" smtClean="0"/>
              <a:t> handler for finished calculations may need a temporary storage for tasks that couldn’t be sent to the database yet, in case the database server was offline, which will be retrieved once the database server is available again. Keep in mind of possible race conditions between the triggering of the retrieval and the event handler of finished calculations.</a:t>
            </a:r>
            <a:endParaRPr lang="en-GB" dirty="0"/>
          </a:p>
        </p:txBody>
      </p:sp>
      <p:sp>
        <p:nvSpPr>
          <p:cNvPr id="4" name="Slide Number Placeholder 3"/>
          <p:cNvSpPr>
            <a:spLocks noGrp="1"/>
          </p:cNvSpPr>
          <p:nvPr>
            <p:ph type="sldNum" sz="quarter" idx="10"/>
          </p:nvPr>
        </p:nvSpPr>
        <p:spPr/>
        <p:txBody>
          <a:bodyPr/>
          <a:lstStyle/>
          <a:p>
            <a:fld id="{76435877-FF87-4DC2-A154-FD0F139DF7FF}" type="slidenum">
              <a:rPr lang="en-GB" smtClean="0"/>
              <a:t>2</a:t>
            </a:fld>
            <a:endParaRPr lang="en-GB"/>
          </a:p>
        </p:txBody>
      </p:sp>
    </p:spTree>
    <p:extLst>
      <p:ext uri="{BB962C8B-B14F-4D97-AF65-F5344CB8AC3E}">
        <p14:creationId xmlns:p14="http://schemas.microsoft.com/office/powerpoint/2010/main" val="267804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6435877-FF87-4DC2-A154-FD0F139DF7FF}" type="slidenum">
              <a:rPr lang="en-GB" smtClean="0"/>
              <a:t>3</a:t>
            </a:fld>
            <a:endParaRPr lang="en-GB"/>
          </a:p>
        </p:txBody>
      </p:sp>
    </p:spTree>
    <p:extLst>
      <p:ext uri="{BB962C8B-B14F-4D97-AF65-F5344CB8AC3E}">
        <p14:creationId xmlns:p14="http://schemas.microsoft.com/office/powerpoint/2010/main" val="219915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6435877-FF87-4DC2-A154-FD0F139DF7FF}" type="slidenum">
              <a:rPr lang="en-GB" smtClean="0"/>
              <a:t>4</a:t>
            </a:fld>
            <a:endParaRPr lang="en-GB"/>
          </a:p>
        </p:txBody>
      </p:sp>
    </p:spTree>
    <p:extLst>
      <p:ext uri="{BB962C8B-B14F-4D97-AF65-F5344CB8AC3E}">
        <p14:creationId xmlns:p14="http://schemas.microsoft.com/office/powerpoint/2010/main" val="243413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2591470-74CA-47A9-8C82-C6347C050271}" type="datetime1">
              <a:rPr lang="en-US" smtClean="0"/>
              <a:t>3/20/2019</a:t>
            </a:fld>
            <a:endParaRPr lang="en-GB"/>
          </a:p>
        </p:txBody>
      </p:sp>
      <p:sp>
        <p:nvSpPr>
          <p:cNvPr id="5" name="Footer Placeholder 4"/>
          <p:cNvSpPr>
            <a:spLocks noGrp="1"/>
          </p:cNvSpPr>
          <p:nvPr>
            <p:ph type="ftr" sz="quarter" idx="11"/>
          </p:nvPr>
        </p:nvSpPr>
        <p:spPr/>
        <p:txBody>
          <a:bodyPr/>
          <a:lstStyle/>
          <a:p>
            <a:r>
              <a:rPr lang="en-GB" dirty="0"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a:t>
            </a:fld>
            <a:endParaRPr lang="en-GB"/>
          </a:p>
        </p:txBody>
      </p:sp>
    </p:spTree>
    <p:extLst>
      <p:ext uri="{BB962C8B-B14F-4D97-AF65-F5344CB8AC3E}">
        <p14:creationId xmlns:p14="http://schemas.microsoft.com/office/powerpoint/2010/main" val="14831257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p:txBody>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en-US" noProof="0" dirty="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Tree>
    <p:extLst>
      <p:ext uri="{BB962C8B-B14F-4D97-AF65-F5344CB8AC3E}">
        <p14:creationId xmlns:p14="http://schemas.microsoft.com/office/powerpoint/2010/main" val="37427337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900113" y="2205038"/>
            <a:ext cx="3527425" cy="3887787"/>
          </a:xfrm>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8" name="Inhaltsplatzhalter 7"/>
          <p:cNvSpPr>
            <a:spLocks noGrp="1"/>
          </p:cNvSpPr>
          <p:nvPr>
            <p:ph sz="quarter" idx="13"/>
          </p:nvPr>
        </p:nvSpPr>
        <p:spPr>
          <a:xfrm>
            <a:off x="4716463" y="2205038"/>
            <a:ext cx="3527425" cy="3887787"/>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1141468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ext / Pictur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900113" y="2205038"/>
            <a:ext cx="3527425" cy="3887787"/>
          </a:xfrm>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10" name="Bildplatzhalter 9"/>
          <p:cNvSpPr>
            <a:spLocks noGrp="1"/>
          </p:cNvSpPr>
          <p:nvPr>
            <p:ph type="pic" sz="quarter" idx="13"/>
          </p:nvPr>
        </p:nvSpPr>
        <p:spPr>
          <a:xfrm>
            <a:off x="4716463" y="2205038"/>
            <a:ext cx="3527425" cy="3887787"/>
          </a:xfrm>
        </p:spPr>
        <p:txBody>
          <a:bodyPr/>
          <a:lstStyle/>
          <a:p>
            <a:r>
              <a:rPr lang="de-DE" smtClean="0"/>
              <a:t>Bild durch Klicken auf Symbol hinzufügen</a:t>
            </a:r>
            <a:endParaRPr lang="de-CH"/>
          </a:p>
        </p:txBody>
      </p:sp>
    </p:spTree>
    <p:extLst>
      <p:ext uri="{BB962C8B-B14F-4D97-AF65-F5344CB8AC3E}">
        <p14:creationId xmlns:p14="http://schemas.microsoft.com/office/powerpoint/2010/main" val="19881419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4716463" y="2205038"/>
            <a:ext cx="3527425" cy="3887787"/>
          </a:xfrm>
        </p:spPr>
        <p:txBody>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en-US" noProof="0" dirty="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10" name="Bildplatzhalter 9"/>
          <p:cNvSpPr>
            <a:spLocks noGrp="1"/>
          </p:cNvSpPr>
          <p:nvPr>
            <p:ph type="pic" sz="quarter" idx="13"/>
          </p:nvPr>
        </p:nvSpPr>
        <p:spPr>
          <a:xfrm>
            <a:off x="900113" y="2205038"/>
            <a:ext cx="3527425" cy="3887787"/>
          </a:xfrm>
        </p:spPr>
        <p:txBody>
          <a:bodyPr/>
          <a:lstStyle/>
          <a:p>
            <a:r>
              <a:rPr lang="de-DE" smtClean="0"/>
              <a:t>Bild durch Klicken auf Symbol hinzufügen</a:t>
            </a:r>
            <a:endParaRPr lang="de-CH"/>
          </a:p>
        </p:txBody>
      </p:sp>
    </p:spTree>
    <p:extLst>
      <p:ext uri="{BB962C8B-B14F-4D97-AF65-F5344CB8AC3E}">
        <p14:creationId xmlns:p14="http://schemas.microsoft.com/office/powerpoint/2010/main" val="42596716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AF3DAF-AB0E-43FD-AD77-3577E64E1052}" type="datetime1">
              <a:rPr lang="en-US" smtClean="0"/>
              <a:t>3/20/2019</a:t>
            </a:fld>
            <a:endParaRPr lang="en-US"/>
          </a:p>
        </p:txBody>
      </p:sp>
      <p:sp>
        <p:nvSpPr>
          <p:cNvPr id="8" name="Footer Placeholder 7"/>
          <p:cNvSpPr>
            <a:spLocks noGrp="1"/>
          </p:cNvSpPr>
          <p:nvPr>
            <p:ph type="ftr" sz="quarter" idx="11"/>
          </p:nvPr>
        </p:nvSpPr>
        <p:spPr/>
        <p:txBody>
          <a:bodyPr/>
          <a:lstStyle/>
          <a:p>
            <a:r>
              <a:rPr lang="en-US" smtClean="0"/>
              <a:t>Programming, Sebastian Wellig</a:t>
            </a:r>
            <a:endParaRPr lang="en-US"/>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extLst>
      <p:ext uri="{BB962C8B-B14F-4D97-AF65-F5344CB8AC3E}">
        <p14:creationId xmlns:p14="http://schemas.microsoft.com/office/powerpoint/2010/main" val="36608560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792FF-0FC9-4FFC-92F7-F7EC0747E763}" type="datetime1">
              <a:rPr lang="en-US" smtClean="0"/>
              <a:t>3/20/2019</a:t>
            </a:fld>
            <a:endParaRPr lang="en-GB"/>
          </a:p>
        </p:txBody>
      </p:sp>
      <p:sp>
        <p:nvSpPr>
          <p:cNvPr id="5" name="Footer Placeholder 4"/>
          <p:cNvSpPr>
            <a:spLocks noGrp="1"/>
          </p:cNvSpPr>
          <p:nvPr>
            <p:ph type="ftr" sz="quarter" idx="11"/>
          </p:nvPr>
        </p:nvSpPr>
        <p:spPr/>
        <p:txBody>
          <a:bodyPr/>
          <a:lstStyle/>
          <a:p>
            <a:r>
              <a:rPr lang="en-GB" dirty="0"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a:t>
            </a:fld>
            <a:endParaRPr lang="en-GB"/>
          </a:p>
        </p:txBody>
      </p:sp>
    </p:spTree>
    <p:extLst>
      <p:ext uri="{BB962C8B-B14F-4D97-AF65-F5344CB8AC3E}">
        <p14:creationId xmlns:p14="http://schemas.microsoft.com/office/powerpoint/2010/main" val="3379523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6A7CC7-E976-4009-9D13-672E577133E8}" type="datetime1">
              <a:rPr lang="en-US" smtClean="0"/>
              <a:t>3/20/2019</a:t>
            </a:fld>
            <a:endParaRPr lang="en-US"/>
          </a:p>
        </p:txBody>
      </p:sp>
      <p:sp>
        <p:nvSpPr>
          <p:cNvPr id="4" name="Footer Placeholder 3"/>
          <p:cNvSpPr>
            <a:spLocks noGrp="1"/>
          </p:cNvSpPr>
          <p:nvPr>
            <p:ph type="ftr" sz="quarter" idx="11"/>
          </p:nvPr>
        </p:nvSpPr>
        <p:spPr/>
        <p:txBody>
          <a:bodyPr/>
          <a:lstStyle/>
          <a:p>
            <a:r>
              <a:rPr lang="en-US" dirty="0" smtClean="0"/>
              <a:t>Sebastian Wellig</a:t>
            </a:r>
            <a:endParaRPr lang="en-US" dirty="0"/>
          </a:p>
        </p:txBody>
      </p:sp>
      <p:sp>
        <p:nvSpPr>
          <p:cNvPr id="5" name="Slide Number Placeholder 4"/>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
        <p:nvSpPr>
          <p:cNvPr id="6" name="Title 5"/>
          <p:cNvSpPr>
            <a:spLocks noGrp="1"/>
          </p:cNvSpPr>
          <p:nvPr>
            <p:ph type="title"/>
          </p:nvPr>
        </p:nvSpPr>
        <p:spPr/>
        <p:txBody>
          <a:bodyPr/>
          <a:lstStyle/>
          <a:p>
            <a:r>
              <a:rPr lang="en-US" smtClean="0"/>
              <a:t>Click to edit Master title style</a:t>
            </a:r>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dirty="0" smtClean="0"/>
              <a:t>Sebastian Wellig</a:t>
            </a:r>
            <a:endParaRPr lang="en-US" dirty="0"/>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Content Placeholder 3"/>
          <p:cNvSpPr>
            <a:spLocks noGrp="1"/>
          </p:cNvSpPr>
          <p:nvPr>
            <p:ph sz="half" idx="2"/>
          </p:nvPr>
        </p:nvSpPr>
        <p:spPr>
          <a:xfrm>
            <a:off x="4648200" y="1600200"/>
            <a:ext cx="4038600" cy="4525963"/>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Date Placeholder 4"/>
          <p:cNvSpPr>
            <a:spLocks noGrp="1"/>
          </p:cNvSpPr>
          <p:nvPr>
            <p:ph type="dt" sz="half" idx="10"/>
          </p:nvPr>
        </p:nvSpPr>
        <p:spPr/>
        <p:txBody>
          <a:bodyPr/>
          <a:lstStyle/>
          <a:p>
            <a:fld id="{34C26561-8AE4-48AE-AD88-D6AAC83169A7}" type="datetime1">
              <a:rPr lang="en-US" smtClean="0"/>
              <a:t>3/20/2019</a:t>
            </a:fld>
            <a:endParaRPr lang="en-US"/>
          </a:p>
        </p:txBody>
      </p:sp>
      <p:sp>
        <p:nvSpPr>
          <p:cNvPr id="6" name="Footer Placeholder 5"/>
          <p:cNvSpPr>
            <a:spLocks noGrp="1"/>
          </p:cNvSpPr>
          <p:nvPr>
            <p:ph type="ftr" sz="quarter" idx="11"/>
          </p:nvPr>
        </p:nvSpPr>
        <p:spPr/>
        <p:txBody>
          <a:bodyPr/>
          <a:lstStyle/>
          <a:p>
            <a:r>
              <a:rPr lang="en-US" dirty="0" smtClean="0"/>
              <a:t>Sebastian Wellig</a:t>
            </a:r>
            <a:endParaRPr lang="en-US" dirty="0"/>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Date Placeholder 6"/>
          <p:cNvSpPr>
            <a:spLocks noGrp="1"/>
          </p:cNvSpPr>
          <p:nvPr>
            <p:ph type="dt" sz="half" idx="10"/>
          </p:nvPr>
        </p:nvSpPr>
        <p:spPr/>
        <p:txBody>
          <a:bodyPr/>
          <a:lstStyle/>
          <a:p>
            <a:fld id="{2FAF3DAF-AB0E-43FD-AD77-3577E64E1052}" type="datetime1">
              <a:rPr lang="en-US" smtClean="0"/>
              <a:t>3/20/2019</a:t>
            </a:fld>
            <a:endParaRPr lang="en-US"/>
          </a:p>
        </p:txBody>
      </p:sp>
      <p:sp>
        <p:nvSpPr>
          <p:cNvPr id="8" name="Footer Placeholder 7"/>
          <p:cNvSpPr>
            <a:spLocks noGrp="1"/>
          </p:cNvSpPr>
          <p:nvPr>
            <p:ph type="ftr" sz="quarter" idx="11"/>
          </p:nvPr>
        </p:nvSpPr>
        <p:spPr/>
        <p:txBody>
          <a:bodyPr/>
          <a:lstStyle/>
          <a:p>
            <a:r>
              <a:rPr lang="en-US" dirty="0" smtClean="0"/>
              <a:t>Sebastian Wellig</a:t>
            </a:r>
            <a:endParaRPr lang="en-US" dirty="0"/>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020" y="146497"/>
            <a:ext cx="20288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4" name="Line 8"/>
          <p:cNvSpPr>
            <a:spLocks noChangeShapeType="1"/>
          </p:cNvSpPr>
          <p:nvPr userDrawn="1"/>
        </p:nvSpPr>
        <p:spPr bwMode="auto">
          <a:xfrm>
            <a:off x="0" y="6885384"/>
            <a:ext cx="9144000" cy="0"/>
          </a:xfrm>
          <a:prstGeom prst="line">
            <a:avLst/>
          </a:prstGeom>
          <a:noFill/>
          <a:ln w="15875">
            <a:solidFill>
              <a:schemeClr val="accent2"/>
            </a:solidFill>
            <a:round/>
            <a:headEnd/>
            <a:tailEnd/>
          </a:ln>
          <a:effectLst/>
        </p:spPr>
        <p:txBody>
          <a:bodyPr/>
          <a:lstStyle/>
          <a:p>
            <a:endParaRPr lang="en-US" noProof="0"/>
          </a:p>
        </p:txBody>
      </p:sp>
      <p:sp>
        <p:nvSpPr>
          <p:cNvPr id="19" name="Text Box 11"/>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bg1">
                    <a:lumMod val="65000"/>
                  </a:schemeClr>
                </a:solidFill>
                <a:latin typeface="Arial" charset="0"/>
                <a:ea typeface="+mn-ea"/>
                <a:cs typeface="Arial" charset="0"/>
              </a:rPr>
              <a:t>Department of Chemistry</a:t>
            </a:r>
            <a:endParaRPr lang="en-US" sz="1400" b="1" noProof="0" dirty="0">
              <a:solidFill>
                <a:schemeClr val="bg1">
                  <a:lumMod val="65000"/>
                </a:schemeClr>
              </a:solidFill>
            </a:endParaRPr>
          </a:p>
        </p:txBody>
      </p:sp>
    </p:spTree>
    <p:extLst>
      <p:ext uri="{BB962C8B-B14F-4D97-AF65-F5344CB8AC3E}">
        <p14:creationId xmlns:p14="http://schemas.microsoft.com/office/powerpoint/2010/main" val="34979304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_BGW">
    <p:bg>
      <p:bgPr>
        <a:solidFill>
          <a:srgbClr val="CAD0E5"/>
        </a:solidFill>
        <a:effectLst/>
      </p:bgPr>
    </p:bg>
    <p:spTree>
      <p:nvGrpSpPr>
        <p:cNvPr id="1" name=""/>
        <p:cNvGrpSpPr/>
        <p:nvPr/>
      </p:nvGrpSpPr>
      <p:grpSpPr>
        <a:xfrm>
          <a:off x="0" y="0"/>
          <a:ext cx="0" cy="0"/>
          <a:chOff x="0" y="0"/>
          <a:chExt cx="0" cy="0"/>
        </a:xfrm>
      </p:grpSpPr>
      <p:sp>
        <p:nvSpPr>
          <p:cNvPr id="4104" name="Line 8"/>
          <p:cNvSpPr>
            <a:spLocks noChangeShapeType="1"/>
          </p:cNvSpPr>
          <p:nvPr userDrawn="1"/>
        </p:nvSpPr>
        <p:spPr bwMode="auto">
          <a:xfrm>
            <a:off x="0" y="6885384"/>
            <a:ext cx="9144000" cy="0"/>
          </a:xfrm>
          <a:prstGeom prst="line">
            <a:avLst/>
          </a:prstGeom>
          <a:noFill/>
          <a:ln w="15875">
            <a:solidFill>
              <a:schemeClr val="accent2"/>
            </a:solidFill>
            <a:round/>
            <a:headEnd/>
            <a:tailEnd/>
          </a:ln>
          <a:effectLst/>
        </p:spPr>
        <p:txBody>
          <a:bodyPr/>
          <a:lstStyle/>
          <a:p>
            <a:endParaRPr lang="en-US" noProof="0"/>
          </a:p>
        </p:txBody>
      </p:sp>
      <p:sp>
        <p:nvSpPr>
          <p:cNvPr id="10" name="Text Box 11"/>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tx1"/>
                </a:solidFill>
                <a:latin typeface="Arial" charset="0"/>
                <a:ea typeface="+mn-ea"/>
                <a:cs typeface="Arial" charset="0"/>
              </a:rPr>
              <a:t>Department of Chemistry</a:t>
            </a:r>
            <a:endParaRPr lang="en-US" sz="1400" b="1" noProof="0" dirty="0"/>
          </a:p>
        </p:txBody>
      </p:sp>
      <p:pic>
        <p:nvPicPr>
          <p:cNvPr id="11" name="Grafik 9" descr="uzh_logo_e_pos_grau_1mm.tif"/>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161925" y="142812"/>
            <a:ext cx="2026920" cy="684276"/>
          </a:xfrm>
          <a:prstGeom prst="rect">
            <a:avLst/>
          </a:prstGeom>
        </p:spPr>
      </p:pic>
    </p:spTree>
    <p:extLst>
      <p:ext uri="{BB962C8B-B14F-4D97-AF65-F5344CB8AC3E}">
        <p14:creationId xmlns:p14="http://schemas.microsoft.com/office/powerpoint/2010/main" val="825420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7" name="Rechteck 6"/>
          <p:cNvSpPr/>
          <p:nvPr userDrawn="1"/>
        </p:nvSpPr>
        <p:spPr bwMode="gray">
          <a:xfrm>
            <a:off x="0" y="1125538"/>
            <a:ext cx="9144000" cy="5732462"/>
          </a:xfrm>
          <a:prstGeom prst="rect">
            <a:avLst/>
          </a:prstGeom>
          <a:solidFill>
            <a:schemeClr val="accent3"/>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2" name="Titel 1"/>
          <p:cNvSpPr>
            <a:spLocks noGrp="1"/>
          </p:cNvSpPr>
          <p:nvPr>
            <p:ph type="title"/>
          </p:nvPr>
        </p:nvSpPr>
        <p:spPr bwMode="gray">
          <a:solidFill>
            <a:schemeClr val="accent3"/>
          </a:solidFill>
        </p:spPr>
        <p:txBody>
          <a:bodyPr/>
          <a:lstStyle>
            <a:lvl1pPr>
              <a:defRPr>
                <a:solidFill>
                  <a:schemeClr val="bg1"/>
                </a:solidFill>
              </a:defRPr>
            </a:lvl1pPr>
          </a:lstStyle>
          <a:p>
            <a:r>
              <a:rPr lang="de-DE" noProof="0" dirty="0" smtClean="0"/>
              <a:t>Titelmasterformat durch Klicken bearbeiten</a:t>
            </a:r>
            <a:endParaRPr lang="en-GB" noProof="0" dirty="0"/>
          </a:p>
        </p:txBody>
      </p:sp>
    </p:spTree>
    <p:extLst>
      <p:ext uri="{BB962C8B-B14F-4D97-AF65-F5344CB8AC3E}">
        <p14:creationId xmlns:p14="http://schemas.microsoft.com/office/powerpoint/2010/main" val="17346365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1.tiff"/><Relationship Id="rId4" Type="http://schemas.openxmlformats.org/officeDocument/2006/relationships/slideLayout" Target="../slideLayouts/slideLayout1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CE2544D5-68D4-4114-9B04-5F9AA6B9C531}" type="datetime1">
              <a:rPr lang="en-US" smtClean="0"/>
              <a:pPr/>
              <a:t>3/20/2019</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smtClean="0"/>
              <a:t>Sebastian Wellig</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42A795E-48C4-424F-A9EA-B64FEE9B011B}" type="slidenum">
              <a:rPr lang="en-GB" smtClean="0"/>
              <a:pPr/>
              <a:t>‹#›</a:t>
            </a:fld>
            <a:endParaRPr lang="en-GB"/>
          </a:p>
        </p:txBody>
      </p:sp>
    </p:spTree>
    <p:extLst>
      <p:ext uri="{BB962C8B-B14F-4D97-AF65-F5344CB8AC3E}">
        <p14:creationId xmlns:p14="http://schemas.microsoft.com/office/powerpoint/2010/main" val="13677060"/>
      </p:ext>
    </p:extLst>
  </p:cSld>
  <p:clrMap bg1="lt1" tx1="dk1" bg2="lt2" tx2="dk2" accent1="accent1" accent2="accent2" accent3="accent3" accent4="accent4" accent5="accent5" accent6="accent6" hlink="hlink" folHlink="folHlink"/>
  <p:sldLayoutIdLst>
    <p:sldLayoutId id="2147483661" r:id="rId1"/>
    <p:sldLayoutId id="2147483663" r:id="rId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700" kern="1200" baseline="0">
          <a:solidFill>
            <a:schemeClr val="tx1"/>
          </a:solidFill>
          <a:latin typeface="Arial" panose="020B0604020202020204" pitchFamily="34" charset="0"/>
          <a:ea typeface="+mn-ea"/>
          <a:cs typeface="+mn-cs"/>
        </a:defRPr>
      </a:lvl1pPr>
      <a:lvl2pPr marL="36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2pPr>
      <a:lvl3pPr marL="72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3pPr>
      <a:lvl4pPr marL="1080000" indent="-360000" algn="l" defTabSz="914400" rtl="0" eaLnBrk="1" latinLnBrk="0" hangingPunct="1">
        <a:spcBef>
          <a:spcPts val="816"/>
        </a:spcBef>
        <a:buFont typeface="Arial" panose="020B0604020202020204" pitchFamily="34" charset="0"/>
        <a:buChar char="–"/>
        <a:tabLst/>
        <a:defRPr sz="1700" kern="1200" baseline="0">
          <a:solidFill>
            <a:schemeClr val="tx1"/>
          </a:solidFill>
          <a:latin typeface="Arial" panose="020B0604020202020204" pitchFamily="34" charset="0"/>
          <a:ea typeface="+mn-ea"/>
          <a:cs typeface="+mn-cs"/>
        </a:defRPr>
      </a:lvl4pPr>
      <a:lvl5pPr marL="144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49BE19D3-2CE6-4963-8649-69917C68C63D}" type="datetime1">
              <a:rPr lang="en-US" smtClean="0"/>
              <a:t>3/20/2019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Sebastian Wellig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Page </a:t>
            </a:r>
            <a:fld id="{43FE583D-AF35-411E-B0A6-867AE33E885A}" type="slidenum">
              <a:rPr lang="en-US" smtClean="0"/>
              <a:pPr/>
              <a:t>‹#›</a:t>
            </a:fld>
            <a:endParaRPr lang="en-US" dirty="0"/>
          </a:p>
        </p:txBody>
      </p:sp>
      <p:cxnSp>
        <p:nvCxnSpPr>
          <p:cNvPr id="8" name="Gerade Verbindung 4"/>
          <p:cNvCxnSpPr/>
          <p:nvPr userDrawn="1"/>
        </p:nvCxnSpPr>
        <p:spPr>
          <a:xfrm>
            <a:off x="467544" y="1219200"/>
            <a:ext cx="8208912" cy="0"/>
          </a:xfrm>
          <a:prstGeom prst="line">
            <a:avLst/>
          </a:prstGeom>
          <a:ln w="50800" cap="rnd" cmpd="tri">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 id="2147483650" r:id="rId2"/>
    <p:sldLayoutId id="2147483652" r:id="rId3"/>
    <p:sldLayoutId id="2147483653" r:id="rId4"/>
  </p:sldLayoutIdLst>
  <p:timing>
    <p:tnLst>
      <p:par>
        <p:cTn id="1" dur="indefinite" restart="never" nodeType="tmRoot"/>
      </p:par>
    </p:tnLst>
  </p:timing>
  <p:hf hdr="0"/>
  <p:txStyles>
    <p:titleStyle>
      <a:lvl1pPr algn="l" defTabSz="914400" rtl="0" eaLnBrk="1" latinLnBrk="0" hangingPunct="1">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3200" kern="1200">
          <a:solidFill>
            <a:schemeClr val="tx1"/>
          </a:solidFill>
          <a:latin typeface="+mn-lt"/>
          <a:ea typeface="+mn-ea"/>
          <a:cs typeface="+mn-cs"/>
        </a:defRPr>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800" kern="1200">
          <a:solidFill>
            <a:schemeClr val="tx1"/>
          </a:solidFill>
          <a:latin typeface="+mn-lt"/>
          <a:ea typeface="+mn-ea"/>
          <a:cs typeface="+mn-cs"/>
        </a:defRPr>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kern="1200">
          <a:solidFill>
            <a:schemeClr val="tx1"/>
          </a:solidFill>
          <a:latin typeface="+mn-lt"/>
          <a:ea typeface="+mn-ea"/>
          <a:cs typeface="+mn-cs"/>
        </a:defRPr>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kern="1200">
          <a:solidFill>
            <a:schemeClr val="tx1"/>
          </a:solidFill>
          <a:latin typeface="+mn-lt"/>
          <a:ea typeface="+mn-ea"/>
          <a:cs typeface="+mn-cs"/>
        </a:defRPr>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268413"/>
            <a:ext cx="7343775" cy="503237"/>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p>
            <a:pPr lvl="0"/>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27" name="Rectangle 3"/>
          <p:cNvSpPr>
            <a:spLocks noGrp="1" noChangeArrowheads="1"/>
          </p:cNvSpPr>
          <p:nvPr>
            <p:ph type="body" idx="1"/>
          </p:nvPr>
        </p:nvSpPr>
        <p:spPr bwMode="auto">
          <a:xfrm>
            <a:off x="900113" y="2205038"/>
            <a:ext cx="7343775" cy="38877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smtClean="0"/>
          </a:p>
        </p:txBody>
      </p:sp>
      <p:sp>
        <p:nvSpPr>
          <p:cNvPr id="1028" name="Rectangle 4"/>
          <p:cNvSpPr>
            <a:spLocks noGrp="1" noChangeArrowheads="1"/>
          </p:cNvSpPr>
          <p:nvPr>
            <p:ph type="dt" sz="half" idx="2"/>
          </p:nvPr>
        </p:nvSpPr>
        <p:spPr bwMode="auto">
          <a:xfrm>
            <a:off x="900113" y="6524625"/>
            <a:ext cx="935037"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fld id="{AA7AF229-A03D-4DC9-AC68-EFDBE4497F41}" type="datetime1">
              <a:rPr lang="en-US" noProof="0" smtClean="0"/>
              <a:pPr/>
              <a:t>3/20/2019</a:t>
            </a:fld>
            <a:endParaRPr lang="en-US" noProof="0"/>
          </a:p>
        </p:txBody>
      </p:sp>
      <p:sp>
        <p:nvSpPr>
          <p:cNvPr id="1029" name="Rectangle 5"/>
          <p:cNvSpPr>
            <a:spLocks noGrp="1" noChangeArrowheads="1"/>
          </p:cNvSpPr>
          <p:nvPr>
            <p:ph type="ftr" sz="quarter" idx="3"/>
          </p:nvPr>
        </p:nvSpPr>
        <p:spPr bwMode="auto">
          <a:xfrm>
            <a:off x="1908175" y="6524625"/>
            <a:ext cx="525621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r>
              <a:rPr lang="en-US" dirty="0" smtClean="0"/>
              <a:t>Master Thesis, Sebastian Wellig</a:t>
            </a:r>
            <a:endParaRPr lang="en-US" dirty="0"/>
          </a:p>
        </p:txBody>
      </p:sp>
      <p:sp>
        <p:nvSpPr>
          <p:cNvPr id="1030" name="Rectangle 6"/>
          <p:cNvSpPr>
            <a:spLocks noGrp="1" noChangeArrowheads="1"/>
          </p:cNvSpPr>
          <p:nvPr>
            <p:ph type="sldNum" sz="quarter" idx="4"/>
          </p:nvPr>
        </p:nvSpPr>
        <p:spPr bwMode="auto">
          <a:xfrm>
            <a:off x="7451725" y="6524625"/>
            <a:ext cx="79216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vl1pPr>
          </a:lstStyle>
          <a:p>
            <a:r>
              <a:rPr lang="en-US" noProof="0" smtClean="0"/>
              <a:t>Page </a:t>
            </a:r>
            <a:fld id="{45B55F50-8663-4465-A6C3-5F55140633EF}" type="slidenum">
              <a:rPr lang="en-US" noProof="0" smtClean="0"/>
              <a:pPr/>
              <a:t>‹#›</a:t>
            </a:fld>
            <a:endParaRPr lang="en-US" noProof="0"/>
          </a:p>
        </p:txBody>
      </p:sp>
      <p:sp>
        <p:nvSpPr>
          <p:cNvPr id="1034" name="Line 10"/>
          <p:cNvSpPr>
            <a:spLocks noChangeShapeType="1"/>
          </p:cNvSpPr>
          <p:nvPr/>
        </p:nvSpPr>
        <p:spPr bwMode="auto">
          <a:xfrm>
            <a:off x="0" y="1125538"/>
            <a:ext cx="9144000" cy="0"/>
          </a:xfrm>
          <a:prstGeom prst="line">
            <a:avLst/>
          </a:prstGeom>
          <a:noFill/>
          <a:ln w="15875">
            <a:solidFill>
              <a:schemeClr val="accent2"/>
            </a:solidFill>
            <a:round/>
            <a:headEnd/>
            <a:tailEnd/>
          </a:ln>
          <a:effectLst/>
        </p:spPr>
        <p:txBody>
          <a:bodyPr/>
          <a:lstStyle/>
          <a:p>
            <a:endParaRPr lang="en-US" noProof="0"/>
          </a:p>
        </p:txBody>
      </p:sp>
      <p:sp>
        <p:nvSpPr>
          <p:cNvPr id="1035" name="Text Box 11"/>
          <p:cNvSpPr txBox="1">
            <a:spLocks noChangeArrowheads="1"/>
          </p:cNvSpPr>
          <p:nvPr/>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tx1"/>
                </a:solidFill>
                <a:latin typeface="Arial" charset="0"/>
                <a:ea typeface="+mn-ea"/>
                <a:cs typeface="Arial" charset="0"/>
              </a:rPr>
              <a:t>Department of Chemistry</a:t>
            </a:r>
            <a:endParaRPr lang="en-US" sz="1400" b="1" noProof="0" dirty="0"/>
          </a:p>
        </p:txBody>
      </p:sp>
      <p:pic>
        <p:nvPicPr>
          <p:cNvPr id="10" name="Grafik 9" descr="uzh_logo_e_pos_grau_1mm.tif"/>
          <p:cNvPicPr>
            <a:picLocks noChangeAspect="1"/>
          </p:cNvPicPr>
          <p:nvPr/>
        </p:nvPicPr>
        <p:blipFill>
          <a:blip r:embed="rId10" cstate="print"/>
          <a:stretch>
            <a:fillRect/>
          </a:stretch>
        </p:blipFill>
        <p:spPr>
          <a:xfrm>
            <a:off x="161925" y="142812"/>
            <a:ext cx="2026920" cy="684276"/>
          </a:xfrm>
          <a:prstGeom prst="rect">
            <a:avLst/>
          </a:prstGeom>
        </p:spPr>
      </p:pic>
    </p:spTree>
    <p:extLst>
      <p:ext uri="{BB962C8B-B14F-4D97-AF65-F5344CB8AC3E}">
        <p14:creationId xmlns:p14="http://schemas.microsoft.com/office/powerpoint/2010/main" val="1549963816"/>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66" r:id="rId3"/>
    <p:sldLayoutId id="2147483667" r:id="rId4"/>
    <p:sldLayoutId id="2147483668" r:id="rId5"/>
    <p:sldLayoutId id="2147483669" r:id="rId6"/>
    <p:sldLayoutId id="2147483670" r:id="rId7"/>
    <p:sldLayoutId id="2147483672" r:id="rId8"/>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p:titleStyle>
    <p:bodyStyle>
      <a:lvl1pPr algn="l" rtl="0" eaLnBrk="1" fontAlgn="base" hangingPunct="1">
        <a:spcBef>
          <a:spcPct val="40000"/>
        </a:spcBef>
        <a:spcAft>
          <a:spcPct val="0"/>
        </a:spcAft>
        <a:buFont typeface="Arial" charset="0"/>
        <a:defRPr sz="1700">
          <a:solidFill>
            <a:schemeClr val="tx1"/>
          </a:solidFill>
          <a:latin typeface="+mn-lt"/>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mn-lt"/>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mn-lt"/>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mn-lt"/>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mn-lt"/>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591470-74CA-47A9-8C82-C6347C050271}" type="datetime1">
              <a:rPr lang="en-US" smtClean="0"/>
              <a:t>3/20/2019</a:t>
            </a:fld>
            <a:endParaRPr lang="en-GB"/>
          </a:p>
        </p:txBody>
      </p:sp>
      <p:sp>
        <p:nvSpPr>
          <p:cNvPr id="5" name="Footer Placeholder 4"/>
          <p:cNvSpPr>
            <a:spLocks noGrp="1"/>
          </p:cNvSpPr>
          <p:nvPr>
            <p:ph type="ftr" sz="quarter" idx="11"/>
          </p:nvPr>
        </p:nvSpPr>
        <p:spPr/>
        <p:txBody>
          <a:bodyPr/>
          <a:lstStyle/>
          <a:p>
            <a:r>
              <a:rPr lang="en-GB"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1</a:t>
            </a:fld>
            <a:endParaRPr lang="en-GB"/>
          </a:p>
        </p:txBody>
      </p:sp>
      <p:sp>
        <p:nvSpPr>
          <p:cNvPr id="7" name="Title 6"/>
          <p:cNvSpPr>
            <a:spLocks noGrp="1"/>
          </p:cNvSpPr>
          <p:nvPr>
            <p:ph type="title"/>
          </p:nvPr>
        </p:nvSpPr>
        <p:spPr/>
        <p:txBody>
          <a:bodyPr/>
          <a:lstStyle/>
          <a:p>
            <a:r>
              <a:rPr lang="en-GB" dirty="0"/>
              <a:t>Involved Machines and Connections</a:t>
            </a:r>
          </a:p>
        </p:txBody>
      </p:sp>
      <p:sp>
        <p:nvSpPr>
          <p:cNvPr id="8" name="Rectangle 7"/>
          <p:cNvSpPr/>
          <p:nvPr/>
        </p:nvSpPr>
        <p:spPr>
          <a:xfrm>
            <a:off x="5015261" y="5306155"/>
            <a:ext cx="1537940" cy="5156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Local</a:t>
            </a:r>
          </a:p>
          <a:p>
            <a:pPr algn="ctr"/>
            <a:r>
              <a:rPr lang="en-GB" sz="1200" dirty="0" smtClean="0"/>
              <a:t>(Front-End App/Lib)</a:t>
            </a:r>
            <a:endParaRPr lang="en-GB" sz="1200" dirty="0"/>
          </a:p>
        </p:txBody>
      </p:sp>
      <p:sp>
        <p:nvSpPr>
          <p:cNvPr id="9" name="Rectangle 8"/>
          <p:cNvSpPr/>
          <p:nvPr/>
        </p:nvSpPr>
        <p:spPr>
          <a:xfrm>
            <a:off x="5055172" y="1954428"/>
            <a:ext cx="2183828" cy="456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cluster.rz.rwth-aachen.de</a:t>
            </a:r>
          </a:p>
          <a:p>
            <a:pPr algn="ctr"/>
            <a:r>
              <a:rPr lang="en-GB" sz="1200" dirty="0" smtClean="0"/>
              <a:t>(Flask Server </a:t>
            </a:r>
            <a:r>
              <a:rPr lang="en-GB" sz="1200" dirty="0" smtClean="0"/>
              <a:t>App / REST API)</a:t>
            </a:r>
            <a:endParaRPr lang="en-GB" sz="1200" dirty="0"/>
          </a:p>
        </p:txBody>
      </p:sp>
      <p:sp>
        <p:nvSpPr>
          <p:cNvPr id="10" name="Rectangle 9"/>
          <p:cNvSpPr/>
          <p:nvPr/>
        </p:nvSpPr>
        <p:spPr>
          <a:xfrm>
            <a:off x="1667805" y="1954428"/>
            <a:ext cx="2508721" cy="456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login18-3.rz.rwth-aachen.de</a:t>
            </a:r>
          </a:p>
          <a:p>
            <a:pPr algn="ctr"/>
            <a:r>
              <a:rPr lang="en-GB" sz="1200" dirty="0"/>
              <a:t>(Flask Server App / REST </a:t>
            </a:r>
            <a:r>
              <a:rPr lang="en-GB" sz="1200" dirty="0" smtClean="0"/>
              <a:t>API)</a:t>
            </a:r>
            <a:endParaRPr lang="en-GB" sz="1200" dirty="0"/>
          </a:p>
        </p:txBody>
      </p:sp>
      <p:sp>
        <p:nvSpPr>
          <p:cNvPr id="11" name="Rectangle 10"/>
          <p:cNvSpPr/>
          <p:nvPr/>
        </p:nvSpPr>
        <p:spPr>
          <a:xfrm>
            <a:off x="1282424" y="3902279"/>
            <a:ext cx="1413065" cy="5156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MySQL + REST API</a:t>
            </a:r>
          </a:p>
          <a:p>
            <a:pPr algn="ctr"/>
            <a:r>
              <a:rPr lang="en-GB" sz="1200" dirty="0" smtClean="0"/>
              <a:t>Server</a:t>
            </a:r>
            <a:endParaRPr lang="en-GB" sz="1200" dirty="0"/>
          </a:p>
        </p:txBody>
      </p:sp>
      <p:cxnSp>
        <p:nvCxnSpPr>
          <p:cNvPr id="12" name="Straight Arrow Connector 11"/>
          <p:cNvCxnSpPr>
            <a:stCxn id="8" idx="0"/>
            <a:endCxn id="9" idx="2"/>
          </p:cNvCxnSpPr>
          <p:nvPr/>
        </p:nvCxnSpPr>
        <p:spPr>
          <a:xfrm flipV="1">
            <a:off x="5784231" y="2411078"/>
            <a:ext cx="362855" cy="289507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10" idx="2"/>
          </p:cNvCxnSpPr>
          <p:nvPr/>
        </p:nvCxnSpPr>
        <p:spPr>
          <a:xfrm flipH="1" flipV="1">
            <a:off x="2922166" y="2411078"/>
            <a:ext cx="2862065" cy="289507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11" idx="0"/>
          </p:cNvCxnSpPr>
          <p:nvPr/>
        </p:nvCxnSpPr>
        <p:spPr>
          <a:xfrm flipH="1">
            <a:off x="1988957" y="2411078"/>
            <a:ext cx="933210" cy="149120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a:endCxn id="11" idx="0"/>
          </p:cNvCxnSpPr>
          <p:nvPr/>
        </p:nvCxnSpPr>
        <p:spPr>
          <a:xfrm flipH="1">
            <a:off x="1988957" y="2411078"/>
            <a:ext cx="4158129" cy="149120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a:endCxn id="11" idx="3"/>
          </p:cNvCxnSpPr>
          <p:nvPr/>
        </p:nvCxnSpPr>
        <p:spPr>
          <a:xfrm flipH="1" flipV="1">
            <a:off x="2695489" y="4160083"/>
            <a:ext cx="2319772" cy="140387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47461" y="4478179"/>
            <a:ext cx="543739" cy="246221"/>
          </a:xfrm>
          <a:prstGeom prst="rect">
            <a:avLst/>
          </a:prstGeom>
          <a:noFill/>
        </p:spPr>
        <p:txBody>
          <a:bodyPr wrap="none" rtlCol="0">
            <a:spAutoFit/>
          </a:bodyPr>
          <a:lstStyle/>
          <a:p>
            <a:r>
              <a:rPr lang="en-GB" sz="1000" dirty="0" smtClean="0"/>
              <a:t>s</a:t>
            </a:r>
            <a:r>
              <a:rPr lang="en-GB" sz="1000" dirty="0" smtClean="0"/>
              <a:t>ubmit</a:t>
            </a:r>
            <a:endParaRPr lang="en-GB" sz="1000" dirty="0"/>
          </a:p>
        </p:txBody>
      </p:sp>
      <p:sp>
        <p:nvSpPr>
          <p:cNvPr id="18" name="TextBox 17"/>
          <p:cNvSpPr txBox="1"/>
          <p:nvPr/>
        </p:nvSpPr>
        <p:spPr>
          <a:xfrm>
            <a:off x="2286000" y="3243897"/>
            <a:ext cx="1116011" cy="253916"/>
          </a:xfrm>
          <a:prstGeom prst="rect">
            <a:avLst/>
          </a:prstGeom>
          <a:noFill/>
        </p:spPr>
        <p:txBody>
          <a:bodyPr wrap="none" rtlCol="0">
            <a:spAutoFit/>
          </a:bodyPr>
          <a:lstStyle/>
          <a:p>
            <a:r>
              <a:rPr lang="en-GB" sz="1000" dirty="0"/>
              <a:t>e</a:t>
            </a:r>
            <a:r>
              <a:rPr lang="en-GB" sz="1000" dirty="0" smtClean="0"/>
              <a:t>xtract and store</a:t>
            </a:r>
            <a:endParaRPr lang="en-GB" sz="1000" dirty="0"/>
          </a:p>
        </p:txBody>
      </p:sp>
      <p:sp>
        <p:nvSpPr>
          <p:cNvPr id="19" name="TextBox 18"/>
          <p:cNvSpPr txBox="1"/>
          <p:nvPr/>
        </p:nvSpPr>
        <p:spPr>
          <a:xfrm>
            <a:off x="3798998" y="4627897"/>
            <a:ext cx="615874" cy="253916"/>
          </a:xfrm>
          <a:prstGeom prst="rect">
            <a:avLst/>
          </a:prstGeom>
          <a:noFill/>
        </p:spPr>
        <p:txBody>
          <a:bodyPr wrap="none" rtlCol="0">
            <a:spAutoFit/>
          </a:bodyPr>
          <a:lstStyle/>
          <a:p>
            <a:r>
              <a:rPr lang="en-GB" sz="1000" dirty="0" smtClean="0"/>
              <a:t>retrieve</a:t>
            </a:r>
            <a:endParaRPr lang="en-GB" sz="1000" dirty="0"/>
          </a:p>
        </p:txBody>
      </p:sp>
      <p:sp>
        <p:nvSpPr>
          <p:cNvPr id="20" name="Flowchart: Stored Data 19"/>
          <p:cNvSpPr/>
          <p:nvPr/>
        </p:nvSpPr>
        <p:spPr>
          <a:xfrm rot="5936643">
            <a:off x="5696573" y="2830352"/>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1" name="Flowchart: Stored Data 20"/>
          <p:cNvSpPr/>
          <p:nvPr/>
        </p:nvSpPr>
        <p:spPr>
          <a:xfrm rot="9315900">
            <a:off x="4886371" y="2557805"/>
            <a:ext cx="748113" cy="400697"/>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2" name="Flowchart: Stored Data 21"/>
          <p:cNvSpPr/>
          <p:nvPr/>
        </p:nvSpPr>
        <p:spPr>
          <a:xfrm rot="2829194">
            <a:off x="3017887" y="2638418"/>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3" name="Flowchart: Stored Data 22"/>
          <p:cNvSpPr/>
          <p:nvPr/>
        </p:nvSpPr>
        <p:spPr>
          <a:xfrm rot="7164365">
            <a:off x="2291580" y="2630255"/>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Tree>
    <p:extLst>
      <p:ext uri="{BB962C8B-B14F-4D97-AF65-F5344CB8AC3E}">
        <p14:creationId xmlns:p14="http://schemas.microsoft.com/office/powerpoint/2010/main" val="464738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Abgerundetes Rechteck 2"/>
          <p:cNvSpPr/>
          <p:nvPr/>
        </p:nvSpPr>
        <p:spPr bwMode="auto">
          <a:xfrm>
            <a:off x="713615" y="5105400"/>
            <a:ext cx="4876799" cy="854561"/>
          </a:xfrm>
          <a:prstGeom prst="roundRect">
            <a:avLst>
              <a:gd name="adj" fmla="val 4223"/>
            </a:avLst>
          </a:prstGeom>
          <a:solidFill>
            <a:schemeClr val="accent5">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137" name="Abgerundetes Rechteck 2"/>
          <p:cNvSpPr/>
          <p:nvPr/>
        </p:nvSpPr>
        <p:spPr bwMode="auto">
          <a:xfrm>
            <a:off x="713615" y="1472488"/>
            <a:ext cx="4876799" cy="1752600"/>
          </a:xfrm>
          <a:prstGeom prst="roundRect">
            <a:avLst>
              <a:gd name="adj" fmla="val 4223"/>
            </a:avLst>
          </a:prstGeom>
          <a:solidFill>
            <a:schemeClr val="accent6">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dirty="0" smtClean="0">
              <a:ln>
                <a:noFill/>
              </a:ln>
              <a:solidFill>
                <a:schemeClr val="tx1"/>
              </a:solidFill>
              <a:effectLst/>
              <a:latin typeface="Arial" charset="0"/>
              <a:cs typeface="Arial" charset="0"/>
            </a:endParaRPr>
          </a:p>
        </p:txBody>
      </p:sp>
      <p:sp>
        <p:nvSpPr>
          <p:cNvPr id="136" name="Abgerundetes Rechteck 2"/>
          <p:cNvSpPr/>
          <p:nvPr/>
        </p:nvSpPr>
        <p:spPr bwMode="auto">
          <a:xfrm>
            <a:off x="713615" y="3292960"/>
            <a:ext cx="4876800" cy="1742996"/>
          </a:xfrm>
          <a:prstGeom prst="roundRect">
            <a:avLst>
              <a:gd name="adj" fmla="val 4223"/>
            </a:avLst>
          </a:prstGeom>
          <a:solidFill>
            <a:schemeClr val="accent3">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p:txBody>
          <a:bodyPr/>
          <a:lstStyle/>
          <a:p>
            <a:r>
              <a:rPr lang="en-GB" dirty="0" smtClean="0"/>
              <a:t>Data Flow Diagram</a:t>
            </a:r>
            <a:endParaRPr lang="en-GB" dirty="0"/>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2</a:t>
            </a:fld>
            <a:endParaRPr lang="en-US" dirty="0" smtClean="0"/>
          </a:p>
        </p:txBody>
      </p:sp>
      <p:sp>
        <p:nvSpPr>
          <p:cNvPr id="8" name="Flowchart: Predefined Process 7"/>
          <p:cNvSpPr/>
          <p:nvPr/>
        </p:nvSpPr>
        <p:spPr>
          <a:xfrm rot="5400000">
            <a:off x="1739633" y="1246337"/>
            <a:ext cx="361949" cy="1160366"/>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Output File</a:t>
            </a:r>
            <a:endParaRPr lang="en-GB" sz="1200" dirty="0">
              <a:solidFill>
                <a:schemeClr val="dk1"/>
              </a:solidFill>
            </a:endParaRPr>
          </a:p>
        </p:txBody>
      </p:sp>
      <p:sp>
        <p:nvSpPr>
          <p:cNvPr id="9" name="Flowchart: Predefined Process 8"/>
          <p:cNvSpPr/>
          <p:nvPr/>
        </p:nvSpPr>
        <p:spPr>
          <a:xfrm rot="5400000">
            <a:off x="4459490" y="1426470"/>
            <a:ext cx="361950" cy="800100"/>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Input File</a:t>
            </a:r>
            <a:endParaRPr lang="en-GB" sz="1200" dirty="0">
              <a:solidFill>
                <a:schemeClr val="dk1"/>
              </a:solidFill>
            </a:endParaRPr>
          </a:p>
        </p:txBody>
      </p:sp>
      <p:sp>
        <p:nvSpPr>
          <p:cNvPr id="15" name="Flowchart: Predefined Process 14"/>
          <p:cNvSpPr/>
          <p:nvPr/>
        </p:nvSpPr>
        <p:spPr>
          <a:xfrm rot="5400000">
            <a:off x="1734077" y="3612144"/>
            <a:ext cx="361949" cy="1160366"/>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Database</a:t>
            </a:r>
            <a:endParaRPr lang="en-GB" sz="1200" dirty="0">
              <a:solidFill>
                <a:schemeClr val="dk1"/>
              </a:solidFill>
            </a:endParaRPr>
          </a:p>
        </p:txBody>
      </p:sp>
      <p:sp>
        <p:nvSpPr>
          <p:cNvPr id="16" name="Oval 15"/>
          <p:cNvSpPr/>
          <p:nvPr/>
        </p:nvSpPr>
        <p:spPr>
          <a:xfrm>
            <a:off x="2765199" y="1589592"/>
            <a:ext cx="1231994" cy="473857"/>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solidFill>
                  <a:schemeClr val="dk1"/>
                </a:solidFill>
              </a:rPr>
              <a:t>QM</a:t>
            </a:r>
          </a:p>
          <a:p>
            <a:pPr algn="ctr"/>
            <a:r>
              <a:rPr lang="en-GB" sz="1200" dirty="0" smtClean="0"/>
              <a:t>Calculation</a:t>
            </a:r>
            <a:endParaRPr lang="en-GB" sz="1200" dirty="0">
              <a:solidFill>
                <a:schemeClr val="dk1"/>
              </a:solidFill>
            </a:endParaRPr>
          </a:p>
        </p:txBody>
      </p:sp>
      <p:cxnSp>
        <p:nvCxnSpPr>
          <p:cNvPr id="17" name="Straight Arrow Connector 16"/>
          <p:cNvCxnSpPr>
            <a:stCxn id="9" idx="2"/>
            <a:endCxn id="16" idx="6"/>
          </p:cNvCxnSpPr>
          <p:nvPr/>
        </p:nvCxnSpPr>
        <p:spPr>
          <a:xfrm flipH="1">
            <a:off x="3997193" y="1826520"/>
            <a:ext cx="243222"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a:endCxn id="8" idx="0"/>
          </p:cNvCxnSpPr>
          <p:nvPr/>
        </p:nvCxnSpPr>
        <p:spPr>
          <a:xfrm flipH="1">
            <a:off x="2500791" y="1826521"/>
            <a:ext cx="264408"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426757" y="5577702"/>
            <a:ext cx="976589" cy="257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Customer</a:t>
            </a:r>
            <a:endParaRPr lang="en-GB" sz="1200" dirty="0" smtClean="0"/>
          </a:p>
        </p:txBody>
      </p:sp>
      <p:sp>
        <p:nvSpPr>
          <p:cNvPr id="72" name="Oval 71"/>
          <p:cNvSpPr/>
          <p:nvPr/>
        </p:nvSpPr>
        <p:spPr>
          <a:xfrm>
            <a:off x="1202781" y="4807356"/>
            <a:ext cx="1424542" cy="457200"/>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Manage</a:t>
            </a:r>
          </a:p>
          <a:p>
            <a:pPr algn="ctr"/>
            <a:r>
              <a:rPr lang="en-GB" sz="1200" dirty="0" smtClean="0"/>
              <a:t>Data</a:t>
            </a:r>
            <a:endParaRPr lang="en-GB" sz="1200" dirty="0">
              <a:solidFill>
                <a:schemeClr val="dk1"/>
              </a:solidFill>
            </a:endParaRPr>
          </a:p>
        </p:txBody>
      </p:sp>
      <p:cxnSp>
        <p:nvCxnSpPr>
          <p:cNvPr id="73" name="Straight Arrow Connector 72"/>
          <p:cNvCxnSpPr>
            <a:stCxn id="53" idx="0"/>
            <a:endCxn id="72" idx="4"/>
          </p:cNvCxnSpPr>
          <p:nvPr/>
        </p:nvCxnSpPr>
        <p:spPr>
          <a:xfrm flipV="1">
            <a:off x="1915052" y="5264556"/>
            <a:ext cx="0" cy="313146"/>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2" idx="0"/>
            <a:endCxn id="15" idx="3"/>
          </p:cNvCxnSpPr>
          <p:nvPr/>
        </p:nvCxnSpPr>
        <p:spPr>
          <a:xfrm flipV="1">
            <a:off x="1915052" y="4373302"/>
            <a:ext cx="0" cy="434054"/>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53" idx="3"/>
          </p:cNvCxnSpPr>
          <p:nvPr/>
        </p:nvCxnSpPr>
        <p:spPr>
          <a:xfrm flipH="1">
            <a:off x="2403346" y="5706604"/>
            <a:ext cx="2237119"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endCxn id="245" idx="4"/>
          </p:cNvCxnSpPr>
          <p:nvPr/>
        </p:nvCxnSpPr>
        <p:spPr>
          <a:xfrm flipV="1">
            <a:off x="4640465" y="3554394"/>
            <a:ext cx="0" cy="215221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5" name="Oval 244"/>
          <p:cNvSpPr/>
          <p:nvPr/>
        </p:nvSpPr>
        <p:spPr>
          <a:xfrm>
            <a:off x="3954665" y="2987971"/>
            <a:ext cx="1371600" cy="566423"/>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Manage Calculations</a:t>
            </a:r>
            <a:endParaRPr lang="en-GB" sz="1200" dirty="0">
              <a:solidFill>
                <a:schemeClr val="dk1"/>
              </a:solidFill>
            </a:endParaRPr>
          </a:p>
        </p:txBody>
      </p:sp>
      <p:cxnSp>
        <p:nvCxnSpPr>
          <p:cNvPr id="263" name="Straight Arrow Connector 262"/>
          <p:cNvCxnSpPr>
            <a:stCxn id="9" idx="3"/>
            <a:endCxn id="245" idx="0"/>
          </p:cNvCxnSpPr>
          <p:nvPr/>
        </p:nvCxnSpPr>
        <p:spPr>
          <a:xfrm>
            <a:off x="4640465" y="2007495"/>
            <a:ext cx="0" cy="980476"/>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a:stCxn id="245" idx="3"/>
            <a:endCxn id="15" idx="0"/>
          </p:cNvCxnSpPr>
          <p:nvPr/>
        </p:nvCxnSpPr>
        <p:spPr>
          <a:xfrm flipH="1">
            <a:off x="2495235" y="3471443"/>
            <a:ext cx="1660296" cy="720885"/>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49" name="Oval 348"/>
          <p:cNvSpPr/>
          <p:nvPr/>
        </p:nvSpPr>
        <p:spPr>
          <a:xfrm>
            <a:off x="1109508" y="2987970"/>
            <a:ext cx="1622199" cy="566423"/>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Extract &amp; Store</a:t>
            </a:r>
          </a:p>
          <a:p>
            <a:pPr algn="ctr"/>
            <a:r>
              <a:rPr lang="en-GB" sz="1200" dirty="0" smtClean="0"/>
              <a:t>Results</a:t>
            </a:r>
            <a:endParaRPr lang="en-GB" sz="1200" dirty="0">
              <a:solidFill>
                <a:schemeClr val="dk1"/>
              </a:solidFill>
            </a:endParaRPr>
          </a:p>
        </p:txBody>
      </p:sp>
      <p:cxnSp>
        <p:nvCxnSpPr>
          <p:cNvPr id="350" name="Straight Arrow Connector 349"/>
          <p:cNvCxnSpPr>
            <a:stCxn id="8" idx="3"/>
            <a:endCxn id="245" idx="1"/>
          </p:cNvCxnSpPr>
          <p:nvPr/>
        </p:nvCxnSpPr>
        <p:spPr>
          <a:xfrm>
            <a:off x="1920608" y="2007495"/>
            <a:ext cx="2234923" cy="1063427"/>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a:stCxn id="8" idx="3"/>
            <a:endCxn id="349" idx="0"/>
          </p:cNvCxnSpPr>
          <p:nvPr/>
        </p:nvCxnSpPr>
        <p:spPr>
          <a:xfrm>
            <a:off x="1920608" y="2007495"/>
            <a:ext cx="0" cy="980475"/>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49" idx="4"/>
            <a:endCxn id="15" idx="1"/>
          </p:cNvCxnSpPr>
          <p:nvPr/>
        </p:nvCxnSpPr>
        <p:spPr>
          <a:xfrm flipH="1">
            <a:off x="1915052" y="3554393"/>
            <a:ext cx="5556" cy="45696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3" name="TextBox 402"/>
          <p:cNvSpPr txBox="1"/>
          <p:nvPr/>
        </p:nvSpPr>
        <p:spPr>
          <a:xfrm>
            <a:off x="3272235" y="5460995"/>
            <a:ext cx="854721" cy="246221"/>
          </a:xfrm>
          <a:prstGeom prst="rect">
            <a:avLst/>
          </a:prstGeom>
          <a:noFill/>
        </p:spPr>
        <p:txBody>
          <a:bodyPr wrap="none" rtlCol="0">
            <a:spAutoFit/>
          </a:bodyPr>
          <a:lstStyle/>
          <a:p>
            <a:r>
              <a:rPr lang="en-GB" sz="1000" dirty="0" smtClean="0"/>
              <a:t>REST API Call</a:t>
            </a:r>
            <a:endParaRPr lang="en-GB" sz="1000" dirty="0"/>
          </a:p>
        </p:txBody>
      </p:sp>
      <p:sp>
        <p:nvSpPr>
          <p:cNvPr id="404" name="TextBox 403"/>
          <p:cNvSpPr txBox="1"/>
          <p:nvPr/>
        </p:nvSpPr>
        <p:spPr>
          <a:xfrm>
            <a:off x="1975985" y="5298018"/>
            <a:ext cx="854721" cy="246221"/>
          </a:xfrm>
          <a:prstGeom prst="rect">
            <a:avLst/>
          </a:prstGeom>
          <a:noFill/>
        </p:spPr>
        <p:txBody>
          <a:bodyPr wrap="none" rtlCol="0">
            <a:spAutoFit/>
          </a:bodyPr>
          <a:lstStyle/>
          <a:p>
            <a:r>
              <a:rPr lang="en-GB" sz="1000" dirty="0" smtClean="0"/>
              <a:t>REST API Call</a:t>
            </a:r>
            <a:endParaRPr lang="en-GB" sz="1000" dirty="0"/>
          </a:p>
        </p:txBody>
      </p:sp>
      <p:sp>
        <p:nvSpPr>
          <p:cNvPr id="405" name="TextBox 404"/>
          <p:cNvSpPr txBox="1"/>
          <p:nvPr/>
        </p:nvSpPr>
        <p:spPr>
          <a:xfrm>
            <a:off x="993004" y="2416097"/>
            <a:ext cx="922047" cy="246221"/>
          </a:xfrm>
          <a:prstGeom prst="rect">
            <a:avLst/>
          </a:prstGeom>
          <a:noFill/>
        </p:spPr>
        <p:txBody>
          <a:bodyPr wrap="none" rtlCol="0">
            <a:spAutoFit/>
          </a:bodyPr>
          <a:lstStyle/>
          <a:p>
            <a:r>
              <a:rPr lang="en-GB" sz="1000" dirty="0" smtClean="0"/>
              <a:t>Event Handler</a:t>
            </a:r>
            <a:endParaRPr lang="en-GB" sz="1000" dirty="0"/>
          </a:p>
        </p:txBody>
      </p:sp>
    </p:spTree>
    <p:extLst>
      <p:ext uri="{BB962C8B-B14F-4D97-AF65-F5344CB8AC3E}">
        <p14:creationId xmlns:p14="http://schemas.microsoft.com/office/powerpoint/2010/main" val="635195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Flow</a:t>
            </a:r>
          </a:p>
        </p:txBody>
      </p:sp>
      <p:sp>
        <p:nvSpPr>
          <p:cNvPr id="3" name="Content Placeholder 2"/>
          <p:cNvSpPr>
            <a:spLocks noGrp="1"/>
          </p:cNvSpPr>
          <p:nvPr>
            <p:ph idx="1"/>
          </p:nvPr>
        </p:nvSpPr>
        <p:spPr/>
        <p:txBody>
          <a:bodyPr/>
          <a:lstStyle/>
          <a:p>
            <a:pPr marL="342900" indent="-342900">
              <a:buAutoNum type="arabicParenR"/>
            </a:pPr>
            <a:r>
              <a:rPr lang="en-GB" dirty="0" smtClean="0"/>
              <a:t>Create new entry in database to which the calculation is associated with</a:t>
            </a:r>
          </a:p>
          <a:p>
            <a:pPr marL="342900" indent="-342900">
              <a:buAutoNum type="arabicParenR"/>
            </a:pPr>
            <a:endParaRPr lang="en-GB" dirty="0"/>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3</a:t>
            </a:fld>
            <a:endParaRPr lang="en-US" dirty="0" smtClean="0"/>
          </a:p>
        </p:txBody>
      </p:sp>
    </p:spTree>
    <p:extLst>
      <p:ext uri="{BB962C8B-B14F-4D97-AF65-F5344CB8AC3E}">
        <p14:creationId xmlns:p14="http://schemas.microsoft.com/office/powerpoint/2010/main" val="1090985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CMD User Interface</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4</a:t>
            </a:fld>
            <a:endParaRPr lang="en-US" dirty="0" smtClean="0"/>
          </a:p>
        </p:txBody>
      </p:sp>
    </p:spTree>
    <p:extLst>
      <p:ext uri="{BB962C8B-B14F-4D97-AF65-F5344CB8AC3E}">
        <p14:creationId xmlns:p14="http://schemas.microsoft.com/office/powerpoint/2010/main" val="3475001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welli Tit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elli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zh_praesentation_e">
  <a:themeElements>
    <a:clrScheme name="UZH">
      <a:dk1>
        <a:srgbClr val="000000"/>
      </a:dk1>
      <a:lt1>
        <a:srgbClr val="FFFFFF"/>
      </a:lt1>
      <a:dk2>
        <a:srgbClr val="0028A5"/>
      </a:dk2>
      <a:lt2>
        <a:srgbClr val="808080"/>
      </a:lt2>
      <a:accent1>
        <a:srgbClr val="0028A5"/>
      </a:accent1>
      <a:accent2>
        <a:srgbClr val="667EC9"/>
      </a:accent2>
      <a:accent3>
        <a:srgbClr val="A3B5C5"/>
      </a:accent3>
      <a:accent4>
        <a:srgbClr val="C8CED4"/>
      </a:accent4>
      <a:accent5>
        <a:srgbClr val="DC6027"/>
      </a:accent5>
      <a:accent6>
        <a:srgbClr val="EAA07D"/>
      </a:accent6>
      <a:hlink>
        <a:srgbClr val="DC6027"/>
      </a:hlink>
      <a:folHlink>
        <a:srgbClr val="000000"/>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Uni ZH">
        <a:dk1>
          <a:srgbClr val="000000"/>
        </a:dk1>
        <a:lt1>
          <a:srgbClr val="FFFFFF"/>
        </a:lt1>
        <a:dk2>
          <a:srgbClr val="0028A5"/>
        </a:dk2>
        <a:lt2>
          <a:srgbClr val="808080"/>
        </a:lt2>
        <a:accent1>
          <a:srgbClr val="0028A5"/>
        </a:accent1>
        <a:accent2>
          <a:srgbClr val="A3ADB7"/>
        </a:accent2>
        <a:accent3>
          <a:srgbClr val="DC6027"/>
        </a:accent3>
        <a:accent4>
          <a:srgbClr val="000000"/>
        </a:accent4>
        <a:accent5>
          <a:srgbClr val="AAACCF"/>
        </a:accent5>
        <a:accent6>
          <a:srgbClr val="939CA6"/>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171</Words>
  <Application>Microsoft Office PowerPoint</Application>
  <PresentationFormat>On-screen Show (4:3)</PresentationFormat>
  <Paragraphs>51</Paragraphs>
  <Slides>4</Slides>
  <Notes>4</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Swelli Titles</vt:lpstr>
      <vt:lpstr>Swelli Content</vt:lpstr>
      <vt:lpstr>uzh_praesentation_e</vt:lpstr>
      <vt:lpstr>Involved Machines and Connections</vt:lpstr>
      <vt:lpstr>Data Flow Diagram</vt:lpstr>
      <vt:lpstr>Data Flow</vt:lpstr>
      <vt:lpstr>CMD User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Wellig</dc:creator>
  <cp:lastModifiedBy>Sebastian Wellig</cp:lastModifiedBy>
  <cp:revision>233</cp:revision>
  <dcterms:created xsi:type="dcterms:W3CDTF">2006-08-16T00:00:00Z</dcterms:created>
  <dcterms:modified xsi:type="dcterms:W3CDTF">2019-03-20T14:27:22Z</dcterms:modified>
</cp:coreProperties>
</file>