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sldIdLst>
    <p:sldId id="274" r:id="rId2"/>
    <p:sldId id="492" r:id="rId3"/>
    <p:sldId id="523" r:id="rId4"/>
    <p:sldId id="524" r:id="rId5"/>
    <p:sldId id="544" r:id="rId6"/>
    <p:sldId id="525" r:id="rId7"/>
    <p:sldId id="526" r:id="rId8"/>
    <p:sldId id="527" r:id="rId9"/>
    <p:sldId id="528" r:id="rId10"/>
    <p:sldId id="529" r:id="rId11"/>
    <p:sldId id="530" r:id="rId12"/>
    <p:sldId id="531" r:id="rId13"/>
    <p:sldId id="518" r:id="rId14"/>
    <p:sldId id="533" r:id="rId15"/>
    <p:sldId id="534" r:id="rId16"/>
    <p:sldId id="536" r:id="rId17"/>
    <p:sldId id="537" r:id="rId18"/>
    <p:sldId id="538" r:id="rId19"/>
    <p:sldId id="517" r:id="rId20"/>
    <p:sldId id="535" r:id="rId21"/>
    <p:sldId id="543" r:id="rId22"/>
    <p:sldId id="275" r:id="rId2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2816F21A-8FC2-4D1B-9BCC-00D897E22646}">
          <p14:sldIdLst>
            <p14:sldId id="274"/>
            <p14:sldId id="492"/>
            <p14:sldId id="523"/>
            <p14:sldId id="524"/>
            <p14:sldId id="544"/>
            <p14:sldId id="525"/>
            <p14:sldId id="526"/>
            <p14:sldId id="527"/>
            <p14:sldId id="528"/>
            <p14:sldId id="529"/>
            <p14:sldId id="530"/>
            <p14:sldId id="531"/>
            <p14:sldId id="518"/>
            <p14:sldId id="533"/>
            <p14:sldId id="534"/>
            <p14:sldId id="536"/>
            <p14:sldId id="537"/>
            <p14:sldId id="538"/>
            <p14:sldId id="517"/>
            <p14:sldId id="535"/>
          </p14:sldIdLst>
        </p14:section>
        <p14:section name="Sekcja bez tytułu" id="{88B94E92-1281-44F8-80B7-5C9BCCA734E3}">
          <p14:sldIdLst>
            <p14:sldId id="543"/>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zlachta Piotr" initials="SP" lastIdx="1" clrIdx="0">
    <p:extLst>
      <p:ext uri="{19B8F6BF-5375-455C-9EA6-DF929625EA0E}">
        <p15:presenceInfo xmlns:p15="http://schemas.microsoft.com/office/powerpoint/2012/main" userId="S-1-5-21-3419930908-1354286565-637230989-130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D77"/>
    <a:srgbClr val="06C65D"/>
    <a:srgbClr val="33CC33"/>
    <a:srgbClr val="69B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3" autoAdjust="0"/>
    <p:restoredTop sz="94660"/>
  </p:normalViewPr>
  <p:slideViewPr>
    <p:cSldViewPr snapToGrid="0">
      <p:cViewPr varScale="1">
        <p:scale>
          <a:sx n="83" d="100"/>
          <a:sy n="83" d="100"/>
        </p:scale>
        <p:origin x="13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2F4B2-C06E-4181-80DD-A5275B757400}"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pl-PL"/>
        </a:p>
      </dgm:t>
    </dgm:pt>
    <dgm:pt modelId="{CC09A332-5490-41A2-8424-8D79995BAC4D}">
      <dgm:prSet phldrT="[Tekst]" custT="1"/>
      <dgm:spPr/>
      <dgm:t>
        <a:bodyPr/>
        <a:lstStyle/>
        <a:p>
          <a:r>
            <a:rPr lang="pl-PL" sz="2000" noProof="0" dirty="0">
              <a:latin typeface="Fira Sans" panose="020B0503050000020004" pitchFamily="34" charset="0"/>
              <a:ea typeface="Fira Sans" panose="020B0503050000020004" pitchFamily="34" charset="0"/>
            </a:rPr>
            <a:t>HTML </a:t>
          </a:r>
          <a:r>
            <a:rPr lang="pl-PL" sz="2000" noProof="0" dirty="0" err="1">
              <a:latin typeface="Fira Sans" panose="020B0503050000020004" pitchFamily="34" charset="0"/>
              <a:ea typeface="Fira Sans" panose="020B0503050000020004" pitchFamily="34" charset="0"/>
            </a:rPr>
            <a:t>elements</a:t>
          </a:r>
          <a:endParaRPr lang="en-GB" sz="2000" noProof="0" dirty="0"/>
        </a:p>
      </dgm:t>
    </dgm:pt>
    <dgm:pt modelId="{25BE3DFA-970C-4A53-8F64-B44FAA6532FC}" type="parTrans" cxnId="{03840C4F-8E9B-44BB-A939-797BECEE6F47}">
      <dgm:prSet/>
      <dgm:spPr/>
      <dgm:t>
        <a:bodyPr/>
        <a:lstStyle/>
        <a:p>
          <a:endParaRPr lang="pl-PL"/>
        </a:p>
      </dgm:t>
    </dgm:pt>
    <dgm:pt modelId="{149B60FA-7747-414E-BCFE-B56791041565}" type="sibTrans" cxnId="{03840C4F-8E9B-44BB-A939-797BECEE6F47}">
      <dgm:prSet/>
      <dgm:spPr/>
      <dgm:t>
        <a:bodyPr/>
        <a:lstStyle/>
        <a:p>
          <a:endParaRPr lang="pl-PL"/>
        </a:p>
      </dgm:t>
    </dgm:pt>
    <dgm:pt modelId="{FB55C15C-B72C-4D0B-8EFC-4212D10E6C48}">
      <dgm:prSet phldrT="[Tekst]" custT="1"/>
      <dgm:spPr/>
      <dgm:t>
        <a:bodyPr/>
        <a:lstStyle/>
        <a:p>
          <a:r>
            <a:rPr lang="pl-PL" sz="2000" kern="1200" noProof="0" dirty="0" err="1">
              <a:solidFill>
                <a:prstClr val="white"/>
              </a:solidFill>
              <a:latin typeface="Fira Sans" panose="020B0503050000020004" pitchFamily="34" charset="0"/>
              <a:ea typeface="Fira Sans" panose="020B0503050000020004" pitchFamily="34" charset="0"/>
              <a:cs typeface="+mn-cs"/>
            </a:rPr>
            <a:t>Selecting</a:t>
          </a:r>
          <a:r>
            <a:rPr lang="pl-PL" sz="2000" kern="1200" noProof="0" dirty="0">
              <a:solidFill>
                <a:prstClr val="white"/>
              </a:solidFill>
              <a:latin typeface="Fira Sans" panose="020B0503050000020004" pitchFamily="34" charset="0"/>
              <a:ea typeface="Fira Sans" panose="020B0503050000020004" pitchFamily="34" charset="0"/>
              <a:cs typeface="+mn-cs"/>
            </a:rPr>
            <a:t> </a:t>
          </a:r>
          <a:r>
            <a:rPr lang="pl-PL" sz="2000" kern="1200" noProof="0" dirty="0" err="1">
              <a:solidFill>
                <a:prstClr val="white"/>
              </a:solidFill>
              <a:latin typeface="Fira Sans" panose="020B0503050000020004" pitchFamily="34" charset="0"/>
              <a:ea typeface="Fira Sans" panose="020B0503050000020004" pitchFamily="34" charset="0"/>
              <a:cs typeface="+mn-cs"/>
            </a:rPr>
            <a:t>elements</a:t>
          </a:r>
          <a:endParaRPr lang="en-GB" sz="2000" kern="1200" noProof="0" dirty="0">
            <a:solidFill>
              <a:prstClr val="white"/>
            </a:solidFill>
            <a:latin typeface="Fira Sans" panose="020B0503050000020004" pitchFamily="34" charset="0"/>
            <a:ea typeface="Fira Sans" panose="020B0503050000020004" pitchFamily="34" charset="0"/>
            <a:cs typeface="+mn-cs"/>
          </a:endParaRPr>
        </a:p>
      </dgm:t>
    </dgm:pt>
    <dgm:pt modelId="{C648641F-B98A-4C4E-9E6E-3436BF209F1A}" type="parTrans" cxnId="{DFF622B3-5EA9-420E-AC31-9D778EB670F9}">
      <dgm:prSet/>
      <dgm:spPr/>
      <dgm:t>
        <a:bodyPr/>
        <a:lstStyle/>
        <a:p>
          <a:endParaRPr lang="pl-PL"/>
        </a:p>
      </dgm:t>
    </dgm:pt>
    <dgm:pt modelId="{59F44836-DC2F-4192-942D-518B914BAB5D}" type="sibTrans" cxnId="{DFF622B3-5EA9-420E-AC31-9D778EB670F9}">
      <dgm:prSet/>
      <dgm:spPr/>
      <dgm:t>
        <a:bodyPr/>
        <a:lstStyle/>
        <a:p>
          <a:endParaRPr lang="pl-PL"/>
        </a:p>
      </dgm:t>
    </dgm:pt>
    <dgm:pt modelId="{F0CBE473-967D-4017-A355-AB4B83F7F824}">
      <dgm:prSet phldrT="[Tekst]" custT="1"/>
      <dgm:spPr/>
      <dgm:t>
        <a:bodyPr/>
        <a:lstStyle/>
        <a:p>
          <a:r>
            <a:rPr lang="en-GB" sz="2000" noProof="0" dirty="0">
              <a:latin typeface="Fira Sans" panose="020B0503050000020004" pitchFamily="34" charset="0"/>
              <a:ea typeface="Fira Sans" panose="020B0503050000020004" pitchFamily="34" charset="0"/>
            </a:rPr>
            <a:t>Introduction</a:t>
          </a:r>
          <a:r>
            <a:rPr lang="pl-PL" sz="2000" noProof="0" dirty="0">
              <a:latin typeface="Fira Sans" panose="020B0503050000020004" pitchFamily="34" charset="0"/>
              <a:ea typeface="Fira Sans" panose="020B0503050000020004" pitchFamily="34" charset="0"/>
            </a:rPr>
            <a:t> to </a:t>
          </a:r>
          <a:r>
            <a:rPr lang="pl-PL" sz="2000" noProof="0" dirty="0" err="1">
              <a:latin typeface="Fira Sans" panose="020B0503050000020004" pitchFamily="34" charset="0"/>
              <a:ea typeface="Fira Sans" panose="020B0503050000020004" pitchFamily="34" charset="0"/>
            </a:rPr>
            <a:t>webscraping</a:t>
          </a:r>
          <a:endParaRPr lang="en-GB" sz="2000" noProof="0" dirty="0"/>
        </a:p>
      </dgm:t>
    </dgm:pt>
    <dgm:pt modelId="{C7D8AACD-2205-4097-894F-A91AF4576FBA}" type="sibTrans" cxnId="{CA1FC58B-2A47-4993-98BD-DE4C752D49C2}">
      <dgm:prSet/>
      <dgm:spPr/>
      <dgm:t>
        <a:bodyPr/>
        <a:lstStyle/>
        <a:p>
          <a:endParaRPr lang="pl-PL"/>
        </a:p>
      </dgm:t>
    </dgm:pt>
    <dgm:pt modelId="{7DEE2F46-03D7-4D86-9CD5-99599B966259}" type="parTrans" cxnId="{CA1FC58B-2A47-4993-98BD-DE4C752D49C2}">
      <dgm:prSet/>
      <dgm:spPr/>
      <dgm:t>
        <a:bodyPr/>
        <a:lstStyle/>
        <a:p>
          <a:endParaRPr lang="pl-PL"/>
        </a:p>
      </dgm:t>
    </dgm:pt>
    <dgm:pt modelId="{4CAB823A-810A-45CA-BA94-428B946AD007}" type="pres">
      <dgm:prSet presAssocID="{46B2F4B2-C06E-4181-80DD-A5275B757400}" presName="Name0" presStyleCnt="0">
        <dgm:presLayoutVars>
          <dgm:chMax val="7"/>
          <dgm:chPref val="7"/>
          <dgm:dir/>
        </dgm:presLayoutVars>
      </dgm:prSet>
      <dgm:spPr/>
    </dgm:pt>
    <dgm:pt modelId="{82F5341C-D578-4685-A237-A596D99007A2}" type="pres">
      <dgm:prSet presAssocID="{46B2F4B2-C06E-4181-80DD-A5275B757400}" presName="Name1" presStyleCnt="0"/>
      <dgm:spPr/>
    </dgm:pt>
    <dgm:pt modelId="{4FAF0805-29B5-4EE5-BCD6-D807642A3008}" type="pres">
      <dgm:prSet presAssocID="{46B2F4B2-C06E-4181-80DD-A5275B757400}" presName="cycle" presStyleCnt="0"/>
      <dgm:spPr/>
    </dgm:pt>
    <dgm:pt modelId="{CB521FF9-25C4-4C41-AF92-40F6FCF29830}" type="pres">
      <dgm:prSet presAssocID="{46B2F4B2-C06E-4181-80DD-A5275B757400}" presName="srcNode" presStyleLbl="node1" presStyleIdx="0" presStyleCnt="3"/>
      <dgm:spPr/>
    </dgm:pt>
    <dgm:pt modelId="{C39D0F6F-0ADD-423F-AD43-6D9034E94602}" type="pres">
      <dgm:prSet presAssocID="{46B2F4B2-C06E-4181-80DD-A5275B757400}" presName="conn" presStyleLbl="parChTrans1D2" presStyleIdx="0" presStyleCnt="1"/>
      <dgm:spPr/>
    </dgm:pt>
    <dgm:pt modelId="{8C5496B8-1541-472B-A703-1FB6C3C3BA4E}" type="pres">
      <dgm:prSet presAssocID="{46B2F4B2-C06E-4181-80DD-A5275B757400}" presName="extraNode" presStyleLbl="node1" presStyleIdx="0" presStyleCnt="3"/>
      <dgm:spPr/>
    </dgm:pt>
    <dgm:pt modelId="{C72868C8-4CAD-4B3F-8278-44EB80FBDB65}" type="pres">
      <dgm:prSet presAssocID="{46B2F4B2-C06E-4181-80DD-A5275B757400}" presName="dstNode" presStyleLbl="node1" presStyleIdx="0" presStyleCnt="3"/>
      <dgm:spPr/>
    </dgm:pt>
    <dgm:pt modelId="{88ABB3FA-B44F-4ACF-9AEC-7CA2AEF40628}" type="pres">
      <dgm:prSet presAssocID="{F0CBE473-967D-4017-A355-AB4B83F7F824}" presName="text_1" presStyleLbl="node1" presStyleIdx="0" presStyleCnt="3">
        <dgm:presLayoutVars>
          <dgm:bulletEnabled val="1"/>
        </dgm:presLayoutVars>
      </dgm:prSet>
      <dgm:spPr/>
    </dgm:pt>
    <dgm:pt modelId="{FE7621AB-F901-45E4-954E-ADABB4A5649B}" type="pres">
      <dgm:prSet presAssocID="{F0CBE473-967D-4017-A355-AB4B83F7F824}" presName="accent_1" presStyleCnt="0"/>
      <dgm:spPr/>
    </dgm:pt>
    <dgm:pt modelId="{C86878E8-392A-4F67-9812-DA1FEADFA07D}" type="pres">
      <dgm:prSet presAssocID="{F0CBE473-967D-4017-A355-AB4B83F7F824}" presName="accentRepeatNode" presStyleLbl="solidFgAcc1" presStyleIdx="0" presStyleCnt="3"/>
      <dgm:spPr/>
    </dgm:pt>
    <dgm:pt modelId="{96252F4E-3436-4E56-A63A-C09DC703F654}" type="pres">
      <dgm:prSet presAssocID="{CC09A332-5490-41A2-8424-8D79995BAC4D}" presName="text_2" presStyleLbl="node1" presStyleIdx="1" presStyleCnt="3">
        <dgm:presLayoutVars>
          <dgm:bulletEnabled val="1"/>
        </dgm:presLayoutVars>
      </dgm:prSet>
      <dgm:spPr/>
    </dgm:pt>
    <dgm:pt modelId="{B0C5C80B-A4AB-47D7-8AD8-FC5B8E578438}" type="pres">
      <dgm:prSet presAssocID="{CC09A332-5490-41A2-8424-8D79995BAC4D}" presName="accent_2" presStyleCnt="0"/>
      <dgm:spPr/>
    </dgm:pt>
    <dgm:pt modelId="{71D7022F-0139-467A-8FD7-E47FB26B38AB}" type="pres">
      <dgm:prSet presAssocID="{CC09A332-5490-41A2-8424-8D79995BAC4D}" presName="accentRepeatNode" presStyleLbl="solidFgAcc1" presStyleIdx="1" presStyleCnt="3"/>
      <dgm:spPr/>
    </dgm:pt>
    <dgm:pt modelId="{CC8E8C16-9114-4354-9740-EFCF559D996A}" type="pres">
      <dgm:prSet presAssocID="{FB55C15C-B72C-4D0B-8EFC-4212D10E6C48}" presName="text_3" presStyleLbl="node1" presStyleIdx="2" presStyleCnt="3" custLinFactNeighborX="29820" custLinFactNeighborY="-2064">
        <dgm:presLayoutVars>
          <dgm:bulletEnabled val="1"/>
        </dgm:presLayoutVars>
      </dgm:prSet>
      <dgm:spPr/>
    </dgm:pt>
    <dgm:pt modelId="{FB82E488-9FEA-42CD-A9BC-CB9D9B25A508}" type="pres">
      <dgm:prSet presAssocID="{FB55C15C-B72C-4D0B-8EFC-4212D10E6C48}" presName="accent_3" presStyleCnt="0"/>
      <dgm:spPr/>
    </dgm:pt>
    <dgm:pt modelId="{03D98DF8-6F83-4FF1-A17B-7B0DF7BACC1E}" type="pres">
      <dgm:prSet presAssocID="{FB55C15C-B72C-4D0B-8EFC-4212D10E6C48}" presName="accentRepeatNode" presStyleLbl="solidFgAcc1" presStyleIdx="2" presStyleCnt="3"/>
      <dgm:spPr/>
    </dgm:pt>
  </dgm:ptLst>
  <dgm:cxnLst>
    <dgm:cxn modelId="{33CC2700-1A08-48FA-8CF5-826EDCEF8292}" type="presOf" srcId="{F0CBE473-967D-4017-A355-AB4B83F7F824}" destId="{88ABB3FA-B44F-4ACF-9AEC-7CA2AEF40628}" srcOrd="0" destOrd="0" presId="urn:microsoft.com/office/officeart/2008/layout/VerticalCurvedList"/>
    <dgm:cxn modelId="{DC622944-A1ED-4491-9B20-3771E68BA289}" type="presOf" srcId="{46B2F4B2-C06E-4181-80DD-A5275B757400}" destId="{4CAB823A-810A-45CA-BA94-428B946AD007}" srcOrd="0" destOrd="0" presId="urn:microsoft.com/office/officeart/2008/layout/VerticalCurvedList"/>
    <dgm:cxn modelId="{03840C4F-8E9B-44BB-A939-797BECEE6F47}" srcId="{46B2F4B2-C06E-4181-80DD-A5275B757400}" destId="{CC09A332-5490-41A2-8424-8D79995BAC4D}" srcOrd="1" destOrd="0" parTransId="{25BE3DFA-970C-4A53-8F64-B44FAA6532FC}" sibTransId="{149B60FA-7747-414E-BCFE-B56791041565}"/>
    <dgm:cxn modelId="{35A1E57D-62A7-46C8-A332-C1D4DC0153F4}" type="presOf" srcId="{C7D8AACD-2205-4097-894F-A91AF4576FBA}" destId="{C39D0F6F-0ADD-423F-AD43-6D9034E94602}" srcOrd="0" destOrd="0" presId="urn:microsoft.com/office/officeart/2008/layout/VerticalCurvedList"/>
    <dgm:cxn modelId="{CA1FC58B-2A47-4993-98BD-DE4C752D49C2}" srcId="{46B2F4B2-C06E-4181-80DD-A5275B757400}" destId="{F0CBE473-967D-4017-A355-AB4B83F7F824}" srcOrd="0" destOrd="0" parTransId="{7DEE2F46-03D7-4D86-9CD5-99599B966259}" sibTransId="{C7D8AACD-2205-4097-894F-A91AF4576FBA}"/>
    <dgm:cxn modelId="{DFF622B3-5EA9-420E-AC31-9D778EB670F9}" srcId="{46B2F4B2-C06E-4181-80DD-A5275B757400}" destId="{FB55C15C-B72C-4D0B-8EFC-4212D10E6C48}" srcOrd="2" destOrd="0" parTransId="{C648641F-B98A-4C4E-9E6E-3436BF209F1A}" sibTransId="{59F44836-DC2F-4192-942D-518B914BAB5D}"/>
    <dgm:cxn modelId="{705002C8-F56C-458C-8808-3576618EB3C8}" type="presOf" srcId="{FB55C15C-B72C-4D0B-8EFC-4212D10E6C48}" destId="{CC8E8C16-9114-4354-9740-EFCF559D996A}" srcOrd="0" destOrd="0" presId="urn:microsoft.com/office/officeart/2008/layout/VerticalCurvedList"/>
    <dgm:cxn modelId="{185997CA-D88A-4DE9-A47D-D01E22BAB71C}" type="presOf" srcId="{CC09A332-5490-41A2-8424-8D79995BAC4D}" destId="{96252F4E-3436-4E56-A63A-C09DC703F654}" srcOrd="0" destOrd="0" presId="urn:microsoft.com/office/officeart/2008/layout/VerticalCurvedList"/>
    <dgm:cxn modelId="{49ED890C-C5B4-450A-921B-D6F5CEDDCCEA}" type="presParOf" srcId="{4CAB823A-810A-45CA-BA94-428B946AD007}" destId="{82F5341C-D578-4685-A237-A596D99007A2}" srcOrd="0" destOrd="0" presId="urn:microsoft.com/office/officeart/2008/layout/VerticalCurvedList"/>
    <dgm:cxn modelId="{770B563B-7D1C-4498-8B5A-CB8E39C1213E}" type="presParOf" srcId="{82F5341C-D578-4685-A237-A596D99007A2}" destId="{4FAF0805-29B5-4EE5-BCD6-D807642A3008}" srcOrd="0" destOrd="0" presId="urn:microsoft.com/office/officeart/2008/layout/VerticalCurvedList"/>
    <dgm:cxn modelId="{C1B50224-7EB9-4A86-84AF-1A6580631EF1}" type="presParOf" srcId="{4FAF0805-29B5-4EE5-BCD6-D807642A3008}" destId="{CB521FF9-25C4-4C41-AF92-40F6FCF29830}" srcOrd="0" destOrd="0" presId="urn:microsoft.com/office/officeart/2008/layout/VerticalCurvedList"/>
    <dgm:cxn modelId="{CD19FEAA-8D31-4D1D-B9FE-D12F60867B66}" type="presParOf" srcId="{4FAF0805-29B5-4EE5-BCD6-D807642A3008}" destId="{C39D0F6F-0ADD-423F-AD43-6D9034E94602}" srcOrd="1" destOrd="0" presId="urn:microsoft.com/office/officeart/2008/layout/VerticalCurvedList"/>
    <dgm:cxn modelId="{7E516E8E-5551-4D2F-866F-092742E21849}" type="presParOf" srcId="{4FAF0805-29B5-4EE5-BCD6-D807642A3008}" destId="{8C5496B8-1541-472B-A703-1FB6C3C3BA4E}" srcOrd="2" destOrd="0" presId="urn:microsoft.com/office/officeart/2008/layout/VerticalCurvedList"/>
    <dgm:cxn modelId="{C61F481B-644A-423C-A944-5F2BBD647098}" type="presParOf" srcId="{4FAF0805-29B5-4EE5-BCD6-D807642A3008}" destId="{C72868C8-4CAD-4B3F-8278-44EB80FBDB65}" srcOrd="3" destOrd="0" presId="urn:microsoft.com/office/officeart/2008/layout/VerticalCurvedList"/>
    <dgm:cxn modelId="{3FCCCE00-70AA-469F-A1AE-50F467F36C85}" type="presParOf" srcId="{82F5341C-D578-4685-A237-A596D99007A2}" destId="{88ABB3FA-B44F-4ACF-9AEC-7CA2AEF40628}" srcOrd="1" destOrd="0" presId="urn:microsoft.com/office/officeart/2008/layout/VerticalCurvedList"/>
    <dgm:cxn modelId="{D30136BE-20CA-4A1B-909C-1528A5EBF58A}" type="presParOf" srcId="{82F5341C-D578-4685-A237-A596D99007A2}" destId="{FE7621AB-F901-45E4-954E-ADABB4A5649B}" srcOrd="2" destOrd="0" presId="urn:microsoft.com/office/officeart/2008/layout/VerticalCurvedList"/>
    <dgm:cxn modelId="{A0BE92B2-45C2-4A22-A3A4-E81AA4AE4462}" type="presParOf" srcId="{FE7621AB-F901-45E4-954E-ADABB4A5649B}" destId="{C86878E8-392A-4F67-9812-DA1FEADFA07D}" srcOrd="0" destOrd="0" presId="urn:microsoft.com/office/officeart/2008/layout/VerticalCurvedList"/>
    <dgm:cxn modelId="{0FD3D09F-8228-48B2-982F-C7C784A55FB0}" type="presParOf" srcId="{82F5341C-D578-4685-A237-A596D99007A2}" destId="{96252F4E-3436-4E56-A63A-C09DC703F654}" srcOrd="3" destOrd="0" presId="urn:microsoft.com/office/officeart/2008/layout/VerticalCurvedList"/>
    <dgm:cxn modelId="{E095166D-E795-48B9-A752-A682D7808F47}" type="presParOf" srcId="{82F5341C-D578-4685-A237-A596D99007A2}" destId="{B0C5C80B-A4AB-47D7-8AD8-FC5B8E578438}" srcOrd="4" destOrd="0" presId="urn:microsoft.com/office/officeart/2008/layout/VerticalCurvedList"/>
    <dgm:cxn modelId="{939520BA-84B1-4747-A3CF-FA0F85ED9CD9}" type="presParOf" srcId="{B0C5C80B-A4AB-47D7-8AD8-FC5B8E578438}" destId="{71D7022F-0139-467A-8FD7-E47FB26B38AB}" srcOrd="0" destOrd="0" presId="urn:microsoft.com/office/officeart/2008/layout/VerticalCurvedList"/>
    <dgm:cxn modelId="{1F8E89AE-A770-4831-AECC-C114ED9696F6}" type="presParOf" srcId="{82F5341C-D578-4685-A237-A596D99007A2}" destId="{CC8E8C16-9114-4354-9740-EFCF559D996A}" srcOrd="5" destOrd="0" presId="urn:microsoft.com/office/officeart/2008/layout/VerticalCurvedList"/>
    <dgm:cxn modelId="{D5C79B8F-D738-4E0B-9A73-E163123BA521}" type="presParOf" srcId="{82F5341C-D578-4685-A237-A596D99007A2}" destId="{FB82E488-9FEA-42CD-A9BC-CB9D9B25A508}" srcOrd="6" destOrd="0" presId="urn:microsoft.com/office/officeart/2008/layout/VerticalCurvedList"/>
    <dgm:cxn modelId="{46EB8324-0962-40D6-B0FB-95406B588C4A}" type="presParOf" srcId="{FB82E488-9FEA-42CD-A9BC-CB9D9B25A508}" destId="{03D98DF8-6F83-4FF1-A17B-7B0DF7BACC1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D0F6F-0ADD-423F-AD43-6D9034E94602}">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BB3FA-B44F-4ACF-9AEC-7CA2AEF40628}">
      <dsp:nvSpPr>
        <dsp:cNvPr id="0" name=""/>
        <dsp:cNvSpPr/>
      </dsp:nvSpPr>
      <dsp:spPr>
        <a:xfrm>
          <a:off x="564979" y="406400"/>
          <a:ext cx="5475833" cy="8128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en-GB" sz="2000" kern="1200" noProof="0" dirty="0">
              <a:latin typeface="Fira Sans" panose="020B0503050000020004" pitchFamily="34" charset="0"/>
              <a:ea typeface="Fira Sans" panose="020B0503050000020004" pitchFamily="34" charset="0"/>
            </a:rPr>
            <a:t>Introduction</a:t>
          </a:r>
          <a:r>
            <a:rPr lang="pl-PL" sz="2000" kern="1200" noProof="0" dirty="0">
              <a:latin typeface="Fira Sans" panose="020B0503050000020004" pitchFamily="34" charset="0"/>
              <a:ea typeface="Fira Sans" panose="020B0503050000020004" pitchFamily="34" charset="0"/>
            </a:rPr>
            <a:t> to </a:t>
          </a:r>
          <a:r>
            <a:rPr lang="pl-PL" sz="2000" kern="1200" noProof="0" dirty="0" err="1">
              <a:latin typeface="Fira Sans" panose="020B0503050000020004" pitchFamily="34" charset="0"/>
              <a:ea typeface="Fira Sans" panose="020B0503050000020004" pitchFamily="34" charset="0"/>
            </a:rPr>
            <a:t>webscraping</a:t>
          </a:r>
          <a:endParaRPr lang="en-GB" sz="2000" kern="1200" noProof="0" dirty="0"/>
        </a:p>
      </dsp:txBody>
      <dsp:txXfrm>
        <a:off x="564979" y="406400"/>
        <a:ext cx="5475833" cy="812800"/>
      </dsp:txXfrm>
    </dsp:sp>
    <dsp:sp modelId="{C86878E8-392A-4F67-9812-DA1FEADFA07D}">
      <dsp:nvSpPr>
        <dsp:cNvPr id="0" name=""/>
        <dsp:cNvSpPr/>
      </dsp:nvSpPr>
      <dsp:spPr>
        <a:xfrm>
          <a:off x="56979" y="304800"/>
          <a:ext cx="1016000" cy="101600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52F4E-3436-4E56-A63A-C09DC703F654}">
      <dsp:nvSpPr>
        <dsp:cNvPr id="0" name=""/>
        <dsp:cNvSpPr/>
      </dsp:nvSpPr>
      <dsp:spPr>
        <a:xfrm>
          <a:off x="860432" y="1625599"/>
          <a:ext cx="5180380" cy="8128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pl-PL" sz="2000" kern="1200" noProof="0" dirty="0">
              <a:latin typeface="Fira Sans" panose="020B0503050000020004" pitchFamily="34" charset="0"/>
              <a:ea typeface="Fira Sans" panose="020B0503050000020004" pitchFamily="34" charset="0"/>
            </a:rPr>
            <a:t>HTML </a:t>
          </a:r>
          <a:r>
            <a:rPr lang="pl-PL" sz="2000" kern="1200" noProof="0" dirty="0" err="1">
              <a:latin typeface="Fira Sans" panose="020B0503050000020004" pitchFamily="34" charset="0"/>
              <a:ea typeface="Fira Sans" panose="020B0503050000020004" pitchFamily="34" charset="0"/>
            </a:rPr>
            <a:t>elements</a:t>
          </a:r>
          <a:endParaRPr lang="en-GB" sz="2000" kern="1200" noProof="0" dirty="0"/>
        </a:p>
      </dsp:txBody>
      <dsp:txXfrm>
        <a:off x="860432" y="1625599"/>
        <a:ext cx="5180380" cy="812800"/>
      </dsp:txXfrm>
    </dsp:sp>
    <dsp:sp modelId="{71D7022F-0139-467A-8FD7-E47FB26B38AB}">
      <dsp:nvSpPr>
        <dsp:cNvPr id="0" name=""/>
        <dsp:cNvSpPr/>
      </dsp:nvSpPr>
      <dsp:spPr>
        <a:xfrm>
          <a:off x="352432" y="1523999"/>
          <a:ext cx="1016000" cy="101600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8E8C16-9114-4354-9740-EFCF559D996A}">
      <dsp:nvSpPr>
        <dsp:cNvPr id="0" name=""/>
        <dsp:cNvSpPr/>
      </dsp:nvSpPr>
      <dsp:spPr>
        <a:xfrm>
          <a:off x="620166" y="2828023"/>
          <a:ext cx="5475833" cy="8128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pl-PL" sz="2000" kern="1200" noProof="0" dirty="0" err="1">
              <a:solidFill>
                <a:prstClr val="white"/>
              </a:solidFill>
              <a:latin typeface="Fira Sans" panose="020B0503050000020004" pitchFamily="34" charset="0"/>
              <a:ea typeface="Fira Sans" panose="020B0503050000020004" pitchFamily="34" charset="0"/>
              <a:cs typeface="+mn-cs"/>
            </a:rPr>
            <a:t>Selecting</a:t>
          </a:r>
          <a:r>
            <a:rPr lang="pl-PL" sz="2000" kern="1200" noProof="0" dirty="0">
              <a:solidFill>
                <a:prstClr val="white"/>
              </a:solidFill>
              <a:latin typeface="Fira Sans" panose="020B0503050000020004" pitchFamily="34" charset="0"/>
              <a:ea typeface="Fira Sans" panose="020B0503050000020004" pitchFamily="34" charset="0"/>
              <a:cs typeface="+mn-cs"/>
            </a:rPr>
            <a:t> </a:t>
          </a:r>
          <a:r>
            <a:rPr lang="pl-PL" sz="2000" kern="1200" noProof="0" dirty="0" err="1">
              <a:solidFill>
                <a:prstClr val="white"/>
              </a:solidFill>
              <a:latin typeface="Fira Sans" panose="020B0503050000020004" pitchFamily="34" charset="0"/>
              <a:ea typeface="Fira Sans" panose="020B0503050000020004" pitchFamily="34" charset="0"/>
              <a:cs typeface="+mn-cs"/>
            </a:rPr>
            <a:t>elements</a:t>
          </a:r>
          <a:endParaRPr lang="en-GB" sz="2000" kern="1200" noProof="0" dirty="0">
            <a:solidFill>
              <a:prstClr val="white"/>
            </a:solidFill>
            <a:latin typeface="Fira Sans" panose="020B0503050000020004" pitchFamily="34" charset="0"/>
            <a:ea typeface="Fira Sans" panose="020B0503050000020004" pitchFamily="34" charset="0"/>
            <a:cs typeface="+mn-cs"/>
          </a:endParaRPr>
        </a:p>
      </dsp:txBody>
      <dsp:txXfrm>
        <a:off x="620166" y="2828023"/>
        <a:ext cx="5475833" cy="812800"/>
      </dsp:txXfrm>
    </dsp:sp>
    <dsp:sp modelId="{03D98DF8-6F83-4FF1-A17B-7B0DF7BACC1E}">
      <dsp:nvSpPr>
        <dsp:cNvPr id="0" name=""/>
        <dsp:cNvSpPr/>
      </dsp:nvSpPr>
      <dsp:spPr>
        <a:xfrm>
          <a:off x="56979" y="2743200"/>
          <a:ext cx="1016000" cy="101600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C8205-11B7-4BD5-88A4-8543D2F7435E}" type="datetimeFigureOut">
              <a:rPr lang="pl-PL" smtClean="0"/>
              <a:t>06.06.2023</a:t>
            </a:fld>
            <a:endParaRPr lang="pl-PL"/>
          </a:p>
        </p:txBody>
      </p:sp>
      <p:sp>
        <p:nvSpPr>
          <p:cNvPr id="4" name="Symbol zastępczy obrazu slajd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498D6-1764-42F1-9A4A-D767862E4E83}" type="slidenum">
              <a:rPr lang="pl-PL" smtClean="0"/>
              <a:t>‹#›</a:t>
            </a:fld>
            <a:endParaRPr lang="pl-PL"/>
          </a:p>
        </p:txBody>
      </p:sp>
    </p:spTree>
    <p:extLst>
      <p:ext uri="{BB962C8B-B14F-4D97-AF65-F5344CB8AC3E}">
        <p14:creationId xmlns:p14="http://schemas.microsoft.com/office/powerpoint/2010/main" val="369569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1D09DB04-EA63-41B7-8C4F-A1B5A8053A37}" type="slidenum">
              <a:rPr lang="pl-PL" smtClean="0">
                <a:solidFill>
                  <a:prstClr val="black"/>
                </a:solidFill>
              </a:rPr>
              <a:pPr/>
              <a:t>1</a:t>
            </a:fld>
            <a:endParaRPr lang="pl-PL" dirty="0">
              <a:solidFill>
                <a:prstClr val="black"/>
              </a:solidFill>
            </a:endParaRPr>
          </a:p>
        </p:txBody>
      </p:sp>
    </p:spTree>
    <p:extLst>
      <p:ext uri="{BB962C8B-B14F-4D97-AF65-F5344CB8AC3E}">
        <p14:creationId xmlns:p14="http://schemas.microsoft.com/office/powerpoint/2010/main" val="296431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1D09DB04-EA63-41B7-8C4F-A1B5A8053A37}" type="slidenum">
              <a:rPr lang="pl-PL" smtClean="0">
                <a:solidFill>
                  <a:prstClr val="black"/>
                </a:solidFill>
              </a:rPr>
              <a:pPr/>
              <a:t>22</a:t>
            </a:fld>
            <a:endParaRPr lang="pl-PL">
              <a:solidFill>
                <a:prstClr val="black"/>
              </a:solidFill>
            </a:endParaRPr>
          </a:p>
        </p:txBody>
      </p:sp>
    </p:spTree>
    <p:extLst>
      <p:ext uri="{BB962C8B-B14F-4D97-AF65-F5344CB8AC3E}">
        <p14:creationId xmlns:p14="http://schemas.microsoft.com/office/powerpoint/2010/main" val="1424421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3C511F16-6DF1-42F0-BDAC-3D6994CBF11D}" type="datetime1">
              <a:rPr lang="pl-PL" smtClean="0">
                <a:solidFill>
                  <a:prstClr val="black">
                    <a:tint val="75000"/>
                  </a:prstClr>
                </a:solidFill>
              </a:rPr>
              <a:t>06.06.2023</a:t>
            </a:fld>
            <a:endParaRPr lang="pl-PL">
              <a:solidFill>
                <a:prstClr val="black">
                  <a:tint val="75000"/>
                </a:prstClr>
              </a:solidFill>
            </a:endParaRPr>
          </a:p>
        </p:txBody>
      </p:sp>
      <p:sp>
        <p:nvSpPr>
          <p:cNvPr id="5" name="Footer Placeholder 4"/>
          <p:cNvSpPr>
            <a:spLocks noGrp="1"/>
          </p:cNvSpPr>
          <p:nvPr>
            <p:ph type="ftr" sz="quarter" idx="11"/>
          </p:nvPr>
        </p:nvSpPr>
        <p:spPr/>
        <p:txBody>
          <a:bodyPr/>
          <a:lstStyle/>
          <a:p>
            <a:endParaRPr lang="pl-PL">
              <a:solidFill>
                <a:prstClr val="black">
                  <a:tint val="75000"/>
                </a:prstClr>
              </a:solidFill>
            </a:endParaRPr>
          </a:p>
        </p:txBody>
      </p:sp>
      <p:sp>
        <p:nvSpPr>
          <p:cNvPr id="6" name="Slide Number Placeholder 5"/>
          <p:cNvSpPr>
            <a:spLocks noGrp="1"/>
          </p:cNvSpPr>
          <p:nvPr>
            <p:ph type="sldNum" sz="quarter" idx="12"/>
          </p:nvPr>
        </p:nvSpPr>
        <p:spPr/>
        <p:txBody>
          <a:bodyPr/>
          <a:lstStyle/>
          <a:p>
            <a:fld id="{36F92EC7-4B9D-428C-9087-B61AD018EF74}" type="slidenum">
              <a:rPr lang="pl-PL" smtClean="0">
                <a:solidFill>
                  <a:prstClr val="black">
                    <a:tint val="75000"/>
                  </a:prstClr>
                </a:solidFill>
              </a:rPr>
              <a:pPr/>
              <a:t>‹#›</a:t>
            </a:fld>
            <a:endParaRPr lang="pl-PL">
              <a:solidFill>
                <a:prstClr val="black">
                  <a:tint val="75000"/>
                </a:prstClr>
              </a:solidFill>
            </a:endParaRPr>
          </a:p>
        </p:txBody>
      </p:sp>
    </p:spTree>
    <p:extLst>
      <p:ext uri="{BB962C8B-B14F-4D97-AF65-F5344CB8AC3E}">
        <p14:creationId xmlns:p14="http://schemas.microsoft.com/office/powerpoint/2010/main" val="6501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EB4B5EA-AEF9-4F51-B1DA-24C1D485BAB1}" type="datetime1">
              <a:rPr lang="pl-PL" smtClean="0">
                <a:solidFill>
                  <a:prstClr val="black">
                    <a:tint val="75000"/>
                  </a:prstClr>
                </a:solidFill>
              </a:rPr>
              <a:t>06.06.2023</a:t>
            </a:fld>
            <a:endParaRPr lang="pl-PL">
              <a:solidFill>
                <a:prstClr val="black">
                  <a:tint val="75000"/>
                </a:prstClr>
              </a:solidFill>
            </a:endParaRPr>
          </a:p>
        </p:txBody>
      </p:sp>
      <p:sp>
        <p:nvSpPr>
          <p:cNvPr id="5" name="Footer Placeholder 4"/>
          <p:cNvSpPr>
            <a:spLocks noGrp="1"/>
          </p:cNvSpPr>
          <p:nvPr>
            <p:ph type="ftr" sz="quarter" idx="11"/>
          </p:nvPr>
        </p:nvSpPr>
        <p:spPr/>
        <p:txBody>
          <a:bodyPr/>
          <a:lstStyle/>
          <a:p>
            <a:endParaRPr lang="pl-PL">
              <a:solidFill>
                <a:prstClr val="black">
                  <a:tint val="75000"/>
                </a:prstClr>
              </a:solidFill>
            </a:endParaRPr>
          </a:p>
        </p:txBody>
      </p:sp>
      <p:pic>
        <p:nvPicPr>
          <p:cNvPr id="7" name="Obraz 6"/>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8"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9"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405700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4311D41-9C40-4CC6-8B4D-7E3B982CAA5A}" type="datetime1">
              <a:rPr lang="pl-PL" smtClean="0">
                <a:solidFill>
                  <a:prstClr val="black">
                    <a:tint val="75000"/>
                  </a:prstClr>
                </a:solidFill>
              </a:rPr>
              <a:t>06.06.2023</a:t>
            </a:fld>
            <a:endParaRPr lang="pl-PL">
              <a:solidFill>
                <a:prstClr val="black">
                  <a:tint val="75000"/>
                </a:prstClr>
              </a:solidFill>
            </a:endParaRPr>
          </a:p>
        </p:txBody>
      </p:sp>
      <p:sp>
        <p:nvSpPr>
          <p:cNvPr id="5" name="Footer Placeholder 4"/>
          <p:cNvSpPr>
            <a:spLocks noGrp="1"/>
          </p:cNvSpPr>
          <p:nvPr>
            <p:ph type="ftr" sz="quarter" idx="11"/>
          </p:nvPr>
        </p:nvSpPr>
        <p:spPr/>
        <p:txBody>
          <a:bodyPr/>
          <a:lstStyle/>
          <a:p>
            <a:endParaRPr lang="pl-PL">
              <a:solidFill>
                <a:prstClr val="black">
                  <a:tint val="75000"/>
                </a:prstClr>
              </a:solidFill>
            </a:endParaRPr>
          </a:p>
        </p:txBody>
      </p:sp>
      <p:pic>
        <p:nvPicPr>
          <p:cNvPr id="7" name="Obraz 6"/>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8"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9"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5800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8"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2" name="Title 1"/>
          <p:cNvSpPr>
            <a:spLocks noGrp="1"/>
          </p:cNvSpPr>
          <p:nvPr>
            <p:ph type="title"/>
          </p:nvPr>
        </p:nvSpPr>
        <p:spPr>
          <a:xfrm>
            <a:off x="285708" y="365127"/>
            <a:ext cx="8613592" cy="897004"/>
          </a:xfrm>
        </p:spPr>
        <p:txBody>
          <a:bodyPr>
            <a:normAutofit/>
          </a:bodyPr>
          <a:lstStyle>
            <a:lvl1pPr>
              <a:defRPr sz="3000" b="1">
                <a:solidFill>
                  <a:srgbClr val="001D77"/>
                </a:solidFill>
                <a:latin typeface="Fira Sans" panose="020B0503050000020004" pitchFamily="34" charset="0"/>
                <a:ea typeface="Fira Sans" panose="020B0503050000020004" pitchFamily="34" charset="0"/>
              </a:defRPr>
            </a:lvl1pPr>
          </a:lstStyle>
          <a:p>
            <a:r>
              <a:rPr lang="pl-PL" dirty="0"/>
              <a:t>Kliknij, aby edytować styl</a:t>
            </a:r>
            <a:endParaRPr lang="en-US" dirty="0"/>
          </a:p>
        </p:txBody>
      </p:sp>
      <p:sp>
        <p:nvSpPr>
          <p:cNvPr id="3" name="Content Placeholder 2"/>
          <p:cNvSpPr>
            <a:spLocks noGrp="1"/>
          </p:cNvSpPr>
          <p:nvPr>
            <p:ph idx="1"/>
          </p:nvPr>
        </p:nvSpPr>
        <p:spPr>
          <a:xfrm>
            <a:off x="285707" y="1461752"/>
            <a:ext cx="8613593" cy="4715211"/>
          </a:xfrm>
        </p:spPr>
        <p:txBody>
          <a:bodyPr/>
          <a:lstStyle>
            <a:lvl1pPr>
              <a:defRPr>
                <a:latin typeface="Fira Sans" panose="020B0503050000020004" pitchFamily="34" charset="0"/>
                <a:ea typeface="Fira Sans" panose="020B0503050000020004" pitchFamily="34" charset="0"/>
              </a:defRPr>
            </a:lvl1pPr>
            <a:lvl2pPr>
              <a:defRPr>
                <a:latin typeface="Fira Sans" panose="020B0503050000020004" pitchFamily="34" charset="0"/>
                <a:ea typeface="Fira Sans" panose="020B0503050000020004" pitchFamily="34" charset="0"/>
              </a:defRPr>
            </a:lvl2pPr>
            <a:lvl3pPr>
              <a:defRPr>
                <a:latin typeface="Fira Sans" panose="020B0503050000020004" pitchFamily="34" charset="0"/>
                <a:ea typeface="Fira Sans" panose="020B0503050000020004" pitchFamily="34" charset="0"/>
              </a:defRPr>
            </a:lvl3pPr>
            <a:lvl4pPr>
              <a:defRPr>
                <a:latin typeface="Fira Sans" panose="020B0503050000020004" pitchFamily="34" charset="0"/>
                <a:ea typeface="Fira Sans" panose="020B0503050000020004" pitchFamily="34" charset="0"/>
              </a:defRPr>
            </a:lvl4pPr>
            <a:lvl5pPr>
              <a:defRPr>
                <a:latin typeface="Fira Sans" panose="020B0503050000020004" pitchFamily="34" charset="0"/>
                <a:ea typeface="Fira Sans" panose="020B0503050000020004"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Date Placeholder 3"/>
          <p:cNvSpPr>
            <a:spLocks noGrp="1"/>
          </p:cNvSpPr>
          <p:nvPr>
            <p:ph type="dt" sz="half" idx="10"/>
          </p:nvPr>
        </p:nvSpPr>
        <p:spPr/>
        <p:txBody>
          <a:bodyPr/>
          <a:lstStyle/>
          <a:p>
            <a:fld id="{4A15C72A-3A55-44C4-A6B8-9BB6B68E2638}" type="datetime1">
              <a:rPr lang="pl-PL" smtClean="0">
                <a:solidFill>
                  <a:prstClr val="black">
                    <a:tint val="75000"/>
                  </a:prstClr>
                </a:solidFill>
              </a:rPr>
              <a:t>06.06.2023</a:t>
            </a:fld>
            <a:endParaRPr lang="pl-PL">
              <a:solidFill>
                <a:prstClr val="black">
                  <a:tint val="75000"/>
                </a:prstClr>
              </a:solidFill>
            </a:endParaRPr>
          </a:p>
        </p:txBody>
      </p:sp>
      <p:sp>
        <p:nvSpPr>
          <p:cNvPr id="5" name="Footer Placeholder 4"/>
          <p:cNvSpPr>
            <a:spLocks noGrp="1"/>
          </p:cNvSpPr>
          <p:nvPr>
            <p:ph type="ftr" sz="quarter" idx="11"/>
          </p:nvPr>
        </p:nvSpPr>
        <p:spPr/>
        <p:txBody>
          <a:bodyPr/>
          <a:lstStyle/>
          <a:p>
            <a:endParaRPr lang="pl-PL">
              <a:solidFill>
                <a:prstClr val="black">
                  <a:tint val="75000"/>
                </a:prstClr>
              </a:solidFill>
            </a:endParaRPr>
          </a:p>
        </p:txBody>
      </p:sp>
      <p:sp>
        <p:nvSpPr>
          <p:cNvPr id="6" name="Slide Number Placeholder 5"/>
          <p:cNvSpPr>
            <a:spLocks noGrp="1"/>
          </p:cNvSpPr>
          <p:nvPr>
            <p:ph type="sldNum" sz="quarter" idx="12"/>
          </p:nvPr>
        </p:nvSpPr>
        <p:spPr>
          <a:xfrm>
            <a:off x="6457949" y="6356351"/>
            <a:ext cx="2591159" cy="365125"/>
          </a:xfrm>
        </p:spPr>
        <p:txBody>
          <a:bodyPr/>
          <a:lstStyle>
            <a:lvl1pPr>
              <a:defRPr>
                <a:solidFill>
                  <a:schemeClr val="bg1"/>
                </a:solidFill>
                <a:latin typeface="Fira Sans" panose="020B0503050000020004" pitchFamily="34" charset="0"/>
                <a:ea typeface="Fira Sans" panose="020B0503050000020004" pitchFamily="34" charset="0"/>
              </a:defRPr>
            </a:lvl1pPr>
          </a:lstStyle>
          <a:p>
            <a:fld id="{36F92EC7-4B9D-428C-9087-B61AD018EF74}" type="slidenum">
              <a:rPr lang="pl-PL" smtClean="0"/>
              <a:pPr/>
              <a:t>‹#›</a:t>
            </a:fld>
            <a:endParaRPr lang="pl-PL"/>
          </a:p>
        </p:txBody>
      </p:sp>
      <p:pic>
        <p:nvPicPr>
          <p:cNvPr id="7" name="Obraz 6"/>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Tree>
    <p:extLst>
      <p:ext uri="{BB962C8B-B14F-4D97-AF65-F5344CB8AC3E}">
        <p14:creationId xmlns:p14="http://schemas.microsoft.com/office/powerpoint/2010/main" val="85367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l-PL"/>
              <a:t>Kliknij, aby edytować styl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C91D9BB-2C9F-40A7-8F19-57DEB151EE5A}" type="datetime1">
              <a:rPr lang="pl-PL" smtClean="0">
                <a:solidFill>
                  <a:prstClr val="black">
                    <a:tint val="75000"/>
                  </a:prstClr>
                </a:solidFill>
              </a:rPr>
              <a:t>06.06.2023</a:t>
            </a:fld>
            <a:endParaRPr lang="pl-PL">
              <a:solidFill>
                <a:prstClr val="black">
                  <a:tint val="75000"/>
                </a:prstClr>
              </a:solidFill>
            </a:endParaRPr>
          </a:p>
        </p:txBody>
      </p:sp>
      <p:sp>
        <p:nvSpPr>
          <p:cNvPr id="5" name="Footer Placeholder 4"/>
          <p:cNvSpPr>
            <a:spLocks noGrp="1"/>
          </p:cNvSpPr>
          <p:nvPr>
            <p:ph type="ftr" sz="quarter" idx="11"/>
          </p:nvPr>
        </p:nvSpPr>
        <p:spPr/>
        <p:txBody>
          <a:bodyPr/>
          <a:lstStyle/>
          <a:p>
            <a:endParaRPr lang="pl-PL">
              <a:solidFill>
                <a:prstClr val="black">
                  <a:tint val="75000"/>
                </a:prstClr>
              </a:solidFill>
            </a:endParaRPr>
          </a:p>
        </p:txBody>
      </p:sp>
      <p:sp>
        <p:nvSpPr>
          <p:cNvPr id="6" name="Slide Number Placeholder 5"/>
          <p:cNvSpPr>
            <a:spLocks noGrp="1"/>
          </p:cNvSpPr>
          <p:nvPr>
            <p:ph type="sldNum" sz="quarter" idx="12"/>
          </p:nvPr>
        </p:nvSpPr>
        <p:spPr/>
        <p:txBody>
          <a:bodyPr/>
          <a:lstStyle/>
          <a:p>
            <a:fld id="{36F92EC7-4B9D-428C-9087-B61AD018EF74}" type="slidenum">
              <a:rPr lang="pl-PL" smtClean="0">
                <a:solidFill>
                  <a:prstClr val="black">
                    <a:tint val="75000"/>
                  </a:prstClr>
                </a:solidFill>
              </a:rPr>
              <a:pPr/>
              <a:t>‹#›</a:t>
            </a:fld>
            <a:endParaRPr lang="pl-PL">
              <a:solidFill>
                <a:prstClr val="black">
                  <a:tint val="75000"/>
                </a:prstClr>
              </a:solidFill>
            </a:endParaRPr>
          </a:p>
        </p:txBody>
      </p:sp>
    </p:spTree>
    <p:extLst>
      <p:ext uri="{BB962C8B-B14F-4D97-AF65-F5344CB8AC3E}">
        <p14:creationId xmlns:p14="http://schemas.microsoft.com/office/powerpoint/2010/main" val="237659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EA3AB154-A5C0-46B4-A4E3-257A2C5CCD00}" type="datetime1">
              <a:rPr lang="pl-PL" smtClean="0">
                <a:solidFill>
                  <a:prstClr val="black">
                    <a:tint val="75000"/>
                  </a:prstClr>
                </a:solidFill>
              </a:rPr>
              <a:t>06.06.2023</a:t>
            </a:fld>
            <a:endParaRPr lang="pl-PL">
              <a:solidFill>
                <a:prstClr val="black">
                  <a:tint val="75000"/>
                </a:prstClr>
              </a:solidFill>
            </a:endParaRPr>
          </a:p>
        </p:txBody>
      </p:sp>
      <p:sp>
        <p:nvSpPr>
          <p:cNvPr id="6" name="Footer Placeholder 5"/>
          <p:cNvSpPr>
            <a:spLocks noGrp="1"/>
          </p:cNvSpPr>
          <p:nvPr>
            <p:ph type="ftr" sz="quarter" idx="11"/>
          </p:nvPr>
        </p:nvSpPr>
        <p:spPr/>
        <p:txBody>
          <a:bodyPr/>
          <a:lstStyle/>
          <a:p>
            <a:endParaRPr lang="pl-PL">
              <a:solidFill>
                <a:prstClr val="black">
                  <a:tint val="75000"/>
                </a:prstClr>
              </a:solidFill>
            </a:endParaRPr>
          </a:p>
        </p:txBody>
      </p:sp>
      <p:pic>
        <p:nvPicPr>
          <p:cNvPr id="8" name="Obraz 7"/>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11"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12"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16716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l-PL"/>
              <a:t>Kliknij, aby edytować styl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29842" y="2505075"/>
            <a:ext cx="3868340"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4629150" y="2505075"/>
            <a:ext cx="3887391"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A3366AC-0DEA-4A0F-8700-9CE909CA5FE3}" type="datetime1">
              <a:rPr lang="pl-PL" smtClean="0">
                <a:solidFill>
                  <a:prstClr val="black">
                    <a:tint val="75000"/>
                  </a:prstClr>
                </a:solidFill>
              </a:rPr>
              <a:t>06.06.2023</a:t>
            </a:fld>
            <a:endParaRPr lang="pl-PL">
              <a:solidFill>
                <a:prstClr val="black">
                  <a:tint val="75000"/>
                </a:prstClr>
              </a:solidFill>
            </a:endParaRPr>
          </a:p>
        </p:txBody>
      </p:sp>
      <p:sp>
        <p:nvSpPr>
          <p:cNvPr id="8" name="Footer Placeholder 7"/>
          <p:cNvSpPr>
            <a:spLocks noGrp="1"/>
          </p:cNvSpPr>
          <p:nvPr>
            <p:ph type="ftr" sz="quarter" idx="11"/>
          </p:nvPr>
        </p:nvSpPr>
        <p:spPr/>
        <p:txBody>
          <a:bodyPr/>
          <a:lstStyle/>
          <a:p>
            <a:endParaRPr lang="pl-PL">
              <a:solidFill>
                <a:prstClr val="black">
                  <a:tint val="75000"/>
                </a:prstClr>
              </a:solidFill>
            </a:endParaRPr>
          </a:p>
        </p:txBody>
      </p:sp>
      <p:pic>
        <p:nvPicPr>
          <p:cNvPr id="10" name="Obraz 9"/>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11"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12"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316741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7D94DCA7-E8A2-47AD-92B8-084D19EE1043}" type="datetime1">
              <a:rPr lang="pl-PL" smtClean="0">
                <a:solidFill>
                  <a:prstClr val="black">
                    <a:tint val="75000"/>
                  </a:prstClr>
                </a:solidFill>
              </a:rPr>
              <a:t>06.06.2023</a:t>
            </a:fld>
            <a:endParaRPr lang="pl-PL">
              <a:solidFill>
                <a:prstClr val="black">
                  <a:tint val="75000"/>
                </a:prstClr>
              </a:solidFill>
            </a:endParaRPr>
          </a:p>
        </p:txBody>
      </p:sp>
      <p:sp>
        <p:nvSpPr>
          <p:cNvPr id="4" name="Footer Placeholder 3"/>
          <p:cNvSpPr>
            <a:spLocks noGrp="1"/>
          </p:cNvSpPr>
          <p:nvPr>
            <p:ph type="ftr" sz="quarter" idx="11"/>
          </p:nvPr>
        </p:nvSpPr>
        <p:spPr/>
        <p:txBody>
          <a:bodyPr/>
          <a:lstStyle/>
          <a:p>
            <a:endParaRPr lang="pl-PL">
              <a:solidFill>
                <a:prstClr val="black">
                  <a:tint val="75000"/>
                </a:prstClr>
              </a:solidFill>
            </a:endParaRPr>
          </a:p>
        </p:txBody>
      </p:sp>
      <p:pic>
        <p:nvPicPr>
          <p:cNvPr id="6" name="Obraz 5"/>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7"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8"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141453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E84E4-8C81-469A-9ED6-B9670BE50E40}" type="datetime1">
              <a:rPr lang="pl-PL" smtClean="0">
                <a:solidFill>
                  <a:prstClr val="black">
                    <a:tint val="75000"/>
                  </a:prstClr>
                </a:solidFill>
              </a:rPr>
              <a:t>06.06.2023</a:t>
            </a:fld>
            <a:endParaRPr lang="pl-PL">
              <a:solidFill>
                <a:prstClr val="black">
                  <a:tint val="75000"/>
                </a:prstClr>
              </a:solidFill>
            </a:endParaRPr>
          </a:p>
        </p:txBody>
      </p:sp>
      <p:sp>
        <p:nvSpPr>
          <p:cNvPr id="3" name="Footer Placeholder 2"/>
          <p:cNvSpPr>
            <a:spLocks noGrp="1"/>
          </p:cNvSpPr>
          <p:nvPr>
            <p:ph type="ftr" sz="quarter" idx="11"/>
          </p:nvPr>
        </p:nvSpPr>
        <p:spPr/>
        <p:txBody>
          <a:bodyPr/>
          <a:lstStyle/>
          <a:p>
            <a:endParaRPr lang="pl-PL">
              <a:solidFill>
                <a:prstClr val="black">
                  <a:tint val="75000"/>
                </a:prstClr>
              </a:solidFill>
            </a:endParaRPr>
          </a:p>
        </p:txBody>
      </p:sp>
      <p:pic>
        <p:nvPicPr>
          <p:cNvPr id="5" name="Obraz 4"/>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6"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7"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2638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46BBAB5-793E-4EE4-B66F-831F25BA47DF}" type="datetime1">
              <a:rPr lang="pl-PL" smtClean="0">
                <a:solidFill>
                  <a:prstClr val="black">
                    <a:tint val="75000"/>
                  </a:prstClr>
                </a:solidFill>
              </a:rPr>
              <a:t>06.06.2023</a:t>
            </a:fld>
            <a:endParaRPr lang="pl-PL">
              <a:solidFill>
                <a:prstClr val="black">
                  <a:tint val="75000"/>
                </a:prstClr>
              </a:solidFill>
            </a:endParaRPr>
          </a:p>
        </p:txBody>
      </p:sp>
      <p:sp>
        <p:nvSpPr>
          <p:cNvPr id="6" name="Footer Placeholder 5"/>
          <p:cNvSpPr>
            <a:spLocks noGrp="1"/>
          </p:cNvSpPr>
          <p:nvPr>
            <p:ph type="ftr" sz="quarter" idx="11"/>
          </p:nvPr>
        </p:nvSpPr>
        <p:spPr/>
        <p:txBody>
          <a:bodyPr/>
          <a:lstStyle/>
          <a:p>
            <a:endParaRPr lang="pl-PL">
              <a:solidFill>
                <a:prstClr val="black">
                  <a:tint val="75000"/>
                </a:prstClr>
              </a:solidFill>
            </a:endParaRPr>
          </a:p>
        </p:txBody>
      </p:sp>
      <p:pic>
        <p:nvPicPr>
          <p:cNvPr id="8" name="Obraz 7"/>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9"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10"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130241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9B00CBB-B423-426C-BB5D-F7A190209120}" type="datetime1">
              <a:rPr lang="pl-PL" smtClean="0">
                <a:solidFill>
                  <a:prstClr val="black">
                    <a:tint val="75000"/>
                  </a:prstClr>
                </a:solidFill>
              </a:rPr>
              <a:t>06.06.2023</a:t>
            </a:fld>
            <a:endParaRPr lang="pl-PL">
              <a:solidFill>
                <a:prstClr val="black">
                  <a:tint val="75000"/>
                </a:prstClr>
              </a:solidFill>
            </a:endParaRPr>
          </a:p>
        </p:txBody>
      </p:sp>
      <p:sp>
        <p:nvSpPr>
          <p:cNvPr id="6" name="Footer Placeholder 5"/>
          <p:cNvSpPr>
            <a:spLocks noGrp="1"/>
          </p:cNvSpPr>
          <p:nvPr>
            <p:ph type="ftr" sz="quarter" idx="11"/>
          </p:nvPr>
        </p:nvSpPr>
        <p:spPr/>
        <p:txBody>
          <a:bodyPr/>
          <a:lstStyle/>
          <a:p>
            <a:endParaRPr lang="pl-PL">
              <a:solidFill>
                <a:prstClr val="black">
                  <a:tint val="75000"/>
                </a:prstClr>
              </a:solidFill>
            </a:endParaRPr>
          </a:p>
        </p:txBody>
      </p:sp>
      <p:pic>
        <p:nvPicPr>
          <p:cNvPr id="8" name="Obraz 7"/>
          <p:cNvPicPr/>
          <p:nvPr userDrawn="1"/>
        </p:nvPicPr>
        <p:blipFill>
          <a:blip r:embed="rId2" cstate="print">
            <a:extLst>
              <a:ext uri="{28A0092B-C50C-407E-A947-70E740481C1C}">
                <a14:useLocalDpi xmlns:a14="http://schemas.microsoft.com/office/drawing/2010/main" val="0"/>
              </a:ext>
            </a:extLst>
          </a:blip>
          <a:stretch>
            <a:fillRect/>
          </a:stretch>
        </p:blipFill>
        <p:spPr>
          <a:xfrm>
            <a:off x="285708" y="6235631"/>
            <a:ext cx="1764000" cy="576000"/>
          </a:xfrm>
          <a:prstGeom prst="rect">
            <a:avLst/>
          </a:prstGeom>
        </p:spPr>
      </p:pic>
      <p:sp>
        <p:nvSpPr>
          <p:cNvPr id="9" name="Freeform 5"/>
          <p:cNvSpPr>
            <a:spLocks/>
          </p:cNvSpPr>
          <p:nvPr userDrawn="1"/>
        </p:nvSpPr>
        <p:spPr bwMode="auto">
          <a:xfrm>
            <a:off x="8633522"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10" name="Slide Number Placeholder 5"/>
          <p:cNvSpPr>
            <a:spLocks noGrp="1"/>
          </p:cNvSpPr>
          <p:nvPr>
            <p:ph type="sldNum" sz="quarter" idx="12"/>
          </p:nvPr>
        </p:nvSpPr>
        <p:spPr>
          <a:xfrm>
            <a:off x="6457949" y="6356351"/>
            <a:ext cx="2591159" cy="365125"/>
          </a:xfrm>
        </p:spPr>
        <p:txBody>
          <a:bodyPr/>
          <a:lstStyle>
            <a:lvl1pPr>
              <a:defRPr>
                <a:solidFill>
                  <a:schemeClr val="bg1"/>
                </a:solidFill>
              </a:defRPr>
            </a:lvl1pPr>
          </a:lstStyle>
          <a:p>
            <a:fld id="{36F92EC7-4B9D-428C-9087-B61AD018EF74}" type="slidenum">
              <a:rPr lang="pl-PL" smtClean="0"/>
              <a:pPr/>
              <a:t>‹#›</a:t>
            </a:fld>
            <a:endParaRPr lang="pl-PL"/>
          </a:p>
        </p:txBody>
      </p:sp>
    </p:spTree>
    <p:extLst>
      <p:ext uri="{BB962C8B-B14F-4D97-AF65-F5344CB8AC3E}">
        <p14:creationId xmlns:p14="http://schemas.microsoft.com/office/powerpoint/2010/main" val="17118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F8DD6-F095-4152-9E5D-CC67B0ED30CD}" type="datetime1">
              <a:rPr lang="pl-PL" smtClean="0">
                <a:solidFill>
                  <a:prstClr val="black">
                    <a:tint val="75000"/>
                  </a:prstClr>
                </a:solidFill>
              </a:rPr>
              <a:t>06.06.2023</a:t>
            </a:fld>
            <a:endParaRPr lang="pl-P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2EC7-4B9D-428C-9087-B61AD018EF74}" type="slidenum">
              <a:rPr lang="pl-PL" smtClean="0">
                <a:solidFill>
                  <a:prstClr val="black">
                    <a:tint val="75000"/>
                  </a:prstClr>
                </a:solidFill>
              </a:rPr>
              <a:pPr/>
              <a:t>‹#›</a:t>
            </a:fld>
            <a:endParaRPr lang="pl-PL">
              <a:solidFill>
                <a:prstClr val="black">
                  <a:tint val="75000"/>
                </a:prstClr>
              </a:solidFill>
            </a:endParaRPr>
          </a:p>
        </p:txBody>
      </p:sp>
    </p:spTree>
    <p:extLst>
      <p:ext uri="{BB962C8B-B14F-4D97-AF65-F5344CB8AC3E}">
        <p14:creationId xmlns:p14="http://schemas.microsoft.com/office/powerpoint/2010/main" val="11228977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rapethissite.com/pages/simp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p.szlachta@stat.gov.pl" TargetMode="Externa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Denial-of-service_atta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pole tekstowe 13"/>
          <p:cNvSpPr txBox="1"/>
          <p:nvPr/>
        </p:nvSpPr>
        <p:spPr>
          <a:xfrm>
            <a:off x="155178" y="6414036"/>
            <a:ext cx="8446592" cy="276999"/>
          </a:xfrm>
          <a:prstGeom prst="rect">
            <a:avLst/>
          </a:prstGeom>
          <a:noFill/>
        </p:spPr>
        <p:txBody>
          <a:bodyPr wrap="square" rtlCol="0" anchor="t">
            <a:spAutoFit/>
          </a:bodyPr>
          <a:lstStyle/>
          <a:p>
            <a:r>
              <a:rPr lang="en-GB" sz="1200" dirty="0">
                <a:solidFill>
                  <a:prstClr val="black"/>
                </a:solidFill>
                <a:latin typeface="Fira Sans" panose="020B0503050000020004" pitchFamily="34" charset="0"/>
                <a:ea typeface="Fira Sans" panose="020B0503050000020004" pitchFamily="34" charset="0"/>
              </a:rPr>
              <a:t>Madrid</a:t>
            </a:r>
            <a:r>
              <a:rPr lang="pl-PL" sz="1200" dirty="0">
                <a:solidFill>
                  <a:prstClr val="black"/>
                </a:solidFill>
                <a:latin typeface="Fira Sans" panose="020B0503050000020004" pitchFamily="34" charset="0"/>
                <a:ea typeface="Fira Sans" panose="020B0503050000020004" pitchFamily="34" charset="0"/>
              </a:rPr>
              <a:t>, 6th </a:t>
            </a:r>
            <a:r>
              <a:rPr lang="en-GB" sz="1200" dirty="0">
                <a:solidFill>
                  <a:prstClr val="black"/>
                </a:solidFill>
                <a:latin typeface="Fira Sans" panose="020B0503050000020004" pitchFamily="34" charset="0"/>
                <a:ea typeface="Fira Sans" panose="020B0503050000020004" pitchFamily="34" charset="0"/>
              </a:rPr>
              <a:t>July</a:t>
            </a:r>
            <a:r>
              <a:rPr lang="pl-PL" sz="1200" dirty="0">
                <a:solidFill>
                  <a:prstClr val="black"/>
                </a:solidFill>
                <a:latin typeface="Fira Sans" panose="020B0503050000020004" pitchFamily="34" charset="0"/>
                <a:ea typeface="Fira Sans" panose="020B0503050000020004" pitchFamily="34" charset="0"/>
              </a:rPr>
              <a:t> 2023</a:t>
            </a:r>
          </a:p>
        </p:txBody>
      </p:sp>
      <p:sp>
        <p:nvSpPr>
          <p:cNvPr id="4" name="pole tekstowe 3"/>
          <p:cNvSpPr txBox="1"/>
          <p:nvPr/>
        </p:nvSpPr>
        <p:spPr>
          <a:xfrm>
            <a:off x="156270" y="3023656"/>
            <a:ext cx="8767235" cy="1446550"/>
          </a:xfrm>
          <a:prstGeom prst="rect">
            <a:avLst/>
          </a:prstGeom>
          <a:noFill/>
        </p:spPr>
        <p:txBody>
          <a:bodyPr wrap="square" rtlCol="0">
            <a:spAutoFit/>
          </a:bodyPr>
          <a:lstStyle/>
          <a:p>
            <a:r>
              <a:rPr lang="pl-PL" sz="3200" b="1" dirty="0">
                <a:solidFill>
                  <a:prstClr val="white"/>
                </a:solidFill>
                <a:latin typeface="Fira Sans" panose="020B0503050000020004" pitchFamily="34" charset="0"/>
                <a:ea typeface="Fira Sans" panose="020B0503050000020004" pitchFamily="34" charset="0"/>
                <a:cs typeface="Arial" pitchFamily="34" charset="0"/>
              </a:rPr>
              <a:t>First </a:t>
            </a:r>
            <a:r>
              <a:rPr lang="en-GB" sz="3200" b="1" dirty="0">
                <a:solidFill>
                  <a:prstClr val="white"/>
                </a:solidFill>
                <a:latin typeface="Fira Sans" panose="020B0503050000020004" pitchFamily="34" charset="0"/>
                <a:ea typeface="Fira Sans" panose="020B0503050000020004" pitchFamily="34" charset="0"/>
                <a:cs typeface="Arial" pitchFamily="34" charset="0"/>
              </a:rPr>
              <a:t>Steps</a:t>
            </a:r>
            <a:r>
              <a:rPr lang="pl-PL" sz="3200" b="1" dirty="0">
                <a:solidFill>
                  <a:prstClr val="white"/>
                </a:solidFill>
                <a:latin typeface="Fira Sans" panose="020B0503050000020004" pitchFamily="34" charset="0"/>
                <a:ea typeface="Fira Sans" panose="020B0503050000020004" pitchFamily="34" charset="0"/>
                <a:cs typeface="Arial" pitchFamily="34" charset="0"/>
              </a:rPr>
              <a:t> in Web </a:t>
            </a:r>
            <a:r>
              <a:rPr lang="en-GB" sz="3200" b="1" dirty="0">
                <a:solidFill>
                  <a:prstClr val="white"/>
                </a:solidFill>
                <a:latin typeface="Fira Sans" panose="020B0503050000020004" pitchFamily="34" charset="0"/>
                <a:ea typeface="Fira Sans" panose="020B0503050000020004" pitchFamily="34" charset="0"/>
                <a:cs typeface="Arial" pitchFamily="34" charset="0"/>
              </a:rPr>
              <a:t>Scraping</a:t>
            </a:r>
            <a:r>
              <a:rPr lang="pl-PL" sz="3200" b="1" dirty="0">
                <a:solidFill>
                  <a:prstClr val="white"/>
                </a:solidFill>
                <a:latin typeface="Fira Sans" panose="020B0503050000020004" pitchFamily="34" charset="0"/>
                <a:ea typeface="Fira Sans" panose="020B0503050000020004" pitchFamily="34" charset="0"/>
                <a:cs typeface="Arial" pitchFamily="34" charset="0"/>
              </a:rPr>
              <a:t> in R</a:t>
            </a:r>
          </a:p>
          <a:p>
            <a:r>
              <a:rPr lang="en-GB" sz="2400" b="1" dirty="0">
                <a:solidFill>
                  <a:prstClr val="white"/>
                </a:solidFill>
                <a:latin typeface="Fira Sans" panose="020B0503050000020004" pitchFamily="34" charset="0"/>
                <a:ea typeface="Fira Sans" panose="020B0503050000020004" pitchFamily="34" charset="0"/>
                <a:cs typeface="Arial" pitchFamily="34" charset="0"/>
              </a:rPr>
              <a:t>Access</a:t>
            </a:r>
            <a:r>
              <a:rPr lang="pl-PL" sz="2400" b="1" dirty="0">
                <a:solidFill>
                  <a:prstClr val="white"/>
                </a:solidFill>
                <a:latin typeface="Fira Sans" panose="020B0503050000020004" pitchFamily="34" charset="0"/>
                <a:ea typeface="Fira Sans" panose="020B0503050000020004" pitchFamily="34" charset="0"/>
                <a:cs typeface="Arial" pitchFamily="34" charset="0"/>
              </a:rPr>
              <a:t> to </a:t>
            </a:r>
            <a:r>
              <a:rPr lang="en-GB" sz="2400" b="1" dirty="0">
                <a:solidFill>
                  <a:prstClr val="white"/>
                </a:solidFill>
                <a:latin typeface="Fira Sans" panose="020B0503050000020004" pitchFamily="34" charset="0"/>
                <a:ea typeface="Fira Sans" panose="020B0503050000020004" pitchFamily="34" charset="0"/>
                <a:cs typeface="Arial" pitchFamily="34" charset="0"/>
              </a:rPr>
              <a:t>new</a:t>
            </a:r>
            <a:r>
              <a:rPr lang="pl-PL" sz="2400" b="1" dirty="0">
                <a:solidFill>
                  <a:prstClr val="white"/>
                </a:solidFill>
                <a:latin typeface="Fira Sans" panose="020B0503050000020004" pitchFamily="34" charset="0"/>
                <a:ea typeface="Fira Sans" panose="020B0503050000020004" pitchFamily="34" charset="0"/>
                <a:cs typeface="Arial" pitchFamily="34" charset="0"/>
              </a:rPr>
              <a:t> data</a:t>
            </a:r>
            <a:endParaRPr lang="en-GB" sz="2400" b="1" dirty="0">
              <a:solidFill>
                <a:prstClr val="white"/>
              </a:solidFill>
              <a:latin typeface="Fira Sans" panose="020B0503050000020004" pitchFamily="34" charset="0"/>
              <a:ea typeface="Fira Sans" panose="020B0503050000020004" pitchFamily="34" charset="0"/>
            </a:endParaRPr>
          </a:p>
          <a:p>
            <a:endParaRPr lang="en-GB" sz="3200" b="1" dirty="0">
              <a:solidFill>
                <a:prstClr val="white"/>
              </a:solidFill>
              <a:latin typeface="Fira Sans" panose="020B0503050000020004" pitchFamily="34" charset="0"/>
              <a:ea typeface="Fira Sans" panose="020B0503050000020004" pitchFamily="34" charset="0"/>
            </a:endParaRPr>
          </a:p>
        </p:txBody>
      </p:sp>
      <p:pic>
        <p:nvPicPr>
          <p:cNvPr id="6" name="Obraz 5"/>
          <p:cNvPicPr/>
          <p:nvPr/>
        </p:nvPicPr>
        <p:blipFill>
          <a:blip r:embed="rId4" cstate="print">
            <a:extLst>
              <a:ext uri="{28A0092B-C50C-407E-A947-70E740481C1C}">
                <a14:useLocalDpi xmlns:a14="http://schemas.microsoft.com/office/drawing/2010/main" val="0"/>
              </a:ext>
            </a:extLst>
          </a:blip>
          <a:stretch>
            <a:fillRect/>
          </a:stretch>
        </p:blipFill>
        <p:spPr>
          <a:xfrm>
            <a:off x="237555" y="166965"/>
            <a:ext cx="1758722" cy="571357"/>
          </a:xfrm>
          <a:prstGeom prst="rect">
            <a:avLst/>
          </a:prstGeom>
        </p:spPr>
      </p:pic>
      <p:sp>
        <p:nvSpPr>
          <p:cNvPr id="5" name="pole tekstowe 5"/>
          <p:cNvSpPr txBox="1">
            <a:spLocks noChangeArrowheads="1"/>
          </p:cNvSpPr>
          <p:nvPr/>
        </p:nvSpPr>
        <p:spPr bwMode="auto">
          <a:xfrm>
            <a:off x="156270" y="4929399"/>
            <a:ext cx="8445500" cy="923330"/>
          </a:xfrm>
          <a:prstGeom prst="rect">
            <a:avLst/>
          </a:prstGeom>
          <a:noFill/>
          <a:ln w="9525">
            <a:noFill/>
            <a:miter lim="800000"/>
            <a:headEnd/>
            <a:tailEnd/>
          </a:ln>
        </p:spPr>
        <p:txBody>
          <a:bodyPr>
            <a:spAutoFit/>
          </a:bodyPr>
          <a:lstStyle/>
          <a:p>
            <a:r>
              <a:rPr lang="pl-PL" dirty="0">
                <a:solidFill>
                  <a:prstClr val="white"/>
                </a:solidFill>
                <a:latin typeface="Fira Sans" panose="020B0503050000020004" pitchFamily="34" charset="0"/>
                <a:ea typeface="Fira Sans" panose="020B0503050000020004" pitchFamily="34" charset="0"/>
              </a:rPr>
              <a:t>Sebastian Wójcik, </a:t>
            </a:r>
            <a:r>
              <a:rPr lang="pl-PL" dirty="0" err="1">
                <a:solidFill>
                  <a:prstClr val="white"/>
                </a:solidFill>
                <a:latin typeface="Fira Sans" panose="020B0503050000020004" pitchFamily="34" charset="0"/>
                <a:ea typeface="Fira Sans" panose="020B0503050000020004" pitchFamily="34" charset="0"/>
              </a:rPr>
              <a:t>PhD</a:t>
            </a:r>
            <a:endParaRPr lang="pl-PL" dirty="0">
              <a:solidFill>
                <a:prstClr val="white"/>
              </a:solidFill>
              <a:latin typeface="Fira Sans" panose="020B0503050000020004" pitchFamily="34" charset="0"/>
              <a:ea typeface="Fira Sans" panose="020B0503050000020004" pitchFamily="34" charset="0"/>
            </a:endParaRPr>
          </a:p>
          <a:p>
            <a:r>
              <a:rPr lang="pl-PL" dirty="0">
                <a:solidFill>
                  <a:prstClr val="white"/>
                </a:solidFill>
                <a:latin typeface="Fira Sans" panose="020B0503050000020004" pitchFamily="34" charset="0"/>
                <a:ea typeface="Fira Sans" panose="020B0503050000020004" pitchFamily="34" charset="0"/>
              </a:rPr>
              <a:t>Statistical Office in Rzeszów</a:t>
            </a:r>
          </a:p>
          <a:p>
            <a:r>
              <a:rPr lang="en-GB" dirty="0">
                <a:solidFill>
                  <a:prstClr val="white"/>
                </a:solidFill>
                <a:latin typeface="Fira Sans" panose="020B0503050000020004" pitchFamily="34" charset="0"/>
                <a:ea typeface="Fira Sans" panose="020B0503050000020004" pitchFamily="34" charset="0"/>
              </a:rPr>
              <a:t>Statistics</a:t>
            </a:r>
            <a:r>
              <a:rPr lang="pl-PL" dirty="0">
                <a:solidFill>
                  <a:prstClr val="white"/>
                </a:solidFill>
                <a:latin typeface="Fira Sans" panose="020B0503050000020004" pitchFamily="34" charset="0"/>
                <a:ea typeface="Fira Sans" panose="020B0503050000020004" pitchFamily="34" charset="0"/>
              </a:rPr>
              <a:t> Poland</a:t>
            </a:r>
          </a:p>
        </p:txBody>
      </p:sp>
    </p:spTree>
    <p:extLst>
      <p:ext uri="{BB962C8B-B14F-4D97-AF65-F5344CB8AC3E}">
        <p14:creationId xmlns:p14="http://schemas.microsoft.com/office/powerpoint/2010/main" val="4666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B04279-24E2-408D-81AE-D7CF7A8B2AD6}"/>
              </a:ext>
            </a:extLst>
          </p:cNvPr>
          <p:cNvSpPr>
            <a:spLocks noGrp="1"/>
          </p:cNvSpPr>
          <p:nvPr>
            <p:ph type="title"/>
          </p:nvPr>
        </p:nvSpPr>
        <p:spPr/>
        <p:txBody>
          <a:bodyPr/>
          <a:lstStyle/>
          <a:p>
            <a:r>
              <a:rPr lang="pl-PL" dirty="0" err="1"/>
              <a:t>Common</a:t>
            </a:r>
            <a:r>
              <a:rPr lang="pl-PL" dirty="0"/>
              <a:t> HTML </a:t>
            </a:r>
            <a:r>
              <a:rPr lang="pl-PL" dirty="0" err="1"/>
              <a:t>elements</a:t>
            </a:r>
            <a:r>
              <a:rPr lang="pl-PL" dirty="0"/>
              <a:t> </a:t>
            </a:r>
            <a:r>
              <a:rPr lang="pl-PL" dirty="0" err="1"/>
              <a:t>include</a:t>
            </a:r>
            <a:endParaRPr lang="en-GB" dirty="0"/>
          </a:p>
        </p:txBody>
      </p:sp>
      <p:sp>
        <p:nvSpPr>
          <p:cNvPr id="3" name="Symbol zastępczy zawartości 2">
            <a:extLst>
              <a:ext uri="{FF2B5EF4-FFF2-40B4-BE49-F238E27FC236}">
                <a16:creationId xmlns:a16="http://schemas.microsoft.com/office/drawing/2014/main" id="{CF2A630C-EF10-44B4-A0A2-16E7A3622199}"/>
              </a:ext>
            </a:extLst>
          </p:cNvPr>
          <p:cNvSpPr>
            <a:spLocks noGrp="1"/>
          </p:cNvSpPr>
          <p:nvPr>
            <p:ph idx="1"/>
          </p:nvPr>
        </p:nvSpPr>
        <p:spPr>
          <a:xfrm>
            <a:off x="265203" y="1071394"/>
            <a:ext cx="8613593" cy="5006133"/>
          </a:xfrm>
        </p:spPr>
        <p:txBody>
          <a:bodyPr>
            <a:normAutofit fontScale="70000" lnSpcReduction="20000"/>
          </a:bodyPr>
          <a:lstStyle/>
          <a:p>
            <a:endParaRPr lang="en-US" dirty="0"/>
          </a:p>
          <a:p>
            <a:r>
              <a:rPr lang="en-US" dirty="0"/>
              <a:t>    </a:t>
            </a:r>
            <a:r>
              <a:rPr lang="pl-PL" dirty="0">
                <a:highlight>
                  <a:srgbClr val="C0C0C0"/>
                </a:highlight>
              </a:rPr>
              <a:t> </a:t>
            </a:r>
            <a:r>
              <a:rPr lang="en-US" dirty="0">
                <a:highlight>
                  <a:srgbClr val="C0C0C0"/>
                </a:highlight>
              </a:rPr>
              <a:t>a</a:t>
            </a:r>
            <a:r>
              <a:rPr lang="pl-PL" dirty="0">
                <a:highlight>
                  <a:srgbClr val="C0C0C0"/>
                </a:highlight>
              </a:rPr>
              <a:t> </a:t>
            </a:r>
            <a:r>
              <a:rPr lang="en-US" dirty="0"/>
              <a:t>, anchor, for links</a:t>
            </a:r>
          </a:p>
          <a:p>
            <a:r>
              <a:rPr lang="en-US" dirty="0"/>
              <a:t>    </a:t>
            </a:r>
            <a:r>
              <a:rPr lang="pl-PL" dirty="0">
                <a:highlight>
                  <a:srgbClr val="C0C0C0"/>
                </a:highlight>
              </a:rPr>
              <a:t> </a:t>
            </a:r>
            <a:r>
              <a:rPr lang="en-US" dirty="0">
                <a:highlight>
                  <a:srgbClr val="C0C0C0"/>
                </a:highlight>
              </a:rPr>
              <a:t>body</a:t>
            </a:r>
            <a:r>
              <a:rPr lang="pl-PL" dirty="0">
                <a:highlight>
                  <a:srgbClr val="C0C0C0"/>
                </a:highlight>
              </a:rPr>
              <a:t> </a:t>
            </a:r>
            <a:r>
              <a:rPr lang="en-US" dirty="0"/>
              <a:t>, the body of the document</a:t>
            </a:r>
          </a:p>
          <a:p>
            <a:r>
              <a:rPr lang="en-US" dirty="0"/>
              <a:t>    </a:t>
            </a:r>
            <a:r>
              <a:rPr lang="pl-PL" dirty="0">
                <a:highlight>
                  <a:srgbClr val="C0C0C0"/>
                </a:highlight>
              </a:rPr>
              <a:t> </a:t>
            </a:r>
            <a:r>
              <a:rPr lang="en-US" dirty="0" err="1">
                <a:highlight>
                  <a:srgbClr val="C0C0C0"/>
                </a:highlight>
              </a:rPr>
              <a:t>br</a:t>
            </a:r>
            <a:r>
              <a:rPr lang="pl-PL" dirty="0">
                <a:highlight>
                  <a:srgbClr val="C0C0C0"/>
                </a:highlight>
              </a:rPr>
              <a:t> </a:t>
            </a:r>
            <a:r>
              <a:rPr lang="en-US" dirty="0"/>
              <a:t>, line break</a:t>
            </a:r>
          </a:p>
          <a:p>
            <a:r>
              <a:rPr lang="en-US" dirty="0"/>
              <a:t>    </a:t>
            </a:r>
            <a:r>
              <a:rPr lang="pl-PL" dirty="0">
                <a:highlight>
                  <a:srgbClr val="C0C0C0"/>
                </a:highlight>
              </a:rPr>
              <a:t> </a:t>
            </a:r>
            <a:r>
              <a:rPr lang="en-US" dirty="0">
                <a:highlight>
                  <a:srgbClr val="C0C0C0"/>
                </a:highlight>
              </a:rPr>
              <a:t>div</a:t>
            </a:r>
            <a:r>
              <a:rPr lang="pl-PL" dirty="0">
                <a:highlight>
                  <a:srgbClr val="C0C0C0"/>
                </a:highlight>
              </a:rPr>
              <a:t> </a:t>
            </a:r>
            <a:r>
              <a:rPr lang="en-US" dirty="0">
                <a:highlight>
                  <a:srgbClr val="C0C0C0"/>
                </a:highlight>
              </a:rPr>
              <a:t> </a:t>
            </a:r>
            <a:r>
              <a:rPr lang="en-US" dirty="0"/>
              <a:t>and </a:t>
            </a:r>
            <a:r>
              <a:rPr lang="pl-PL" dirty="0">
                <a:highlight>
                  <a:srgbClr val="C0C0C0"/>
                </a:highlight>
              </a:rPr>
              <a:t> </a:t>
            </a:r>
            <a:r>
              <a:rPr lang="en-US" dirty="0">
                <a:highlight>
                  <a:srgbClr val="C0C0C0"/>
                </a:highlight>
              </a:rPr>
              <a:t>section</a:t>
            </a:r>
            <a:r>
              <a:rPr lang="pl-PL" dirty="0">
                <a:highlight>
                  <a:srgbClr val="C0C0C0"/>
                </a:highlight>
              </a:rPr>
              <a:t> </a:t>
            </a:r>
            <a:r>
              <a:rPr lang="en-US" dirty="0"/>
              <a:t>, sections</a:t>
            </a:r>
            <a:r>
              <a:rPr lang="pl-PL" dirty="0"/>
              <a:t> </a:t>
            </a:r>
            <a:r>
              <a:rPr lang="en-US" dirty="0"/>
              <a:t> of the document</a:t>
            </a:r>
          </a:p>
          <a:p>
            <a:r>
              <a:rPr lang="en-US" dirty="0"/>
              <a:t>    </a:t>
            </a:r>
            <a:r>
              <a:rPr lang="pl-PL" dirty="0">
                <a:highlight>
                  <a:srgbClr val="C0C0C0"/>
                </a:highlight>
              </a:rPr>
              <a:t> </a:t>
            </a:r>
            <a:r>
              <a:rPr lang="en-US" dirty="0" err="1">
                <a:highlight>
                  <a:srgbClr val="C0C0C0"/>
                </a:highlight>
              </a:rPr>
              <a:t>em</a:t>
            </a:r>
            <a:r>
              <a:rPr lang="pl-PL" dirty="0">
                <a:highlight>
                  <a:srgbClr val="C0C0C0"/>
                </a:highlight>
              </a:rPr>
              <a:t> </a:t>
            </a:r>
            <a:r>
              <a:rPr lang="en-US" dirty="0"/>
              <a:t>, italicized (</a:t>
            </a:r>
            <a:r>
              <a:rPr lang="en-US" i="1" dirty="0"/>
              <a:t>em</a:t>
            </a:r>
            <a:r>
              <a:rPr lang="en-US" dirty="0"/>
              <a:t>phasized) text</a:t>
            </a:r>
          </a:p>
          <a:p>
            <a:r>
              <a:rPr lang="en-US" dirty="0"/>
              <a:t>    </a:t>
            </a:r>
            <a:r>
              <a:rPr lang="pl-PL" dirty="0">
                <a:highlight>
                  <a:srgbClr val="C0C0C0"/>
                </a:highlight>
              </a:rPr>
              <a:t> </a:t>
            </a:r>
            <a:r>
              <a:rPr lang="en-US" dirty="0">
                <a:highlight>
                  <a:srgbClr val="C0C0C0"/>
                </a:highlight>
              </a:rPr>
              <a:t>h1</a:t>
            </a:r>
            <a:r>
              <a:rPr lang="pl-PL" dirty="0">
                <a:highlight>
                  <a:srgbClr val="C0C0C0"/>
                </a:highlight>
              </a:rPr>
              <a:t> </a:t>
            </a:r>
            <a:r>
              <a:rPr lang="en-US" dirty="0"/>
              <a:t>, </a:t>
            </a:r>
            <a:r>
              <a:rPr lang="pl-PL" dirty="0">
                <a:highlight>
                  <a:srgbClr val="C0C0C0"/>
                </a:highlight>
              </a:rPr>
              <a:t> </a:t>
            </a:r>
            <a:r>
              <a:rPr lang="en-US" dirty="0">
                <a:highlight>
                  <a:srgbClr val="C0C0C0"/>
                </a:highlight>
              </a:rPr>
              <a:t>h2</a:t>
            </a:r>
            <a:r>
              <a:rPr lang="pl-PL" dirty="0">
                <a:highlight>
                  <a:srgbClr val="C0C0C0"/>
                </a:highlight>
              </a:rPr>
              <a:t> </a:t>
            </a:r>
            <a:r>
              <a:rPr lang="en-US" dirty="0"/>
              <a:t>, </a:t>
            </a:r>
            <a:r>
              <a:rPr lang="pl-PL" dirty="0">
                <a:highlight>
                  <a:srgbClr val="C0C0C0"/>
                </a:highlight>
              </a:rPr>
              <a:t> </a:t>
            </a:r>
            <a:r>
              <a:rPr lang="en-US" dirty="0">
                <a:highlight>
                  <a:srgbClr val="C0C0C0"/>
                </a:highlight>
              </a:rPr>
              <a:t>h3</a:t>
            </a:r>
            <a:r>
              <a:rPr lang="pl-PL" dirty="0">
                <a:highlight>
                  <a:srgbClr val="C0C0C0"/>
                </a:highlight>
              </a:rPr>
              <a:t> </a:t>
            </a:r>
            <a:r>
              <a:rPr lang="en-US" dirty="0"/>
              <a:t>,</a:t>
            </a:r>
            <a:r>
              <a:rPr lang="en-US" sz="2900" dirty="0"/>
              <a:t> </a:t>
            </a:r>
            <a:r>
              <a:rPr lang="pl-PL" sz="2900" dirty="0"/>
              <a:t> </a:t>
            </a:r>
            <a:r>
              <a:rPr lang="en-US" dirty="0">
                <a:highlight>
                  <a:srgbClr val="C0C0C0"/>
                </a:highlight>
              </a:rPr>
              <a:t>h4</a:t>
            </a:r>
            <a:r>
              <a:rPr lang="pl-PL" dirty="0">
                <a:highlight>
                  <a:srgbClr val="C0C0C0"/>
                </a:highlight>
              </a:rPr>
              <a:t> </a:t>
            </a:r>
            <a:r>
              <a:rPr lang="en-US" dirty="0"/>
              <a:t>, </a:t>
            </a:r>
            <a:r>
              <a:rPr lang="pl-PL" dirty="0"/>
              <a:t> </a:t>
            </a:r>
            <a:r>
              <a:rPr lang="en-US" sz="2900" dirty="0">
                <a:highlight>
                  <a:srgbClr val="C0C0C0"/>
                </a:highlight>
              </a:rPr>
              <a:t>h5</a:t>
            </a:r>
            <a:r>
              <a:rPr lang="pl-PL" dirty="0"/>
              <a:t> </a:t>
            </a:r>
            <a:r>
              <a:rPr lang="en-US" dirty="0"/>
              <a:t>, and </a:t>
            </a:r>
            <a:r>
              <a:rPr lang="pl-PL" dirty="0">
                <a:highlight>
                  <a:srgbClr val="C0C0C0"/>
                </a:highlight>
              </a:rPr>
              <a:t> </a:t>
            </a:r>
            <a:r>
              <a:rPr lang="en-US" dirty="0">
                <a:highlight>
                  <a:srgbClr val="C0C0C0"/>
                </a:highlight>
              </a:rPr>
              <a:t>h6</a:t>
            </a:r>
            <a:r>
              <a:rPr lang="pl-PL" dirty="0">
                <a:highlight>
                  <a:srgbClr val="C0C0C0"/>
                </a:highlight>
              </a:rPr>
              <a:t> </a:t>
            </a:r>
            <a:r>
              <a:rPr lang="en-US" dirty="0"/>
              <a:t>, level-one through level-six headers</a:t>
            </a:r>
          </a:p>
          <a:p>
            <a:r>
              <a:rPr lang="en-US" dirty="0"/>
              <a:t>    </a:t>
            </a:r>
            <a:r>
              <a:rPr lang="pl-PL" dirty="0">
                <a:highlight>
                  <a:srgbClr val="C0C0C0"/>
                </a:highlight>
              </a:rPr>
              <a:t> </a:t>
            </a:r>
            <a:r>
              <a:rPr lang="en-US" dirty="0">
                <a:highlight>
                  <a:srgbClr val="C0C0C0"/>
                </a:highlight>
              </a:rPr>
              <a:t>html</a:t>
            </a:r>
            <a:r>
              <a:rPr lang="pl-PL" dirty="0">
                <a:highlight>
                  <a:srgbClr val="C0C0C0"/>
                </a:highlight>
              </a:rPr>
              <a:t> </a:t>
            </a:r>
            <a:r>
              <a:rPr lang="en-US" dirty="0"/>
              <a:t>, which defines the document as an HTML document</a:t>
            </a:r>
          </a:p>
          <a:p>
            <a:r>
              <a:rPr lang="en-US" dirty="0"/>
              <a:t>    </a:t>
            </a:r>
            <a:r>
              <a:rPr lang="pl-PL" dirty="0">
                <a:highlight>
                  <a:srgbClr val="C0C0C0"/>
                </a:highlight>
              </a:rPr>
              <a:t> </a:t>
            </a:r>
            <a:r>
              <a:rPr lang="en-US" dirty="0">
                <a:highlight>
                  <a:srgbClr val="C0C0C0"/>
                </a:highlight>
              </a:rPr>
              <a:t>p</a:t>
            </a:r>
            <a:r>
              <a:rPr lang="pl-PL" dirty="0">
                <a:highlight>
                  <a:srgbClr val="C0C0C0"/>
                </a:highlight>
              </a:rPr>
              <a:t> </a:t>
            </a:r>
            <a:r>
              <a:rPr lang="en-US" dirty="0"/>
              <a:t>, paragraph with line breaks before and after</a:t>
            </a:r>
          </a:p>
          <a:p>
            <a:r>
              <a:rPr lang="en-US" dirty="0"/>
              <a:t>    </a:t>
            </a:r>
            <a:r>
              <a:rPr lang="pl-PL" dirty="0">
                <a:highlight>
                  <a:srgbClr val="C0C0C0"/>
                </a:highlight>
              </a:rPr>
              <a:t> </a:t>
            </a:r>
            <a:r>
              <a:rPr lang="en-US" dirty="0">
                <a:highlight>
                  <a:srgbClr val="C0C0C0"/>
                </a:highlight>
              </a:rPr>
              <a:t>span</a:t>
            </a:r>
            <a:r>
              <a:rPr lang="pl-PL" dirty="0">
                <a:highlight>
                  <a:srgbClr val="C0C0C0"/>
                </a:highlight>
              </a:rPr>
              <a:t> </a:t>
            </a:r>
            <a:r>
              <a:rPr lang="en-US" dirty="0"/>
              <a:t>, inline text</a:t>
            </a:r>
          </a:p>
          <a:p>
            <a:r>
              <a:rPr lang="en-US" dirty="0"/>
              <a:t>   </a:t>
            </a:r>
            <a:r>
              <a:rPr lang="en-US" dirty="0">
                <a:highlight>
                  <a:srgbClr val="C0C0C0"/>
                </a:highlight>
              </a:rPr>
              <a:t> </a:t>
            </a:r>
            <a:r>
              <a:rPr lang="pl-PL" dirty="0">
                <a:highlight>
                  <a:srgbClr val="C0C0C0"/>
                </a:highlight>
              </a:rPr>
              <a:t> </a:t>
            </a:r>
            <a:r>
              <a:rPr lang="en-US" dirty="0">
                <a:highlight>
                  <a:srgbClr val="C0C0C0"/>
                </a:highlight>
              </a:rPr>
              <a:t>strong</a:t>
            </a:r>
            <a:r>
              <a:rPr lang="pl-PL" dirty="0">
                <a:highlight>
                  <a:srgbClr val="C0C0C0"/>
                </a:highlight>
              </a:rPr>
              <a:t> </a:t>
            </a:r>
            <a:r>
              <a:rPr lang="en-US" dirty="0"/>
              <a:t>,</a:t>
            </a:r>
            <a:r>
              <a:rPr lang="pl-PL" dirty="0"/>
              <a:t> </a:t>
            </a:r>
            <a:r>
              <a:rPr lang="pl-PL" dirty="0">
                <a:highlight>
                  <a:srgbClr val="C0C0C0"/>
                </a:highlight>
              </a:rPr>
              <a:t> b </a:t>
            </a:r>
            <a:r>
              <a:rPr lang="en-US" dirty="0">
                <a:highlight>
                  <a:srgbClr val="C0C0C0"/>
                </a:highlight>
              </a:rPr>
              <a:t> </a:t>
            </a:r>
            <a:r>
              <a:rPr lang="en-US" dirty="0"/>
              <a:t>bold text</a:t>
            </a:r>
          </a:p>
          <a:p>
            <a:r>
              <a:rPr lang="en-US" dirty="0"/>
              <a:t>   </a:t>
            </a:r>
            <a:r>
              <a:rPr lang="en-US" dirty="0">
                <a:highlight>
                  <a:srgbClr val="C0C0C0"/>
                </a:highlight>
              </a:rPr>
              <a:t> </a:t>
            </a:r>
            <a:r>
              <a:rPr lang="pl-PL" dirty="0">
                <a:highlight>
                  <a:srgbClr val="C0C0C0"/>
                </a:highlight>
              </a:rPr>
              <a:t> </a:t>
            </a:r>
            <a:r>
              <a:rPr lang="en-US" dirty="0">
                <a:highlight>
                  <a:srgbClr val="C0C0C0"/>
                </a:highlight>
              </a:rPr>
              <a:t>table</a:t>
            </a:r>
            <a:r>
              <a:rPr lang="pl-PL" dirty="0">
                <a:highlight>
                  <a:srgbClr val="C0C0C0"/>
                </a:highlight>
              </a:rPr>
              <a:t> </a:t>
            </a:r>
            <a:r>
              <a:rPr lang="en-US" dirty="0"/>
              <a:t>, table</a:t>
            </a:r>
          </a:p>
          <a:p>
            <a:pPr marL="0" indent="0">
              <a:buNone/>
            </a:pPr>
            <a:r>
              <a:rPr lang="en-US" sz="3200" dirty="0"/>
              <a:t>Each element can take </a:t>
            </a:r>
            <a:r>
              <a:rPr lang="pl-PL" sz="3200" dirty="0"/>
              <a:t> </a:t>
            </a:r>
            <a:r>
              <a:rPr lang="en-US" sz="3200" dirty="0"/>
              <a:t>class</a:t>
            </a:r>
            <a:r>
              <a:rPr lang="pl-PL" sz="3200" dirty="0"/>
              <a:t> </a:t>
            </a:r>
            <a:r>
              <a:rPr lang="en-US" sz="3200" dirty="0"/>
              <a:t> and</a:t>
            </a:r>
            <a:r>
              <a:rPr lang="pl-PL" sz="3200" dirty="0"/>
              <a:t> </a:t>
            </a:r>
            <a:r>
              <a:rPr lang="en-US" sz="3200" dirty="0"/>
              <a:t> id </a:t>
            </a:r>
            <a:r>
              <a:rPr lang="pl-PL" sz="3200" dirty="0"/>
              <a:t>  </a:t>
            </a:r>
            <a:r>
              <a:rPr lang="en-US" sz="3200" dirty="0"/>
              <a:t>attributes, and different elements can take different additional attributes. (An </a:t>
            </a:r>
            <a:r>
              <a:rPr lang="pl-PL" sz="3200" dirty="0"/>
              <a:t> </a:t>
            </a:r>
            <a:r>
              <a:rPr lang="en-US" sz="3200" dirty="0"/>
              <a:t>id </a:t>
            </a:r>
            <a:r>
              <a:rPr lang="pl-PL" sz="3200" dirty="0"/>
              <a:t> </a:t>
            </a:r>
            <a:r>
              <a:rPr lang="en-US" sz="3200" dirty="0"/>
              <a:t>is simply a unique identifier for an element.)</a:t>
            </a:r>
            <a:endParaRPr lang="en-GB" sz="3200" dirty="0"/>
          </a:p>
        </p:txBody>
      </p:sp>
      <p:sp>
        <p:nvSpPr>
          <p:cNvPr id="4" name="Symbol zastępczy numeru slajdu 3">
            <a:extLst>
              <a:ext uri="{FF2B5EF4-FFF2-40B4-BE49-F238E27FC236}">
                <a16:creationId xmlns:a16="http://schemas.microsoft.com/office/drawing/2014/main" id="{5C2E8731-8B50-4BCD-A904-60C24563F590}"/>
              </a:ext>
            </a:extLst>
          </p:cNvPr>
          <p:cNvSpPr>
            <a:spLocks noGrp="1"/>
          </p:cNvSpPr>
          <p:nvPr>
            <p:ph type="sldNum" sz="quarter" idx="12"/>
          </p:nvPr>
        </p:nvSpPr>
        <p:spPr/>
        <p:txBody>
          <a:bodyPr/>
          <a:lstStyle/>
          <a:p>
            <a:fld id="{36F92EC7-4B9D-428C-9087-B61AD018EF74}" type="slidenum">
              <a:rPr lang="pl-PL" smtClean="0"/>
              <a:pPr/>
              <a:t>10</a:t>
            </a:fld>
            <a:endParaRPr lang="pl-PL"/>
          </a:p>
        </p:txBody>
      </p:sp>
    </p:spTree>
    <p:extLst>
      <p:ext uri="{BB962C8B-B14F-4D97-AF65-F5344CB8AC3E}">
        <p14:creationId xmlns:p14="http://schemas.microsoft.com/office/powerpoint/2010/main" val="29821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29034E-2AD7-4BB1-99C8-918C18992200}"/>
              </a:ext>
            </a:extLst>
          </p:cNvPr>
          <p:cNvSpPr>
            <a:spLocks noGrp="1"/>
          </p:cNvSpPr>
          <p:nvPr>
            <p:ph type="title"/>
          </p:nvPr>
        </p:nvSpPr>
        <p:spPr>
          <a:xfrm>
            <a:off x="265204" y="136524"/>
            <a:ext cx="6910037" cy="1664284"/>
          </a:xfrm>
        </p:spPr>
        <p:txBody>
          <a:bodyPr>
            <a:normAutofit/>
          </a:bodyPr>
          <a:lstStyle/>
          <a:p>
            <a:r>
              <a:rPr lang="pl-PL" dirty="0" err="1"/>
              <a:t>Structure</a:t>
            </a:r>
            <a:r>
              <a:rPr lang="pl-PL" dirty="0"/>
              <a:t> of HTML </a:t>
            </a:r>
            <a:r>
              <a:rPr lang="pl-PL" dirty="0" err="1"/>
              <a:t>code</a:t>
            </a:r>
            <a:endParaRPr lang="en-GB" dirty="0"/>
          </a:p>
        </p:txBody>
      </p:sp>
      <p:pic>
        <p:nvPicPr>
          <p:cNvPr id="5" name="Symbol zastępczy zawartości 4">
            <a:extLst>
              <a:ext uri="{FF2B5EF4-FFF2-40B4-BE49-F238E27FC236}">
                <a16:creationId xmlns:a16="http://schemas.microsoft.com/office/drawing/2014/main" id="{4C8FD99F-F7EB-4861-8B7C-2721B237D8AD}"/>
              </a:ext>
            </a:extLst>
          </p:cNvPr>
          <p:cNvPicPr>
            <a:picLocks noGrp="1" noChangeAspect="1"/>
          </p:cNvPicPr>
          <p:nvPr>
            <p:ph idx="1"/>
          </p:nvPr>
        </p:nvPicPr>
        <p:blipFill>
          <a:blip r:embed="rId2"/>
          <a:stretch>
            <a:fillRect/>
          </a:stretch>
        </p:blipFill>
        <p:spPr>
          <a:xfrm>
            <a:off x="399183" y="1156995"/>
            <a:ext cx="8212972" cy="4360870"/>
          </a:xfrm>
          <a:prstGeom prst="rect">
            <a:avLst/>
          </a:prstGeom>
        </p:spPr>
      </p:pic>
      <p:sp>
        <p:nvSpPr>
          <p:cNvPr id="4" name="Symbol zastępczy numeru slajdu 3">
            <a:extLst>
              <a:ext uri="{FF2B5EF4-FFF2-40B4-BE49-F238E27FC236}">
                <a16:creationId xmlns:a16="http://schemas.microsoft.com/office/drawing/2014/main" id="{9DA7636A-2C6E-4B53-AF42-EA01B35F55B8}"/>
              </a:ext>
            </a:extLst>
          </p:cNvPr>
          <p:cNvSpPr>
            <a:spLocks noGrp="1"/>
          </p:cNvSpPr>
          <p:nvPr>
            <p:ph type="sldNum" sz="quarter" idx="12"/>
          </p:nvPr>
        </p:nvSpPr>
        <p:spPr/>
        <p:txBody>
          <a:bodyPr/>
          <a:lstStyle/>
          <a:p>
            <a:fld id="{36F92EC7-4B9D-428C-9087-B61AD018EF74}" type="slidenum">
              <a:rPr lang="pl-PL" smtClean="0"/>
              <a:pPr/>
              <a:t>11</a:t>
            </a:fld>
            <a:endParaRPr lang="pl-PL"/>
          </a:p>
        </p:txBody>
      </p:sp>
    </p:spTree>
    <p:extLst>
      <p:ext uri="{BB962C8B-B14F-4D97-AF65-F5344CB8AC3E}">
        <p14:creationId xmlns:p14="http://schemas.microsoft.com/office/powerpoint/2010/main" val="38312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684EC5-0AED-45FC-8169-DDFB49379EE5}"/>
              </a:ext>
            </a:extLst>
          </p:cNvPr>
          <p:cNvSpPr>
            <a:spLocks noGrp="1"/>
          </p:cNvSpPr>
          <p:nvPr>
            <p:ph type="title"/>
          </p:nvPr>
        </p:nvSpPr>
        <p:spPr/>
        <p:txBody>
          <a:bodyPr/>
          <a:lstStyle/>
          <a:p>
            <a:endParaRPr lang="en-GB"/>
          </a:p>
        </p:txBody>
      </p:sp>
      <p:pic>
        <p:nvPicPr>
          <p:cNvPr id="5" name="Symbol zastępczy zawartości 4">
            <a:extLst>
              <a:ext uri="{FF2B5EF4-FFF2-40B4-BE49-F238E27FC236}">
                <a16:creationId xmlns:a16="http://schemas.microsoft.com/office/drawing/2014/main" id="{42ACF339-F26B-49DE-86A6-D9F7FDD90C1B}"/>
              </a:ext>
            </a:extLst>
          </p:cNvPr>
          <p:cNvPicPr>
            <a:picLocks noGrp="1" noChangeAspect="1"/>
          </p:cNvPicPr>
          <p:nvPr>
            <p:ph idx="1"/>
          </p:nvPr>
        </p:nvPicPr>
        <p:blipFill>
          <a:blip r:embed="rId2"/>
          <a:stretch>
            <a:fillRect/>
          </a:stretch>
        </p:blipFill>
        <p:spPr>
          <a:xfrm>
            <a:off x="285708" y="110727"/>
            <a:ext cx="7825203" cy="6057956"/>
          </a:xfrm>
          <a:prstGeom prst="rect">
            <a:avLst/>
          </a:prstGeom>
        </p:spPr>
      </p:pic>
      <p:sp>
        <p:nvSpPr>
          <p:cNvPr id="4" name="Symbol zastępczy numeru slajdu 3">
            <a:extLst>
              <a:ext uri="{FF2B5EF4-FFF2-40B4-BE49-F238E27FC236}">
                <a16:creationId xmlns:a16="http://schemas.microsoft.com/office/drawing/2014/main" id="{75125EA2-8FCB-46A8-BDEE-1E8BFE63180C}"/>
              </a:ext>
            </a:extLst>
          </p:cNvPr>
          <p:cNvSpPr>
            <a:spLocks noGrp="1"/>
          </p:cNvSpPr>
          <p:nvPr>
            <p:ph type="sldNum" sz="quarter" idx="12"/>
          </p:nvPr>
        </p:nvSpPr>
        <p:spPr/>
        <p:txBody>
          <a:bodyPr/>
          <a:lstStyle/>
          <a:p>
            <a:fld id="{36F92EC7-4B9D-428C-9087-B61AD018EF74}" type="slidenum">
              <a:rPr lang="pl-PL" smtClean="0"/>
              <a:pPr/>
              <a:t>12</a:t>
            </a:fld>
            <a:endParaRPr lang="pl-PL"/>
          </a:p>
        </p:txBody>
      </p:sp>
    </p:spTree>
    <p:extLst>
      <p:ext uri="{BB962C8B-B14F-4D97-AF65-F5344CB8AC3E}">
        <p14:creationId xmlns:p14="http://schemas.microsoft.com/office/powerpoint/2010/main" val="169903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C52E3D61-8E79-4348-8141-E406BAF78007}"/>
              </a:ext>
            </a:extLst>
          </p:cNvPr>
          <p:cNvSpPr>
            <a:spLocks noGrp="1"/>
          </p:cNvSpPr>
          <p:nvPr>
            <p:ph type="sldNum" sz="quarter" idx="12"/>
          </p:nvPr>
        </p:nvSpPr>
        <p:spPr/>
        <p:txBody>
          <a:bodyPr/>
          <a:lstStyle/>
          <a:p>
            <a:fld id="{36F92EC7-4B9D-428C-9087-B61AD018EF74}" type="slidenum">
              <a:rPr lang="pl-PL" smtClean="0"/>
              <a:t>13</a:t>
            </a:fld>
            <a:endParaRPr lang="pl-PL"/>
          </a:p>
        </p:txBody>
      </p:sp>
      <p:sp>
        <p:nvSpPr>
          <p:cNvPr id="6" name="pole tekstowe 5">
            <a:extLst>
              <a:ext uri="{FF2B5EF4-FFF2-40B4-BE49-F238E27FC236}">
                <a16:creationId xmlns:a16="http://schemas.microsoft.com/office/drawing/2014/main" id="{011299B9-C57C-4DC5-A000-A81062ABB52B}"/>
              </a:ext>
            </a:extLst>
          </p:cNvPr>
          <p:cNvSpPr txBox="1"/>
          <p:nvPr/>
        </p:nvSpPr>
        <p:spPr>
          <a:xfrm>
            <a:off x="305923" y="4310743"/>
            <a:ext cx="8743185" cy="2639441"/>
          </a:xfrm>
          <a:prstGeom prst="rect">
            <a:avLst/>
          </a:prstGeom>
          <a:noFill/>
        </p:spPr>
        <p:txBody>
          <a:bodyPr wrap="square" rtlCol="0">
            <a:spAutoFit/>
          </a:bodyPr>
          <a:lstStyle/>
          <a:p>
            <a:pPr marL="12700" lvl="1" algn="just">
              <a:lnSpc>
                <a:spcPct val="150000"/>
              </a:lnSpc>
            </a:pPr>
            <a:r>
              <a:rPr lang="en-US" sz="1600" dirty="0">
                <a:latin typeface="Fira Sans" panose="020B0503050000020004" pitchFamily="34" charset="0"/>
                <a:ea typeface="Fira Sans" panose="020B0503050000020004" pitchFamily="34" charset="0"/>
              </a:rPr>
              <a:t>To get the information necessary for writing CSS selectors, we need to first view the page we want to scrape in our browser with the “Inspector”, which allows us to explore the HTML source code for the webpage.</a:t>
            </a:r>
            <a:endParaRPr lang="pl-PL" sz="1600" dirty="0">
              <a:latin typeface="Fira Sans" panose="020B0503050000020004" pitchFamily="34" charset="0"/>
              <a:ea typeface="Fira Sans" panose="020B0503050000020004" pitchFamily="34" charset="0"/>
            </a:endParaRPr>
          </a:p>
          <a:p>
            <a:pPr marL="12700" lvl="1" algn="just">
              <a:lnSpc>
                <a:spcPct val="150000"/>
              </a:lnSpc>
            </a:pPr>
            <a:r>
              <a:rPr lang="en-GB" sz="1600" dirty="0">
                <a:latin typeface="Fira Sans" panose="020B0503050000020004" pitchFamily="34" charset="0"/>
                <a:ea typeface="Fira Sans" panose="020B0503050000020004" pitchFamily="34" charset="0"/>
              </a:rPr>
              <a:t>To scrap chosen feature, firstly</a:t>
            </a:r>
            <a:r>
              <a:rPr lang="pl-PL" sz="1600" dirty="0">
                <a:latin typeface="Fira Sans" panose="020B0503050000020004" pitchFamily="34" charset="0"/>
                <a:ea typeface="Fira Sans" panose="020B0503050000020004" pitchFamily="34" charset="0"/>
              </a:rPr>
              <a:t> </a:t>
            </a:r>
            <a:r>
              <a:rPr lang="en-GB" sz="1600" dirty="0">
                <a:latin typeface="Fira Sans" panose="020B0503050000020004" pitchFamily="34" charset="0"/>
                <a:ea typeface="Fira Sans" panose="020B0503050000020004" pitchFamily="34" charset="0"/>
              </a:rPr>
              <a:t>you need find out the name of variable to scrap</a:t>
            </a:r>
            <a:r>
              <a:rPr lang="pl-PL" sz="1600" dirty="0">
                <a:latin typeface="Fira Sans" panose="020B0503050000020004" pitchFamily="34" charset="0"/>
                <a:ea typeface="Fira Sans" panose="020B0503050000020004" pitchFamily="34" charset="0"/>
              </a:rPr>
              <a:t> by </a:t>
            </a:r>
            <a:r>
              <a:rPr lang="en-GB" sz="1600" dirty="0">
                <a:latin typeface="Fira Sans" panose="020B0503050000020004" pitchFamily="34" charset="0"/>
                <a:ea typeface="Fira Sans" panose="020B0503050000020004" pitchFamily="34" charset="0"/>
              </a:rPr>
              <a:t>clicking inspect on</a:t>
            </a:r>
            <a:r>
              <a:rPr lang="pl-PL" sz="1600" dirty="0">
                <a:latin typeface="Fira Sans" panose="020B0503050000020004" pitchFamily="34" charset="0"/>
                <a:ea typeface="Fira Sans" panose="020B0503050000020004" pitchFamily="34" charset="0"/>
              </a:rPr>
              <a:t> </a:t>
            </a:r>
            <a:r>
              <a:rPr lang="en-GB" sz="1600" dirty="0">
                <a:latin typeface="Fira Sans" panose="020B0503050000020004" pitchFamily="34" charset="0"/>
                <a:ea typeface="Fira Sans" panose="020B0503050000020004" pitchFamily="34" charset="0"/>
              </a:rPr>
              <a:t>that</a:t>
            </a:r>
            <a:r>
              <a:rPr lang="pl-PL" sz="1600" dirty="0">
                <a:latin typeface="Fira Sans" panose="020B0503050000020004" pitchFamily="34" charset="0"/>
                <a:ea typeface="Fira Sans" panose="020B0503050000020004" pitchFamily="34" charset="0"/>
              </a:rPr>
              <a:t> </a:t>
            </a:r>
            <a:r>
              <a:rPr lang="en-GB" sz="1600" dirty="0">
                <a:latin typeface="Fira Sans" panose="020B0503050000020004" pitchFamily="34" charset="0"/>
                <a:ea typeface="Fira Sans" panose="020B0503050000020004" pitchFamily="34" charset="0"/>
              </a:rPr>
              <a:t>field</a:t>
            </a:r>
            <a:r>
              <a:rPr lang="pl-PL" sz="1600" dirty="0">
                <a:latin typeface="Fira Sans" panose="020B0503050000020004" pitchFamily="34" charset="0"/>
                <a:ea typeface="Fira Sans" panose="020B0503050000020004" pitchFamily="34" charset="0"/>
              </a:rPr>
              <a:t>.</a:t>
            </a:r>
          </a:p>
          <a:p>
            <a:pPr marL="12700" lvl="1" algn="just">
              <a:lnSpc>
                <a:spcPct val="150000"/>
              </a:lnSpc>
            </a:pPr>
            <a:endParaRPr lang="en-GB" sz="1600" dirty="0"/>
          </a:p>
          <a:p>
            <a:pPr marL="12700" lvl="1" indent="0" algn="just">
              <a:lnSpc>
                <a:spcPct val="150000"/>
              </a:lnSpc>
            </a:pPr>
            <a:endParaRPr lang="en-GB" sz="1600" dirty="0">
              <a:latin typeface="Fira Sans" panose="020B0503050000020004" pitchFamily="34" charset="0"/>
              <a:ea typeface="Fira Sans" panose="020B0503050000020004" pitchFamily="34" charset="0"/>
            </a:endParaRPr>
          </a:p>
        </p:txBody>
      </p:sp>
      <p:sp>
        <p:nvSpPr>
          <p:cNvPr id="7" name="Tytuł 1">
            <a:extLst>
              <a:ext uri="{FF2B5EF4-FFF2-40B4-BE49-F238E27FC236}">
                <a16:creationId xmlns:a16="http://schemas.microsoft.com/office/drawing/2014/main" id="{28D10589-956A-4B38-ADFD-8E321EA322B6}"/>
              </a:ext>
            </a:extLst>
          </p:cNvPr>
          <p:cNvSpPr>
            <a:spLocks noGrp="1"/>
          </p:cNvSpPr>
          <p:nvPr>
            <p:ph type="title"/>
          </p:nvPr>
        </p:nvSpPr>
        <p:spPr>
          <a:xfrm>
            <a:off x="108427" y="113550"/>
            <a:ext cx="8613592" cy="897004"/>
          </a:xfrm>
        </p:spPr>
        <p:txBody>
          <a:bodyPr/>
          <a:lstStyle/>
          <a:p>
            <a:r>
              <a:rPr lang="pl-PL" dirty="0" err="1"/>
              <a:t>Inspecting</a:t>
            </a:r>
            <a:r>
              <a:rPr lang="pl-PL" dirty="0"/>
              <a:t> </a:t>
            </a:r>
            <a:r>
              <a:rPr lang="pl-PL" dirty="0" err="1"/>
              <a:t>Elements</a:t>
            </a:r>
            <a:endParaRPr lang="en-GB" dirty="0"/>
          </a:p>
        </p:txBody>
      </p:sp>
      <p:pic>
        <p:nvPicPr>
          <p:cNvPr id="8" name="Symbol zastępczy zawartości 7">
            <a:extLst>
              <a:ext uri="{FF2B5EF4-FFF2-40B4-BE49-F238E27FC236}">
                <a16:creationId xmlns:a16="http://schemas.microsoft.com/office/drawing/2014/main" id="{5B668E62-E0C8-40A8-9F87-A4B3D7FDF2FC}"/>
              </a:ext>
            </a:extLst>
          </p:cNvPr>
          <p:cNvPicPr>
            <a:picLocks noGrp="1" noChangeAspect="1"/>
          </p:cNvPicPr>
          <p:nvPr>
            <p:ph idx="1"/>
          </p:nvPr>
        </p:nvPicPr>
        <p:blipFill>
          <a:blip r:embed="rId2"/>
          <a:stretch>
            <a:fillRect/>
          </a:stretch>
        </p:blipFill>
        <p:spPr>
          <a:xfrm>
            <a:off x="421981" y="961344"/>
            <a:ext cx="7858125" cy="3171825"/>
          </a:xfrm>
          <a:prstGeom prst="rect">
            <a:avLst/>
          </a:prstGeom>
        </p:spPr>
      </p:pic>
    </p:spTree>
    <p:extLst>
      <p:ext uri="{BB962C8B-B14F-4D97-AF65-F5344CB8AC3E}">
        <p14:creationId xmlns:p14="http://schemas.microsoft.com/office/powerpoint/2010/main" val="80364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D3B220-ACB2-4F2A-A943-0A55C243A2B6}"/>
              </a:ext>
            </a:extLst>
          </p:cNvPr>
          <p:cNvSpPr>
            <a:spLocks noGrp="1"/>
          </p:cNvSpPr>
          <p:nvPr>
            <p:ph type="title"/>
          </p:nvPr>
        </p:nvSpPr>
        <p:spPr>
          <a:xfrm>
            <a:off x="0" y="136524"/>
            <a:ext cx="8613592" cy="897004"/>
          </a:xfrm>
        </p:spPr>
        <p:txBody>
          <a:bodyPr>
            <a:normAutofit fontScale="90000"/>
          </a:bodyPr>
          <a:lstStyle/>
          <a:p>
            <a:r>
              <a:rPr lang="pl-PL" dirty="0"/>
              <a:t>CSS </a:t>
            </a:r>
            <a:r>
              <a:rPr lang="pl-PL" dirty="0" err="1"/>
              <a:t>Selectors</a:t>
            </a:r>
            <a:br>
              <a:rPr lang="pl-PL" dirty="0"/>
            </a:br>
            <a:endParaRPr lang="en-GB" dirty="0"/>
          </a:p>
        </p:txBody>
      </p:sp>
      <p:sp>
        <p:nvSpPr>
          <p:cNvPr id="3" name="Symbol zastępczy zawartości 2">
            <a:extLst>
              <a:ext uri="{FF2B5EF4-FFF2-40B4-BE49-F238E27FC236}">
                <a16:creationId xmlns:a16="http://schemas.microsoft.com/office/drawing/2014/main" id="{A1AA5DD9-5279-4BE1-9B4B-9B67817E0BAD}"/>
              </a:ext>
            </a:extLst>
          </p:cNvPr>
          <p:cNvSpPr>
            <a:spLocks noGrp="1"/>
          </p:cNvSpPr>
          <p:nvPr>
            <p:ph idx="1"/>
          </p:nvPr>
        </p:nvSpPr>
        <p:spPr>
          <a:xfrm>
            <a:off x="1" y="871870"/>
            <a:ext cx="8899300" cy="5305093"/>
          </a:xfrm>
        </p:spPr>
        <p:txBody>
          <a:bodyPr>
            <a:normAutofit/>
          </a:bodyPr>
          <a:lstStyle/>
          <a:p>
            <a:r>
              <a:rPr lang="en-US" sz="2000" dirty="0"/>
              <a:t>CSS selectors provide a way to extract (filter) HTML elements by their element name, class, id, and other attributes, as well as by the relationships they share with other elements</a:t>
            </a:r>
            <a:r>
              <a:rPr lang="pl-PL" sz="2000" dirty="0"/>
              <a:t>.</a:t>
            </a:r>
          </a:p>
          <a:p>
            <a:r>
              <a:rPr lang="en-US" sz="2000" dirty="0"/>
              <a:t>For now, we will use CSS selectors to get elements and then extract their content (text).</a:t>
            </a:r>
            <a:endParaRPr lang="pl-PL" sz="2000" dirty="0"/>
          </a:p>
          <a:p>
            <a:r>
              <a:rPr lang="en-US" sz="2000" dirty="0"/>
              <a:t>The “Selection Criteria” column contains the different ways we can select elements: by their components or relationships, and by combining these with logical operators (and, or, not).</a:t>
            </a:r>
            <a:endParaRPr lang="pl-PL" sz="2000" dirty="0"/>
          </a:p>
          <a:p>
            <a:r>
              <a:rPr lang="en-US" sz="2000" dirty="0"/>
              <a:t> The “Operator” column gives the symbol (if any) we need to use, and the “Example” column has example usage.</a:t>
            </a:r>
            <a:endParaRPr lang="pl-PL" sz="2000" dirty="0"/>
          </a:p>
          <a:p>
            <a:r>
              <a:rPr lang="en-US" sz="2000" dirty="0"/>
              <a:t> The final column, “Result of html_text2()”, gives the output of taking the values in “Example” and substituting them for “SELECTOR” in this code, where</a:t>
            </a:r>
            <a:r>
              <a:rPr lang="pl-PL" sz="2000" dirty="0"/>
              <a:t> </a:t>
            </a:r>
            <a:r>
              <a:rPr lang="pl-PL" sz="2000" dirty="0" err="1"/>
              <a:t>countries</a:t>
            </a:r>
            <a:r>
              <a:rPr lang="pl-PL" sz="2000" dirty="0"/>
              <a:t> </a:t>
            </a:r>
            <a:r>
              <a:rPr lang="pl-PL" sz="2000" dirty="0" err="1"/>
              <a:t>is</a:t>
            </a:r>
            <a:r>
              <a:rPr lang="pl-PL" sz="2000" dirty="0"/>
              <a:t> the </a:t>
            </a:r>
            <a:r>
              <a:rPr lang="pl-PL" sz="2000" dirty="0" err="1"/>
              <a:t>webstite</a:t>
            </a:r>
            <a:r>
              <a:rPr lang="pl-PL" sz="2000" dirty="0"/>
              <a:t> </a:t>
            </a:r>
            <a:r>
              <a:rPr lang="pl-PL" sz="2000" dirty="0">
                <a:hlinkClick r:id="rId2"/>
              </a:rPr>
              <a:t>http://www.scrapethissite.com/pages/simple/</a:t>
            </a:r>
            <a:r>
              <a:rPr lang="pl-PL" sz="2000" dirty="0"/>
              <a:t>.</a:t>
            </a:r>
            <a:endParaRPr lang="en-GB" sz="2000" dirty="0"/>
          </a:p>
        </p:txBody>
      </p:sp>
      <p:sp>
        <p:nvSpPr>
          <p:cNvPr id="4" name="Symbol zastępczy numeru slajdu 3">
            <a:extLst>
              <a:ext uri="{FF2B5EF4-FFF2-40B4-BE49-F238E27FC236}">
                <a16:creationId xmlns:a16="http://schemas.microsoft.com/office/drawing/2014/main" id="{BEAF5EF0-78AD-4EB1-BA1D-F4A024A00957}"/>
              </a:ext>
            </a:extLst>
          </p:cNvPr>
          <p:cNvSpPr>
            <a:spLocks noGrp="1"/>
          </p:cNvSpPr>
          <p:nvPr>
            <p:ph type="sldNum" sz="quarter" idx="12"/>
          </p:nvPr>
        </p:nvSpPr>
        <p:spPr/>
        <p:txBody>
          <a:bodyPr/>
          <a:lstStyle/>
          <a:p>
            <a:fld id="{36F92EC7-4B9D-428C-9087-B61AD018EF74}" type="slidenum">
              <a:rPr lang="pl-PL" smtClean="0"/>
              <a:pPr/>
              <a:t>14</a:t>
            </a:fld>
            <a:endParaRPr lang="pl-PL"/>
          </a:p>
        </p:txBody>
      </p:sp>
    </p:spTree>
    <p:extLst>
      <p:ext uri="{BB962C8B-B14F-4D97-AF65-F5344CB8AC3E}">
        <p14:creationId xmlns:p14="http://schemas.microsoft.com/office/powerpoint/2010/main" val="302622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0EC6E95-192A-4639-8406-C5B438146470}"/>
              </a:ext>
            </a:extLst>
          </p:cNvPr>
          <p:cNvSpPr>
            <a:spLocks noGrp="1"/>
          </p:cNvSpPr>
          <p:nvPr>
            <p:ph idx="1"/>
          </p:nvPr>
        </p:nvSpPr>
        <p:spPr>
          <a:xfrm>
            <a:off x="106326" y="136525"/>
            <a:ext cx="8792974" cy="1617848"/>
          </a:xfrm>
        </p:spPr>
        <p:txBody>
          <a:bodyPr>
            <a:normAutofit/>
          </a:bodyPr>
          <a:lstStyle/>
          <a:p>
            <a:r>
              <a:rPr lang="pl-PL" sz="1400" dirty="0"/>
              <a:t>H</a:t>
            </a:r>
            <a:r>
              <a:rPr lang="en-US" sz="1400" dirty="0"/>
              <a:t>ere is the example from the first line:</a:t>
            </a:r>
            <a:endParaRPr lang="pl-PL" sz="1400" dirty="0"/>
          </a:p>
          <a:p>
            <a:pPr marL="0" indent="0">
              <a:buNone/>
            </a:pPr>
            <a:r>
              <a:rPr lang="pl-PL" altLang="pl-PL" sz="1400" dirty="0" err="1">
                <a:highlight>
                  <a:srgbClr val="C0C0C0"/>
                </a:highlight>
                <a:latin typeface="Arial Unicode MS" panose="020B0604020202020204" pitchFamily="34" charset="-128"/>
              </a:rPr>
              <a:t>countries</a:t>
            </a:r>
            <a:r>
              <a:rPr lang="pl-PL" altLang="pl-PL" sz="1400" dirty="0">
                <a:highlight>
                  <a:srgbClr val="C0C0C0"/>
                </a:highlight>
                <a:latin typeface="Arial Unicode MS" panose="020B0604020202020204" pitchFamily="34" charset="-128"/>
              </a:rPr>
              <a:t> |&gt; </a:t>
            </a:r>
            <a:r>
              <a:rPr lang="pl-PL" altLang="pl-PL" sz="1400" dirty="0" err="1">
                <a:highlight>
                  <a:srgbClr val="C0C0C0"/>
                </a:highlight>
                <a:latin typeface="Arial Unicode MS" panose="020B0604020202020204" pitchFamily="34" charset="-128"/>
              </a:rPr>
              <a:t>html_elements</a:t>
            </a:r>
            <a:r>
              <a:rPr lang="pl-PL" altLang="pl-PL" sz="1400" dirty="0">
                <a:highlight>
                  <a:srgbClr val="C0C0C0"/>
                </a:highlight>
                <a:latin typeface="Arial Unicode MS" panose="020B0604020202020204" pitchFamily="34" charset="-128"/>
              </a:rPr>
              <a:t>("h3") |&gt; html_text2()</a:t>
            </a:r>
          </a:p>
          <a:p>
            <a:pPr marL="0" indent="0">
              <a:buNone/>
            </a:pPr>
            <a:r>
              <a:rPr lang="en-US" sz="1400" dirty="0"/>
              <a:t>The output matches what we see in the final column, except without quotes.</a:t>
            </a:r>
            <a:r>
              <a:rPr lang="pl-PL" altLang="pl-PL" sz="1400" dirty="0"/>
              <a:t> </a:t>
            </a:r>
          </a:p>
          <a:p>
            <a:endParaRPr lang="en-GB" sz="1100" dirty="0"/>
          </a:p>
        </p:txBody>
      </p:sp>
      <p:sp>
        <p:nvSpPr>
          <p:cNvPr id="4" name="Symbol zastępczy numeru slajdu 3">
            <a:extLst>
              <a:ext uri="{FF2B5EF4-FFF2-40B4-BE49-F238E27FC236}">
                <a16:creationId xmlns:a16="http://schemas.microsoft.com/office/drawing/2014/main" id="{403AEB68-0BBD-437B-B296-499E38025F79}"/>
              </a:ext>
            </a:extLst>
          </p:cNvPr>
          <p:cNvSpPr>
            <a:spLocks noGrp="1"/>
          </p:cNvSpPr>
          <p:nvPr>
            <p:ph type="sldNum" sz="quarter" idx="12"/>
          </p:nvPr>
        </p:nvSpPr>
        <p:spPr/>
        <p:txBody>
          <a:bodyPr/>
          <a:lstStyle/>
          <a:p>
            <a:fld id="{36F92EC7-4B9D-428C-9087-B61AD018EF74}" type="slidenum">
              <a:rPr lang="pl-PL" smtClean="0"/>
              <a:pPr/>
              <a:t>15</a:t>
            </a:fld>
            <a:endParaRPr lang="pl-PL"/>
          </a:p>
        </p:txBody>
      </p:sp>
      <p:pic>
        <p:nvPicPr>
          <p:cNvPr id="6" name="Obraz 5">
            <a:extLst>
              <a:ext uri="{FF2B5EF4-FFF2-40B4-BE49-F238E27FC236}">
                <a16:creationId xmlns:a16="http://schemas.microsoft.com/office/drawing/2014/main" id="{309DE50D-A230-47F3-95E9-AA56DBAAAF5F}"/>
              </a:ext>
            </a:extLst>
          </p:cNvPr>
          <p:cNvPicPr>
            <a:picLocks noChangeAspect="1"/>
          </p:cNvPicPr>
          <p:nvPr/>
        </p:nvPicPr>
        <p:blipFill>
          <a:blip r:embed="rId2"/>
          <a:stretch>
            <a:fillRect/>
          </a:stretch>
        </p:blipFill>
        <p:spPr>
          <a:xfrm>
            <a:off x="244700" y="1025663"/>
            <a:ext cx="8223991" cy="5176383"/>
          </a:xfrm>
          <a:prstGeom prst="rect">
            <a:avLst/>
          </a:prstGeom>
        </p:spPr>
      </p:pic>
    </p:spTree>
    <p:extLst>
      <p:ext uri="{BB962C8B-B14F-4D97-AF65-F5344CB8AC3E}">
        <p14:creationId xmlns:p14="http://schemas.microsoft.com/office/powerpoint/2010/main" val="196369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B9098B-26E3-4980-A05D-AA22EE0B852C}"/>
              </a:ext>
            </a:extLst>
          </p:cNvPr>
          <p:cNvSpPr>
            <a:spLocks noGrp="1"/>
          </p:cNvSpPr>
          <p:nvPr>
            <p:ph type="title"/>
          </p:nvPr>
        </p:nvSpPr>
        <p:spPr>
          <a:xfrm>
            <a:off x="530408" y="528352"/>
            <a:ext cx="8613592" cy="897004"/>
          </a:xfrm>
        </p:spPr>
        <p:txBody>
          <a:bodyPr>
            <a:normAutofit fontScale="90000"/>
          </a:bodyPr>
          <a:lstStyle/>
          <a:p>
            <a:r>
              <a:rPr lang="pl-PL" dirty="0" err="1"/>
              <a:t>Extract</a:t>
            </a:r>
            <a:r>
              <a:rPr lang="pl-PL" dirty="0"/>
              <a:t> Data</a:t>
            </a:r>
            <a:br>
              <a:rPr lang="pl-PL" dirty="0"/>
            </a:br>
            <a:endParaRPr lang="en-GB" dirty="0"/>
          </a:p>
        </p:txBody>
      </p:sp>
      <p:sp>
        <p:nvSpPr>
          <p:cNvPr id="3" name="Symbol zastępczy zawartości 2">
            <a:extLst>
              <a:ext uri="{FF2B5EF4-FFF2-40B4-BE49-F238E27FC236}">
                <a16:creationId xmlns:a16="http://schemas.microsoft.com/office/drawing/2014/main" id="{919397FE-552E-48FC-AD37-9CA12BB2BA38}"/>
              </a:ext>
            </a:extLst>
          </p:cNvPr>
          <p:cNvSpPr>
            <a:spLocks noGrp="1"/>
          </p:cNvSpPr>
          <p:nvPr>
            <p:ph idx="1"/>
          </p:nvPr>
        </p:nvSpPr>
        <p:spPr>
          <a:xfrm>
            <a:off x="109057" y="1517946"/>
            <a:ext cx="8790243" cy="5296120"/>
          </a:xfrm>
        </p:spPr>
        <p:txBody>
          <a:bodyPr>
            <a:normAutofit/>
          </a:bodyPr>
          <a:lstStyle/>
          <a:p>
            <a:r>
              <a:rPr lang="pl-PL" sz="1800" dirty="0" err="1"/>
              <a:t>After</a:t>
            </a:r>
            <a:r>
              <a:rPr lang="pl-PL" sz="1800" dirty="0"/>
              <a:t> </a:t>
            </a:r>
            <a:r>
              <a:rPr lang="pl-PL" sz="1800" dirty="0" err="1"/>
              <a:t>downloading</a:t>
            </a:r>
            <a:r>
              <a:rPr lang="pl-PL" sz="1800" dirty="0"/>
              <a:t> </a:t>
            </a:r>
            <a:r>
              <a:rPr lang="pl-PL" sz="1800" dirty="0" err="1"/>
              <a:t>our</a:t>
            </a:r>
            <a:r>
              <a:rPr lang="pl-PL" sz="1800" dirty="0"/>
              <a:t> </a:t>
            </a:r>
            <a:r>
              <a:rPr lang="pl-PL" sz="1800" dirty="0" err="1"/>
              <a:t>webpage</a:t>
            </a:r>
            <a:r>
              <a:rPr lang="pl-PL" sz="1800" dirty="0"/>
              <a:t>, </a:t>
            </a:r>
            <a:r>
              <a:rPr lang="en-US" sz="1800" dirty="0"/>
              <a:t>it is time to pull out the data we want by writing CSS selectors that we pass to</a:t>
            </a:r>
            <a:r>
              <a:rPr lang="pl-PL" sz="1800" dirty="0"/>
              <a:t> </a:t>
            </a:r>
            <a:r>
              <a:rPr lang="pl-PL" sz="1800" dirty="0" err="1"/>
              <a:t>html_elements</a:t>
            </a:r>
            <a:r>
              <a:rPr lang="pl-PL" sz="1800" dirty="0"/>
              <a:t>.</a:t>
            </a:r>
          </a:p>
          <a:p>
            <a:r>
              <a:rPr lang="pl-PL" sz="1800" dirty="0"/>
              <a:t>A</a:t>
            </a:r>
            <a:r>
              <a:rPr lang="en-US" sz="1800" dirty="0" err="1"/>
              <a:t>fter</a:t>
            </a:r>
            <a:r>
              <a:rPr lang="en-US" sz="1800" dirty="0"/>
              <a:t> we have our elements selected, we can then extract specific data from these elements.</a:t>
            </a:r>
            <a:endParaRPr lang="pl-PL" sz="1800" dirty="0"/>
          </a:p>
          <a:p>
            <a:r>
              <a:rPr lang="pl-PL" sz="1800" dirty="0"/>
              <a:t>We </a:t>
            </a:r>
            <a:r>
              <a:rPr lang="pl-PL" sz="1800" dirty="0" err="1"/>
              <a:t>have</a:t>
            </a:r>
            <a:r>
              <a:rPr lang="pl-PL" sz="1800" dirty="0"/>
              <a:t> 3 </a:t>
            </a:r>
            <a:r>
              <a:rPr lang="pl-PL" sz="1800" dirty="0" err="1"/>
              <a:t>type</a:t>
            </a:r>
            <a:r>
              <a:rPr lang="pl-PL" sz="1800" dirty="0"/>
              <a:t> of data </a:t>
            </a:r>
            <a:r>
              <a:rPr lang="pl-PL" sz="1800" dirty="0" err="1"/>
              <a:t>that</a:t>
            </a:r>
            <a:r>
              <a:rPr lang="pl-PL" sz="1800" dirty="0"/>
              <a:t> we </a:t>
            </a:r>
            <a:r>
              <a:rPr lang="pl-PL" sz="1800" dirty="0" err="1"/>
              <a:t>can</a:t>
            </a:r>
            <a:r>
              <a:rPr lang="pl-PL" sz="1800" dirty="0"/>
              <a:t> </a:t>
            </a:r>
            <a:r>
              <a:rPr lang="pl-PL" sz="1800" dirty="0" err="1"/>
              <a:t>extracts</a:t>
            </a:r>
            <a:r>
              <a:rPr lang="pl-PL" sz="1800" dirty="0"/>
              <a:t> from </a:t>
            </a:r>
            <a:r>
              <a:rPr lang="pl-PL" sz="1800" dirty="0" err="1"/>
              <a:t>webpage</a:t>
            </a:r>
            <a:r>
              <a:rPr lang="pl-PL" sz="1800" dirty="0"/>
              <a:t> by </a:t>
            </a:r>
            <a:r>
              <a:rPr lang="pl-PL" sz="1800" dirty="0" err="1"/>
              <a:t>commend</a:t>
            </a:r>
            <a:r>
              <a:rPr lang="pl-PL" sz="1800" dirty="0"/>
              <a:t>:</a:t>
            </a:r>
          </a:p>
          <a:p>
            <a:r>
              <a:rPr lang="pl-PL" altLang="pl-PL" sz="1800" dirty="0"/>
              <a:t>html_text2() p</a:t>
            </a:r>
            <a:r>
              <a:rPr lang="en-US" sz="1800" dirty="0" err="1"/>
              <a:t>ulls</a:t>
            </a:r>
            <a:r>
              <a:rPr lang="en-US" sz="1800" dirty="0"/>
              <a:t> the content from the element</a:t>
            </a:r>
            <a:r>
              <a:rPr lang="pl-PL" sz="1800" dirty="0"/>
              <a:t>,</a:t>
            </a:r>
            <a:endParaRPr lang="pl-PL" altLang="pl-PL" sz="1800" dirty="0"/>
          </a:p>
          <a:p>
            <a:r>
              <a:rPr lang="pl-PL" altLang="pl-PL" sz="1800" dirty="0" err="1"/>
              <a:t>html_attr</a:t>
            </a:r>
            <a:r>
              <a:rPr lang="pl-PL" altLang="pl-PL" sz="1800" dirty="0"/>
              <a:t>() </a:t>
            </a:r>
            <a:r>
              <a:rPr lang="pl-PL" sz="1800" dirty="0" err="1"/>
              <a:t>gets</a:t>
            </a:r>
            <a:r>
              <a:rPr lang="pl-PL" sz="1800" dirty="0"/>
              <a:t> </a:t>
            </a:r>
            <a:r>
              <a:rPr lang="pl-PL" sz="1800" dirty="0" err="1"/>
              <a:t>attribute</a:t>
            </a:r>
            <a:r>
              <a:rPr lang="pl-PL" sz="1800" dirty="0"/>
              <a:t> </a:t>
            </a:r>
            <a:r>
              <a:rPr lang="pl-PL" sz="1800" dirty="0" err="1"/>
              <a:t>values</a:t>
            </a:r>
            <a:r>
              <a:rPr lang="pl-PL" sz="1800" dirty="0"/>
              <a:t>,</a:t>
            </a:r>
            <a:endParaRPr lang="pl-PL" altLang="pl-PL" sz="1800" dirty="0"/>
          </a:p>
          <a:p>
            <a:r>
              <a:rPr lang="pl-PL" altLang="pl-PL" sz="1800" dirty="0" err="1"/>
              <a:t>html_table</a:t>
            </a:r>
            <a:r>
              <a:rPr lang="pl-PL" altLang="pl-PL" sz="1800" dirty="0"/>
              <a:t>() </a:t>
            </a:r>
            <a:r>
              <a:rPr lang="pl-PL" altLang="pl-PL" sz="1800" dirty="0" err="1"/>
              <a:t>turns</a:t>
            </a:r>
            <a:r>
              <a:rPr lang="pl-PL" altLang="pl-PL" sz="1800" dirty="0"/>
              <a:t> </a:t>
            </a:r>
            <a:r>
              <a:rPr lang="pl-PL" altLang="pl-PL" sz="1800" dirty="0" err="1"/>
              <a:t>table</a:t>
            </a:r>
            <a:r>
              <a:rPr lang="pl-PL" altLang="pl-PL" sz="1800" dirty="0"/>
              <a:t> </a:t>
            </a:r>
            <a:r>
              <a:rPr lang="pl-PL" altLang="pl-PL" sz="1800" dirty="0" err="1"/>
              <a:t>elements</a:t>
            </a:r>
            <a:r>
              <a:rPr lang="pl-PL" altLang="pl-PL" sz="1800" dirty="0"/>
              <a:t> </a:t>
            </a:r>
            <a:r>
              <a:rPr lang="pl-PL" altLang="pl-PL" sz="1800" dirty="0" err="1"/>
              <a:t>into</a:t>
            </a:r>
            <a:r>
              <a:rPr lang="pl-PL" altLang="pl-PL" sz="1800" dirty="0"/>
              <a:t> </a:t>
            </a:r>
            <a:r>
              <a:rPr lang="pl-PL" altLang="pl-PL" sz="1800" dirty="0" err="1"/>
              <a:t>dataframes</a:t>
            </a:r>
            <a:r>
              <a:rPr lang="pl-PL" altLang="pl-PL" sz="1800" dirty="0"/>
              <a:t>. </a:t>
            </a:r>
          </a:p>
          <a:p>
            <a:endParaRPr lang="pl-PL" altLang="pl-PL" sz="1800" dirty="0"/>
          </a:p>
          <a:p>
            <a:endParaRPr lang="pl-PL" altLang="pl-PL" sz="4000" dirty="0">
              <a:latin typeface="Arial" panose="020B0604020202020204" pitchFamily="34" charset="0"/>
            </a:endParaRPr>
          </a:p>
          <a:p>
            <a:endParaRPr lang="pl-PL" sz="1800" dirty="0"/>
          </a:p>
          <a:p>
            <a:endParaRPr lang="en-GB" sz="1800" dirty="0"/>
          </a:p>
        </p:txBody>
      </p:sp>
      <p:sp>
        <p:nvSpPr>
          <p:cNvPr id="4" name="Symbol zastępczy numeru slajdu 3">
            <a:extLst>
              <a:ext uri="{FF2B5EF4-FFF2-40B4-BE49-F238E27FC236}">
                <a16:creationId xmlns:a16="http://schemas.microsoft.com/office/drawing/2014/main" id="{8E0AE4B4-60D6-4AF7-9B85-E1E2A90DA6EB}"/>
              </a:ext>
            </a:extLst>
          </p:cNvPr>
          <p:cNvSpPr>
            <a:spLocks noGrp="1"/>
          </p:cNvSpPr>
          <p:nvPr>
            <p:ph type="sldNum" sz="quarter" idx="12"/>
          </p:nvPr>
        </p:nvSpPr>
        <p:spPr/>
        <p:txBody>
          <a:bodyPr/>
          <a:lstStyle/>
          <a:p>
            <a:fld id="{36F92EC7-4B9D-428C-9087-B61AD018EF74}" type="slidenum">
              <a:rPr lang="pl-PL" smtClean="0"/>
              <a:pPr/>
              <a:t>16</a:t>
            </a:fld>
            <a:endParaRPr lang="pl-PL"/>
          </a:p>
        </p:txBody>
      </p:sp>
      <p:sp>
        <p:nvSpPr>
          <p:cNvPr id="6" name="Rectangle 2">
            <a:extLst>
              <a:ext uri="{FF2B5EF4-FFF2-40B4-BE49-F238E27FC236}">
                <a16:creationId xmlns:a16="http://schemas.microsoft.com/office/drawing/2014/main" id="{97556E13-C12C-433F-ACB5-DC4CB3B3CBD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3999784-A291-4974-8571-0F0448AA417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8FD0322-AC43-46E1-899F-85F5DD6A3BC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91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6264DA-ACFF-4F48-9D0D-960C25A4B4D2}"/>
              </a:ext>
            </a:extLst>
          </p:cNvPr>
          <p:cNvSpPr>
            <a:spLocks noGrp="1"/>
          </p:cNvSpPr>
          <p:nvPr>
            <p:ph type="title"/>
          </p:nvPr>
        </p:nvSpPr>
        <p:spPr/>
        <p:txBody>
          <a:bodyPr/>
          <a:lstStyle/>
          <a:p>
            <a:r>
              <a:rPr lang="pl-PL" dirty="0" err="1"/>
              <a:t>Atrributes</a:t>
            </a:r>
            <a:endParaRPr lang="en-GB" dirty="0"/>
          </a:p>
        </p:txBody>
      </p:sp>
      <p:sp>
        <p:nvSpPr>
          <p:cNvPr id="4" name="Symbol zastępczy numeru slajdu 3">
            <a:extLst>
              <a:ext uri="{FF2B5EF4-FFF2-40B4-BE49-F238E27FC236}">
                <a16:creationId xmlns:a16="http://schemas.microsoft.com/office/drawing/2014/main" id="{C2BBCB50-E709-4878-A13A-CC67116EDA9E}"/>
              </a:ext>
            </a:extLst>
          </p:cNvPr>
          <p:cNvSpPr>
            <a:spLocks noGrp="1"/>
          </p:cNvSpPr>
          <p:nvPr>
            <p:ph type="sldNum" sz="quarter" idx="12"/>
          </p:nvPr>
        </p:nvSpPr>
        <p:spPr/>
        <p:txBody>
          <a:bodyPr/>
          <a:lstStyle/>
          <a:p>
            <a:fld id="{36F92EC7-4B9D-428C-9087-B61AD018EF74}" type="slidenum">
              <a:rPr lang="pl-PL" smtClean="0"/>
              <a:pPr/>
              <a:t>17</a:t>
            </a:fld>
            <a:endParaRPr lang="pl-PL"/>
          </a:p>
        </p:txBody>
      </p:sp>
      <p:sp>
        <p:nvSpPr>
          <p:cNvPr id="5" name="Rectangle 1">
            <a:extLst>
              <a:ext uri="{FF2B5EF4-FFF2-40B4-BE49-F238E27FC236}">
                <a16:creationId xmlns:a16="http://schemas.microsoft.com/office/drawing/2014/main" id="{3D972B21-B598-450E-87B1-267EFD6B35BC}"/>
              </a:ext>
            </a:extLst>
          </p:cNvPr>
          <p:cNvSpPr>
            <a:spLocks noGrp="1" noChangeArrowheads="1"/>
          </p:cNvSpPr>
          <p:nvPr>
            <p:ph idx="1"/>
          </p:nvPr>
        </p:nvSpPr>
        <p:spPr bwMode="auto">
          <a:xfrm>
            <a:off x="373658" y="1385242"/>
            <a:ext cx="737987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altLang="pl-PL" sz="1600" dirty="0">
                <a:cs typeface="Arial" panose="020B0604020202020204" pitchFamily="34" charset="0"/>
              </a:rPr>
              <a:t>We </a:t>
            </a:r>
            <a:r>
              <a:rPr lang="pl-PL" altLang="pl-PL" sz="1600" dirty="0" err="1">
                <a:cs typeface="Arial" panose="020B0604020202020204" pitchFamily="34" charset="0"/>
              </a:rPr>
              <a:t>can</a:t>
            </a:r>
            <a:r>
              <a:rPr lang="pl-PL" altLang="pl-PL" sz="1600" dirty="0">
                <a:cs typeface="Arial" panose="020B0604020202020204" pitchFamily="34" charset="0"/>
              </a:rPr>
              <a:t> </a:t>
            </a:r>
            <a:r>
              <a:rPr lang="pl-PL" altLang="pl-PL" sz="1600" dirty="0" err="1">
                <a:cs typeface="Arial" panose="020B0604020202020204" pitchFamily="34" charset="0"/>
              </a:rPr>
              <a:t>use</a:t>
            </a:r>
            <a:r>
              <a:rPr lang="pl-PL" altLang="pl-PL" sz="1600" dirty="0">
                <a:cs typeface="Arial" panose="020B0604020202020204" pitchFamily="34" charset="0"/>
              </a:rPr>
              <a:t> </a:t>
            </a:r>
            <a:r>
              <a:rPr lang="pl-PL" altLang="pl-PL" sz="1600" dirty="0" err="1">
                <a:cs typeface="Arial" panose="020B0604020202020204" pitchFamily="34" charset="0"/>
              </a:rPr>
              <a:t>html_attr</a:t>
            </a:r>
            <a:r>
              <a:rPr lang="pl-PL" altLang="pl-PL" sz="1600" dirty="0">
                <a:cs typeface="Arial" panose="020B0604020202020204" pitchFamily="34" charset="0"/>
              </a:rPr>
              <a:t>() to </a:t>
            </a:r>
            <a:r>
              <a:rPr lang="pl-PL" altLang="pl-PL" sz="1600" dirty="0" err="1">
                <a:cs typeface="Arial" panose="020B0604020202020204" pitchFamily="34" charset="0"/>
              </a:rPr>
              <a:t>pull</a:t>
            </a:r>
            <a:r>
              <a:rPr lang="pl-PL" altLang="pl-PL" sz="1600" dirty="0">
                <a:cs typeface="Arial" panose="020B0604020202020204" pitchFamily="34" charset="0"/>
              </a:rPr>
              <a:t> </a:t>
            </a:r>
            <a:r>
              <a:rPr lang="pl-PL" altLang="pl-PL" sz="1600" dirty="0" err="1">
                <a:cs typeface="Arial" panose="020B0604020202020204" pitchFamily="34" charset="0"/>
              </a:rPr>
              <a:t>these</a:t>
            </a:r>
            <a:r>
              <a:rPr lang="pl-PL" altLang="pl-PL" sz="1600" dirty="0">
                <a:cs typeface="Arial" panose="020B0604020202020204" pitchFamily="34" charset="0"/>
              </a:rPr>
              <a:t> </a:t>
            </a:r>
            <a:r>
              <a:rPr lang="pl-PL" altLang="pl-PL" sz="1600" dirty="0" err="1">
                <a:cs typeface="Arial" panose="020B0604020202020204" pitchFamily="34" charset="0"/>
              </a:rPr>
              <a:t>URLs</a:t>
            </a:r>
            <a:r>
              <a:rPr lang="pl-PL" altLang="pl-PL" sz="1600" dirty="0">
                <a:cs typeface="Arial" panose="020B0604020202020204" pitchFamily="34" charset="0"/>
              </a:rPr>
              <a:t>, and </a:t>
            </a:r>
            <a:r>
              <a:rPr lang="pl-PL" altLang="pl-PL" sz="1600" dirty="0" err="1">
                <a:cs typeface="Arial" panose="020B0604020202020204" pitchFamily="34" charset="0"/>
              </a:rPr>
              <a:t>then</a:t>
            </a:r>
            <a:r>
              <a:rPr lang="pl-PL" altLang="pl-PL" sz="1600" dirty="0">
                <a:cs typeface="Arial" panose="020B0604020202020204" pitchFamily="34" charset="0"/>
              </a:rPr>
              <a:t> </a:t>
            </a:r>
            <a:r>
              <a:rPr lang="pl-PL" altLang="pl-PL" sz="1600" dirty="0" err="1">
                <a:cs typeface="Arial" panose="020B0604020202020204" pitchFamily="34" charset="0"/>
              </a:rPr>
              <a:t>scrape</a:t>
            </a:r>
            <a:r>
              <a:rPr lang="pl-PL" altLang="pl-PL" sz="1600" dirty="0">
                <a:cs typeface="Arial" panose="020B0604020202020204" pitchFamily="34" charset="0"/>
              </a:rPr>
              <a:t> </a:t>
            </a:r>
            <a:r>
              <a:rPr lang="pl-PL" altLang="pl-PL" sz="1600" dirty="0" err="1">
                <a:cs typeface="Arial" panose="020B0604020202020204" pitchFamily="34" charset="0"/>
              </a:rPr>
              <a:t>these</a:t>
            </a:r>
            <a:r>
              <a:rPr lang="pl-PL" altLang="pl-PL" sz="1600" dirty="0">
                <a:cs typeface="Arial" panose="020B0604020202020204" pitchFamily="34" charset="0"/>
              </a:rPr>
              <a:t> </a:t>
            </a:r>
            <a:r>
              <a:rPr lang="pl-PL" altLang="pl-PL" sz="1600" dirty="0" err="1">
                <a:cs typeface="Arial" panose="020B0604020202020204" pitchFamily="34" charset="0"/>
              </a:rPr>
              <a:t>pages</a:t>
            </a:r>
            <a:r>
              <a:rPr lang="pl-PL" altLang="pl-PL" sz="1600" dirty="0">
                <a:cs typeface="Arial" panose="020B0604020202020204" pitchFamily="34" charset="0"/>
              </a:rPr>
              <a:t>. </a:t>
            </a:r>
            <a:r>
              <a:rPr lang="pl-PL" altLang="pl-PL" sz="1600" dirty="0" err="1">
                <a:cs typeface="Arial" panose="020B0604020202020204" pitchFamily="34" charset="0"/>
              </a:rPr>
              <a:t>If</a:t>
            </a:r>
            <a:r>
              <a:rPr lang="pl-PL" altLang="pl-PL" sz="1600" dirty="0">
                <a:cs typeface="Arial" panose="020B0604020202020204" pitchFamily="34" charset="0"/>
              </a:rPr>
              <a:t> we </a:t>
            </a:r>
            <a:r>
              <a:rPr lang="pl-PL" altLang="pl-PL" sz="1600" dirty="0" err="1">
                <a:cs typeface="Arial" panose="020B0604020202020204" pitchFamily="34" charset="0"/>
              </a:rPr>
              <a:t>have</a:t>
            </a:r>
            <a:r>
              <a:rPr lang="pl-PL" altLang="pl-PL" sz="1600" dirty="0">
                <a:cs typeface="Arial" panose="020B0604020202020204" pitchFamily="34" charset="0"/>
              </a:rPr>
              <a:t> a </a:t>
            </a:r>
            <a:r>
              <a:rPr lang="pl-PL" altLang="pl-PL" sz="1600" dirty="0" err="1">
                <a:cs typeface="Arial" panose="020B0604020202020204" pitchFamily="34" charset="0"/>
              </a:rPr>
              <a:t>page</a:t>
            </a:r>
            <a:r>
              <a:rPr lang="pl-PL" altLang="pl-PL" sz="1600" dirty="0">
                <a:cs typeface="Arial" panose="020B0604020202020204" pitchFamily="34" charset="0"/>
              </a:rPr>
              <a:t> with </a:t>
            </a:r>
            <a:r>
              <a:rPr lang="pl-PL" altLang="pl-PL" sz="1600" dirty="0" err="1">
                <a:cs typeface="Arial" panose="020B0604020202020204" pitchFamily="34" charset="0"/>
              </a:rPr>
              <a:t>links</a:t>
            </a:r>
            <a:r>
              <a:rPr lang="pl-PL" altLang="pl-PL" sz="1600" dirty="0">
                <a:cs typeface="Arial" panose="020B0604020202020204" pitchFamily="34" charset="0"/>
              </a:rPr>
              <a:t> to </a:t>
            </a:r>
            <a:r>
              <a:rPr lang="pl-PL" altLang="pl-PL" sz="1600" dirty="0" err="1">
                <a:cs typeface="Arial" panose="020B0604020202020204" pitchFamily="34" charset="0"/>
              </a:rPr>
              <a:t>many</a:t>
            </a:r>
            <a:r>
              <a:rPr lang="pl-PL" altLang="pl-PL" sz="1600" dirty="0">
                <a:cs typeface="Arial" panose="020B0604020202020204" pitchFamily="34" charset="0"/>
              </a:rPr>
              <a:t> </a:t>
            </a:r>
            <a:r>
              <a:rPr lang="pl-PL" altLang="pl-PL" sz="1600" dirty="0" err="1">
                <a:cs typeface="Arial" panose="020B0604020202020204" pitchFamily="34" charset="0"/>
              </a:rPr>
              <a:t>other</a:t>
            </a:r>
            <a:r>
              <a:rPr lang="pl-PL" altLang="pl-PL" sz="1600" dirty="0">
                <a:cs typeface="Arial" panose="020B0604020202020204" pitchFamily="34" charset="0"/>
              </a:rPr>
              <a:t> </a:t>
            </a:r>
            <a:r>
              <a:rPr lang="pl-PL" altLang="pl-PL" sz="1600" dirty="0" err="1">
                <a:cs typeface="Arial" panose="020B0604020202020204" pitchFamily="34" charset="0"/>
              </a:rPr>
              <a:t>pages</a:t>
            </a:r>
            <a:r>
              <a:rPr lang="pl-PL" altLang="pl-PL" sz="1600" dirty="0">
                <a:cs typeface="Arial" panose="020B0604020202020204" pitchFamily="34" charset="0"/>
              </a:rPr>
              <a:t>, we </a:t>
            </a:r>
            <a:r>
              <a:rPr lang="pl-PL" altLang="pl-PL" sz="1600" dirty="0" err="1">
                <a:cs typeface="Arial" panose="020B0604020202020204" pitchFamily="34" charset="0"/>
              </a:rPr>
              <a:t>can</a:t>
            </a:r>
            <a:r>
              <a:rPr lang="pl-PL" altLang="pl-PL" sz="1600" dirty="0">
                <a:cs typeface="Arial" panose="020B0604020202020204" pitchFamily="34" charset="0"/>
              </a:rPr>
              <a:t> </a:t>
            </a:r>
            <a:r>
              <a:rPr lang="pl-PL" altLang="pl-PL" sz="1600" dirty="0" err="1">
                <a:cs typeface="Arial" panose="020B0604020202020204" pitchFamily="34" charset="0"/>
              </a:rPr>
              <a:t>easily</a:t>
            </a:r>
            <a:r>
              <a:rPr lang="pl-PL" altLang="pl-PL" sz="1600" dirty="0">
                <a:cs typeface="Arial" panose="020B0604020202020204" pitchFamily="34" charset="0"/>
              </a:rPr>
              <a:t> </a:t>
            </a:r>
            <a:r>
              <a:rPr lang="pl-PL" altLang="pl-PL" sz="1600" dirty="0" err="1">
                <a:cs typeface="Arial" panose="020B0604020202020204" pitchFamily="34" charset="0"/>
              </a:rPr>
              <a:t>scrape</a:t>
            </a:r>
            <a:r>
              <a:rPr lang="pl-PL" altLang="pl-PL" sz="1600" dirty="0">
                <a:cs typeface="Arial" panose="020B0604020202020204" pitchFamily="34" charset="0"/>
              </a:rPr>
              <a:t> </a:t>
            </a:r>
            <a:r>
              <a:rPr lang="pl-PL" altLang="pl-PL" sz="1600" dirty="0" err="1">
                <a:cs typeface="Arial" panose="020B0604020202020204" pitchFamily="34" charset="0"/>
              </a:rPr>
              <a:t>all</a:t>
            </a:r>
            <a:r>
              <a:rPr lang="pl-PL" altLang="pl-PL" sz="1600" dirty="0">
                <a:cs typeface="Arial" panose="020B0604020202020204" pitchFamily="34" charset="0"/>
              </a:rPr>
              <a:t> of </a:t>
            </a:r>
            <a:r>
              <a:rPr lang="pl-PL" altLang="pl-PL" sz="1600" dirty="0" err="1">
                <a:cs typeface="Arial" panose="020B0604020202020204" pitchFamily="34" charset="0"/>
              </a:rPr>
              <a:t>them</a:t>
            </a:r>
            <a:r>
              <a:rPr lang="pl-PL" altLang="pl-PL" sz="1600" dirty="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cs typeface="Arial" panose="020B0604020202020204" pitchFamily="34" charset="0"/>
            </a:endParaRPr>
          </a:p>
          <a:p>
            <a:pPr marL="0" indent="0" eaLnBrk="0" fontAlgn="base" hangingPunct="0">
              <a:lnSpc>
                <a:spcPct val="100000"/>
              </a:lnSpc>
              <a:spcBef>
                <a:spcPct val="0"/>
              </a:spcBef>
              <a:spcAft>
                <a:spcPct val="0"/>
              </a:spcAft>
              <a:buNone/>
            </a:pPr>
            <a:r>
              <a:rPr lang="pl-PL" altLang="pl-PL" sz="1600" dirty="0">
                <a:cs typeface="Arial" panose="020B0604020202020204" pitchFamily="34" charset="0"/>
              </a:rPr>
              <a:t>We </a:t>
            </a:r>
            <a:r>
              <a:rPr lang="pl-PL" altLang="pl-PL" sz="1600" dirty="0" err="1">
                <a:cs typeface="Arial" panose="020B0604020202020204" pitchFamily="34" charset="0"/>
              </a:rPr>
              <a:t>can</a:t>
            </a:r>
            <a:r>
              <a:rPr lang="pl-PL" altLang="pl-PL" sz="1600" dirty="0">
                <a:cs typeface="Arial" panose="020B0604020202020204" pitchFamily="34" charset="0"/>
              </a:rPr>
              <a:t> </a:t>
            </a:r>
            <a:r>
              <a:rPr lang="pl-PL" altLang="pl-PL" sz="1600" dirty="0" err="1">
                <a:cs typeface="Arial" panose="020B0604020202020204" pitchFamily="34" charset="0"/>
              </a:rPr>
              <a:t>pull</a:t>
            </a:r>
            <a:r>
              <a:rPr lang="pl-PL" altLang="pl-PL" sz="1600" dirty="0">
                <a:cs typeface="Arial" panose="020B0604020202020204" pitchFamily="34" charset="0"/>
              </a:rPr>
              <a:t> out the link by </a:t>
            </a:r>
            <a:r>
              <a:rPr lang="pl-PL" altLang="pl-PL" sz="1600" dirty="0" err="1">
                <a:cs typeface="Arial" panose="020B0604020202020204" pitchFamily="34" charset="0"/>
              </a:rPr>
              <a:t>first</a:t>
            </a:r>
            <a:r>
              <a:rPr lang="pl-PL" altLang="pl-PL" sz="1600" dirty="0">
                <a:cs typeface="Arial" panose="020B0604020202020204" pitchFamily="34" charset="0"/>
              </a:rPr>
              <a:t> </a:t>
            </a:r>
            <a:r>
              <a:rPr lang="pl-PL" altLang="pl-PL" sz="1600" dirty="0" err="1">
                <a:cs typeface="Arial" panose="020B0604020202020204" pitchFamily="34" charset="0"/>
              </a:rPr>
              <a:t>getting</a:t>
            </a:r>
            <a:r>
              <a:rPr lang="pl-PL" altLang="pl-PL" sz="1600" dirty="0">
                <a:cs typeface="Arial" panose="020B0604020202020204" pitchFamily="34" charset="0"/>
              </a:rPr>
              <a:t> </a:t>
            </a:r>
            <a:r>
              <a:rPr lang="pl-PL" altLang="pl-PL" sz="1600" dirty="0" err="1">
                <a:cs typeface="Arial" panose="020B0604020202020204" pitchFamily="34" charset="0"/>
              </a:rPr>
              <a:t>elements</a:t>
            </a:r>
            <a:r>
              <a:rPr lang="pl-PL" altLang="pl-PL" sz="1600" dirty="0">
                <a:cs typeface="Arial" panose="020B0604020202020204" pitchFamily="34" charset="0"/>
              </a:rPr>
              <a:t> with </a:t>
            </a:r>
            <a:r>
              <a:rPr lang="pl-PL" altLang="pl-PL" sz="1600" dirty="0" err="1">
                <a:cs typeface="Arial" panose="020B0604020202020204" pitchFamily="34" charset="0"/>
              </a:rPr>
              <a:t>an</a:t>
            </a:r>
            <a:r>
              <a:rPr lang="pl-PL" altLang="pl-PL" sz="1600" dirty="0">
                <a:cs typeface="Arial" panose="020B0604020202020204" pitchFamily="34" charset="0"/>
              </a:rPr>
              <a:t> </a:t>
            </a:r>
            <a:r>
              <a:rPr lang="pl-PL" altLang="pl-PL" sz="1600" dirty="0" err="1">
                <a:cs typeface="Arial" panose="020B0604020202020204" pitchFamily="34" charset="0"/>
              </a:rPr>
              <a:t>href</a:t>
            </a:r>
            <a:r>
              <a:rPr lang="pl-PL" altLang="pl-PL" sz="1600" dirty="0">
                <a:cs typeface="Arial" panose="020B0604020202020204" pitchFamily="34" charset="0"/>
              </a:rPr>
              <a:t> </a:t>
            </a:r>
            <a:r>
              <a:rPr lang="pl-PL" altLang="pl-PL" sz="1600" dirty="0" err="1">
                <a:cs typeface="Arial" panose="020B0604020202020204" pitchFamily="34" charset="0"/>
              </a:rPr>
              <a:t>attribute</a:t>
            </a:r>
            <a:r>
              <a:rPr lang="pl-PL" altLang="pl-PL" sz="1600" dirty="0">
                <a:cs typeface="Arial" panose="020B0604020202020204" pitchFamily="34" charset="0"/>
              </a:rPr>
              <a:t> and </a:t>
            </a:r>
            <a:r>
              <a:rPr lang="pl-PL" altLang="pl-PL" sz="1600" dirty="0" err="1">
                <a:cs typeface="Arial" panose="020B0604020202020204" pitchFamily="34" charset="0"/>
              </a:rPr>
              <a:t>then</a:t>
            </a:r>
            <a:r>
              <a:rPr lang="pl-PL" altLang="pl-PL" sz="1600" dirty="0">
                <a:cs typeface="Arial" panose="020B0604020202020204" pitchFamily="34" charset="0"/>
              </a:rPr>
              <a:t> </a:t>
            </a:r>
            <a:r>
              <a:rPr lang="pl-PL" altLang="pl-PL" sz="1600" dirty="0" err="1">
                <a:cs typeface="Arial" panose="020B0604020202020204" pitchFamily="34" charset="0"/>
              </a:rPr>
              <a:t>pull</a:t>
            </a:r>
            <a:r>
              <a:rPr lang="pl-PL" altLang="pl-PL" sz="1600" dirty="0">
                <a:cs typeface="Arial" panose="020B0604020202020204" pitchFamily="34" charset="0"/>
              </a:rPr>
              <a:t> the </a:t>
            </a:r>
            <a:r>
              <a:rPr lang="pl-PL" altLang="pl-PL" sz="1600" dirty="0" err="1">
                <a:cs typeface="Arial" panose="020B0604020202020204" pitchFamily="34" charset="0"/>
              </a:rPr>
              <a:t>value</a:t>
            </a:r>
            <a:r>
              <a:rPr lang="pl-PL" altLang="pl-PL" sz="1600" dirty="0">
                <a:cs typeface="Arial" panose="020B0604020202020204" pitchFamily="34" charset="0"/>
              </a:rPr>
              <a:t> of </a:t>
            </a:r>
            <a:r>
              <a:rPr lang="pl-PL" altLang="pl-PL" sz="1600" dirty="0" err="1">
                <a:cs typeface="Arial" panose="020B0604020202020204" pitchFamily="34" charset="0"/>
              </a:rPr>
              <a:t>those</a:t>
            </a:r>
            <a:r>
              <a:rPr lang="pl-PL" altLang="pl-PL" sz="1600" dirty="0">
                <a:cs typeface="Arial" panose="020B0604020202020204" pitchFamily="34" charset="0"/>
              </a:rPr>
              <a:t> </a:t>
            </a:r>
            <a:r>
              <a:rPr lang="pl-PL" altLang="pl-PL" sz="1600" dirty="0" err="1">
                <a:cs typeface="Arial" panose="020B0604020202020204" pitchFamily="34" charset="0"/>
              </a:rPr>
              <a:t>attributes</a:t>
            </a:r>
            <a:r>
              <a:rPr lang="pl-PL" altLang="pl-PL" sz="1600" dirty="0">
                <a:cs typeface="Arial" panose="020B0604020202020204" pitchFamily="34" charset="0"/>
              </a:rPr>
              <a:t>. </a:t>
            </a:r>
            <a:r>
              <a:rPr lang="pl-PL" altLang="pl-PL" sz="1600" dirty="0" err="1">
                <a:cs typeface="Arial" panose="020B0604020202020204" pitchFamily="34" charset="0"/>
              </a:rPr>
              <a:t>html_attr</a:t>
            </a:r>
            <a:r>
              <a:rPr lang="pl-PL" altLang="pl-PL" sz="1600" dirty="0">
                <a:cs typeface="Arial" panose="020B0604020202020204" pitchFamily="34" charset="0"/>
              </a:rPr>
              <a:t>() </a:t>
            </a:r>
            <a:r>
              <a:rPr lang="pl-PL" altLang="pl-PL" sz="1600" dirty="0" err="1">
                <a:cs typeface="Arial" panose="020B0604020202020204" pitchFamily="34" charset="0"/>
              </a:rPr>
              <a:t>just</a:t>
            </a:r>
            <a:r>
              <a:rPr lang="pl-PL" altLang="pl-PL" sz="1600" dirty="0">
                <a:cs typeface="Arial" panose="020B0604020202020204" pitchFamily="34" charset="0"/>
              </a:rPr>
              <a:t> </a:t>
            </a:r>
            <a:r>
              <a:rPr lang="pl-PL" altLang="pl-PL" sz="1600" dirty="0" err="1">
                <a:cs typeface="Arial" panose="020B0604020202020204" pitchFamily="34" charset="0"/>
              </a:rPr>
              <a:t>takes</a:t>
            </a:r>
            <a:r>
              <a:rPr lang="pl-PL" altLang="pl-PL" sz="1600" dirty="0">
                <a:cs typeface="Arial" panose="020B0604020202020204" pitchFamily="34" charset="0"/>
              </a:rPr>
              <a:t> the </a:t>
            </a:r>
            <a:r>
              <a:rPr lang="pl-PL" altLang="pl-PL" sz="1600" dirty="0" err="1">
                <a:cs typeface="Arial" panose="020B0604020202020204" pitchFamily="34" charset="0"/>
              </a:rPr>
              <a:t>name</a:t>
            </a:r>
            <a:r>
              <a:rPr lang="pl-PL" altLang="pl-PL" sz="1600" dirty="0">
                <a:cs typeface="Arial" panose="020B0604020202020204" pitchFamily="34" charset="0"/>
              </a:rPr>
              <a:t> of the </a:t>
            </a:r>
            <a:r>
              <a:rPr lang="pl-PL" altLang="pl-PL" sz="1600" dirty="0" err="1">
                <a:cs typeface="Arial" panose="020B0604020202020204" pitchFamily="34" charset="0"/>
              </a:rPr>
              <a:t>attribute</a:t>
            </a:r>
            <a:r>
              <a:rPr lang="pl-PL" altLang="pl-PL" sz="1600" dirty="0">
                <a:cs typeface="Arial" panose="020B0604020202020204" pitchFamily="34" charset="0"/>
              </a:rPr>
              <a:t> in </a:t>
            </a:r>
            <a:r>
              <a:rPr lang="pl-PL" altLang="pl-PL" sz="1600" dirty="0" err="1">
                <a:cs typeface="Arial" panose="020B0604020202020204" pitchFamily="34" charset="0"/>
              </a:rPr>
              <a:t>quotes</a:t>
            </a:r>
            <a:r>
              <a:rPr lang="pl-PL" altLang="pl-PL" sz="1600" dirty="0">
                <a:cs typeface="Arial" panose="020B0604020202020204" pitchFamily="34" charset="0"/>
              </a:rPr>
              <a:t>,  </a:t>
            </a:r>
            <a:r>
              <a:rPr lang="pl-PL" altLang="pl-PL" sz="1600" dirty="0" err="1">
                <a:cs typeface="Arial" panose="020B0604020202020204" pitchFamily="34" charset="0"/>
              </a:rPr>
              <a:t>so</a:t>
            </a:r>
            <a:r>
              <a:rPr lang="pl-PL" altLang="pl-PL" sz="1600" dirty="0">
                <a:cs typeface="Arial" panose="020B0604020202020204" pitchFamily="34" charset="0"/>
              </a:rPr>
              <a:t> </a:t>
            </a:r>
            <a:r>
              <a:rPr lang="pl-PL" altLang="pl-PL" sz="1600" dirty="0" err="1">
                <a:cs typeface="Arial" panose="020B0604020202020204" pitchFamily="34" charset="0"/>
              </a:rPr>
              <a:t>there</a:t>
            </a:r>
            <a:r>
              <a:rPr lang="pl-PL" altLang="pl-PL" sz="1600" dirty="0">
                <a:cs typeface="Arial" panose="020B0604020202020204" pitchFamily="34" charset="0"/>
              </a:rPr>
              <a:t> </a:t>
            </a:r>
            <a:r>
              <a:rPr lang="pl-PL" altLang="pl-PL" sz="1600" dirty="0" err="1">
                <a:cs typeface="Arial" panose="020B0604020202020204" pitchFamily="34" charset="0"/>
              </a:rPr>
              <a:t>is</a:t>
            </a:r>
            <a:r>
              <a:rPr lang="pl-PL" altLang="pl-PL" sz="1600" dirty="0">
                <a:cs typeface="Arial" panose="020B0604020202020204" pitchFamily="34" charset="0"/>
              </a:rPr>
              <a:t> no </a:t>
            </a:r>
            <a:r>
              <a:rPr lang="pl-PL" altLang="pl-PL" sz="1600" dirty="0" err="1">
                <a:cs typeface="Arial" panose="020B0604020202020204" pitchFamily="34" charset="0"/>
              </a:rPr>
              <a:t>need</a:t>
            </a:r>
            <a:r>
              <a:rPr lang="pl-PL" altLang="pl-PL" sz="1600" dirty="0">
                <a:cs typeface="Arial" panose="020B0604020202020204" pitchFamily="34" charset="0"/>
              </a:rPr>
              <a:t> to </a:t>
            </a:r>
            <a:r>
              <a:rPr lang="pl-PL" altLang="pl-PL" sz="1600" dirty="0" err="1">
                <a:cs typeface="Arial" panose="020B0604020202020204" pitchFamily="34" charset="0"/>
              </a:rPr>
              <a:t>use</a:t>
            </a:r>
            <a:r>
              <a:rPr lang="pl-PL" altLang="pl-PL" sz="1600" dirty="0">
                <a:cs typeface="Arial" panose="020B0604020202020204" pitchFamily="34" charset="0"/>
              </a:rPr>
              <a:t> the </a:t>
            </a:r>
            <a:r>
              <a:rPr lang="pl-PL" altLang="pl-PL" sz="1600" dirty="0" err="1">
                <a:cs typeface="Arial" panose="020B0604020202020204" pitchFamily="34" charset="0"/>
              </a:rPr>
              <a:t>square</a:t>
            </a:r>
            <a:r>
              <a:rPr lang="pl-PL" altLang="pl-PL" sz="1600" dirty="0">
                <a:cs typeface="Arial" panose="020B0604020202020204" pitchFamily="34" charset="0"/>
              </a:rPr>
              <a:t> </a:t>
            </a:r>
            <a:r>
              <a:rPr lang="pl-PL" altLang="pl-PL" sz="1600" dirty="0" err="1">
                <a:cs typeface="Arial" panose="020B0604020202020204" pitchFamily="34" charset="0"/>
              </a:rPr>
              <a:t>brackets</a:t>
            </a:r>
            <a:r>
              <a:rPr lang="pl-PL" altLang="pl-PL" sz="1600" dirty="0">
                <a:cs typeface="Arial" panose="020B0604020202020204" pitchFamily="34" charset="0"/>
              </a:rPr>
              <a:t> we </a:t>
            </a:r>
            <a:r>
              <a:rPr lang="pl-PL" altLang="pl-PL" sz="1600" dirty="0" err="1">
                <a:cs typeface="Arial" panose="020B0604020202020204" pitchFamily="34" charset="0"/>
              </a:rPr>
              <a:t>use</a:t>
            </a:r>
            <a:r>
              <a:rPr lang="pl-PL" altLang="pl-PL" sz="1600" dirty="0">
                <a:cs typeface="Arial" panose="020B0604020202020204" pitchFamily="34" charset="0"/>
              </a:rPr>
              <a:t> for CSS </a:t>
            </a:r>
            <a:r>
              <a:rPr lang="pl-PL" altLang="pl-PL" sz="1600" dirty="0" err="1">
                <a:cs typeface="Arial" panose="020B0604020202020204" pitchFamily="34" charset="0"/>
              </a:rPr>
              <a:t>selectors</a:t>
            </a:r>
            <a:r>
              <a:rPr lang="pl-PL" altLang="pl-PL" sz="1600" dirty="0">
                <a:cs typeface="Arial" panose="020B0604020202020204" pitchFamily="34" charset="0"/>
              </a:rPr>
              <a:t> ([</a:t>
            </a:r>
            <a:r>
              <a:rPr lang="pl-PL" altLang="pl-PL" sz="1600" dirty="0" err="1">
                <a:cs typeface="Arial" panose="020B0604020202020204" pitchFamily="34" charset="0"/>
              </a:rPr>
              <a:t>href</a:t>
            </a:r>
            <a:r>
              <a:rPr lang="pl-PL" altLang="pl-PL" sz="1600" dirty="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pic>
        <p:nvPicPr>
          <p:cNvPr id="6" name="Obraz 5">
            <a:extLst>
              <a:ext uri="{FF2B5EF4-FFF2-40B4-BE49-F238E27FC236}">
                <a16:creationId xmlns:a16="http://schemas.microsoft.com/office/drawing/2014/main" id="{830AD4BD-A011-446C-8B0B-4CEAAB0CF7E7}"/>
              </a:ext>
            </a:extLst>
          </p:cNvPr>
          <p:cNvPicPr>
            <a:picLocks noChangeAspect="1"/>
          </p:cNvPicPr>
          <p:nvPr/>
        </p:nvPicPr>
        <p:blipFill>
          <a:blip r:embed="rId2"/>
          <a:stretch>
            <a:fillRect/>
          </a:stretch>
        </p:blipFill>
        <p:spPr>
          <a:xfrm>
            <a:off x="569987" y="3574459"/>
            <a:ext cx="4705350" cy="2200275"/>
          </a:xfrm>
          <a:prstGeom prst="rect">
            <a:avLst/>
          </a:prstGeom>
        </p:spPr>
      </p:pic>
    </p:spTree>
    <p:extLst>
      <p:ext uri="{BB962C8B-B14F-4D97-AF65-F5344CB8AC3E}">
        <p14:creationId xmlns:p14="http://schemas.microsoft.com/office/powerpoint/2010/main" val="364116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145461-DE96-40AD-B4D1-4DDF8242B2D6}"/>
              </a:ext>
            </a:extLst>
          </p:cNvPr>
          <p:cNvSpPr>
            <a:spLocks noGrp="1"/>
          </p:cNvSpPr>
          <p:nvPr>
            <p:ph type="title"/>
          </p:nvPr>
        </p:nvSpPr>
        <p:spPr/>
        <p:txBody>
          <a:bodyPr/>
          <a:lstStyle/>
          <a:p>
            <a:r>
              <a:rPr lang="pl-PL" dirty="0" err="1"/>
              <a:t>Tables</a:t>
            </a:r>
            <a:endParaRPr lang="en-GB" dirty="0"/>
          </a:p>
        </p:txBody>
      </p:sp>
      <p:sp>
        <p:nvSpPr>
          <p:cNvPr id="4" name="Symbol zastępczy numeru slajdu 3">
            <a:extLst>
              <a:ext uri="{FF2B5EF4-FFF2-40B4-BE49-F238E27FC236}">
                <a16:creationId xmlns:a16="http://schemas.microsoft.com/office/drawing/2014/main" id="{293B060B-B5C5-4AC9-9599-31C6FBBA7F27}"/>
              </a:ext>
            </a:extLst>
          </p:cNvPr>
          <p:cNvSpPr>
            <a:spLocks noGrp="1"/>
          </p:cNvSpPr>
          <p:nvPr>
            <p:ph type="sldNum" sz="quarter" idx="12"/>
          </p:nvPr>
        </p:nvSpPr>
        <p:spPr/>
        <p:txBody>
          <a:bodyPr/>
          <a:lstStyle/>
          <a:p>
            <a:fld id="{36F92EC7-4B9D-428C-9087-B61AD018EF74}" type="slidenum">
              <a:rPr lang="pl-PL" smtClean="0"/>
              <a:pPr/>
              <a:t>18</a:t>
            </a:fld>
            <a:endParaRPr lang="pl-PL"/>
          </a:p>
        </p:txBody>
      </p:sp>
      <p:sp>
        <p:nvSpPr>
          <p:cNvPr id="5" name="Rectangle 1">
            <a:extLst>
              <a:ext uri="{FF2B5EF4-FFF2-40B4-BE49-F238E27FC236}">
                <a16:creationId xmlns:a16="http://schemas.microsoft.com/office/drawing/2014/main" id="{6E4A44DB-0579-4883-9F70-3057D10F2802}"/>
              </a:ext>
            </a:extLst>
          </p:cNvPr>
          <p:cNvSpPr>
            <a:spLocks noGrp="1" noChangeArrowheads="1"/>
          </p:cNvSpPr>
          <p:nvPr>
            <p:ph idx="1"/>
          </p:nvPr>
        </p:nvSpPr>
        <p:spPr bwMode="auto">
          <a:xfrm>
            <a:off x="184731" y="1262131"/>
            <a:ext cx="86135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pl-PL" sz="1600" noProof="1">
                <a:cs typeface="Arial" panose="020B0604020202020204" pitchFamily="34" charset="0"/>
              </a:rPr>
              <a:t>Tables are another element we may want to scrape. </a:t>
            </a:r>
          </a:p>
          <a:p>
            <a:pPr marL="0" marR="0" lvl="0" indent="0" algn="l" defTabSz="914400" rtl="0" eaLnBrk="0" fontAlgn="base" latinLnBrk="0" hangingPunct="0">
              <a:lnSpc>
                <a:spcPct val="100000"/>
              </a:lnSpc>
              <a:spcBef>
                <a:spcPct val="0"/>
              </a:spcBef>
              <a:spcAft>
                <a:spcPct val="0"/>
              </a:spcAft>
              <a:buClrTx/>
              <a:buSzTx/>
              <a:buFontTx/>
              <a:buNone/>
              <a:tabLst/>
            </a:pPr>
            <a:r>
              <a:rPr lang="en-GB" altLang="pl-PL" sz="1600" noProof="1">
                <a:cs typeface="Arial" panose="020B0604020202020204" pitchFamily="34" charset="0"/>
              </a:rPr>
              <a:t>Html_table() returns a list of dataframes made from the table elements in a webpage .</a:t>
            </a:r>
          </a:p>
          <a:p>
            <a:pPr marL="0" indent="0" eaLnBrk="0" fontAlgn="base" hangingPunct="0">
              <a:lnSpc>
                <a:spcPct val="100000"/>
              </a:lnSpc>
              <a:spcBef>
                <a:spcPct val="0"/>
              </a:spcBef>
              <a:spcAft>
                <a:spcPct val="0"/>
              </a:spcAft>
              <a:buNone/>
            </a:pPr>
            <a:r>
              <a:rPr lang="en-GB" altLang="pl-PL" sz="1600" noProof="1">
                <a:cs typeface="Arial" panose="020B0604020202020204" pitchFamily="34" charset="0"/>
              </a:rPr>
              <a:t>We do not need to use html_elements() with a CSS selector before html_table(), but we might want to in some situations where we only want one of several tables.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cs typeface="Arial" panose="020B0604020202020204" pitchFamily="34" charset="0"/>
            </a:endParaRPr>
          </a:p>
        </p:txBody>
      </p:sp>
      <p:pic>
        <p:nvPicPr>
          <p:cNvPr id="3" name="Obraz 2">
            <a:extLst>
              <a:ext uri="{FF2B5EF4-FFF2-40B4-BE49-F238E27FC236}">
                <a16:creationId xmlns:a16="http://schemas.microsoft.com/office/drawing/2014/main" id="{90F3F137-DE30-439A-8E64-7AFCAFEDFCC6}"/>
              </a:ext>
            </a:extLst>
          </p:cNvPr>
          <p:cNvPicPr>
            <a:picLocks noChangeAspect="1"/>
          </p:cNvPicPr>
          <p:nvPr/>
        </p:nvPicPr>
        <p:blipFill>
          <a:blip r:embed="rId2"/>
          <a:stretch>
            <a:fillRect/>
          </a:stretch>
        </p:blipFill>
        <p:spPr>
          <a:xfrm>
            <a:off x="390525" y="2406766"/>
            <a:ext cx="4181475" cy="2933700"/>
          </a:xfrm>
          <a:prstGeom prst="rect">
            <a:avLst/>
          </a:prstGeom>
        </p:spPr>
      </p:pic>
      <p:sp>
        <p:nvSpPr>
          <p:cNvPr id="6" name="pole tekstowe 5">
            <a:extLst>
              <a:ext uri="{FF2B5EF4-FFF2-40B4-BE49-F238E27FC236}">
                <a16:creationId xmlns:a16="http://schemas.microsoft.com/office/drawing/2014/main" id="{02965939-9758-45CA-8558-4C323D15DF41}"/>
              </a:ext>
            </a:extLst>
          </p:cNvPr>
          <p:cNvSpPr txBox="1"/>
          <p:nvPr/>
        </p:nvSpPr>
        <p:spPr>
          <a:xfrm>
            <a:off x="4777794" y="2558643"/>
            <a:ext cx="3861138" cy="1200329"/>
          </a:xfrm>
          <a:prstGeom prst="rect">
            <a:avLst/>
          </a:prstGeom>
          <a:noFill/>
        </p:spPr>
        <p:txBody>
          <a:bodyPr wrap="square" rtlCol="0">
            <a:spAutoFit/>
          </a:bodyPr>
          <a:lstStyle/>
          <a:p>
            <a:r>
              <a:rPr lang="en-US" dirty="0"/>
              <a:t>The data we scrape is bound to be a mess, and we need to work it into a usable format, usually a </a:t>
            </a:r>
            <a:r>
              <a:rPr lang="en-US" dirty="0" err="1"/>
              <a:t>dataframe</a:t>
            </a:r>
            <a:r>
              <a:rPr lang="en-US" dirty="0"/>
              <a:t>. This process is called </a:t>
            </a:r>
            <a:r>
              <a:rPr lang="en-US" b="1" dirty="0"/>
              <a:t>data wrangling</a:t>
            </a:r>
            <a:endParaRPr lang="en-GB" b="1" dirty="0"/>
          </a:p>
        </p:txBody>
      </p:sp>
      <p:sp>
        <p:nvSpPr>
          <p:cNvPr id="7" name="pole tekstowe 6">
            <a:extLst>
              <a:ext uri="{FF2B5EF4-FFF2-40B4-BE49-F238E27FC236}">
                <a16:creationId xmlns:a16="http://schemas.microsoft.com/office/drawing/2014/main" id="{D3921FA5-3B02-4ECE-88B2-F86833EB714F}"/>
              </a:ext>
            </a:extLst>
          </p:cNvPr>
          <p:cNvSpPr txBox="1"/>
          <p:nvPr/>
        </p:nvSpPr>
        <p:spPr>
          <a:xfrm>
            <a:off x="4894112" y="4580389"/>
            <a:ext cx="3582099" cy="1200329"/>
          </a:xfrm>
          <a:prstGeom prst="rect">
            <a:avLst/>
          </a:prstGeom>
          <a:noFill/>
        </p:spPr>
        <p:txBody>
          <a:bodyPr wrap="square" rtlCol="0">
            <a:spAutoFit/>
          </a:bodyPr>
          <a:lstStyle/>
          <a:p>
            <a:r>
              <a:rPr lang="en-US" dirty="0"/>
              <a:t>To scrape multiple pages, we need to gather all of our URLs, download multiple pages, and save HTML files to checkpoint our work</a:t>
            </a:r>
            <a:endParaRPr lang="en-GB" dirty="0"/>
          </a:p>
        </p:txBody>
      </p:sp>
    </p:spTree>
    <p:extLst>
      <p:ext uri="{BB962C8B-B14F-4D97-AF65-F5344CB8AC3E}">
        <p14:creationId xmlns:p14="http://schemas.microsoft.com/office/powerpoint/2010/main" val="244132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1000"/>
                                        <p:tgtEl>
                                          <p:spTgt spid="7">
                                            <p:txEl>
                                              <p:pRg st="0" end="0"/>
                                            </p:txEl>
                                          </p:spTgt>
                                        </p:tgtEl>
                                      </p:cBhvr>
                                    </p:animEffect>
                                    <p:anim calcmode="lin" valueType="num">
                                      <p:cBhvr>
                                        <p:cTn id="4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8174A4-0746-4179-86F7-AC8AF11D7419}"/>
              </a:ext>
            </a:extLst>
          </p:cNvPr>
          <p:cNvSpPr>
            <a:spLocks noGrp="1"/>
          </p:cNvSpPr>
          <p:nvPr>
            <p:ph type="title"/>
          </p:nvPr>
        </p:nvSpPr>
        <p:spPr>
          <a:xfrm>
            <a:off x="260059" y="427758"/>
            <a:ext cx="6812123" cy="803564"/>
          </a:xfrm>
        </p:spPr>
        <p:txBody>
          <a:bodyPr>
            <a:normAutofit/>
          </a:bodyPr>
          <a:lstStyle/>
          <a:p>
            <a:r>
              <a:rPr lang="en-GB" b="1" dirty="0" err="1">
                <a:solidFill>
                  <a:srgbClr val="001D77"/>
                </a:solidFill>
                <a:cs typeface="+mn-cs"/>
              </a:rPr>
              <a:t>Potencial</a:t>
            </a:r>
            <a:r>
              <a:rPr lang="en-GB" dirty="0"/>
              <a:t> </a:t>
            </a:r>
            <a:r>
              <a:rPr lang="en-GB" b="1" dirty="0">
                <a:solidFill>
                  <a:srgbClr val="001D77"/>
                </a:solidFill>
                <a:cs typeface="+mn-cs"/>
              </a:rPr>
              <a:t>issues</a:t>
            </a:r>
          </a:p>
        </p:txBody>
      </p:sp>
      <p:sp>
        <p:nvSpPr>
          <p:cNvPr id="3" name="Symbol zastępczy zawartości 2">
            <a:extLst>
              <a:ext uri="{FF2B5EF4-FFF2-40B4-BE49-F238E27FC236}">
                <a16:creationId xmlns:a16="http://schemas.microsoft.com/office/drawing/2014/main" id="{191C0F5B-035E-4BFD-A54D-AF506D13E648}"/>
              </a:ext>
            </a:extLst>
          </p:cNvPr>
          <p:cNvSpPr>
            <a:spLocks noGrp="1"/>
          </p:cNvSpPr>
          <p:nvPr>
            <p:ph idx="1"/>
          </p:nvPr>
        </p:nvSpPr>
        <p:spPr>
          <a:xfrm>
            <a:off x="260059" y="3884141"/>
            <a:ext cx="8229600" cy="2472210"/>
          </a:xfrm>
        </p:spPr>
        <p:txBody>
          <a:bodyPr>
            <a:normAutofit fontScale="70000" lnSpcReduction="20000"/>
          </a:bodyPr>
          <a:lstStyle/>
          <a:p>
            <a:pPr marL="257175" indent="-257175">
              <a:lnSpc>
                <a:spcPct val="200000"/>
              </a:lnSpc>
              <a:spcBef>
                <a:spcPts val="0"/>
              </a:spcBef>
            </a:pPr>
            <a:r>
              <a:rPr lang="en-US" altLang="en-US" sz="2300" dirty="0">
                <a:latin typeface="Fira Sans" panose="020B0503050000020004" pitchFamily="34" charset="0"/>
                <a:ea typeface="Fira Sans" panose="020B0503050000020004" pitchFamily="34" charset="0"/>
              </a:rPr>
              <a:t>Different data based on country of origin</a:t>
            </a:r>
          </a:p>
          <a:p>
            <a:pPr marL="257175" indent="-257175">
              <a:lnSpc>
                <a:spcPct val="200000"/>
              </a:lnSpc>
              <a:spcBef>
                <a:spcPts val="0"/>
              </a:spcBef>
            </a:pPr>
            <a:r>
              <a:rPr lang="en-US" altLang="en-US" sz="2300" dirty="0">
                <a:latin typeface="Fira Sans" panose="020B0503050000020004" pitchFamily="34" charset="0"/>
                <a:ea typeface="Fira Sans" panose="020B0503050000020004" pitchFamily="34" charset="0"/>
              </a:rPr>
              <a:t>Frequent structural changes</a:t>
            </a:r>
          </a:p>
          <a:p>
            <a:pPr marL="257175" indent="-257175">
              <a:lnSpc>
                <a:spcPct val="200000"/>
              </a:lnSpc>
              <a:spcBef>
                <a:spcPts val="0"/>
              </a:spcBef>
            </a:pPr>
            <a:r>
              <a:rPr lang="en-US" altLang="en-US" sz="2300" dirty="0">
                <a:latin typeface="Fira Sans" panose="020B0503050000020004" pitchFamily="34" charset="0"/>
                <a:ea typeface="Fira Sans" panose="020B0503050000020004" pitchFamily="34" charset="0"/>
              </a:rPr>
              <a:t>Dynamic websites</a:t>
            </a:r>
          </a:p>
          <a:p>
            <a:pPr marL="257175" indent="-257175">
              <a:lnSpc>
                <a:spcPct val="200000"/>
              </a:lnSpc>
              <a:spcBef>
                <a:spcPts val="0"/>
              </a:spcBef>
            </a:pPr>
            <a:r>
              <a:rPr lang="en-US" altLang="en-US" sz="2300" dirty="0">
                <a:latin typeface="Fira Sans" panose="020B0503050000020004" pitchFamily="34" charset="0"/>
                <a:ea typeface="Fira Sans" panose="020B0503050000020004" pitchFamily="34" charset="0"/>
              </a:rPr>
              <a:t>Invasive web scraping</a:t>
            </a:r>
            <a:endParaRPr lang="pl-PL" altLang="en-US" sz="2300" dirty="0">
              <a:latin typeface="Fira Sans" panose="020B0503050000020004" pitchFamily="34" charset="0"/>
              <a:ea typeface="Fira Sans" panose="020B0503050000020004" pitchFamily="34" charset="0"/>
            </a:endParaRPr>
          </a:p>
          <a:p>
            <a:pPr marL="257175" indent="-257175">
              <a:lnSpc>
                <a:spcPct val="200000"/>
              </a:lnSpc>
              <a:spcBef>
                <a:spcPts val="0"/>
              </a:spcBef>
            </a:pPr>
            <a:r>
              <a:rPr lang="en-GB" altLang="en-US" sz="2300" dirty="0">
                <a:latin typeface="Fira Sans" panose="020B0503050000020004" pitchFamily="34" charset="0"/>
                <a:ea typeface="Fira Sans" panose="020B0503050000020004" pitchFamily="34" charset="0"/>
              </a:rPr>
              <a:t>Differences</a:t>
            </a:r>
            <a:r>
              <a:rPr lang="pl-PL" altLang="en-US" sz="2300" dirty="0">
                <a:latin typeface="Fira Sans" panose="020B0503050000020004" pitchFamily="34" charset="0"/>
                <a:ea typeface="Fira Sans" panose="020B0503050000020004" pitchFamily="34" charset="0"/>
              </a:rPr>
              <a:t> </a:t>
            </a:r>
            <a:r>
              <a:rPr lang="en-GB" altLang="en-US" sz="2300" dirty="0">
                <a:latin typeface="Fira Sans" panose="020B0503050000020004" pitchFamily="34" charset="0"/>
                <a:ea typeface="Fira Sans" panose="020B0503050000020004" pitchFamily="34" charset="0"/>
              </a:rPr>
              <a:t>between</a:t>
            </a:r>
            <a:r>
              <a:rPr lang="pl-PL" altLang="en-US" sz="2300" dirty="0">
                <a:latin typeface="Fira Sans" panose="020B0503050000020004" pitchFamily="34" charset="0"/>
                <a:ea typeface="Fira Sans" panose="020B0503050000020004" pitchFamily="34" charset="0"/>
              </a:rPr>
              <a:t> data</a:t>
            </a:r>
            <a:r>
              <a:rPr lang="en-GB" altLang="en-US" sz="2300" dirty="0">
                <a:latin typeface="Fira Sans" panose="020B0503050000020004" pitchFamily="34" charset="0"/>
                <a:ea typeface="Fira Sans" panose="020B0503050000020004" pitchFamily="34" charset="0"/>
              </a:rPr>
              <a:t> collected </a:t>
            </a:r>
            <a:r>
              <a:rPr lang="pl-PL" altLang="en-US" sz="2300" dirty="0">
                <a:latin typeface="Fira Sans" panose="020B0503050000020004" pitchFamily="34" charset="0"/>
                <a:ea typeface="Fira Sans" panose="020B0503050000020004" pitchFamily="34" charset="0"/>
              </a:rPr>
              <a:t>from </a:t>
            </a:r>
            <a:r>
              <a:rPr lang="en-GB" altLang="en-US" sz="2300" dirty="0">
                <a:latin typeface="Fira Sans" panose="020B0503050000020004" pitchFamily="34" charset="0"/>
                <a:ea typeface="Fira Sans" panose="020B0503050000020004" pitchFamily="34" charset="0"/>
              </a:rPr>
              <a:t>websites</a:t>
            </a:r>
            <a:r>
              <a:rPr lang="pl-PL" altLang="en-US" sz="2300" dirty="0">
                <a:latin typeface="Fira Sans" panose="020B0503050000020004" pitchFamily="34" charset="0"/>
                <a:ea typeface="Fira Sans" panose="020B0503050000020004" pitchFamily="34" charset="0"/>
              </a:rPr>
              <a:t> and </a:t>
            </a:r>
            <a:r>
              <a:rPr lang="en-GB" altLang="en-US" sz="2300" dirty="0">
                <a:latin typeface="Fira Sans" panose="020B0503050000020004" pitchFamily="34" charset="0"/>
                <a:ea typeface="Fira Sans" panose="020B0503050000020004" pitchFamily="34" charset="0"/>
              </a:rPr>
              <a:t>official</a:t>
            </a:r>
            <a:r>
              <a:rPr lang="pl-PL" altLang="en-US" sz="2300" dirty="0">
                <a:latin typeface="Fira Sans" panose="020B0503050000020004" pitchFamily="34" charset="0"/>
                <a:ea typeface="Fira Sans" panose="020B0503050000020004" pitchFamily="34" charset="0"/>
              </a:rPr>
              <a:t> </a:t>
            </a:r>
            <a:r>
              <a:rPr lang="en-GB" altLang="en-US" sz="2300" dirty="0">
                <a:latin typeface="Fira Sans" panose="020B0503050000020004" pitchFamily="34" charset="0"/>
                <a:ea typeface="Fira Sans" panose="020B0503050000020004" pitchFamily="34" charset="0"/>
              </a:rPr>
              <a:t>statistics</a:t>
            </a:r>
            <a:r>
              <a:rPr lang="pl-PL" altLang="en-US" sz="2300" dirty="0">
                <a:latin typeface="Fira Sans" panose="020B0503050000020004" pitchFamily="34" charset="0"/>
                <a:ea typeface="Fira Sans" panose="020B0503050000020004" pitchFamily="34" charset="0"/>
              </a:rPr>
              <a:t> </a:t>
            </a:r>
            <a:r>
              <a:rPr lang="en-GB" altLang="en-US" sz="2300" dirty="0">
                <a:latin typeface="Fira Sans" panose="020B0503050000020004" pitchFamily="34" charset="0"/>
                <a:ea typeface="Fira Sans" panose="020B0503050000020004" pitchFamily="34" charset="0"/>
              </a:rPr>
              <a:t>databases</a:t>
            </a:r>
          </a:p>
        </p:txBody>
      </p:sp>
      <p:sp>
        <p:nvSpPr>
          <p:cNvPr id="4" name="Symbol zastępczy numeru slajdu 3">
            <a:extLst>
              <a:ext uri="{FF2B5EF4-FFF2-40B4-BE49-F238E27FC236}">
                <a16:creationId xmlns:a16="http://schemas.microsoft.com/office/drawing/2014/main" id="{6A7AD732-47D5-4360-BBA4-B9686AFB7FE3}"/>
              </a:ext>
            </a:extLst>
          </p:cNvPr>
          <p:cNvSpPr>
            <a:spLocks noGrp="1"/>
          </p:cNvSpPr>
          <p:nvPr>
            <p:ph type="sldNum" sz="quarter" idx="12"/>
          </p:nvPr>
        </p:nvSpPr>
        <p:spPr>
          <a:xfrm>
            <a:off x="6552841" y="6356351"/>
            <a:ext cx="2591159" cy="365125"/>
          </a:xfrm>
        </p:spPr>
        <p:txBody>
          <a:bodyPr/>
          <a:lstStyle/>
          <a:p>
            <a:fld id="{36F92EC7-4B9D-428C-9087-B61AD018EF74}" type="slidenum">
              <a:rPr lang="pl-PL" b="1" smtClean="0"/>
              <a:t>19</a:t>
            </a:fld>
            <a:endParaRPr lang="pl-PL" b="1" dirty="0"/>
          </a:p>
        </p:txBody>
      </p:sp>
      <p:pic>
        <p:nvPicPr>
          <p:cNvPr id="5" name="Obraz 4">
            <a:extLst>
              <a:ext uri="{FF2B5EF4-FFF2-40B4-BE49-F238E27FC236}">
                <a16:creationId xmlns:a16="http://schemas.microsoft.com/office/drawing/2014/main" id="{88635AB7-468B-44AE-BADF-142023C21D71}"/>
              </a:ext>
            </a:extLst>
          </p:cNvPr>
          <p:cNvPicPr>
            <a:picLocks noChangeAspect="1"/>
          </p:cNvPicPr>
          <p:nvPr/>
        </p:nvPicPr>
        <p:blipFill>
          <a:blip r:embed="rId2"/>
          <a:stretch>
            <a:fillRect/>
          </a:stretch>
        </p:blipFill>
        <p:spPr>
          <a:xfrm>
            <a:off x="1832334" y="965505"/>
            <a:ext cx="5479331" cy="3074838"/>
          </a:xfrm>
          <a:prstGeom prst="rect">
            <a:avLst/>
          </a:prstGeom>
        </p:spPr>
      </p:pic>
    </p:spTree>
    <p:extLst>
      <p:ext uri="{BB962C8B-B14F-4D97-AF65-F5344CB8AC3E}">
        <p14:creationId xmlns:p14="http://schemas.microsoft.com/office/powerpoint/2010/main" val="35959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6" name="Symbol zastępczy numeru slajdu 1"/>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latin typeface="Arial" panose="020B0604020202020204" pitchFamily="34" charset="0"/>
                <a:cs typeface="Arial" panose="020B0604020202020204" pitchFamily="34" charset="0"/>
              </a:rPr>
              <a:t>2</a:t>
            </a:r>
          </a:p>
        </p:txBody>
      </p:sp>
      <p:sp>
        <p:nvSpPr>
          <p:cNvPr id="12" name="Prostokąt 11"/>
          <p:cNvSpPr/>
          <p:nvPr/>
        </p:nvSpPr>
        <p:spPr>
          <a:xfrm>
            <a:off x="276045" y="222306"/>
            <a:ext cx="8591910" cy="584775"/>
          </a:xfrm>
          <a:prstGeom prst="rect">
            <a:avLst/>
          </a:prstGeom>
        </p:spPr>
        <p:txBody>
          <a:bodyPr wrap="square">
            <a:spAutoFit/>
          </a:bodyPr>
          <a:lstStyle/>
          <a:p>
            <a:pPr algn="ctr"/>
            <a:r>
              <a:rPr lang="en-GB" sz="32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Contents</a:t>
            </a:r>
            <a:endParaRPr lang="en-GB" sz="21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112816161"/>
              </p:ext>
            </p:extLst>
          </p:nvPr>
        </p:nvGraphicFramePr>
        <p:xfrm>
          <a:off x="1458098" y="137739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82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56E274-CD63-4F89-A3D5-4FB229D75033}"/>
              </a:ext>
            </a:extLst>
          </p:cNvPr>
          <p:cNvSpPr>
            <a:spLocks noGrp="1"/>
          </p:cNvSpPr>
          <p:nvPr>
            <p:ph type="title"/>
          </p:nvPr>
        </p:nvSpPr>
        <p:spPr/>
        <p:txBody>
          <a:bodyPr/>
          <a:lstStyle/>
          <a:p>
            <a:r>
              <a:rPr lang="pl-PL" dirty="0" err="1"/>
              <a:t>Summary</a:t>
            </a:r>
            <a:endParaRPr lang="en-GB" dirty="0"/>
          </a:p>
        </p:txBody>
      </p:sp>
      <p:sp>
        <p:nvSpPr>
          <p:cNvPr id="3" name="Symbol zastępczy zawartości 2">
            <a:extLst>
              <a:ext uri="{FF2B5EF4-FFF2-40B4-BE49-F238E27FC236}">
                <a16:creationId xmlns:a16="http://schemas.microsoft.com/office/drawing/2014/main" id="{97E4709E-ACFF-4E60-B465-2BFB65EC9F4A}"/>
              </a:ext>
            </a:extLst>
          </p:cNvPr>
          <p:cNvSpPr>
            <a:spLocks noGrp="1"/>
          </p:cNvSpPr>
          <p:nvPr>
            <p:ph idx="1"/>
          </p:nvPr>
        </p:nvSpPr>
        <p:spPr/>
        <p:txBody>
          <a:bodyPr/>
          <a:lstStyle/>
          <a:p>
            <a:r>
              <a:rPr lang="pl-PL" dirty="0"/>
              <a:t>We </a:t>
            </a:r>
            <a:r>
              <a:rPr lang="pl-PL" dirty="0" err="1"/>
              <a:t>can</a:t>
            </a:r>
            <a:r>
              <a:rPr lang="pl-PL" dirty="0"/>
              <a:t> </a:t>
            </a:r>
            <a:r>
              <a:rPr lang="pl-PL" dirty="0" err="1"/>
              <a:t>scrap</a:t>
            </a:r>
            <a:r>
              <a:rPr lang="pl-PL" dirty="0"/>
              <a:t> in 5 </a:t>
            </a:r>
            <a:r>
              <a:rPr lang="pl-PL" dirty="0" err="1"/>
              <a:t>steps</a:t>
            </a:r>
            <a:r>
              <a:rPr lang="pl-PL" dirty="0"/>
              <a:t>:</a:t>
            </a:r>
          </a:p>
          <a:p>
            <a:pPr marL="514350" indent="-514350">
              <a:buFont typeface="+mj-lt"/>
              <a:buAutoNum type="arabicPeriod"/>
            </a:pPr>
            <a:r>
              <a:rPr lang="en-US" dirty="0"/>
              <a:t>Get permission</a:t>
            </a:r>
          </a:p>
          <a:p>
            <a:pPr marL="514350" indent="-514350">
              <a:buFont typeface="+mj-lt"/>
              <a:buAutoNum type="arabicPeriod"/>
            </a:pPr>
            <a:r>
              <a:rPr lang="en-US" dirty="0"/>
              <a:t>Download a page</a:t>
            </a:r>
          </a:p>
          <a:p>
            <a:pPr marL="514350" indent="-514350">
              <a:buFont typeface="+mj-lt"/>
              <a:buAutoNum type="arabicPeriod"/>
            </a:pPr>
            <a:r>
              <a:rPr lang="en-US" dirty="0"/>
              <a:t>Extract data: Inspect elements and use CSS selectors</a:t>
            </a:r>
          </a:p>
          <a:p>
            <a:pPr marL="514350" indent="-514350">
              <a:buFont typeface="+mj-lt"/>
              <a:buAutoNum type="arabicPeriod"/>
            </a:pPr>
            <a:r>
              <a:rPr lang="en-US" dirty="0"/>
              <a:t>Wrangle scraped data</a:t>
            </a:r>
          </a:p>
          <a:p>
            <a:pPr marL="514350" indent="-514350">
              <a:buFont typeface="+mj-lt"/>
              <a:buAutoNum type="arabicPeriod"/>
            </a:pPr>
            <a:r>
              <a:rPr lang="en-US" dirty="0"/>
              <a:t>Scale up to multiple pages</a:t>
            </a:r>
          </a:p>
          <a:p>
            <a:endParaRPr lang="en-GB" dirty="0"/>
          </a:p>
        </p:txBody>
      </p:sp>
      <p:sp>
        <p:nvSpPr>
          <p:cNvPr id="4" name="Symbol zastępczy numeru slajdu 3">
            <a:extLst>
              <a:ext uri="{FF2B5EF4-FFF2-40B4-BE49-F238E27FC236}">
                <a16:creationId xmlns:a16="http://schemas.microsoft.com/office/drawing/2014/main" id="{433B4524-CC62-4908-A494-005C8FBFFA1E}"/>
              </a:ext>
            </a:extLst>
          </p:cNvPr>
          <p:cNvSpPr>
            <a:spLocks noGrp="1"/>
          </p:cNvSpPr>
          <p:nvPr>
            <p:ph type="sldNum" sz="quarter" idx="12"/>
          </p:nvPr>
        </p:nvSpPr>
        <p:spPr/>
        <p:txBody>
          <a:bodyPr/>
          <a:lstStyle/>
          <a:p>
            <a:fld id="{36F92EC7-4B9D-428C-9087-B61AD018EF74}" type="slidenum">
              <a:rPr lang="pl-PL" smtClean="0"/>
              <a:pPr/>
              <a:t>20</a:t>
            </a:fld>
            <a:endParaRPr lang="pl-PL"/>
          </a:p>
        </p:txBody>
      </p:sp>
    </p:spTree>
    <p:extLst>
      <p:ext uri="{BB962C8B-B14F-4D97-AF65-F5344CB8AC3E}">
        <p14:creationId xmlns:p14="http://schemas.microsoft.com/office/powerpoint/2010/main" val="277149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5"/>
          <p:cNvSpPr>
            <a:spLocks/>
          </p:cNvSpPr>
          <p:nvPr/>
        </p:nvSpPr>
        <p:spPr bwMode="auto">
          <a:xfrm>
            <a:off x="8635670" y="6423039"/>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13" name="Symbol zastępczy numeru slajdu 12"/>
          <p:cNvSpPr>
            <a:spLocks noGrp="1"/>
          </p:cNvSpPr>
          <p:nvPr>
            <p:ph type="sldNum" sz="quarter" idx="12"/>
          </p:nvPr>
        </p:nvSpPr>
        <p:spPr>
          <a:xfrm>
            <a:off x="8553568" y="6356351"/>
            <a:ext cx="418308" cy="365125"/>
          </a:xfrm>
        </p:spPr>
        <p:txBody>
          <a:bodyPr/>
          <a:lstStyle/>
          <a:p>
            <a:fld id="{FD7DBE55-5EED-4947-8B76-3A1B75F909CA}" type="slidenum">
              <a:rPr lang="pl-PL" sz="1200" b="1" smtClean="0">
                <a:solidFill>
                  <a:schemeClr val="bg1"/>
                </a:solidFill>
                <a:latin typeface="Arial" panose="020B0604020202020204" pitchFamily="34" charset="0"/>
                <a:cs typeface="Arial" panose="020B0604020202020204" pitchFamily="34" charset="0"/>
              </a:rPr>
              <a:pPr/>
              <a:t>21</a:t>
            </a:fld>
            <a:endParaRPr lang="pl-PL" sz="1200" b="1" dirty="0">
              <a:solidFill>
                <a:schemeClr val="bg1"/>
              </a:solidFill>
              <a:latin typeface="Arial" panose="020B0604020202020204" pitchFamily="34" charset="0"/>
              <a:cs typeface="Arial" panose="020B0604020202020204" pitchFamily="34" charset="0"/>
            </a:endParaRPr>
          </a:p>
        </p:txBody>
      </p:sp>
      <p:sp>
        <p:nvSpPr>
          <p:cNvPr id="8" name="pole tekstowe 7"/>
          <p:cNvSpPr txBox="1"/>
          <p:nvPr/>
        </p:nvSpPr>
        <p:spPr>
          <a:xfrm>
            <a:off x="229442" y="299911"/>
            <a:ext cx="8618925" cy="461665"/>
          </a:xfrm>
          <a:prstGeom prst="rect">
            <a:avLst/>
          </a:prstGeom>
          <a:noFill/>
        </p:spPr>
        <p:txBody>
          <a:bodyPr wrap="square" rtlCol="0">
            <a:spAutoFit/>
          </a:bodyPr>
          <a:lstStyle/>
          <a:p>
            <a:pPr algn="ctr"/>
            <a:r>
              <a:rPr lang="pl-PL" sz="2400" b="1" dirty="0">
                <a:solidFill>
                  <a:srgbClr val="001D77"/>
                </a:solidFill>
                <a:latin typeface="Fira Sans" panose="020B0503050000020004" pitchFamily="34" charset="0"/>
                <a:ea typeface="Fira Sans" panose="020B0503050000020004" pitchFamily="34" charset="0"/>
              </a:rPr>
              <a:t>R </a:t>
            </a:r>
            <a:r>
              <a:rPr lang="pl-PL" sz="2400" b="1" dirty="0" err="1">
                <a:solidFill>
                  <a:srgbClr val="001D77"/>
                </a:solidFill>
                <a:latin typeface="Fira Sans" panose="020B0503050000020004" pitchFamily="34" charset="0"/>
                <a:ea typeface="Fira Sans" panose="020B0503050000020004" pitchFamily="34" charset="0"/>
              </a:rPr>
              <a:t>packages</a:t>
            </a:r>
            <a:endParaRPr lang="pl-PL" sz="2400" b="1" dirty="0">
              <a:solidFill>
                <a:srgbClr val="001D77"/>
              </a:solidFill>
              <a:latin typeface="Fira Sans" panose="020B0503050000020004" pitchFamily="34" charset="0"/>
              <a:ea typeface="Fira Sans" panose="020B0503050000020004" pitchFamily="34" charset="0"/>
            </a:endParaRPr>
          </a:p>
        </p:txBody>
      </p:sp>
      <p:sp>
        <p:nvSpPr>
          <p:cNvPr id="4" name="Prostokąt 3"/>
          <p:cNvSpPr/>
          <p:nvPr/>
        </p:nvSpPr>
        <p:spPr>
          <a:xfrm>
            <a:off x="394283" y="1275127"/>
            <a:ext cx="8011486" cy="5081327"/>
          </a:xfrm>
          <a:prstGeom prst="rect">
            <a:avLst/>
          </a:prstGeom>
        </p:spPr>
        <p:txBody>
          <a:bodyPr wrap="square">
            <a:spAutoFit/>
          </a:bodyPr>
          <a:lstStyle/>
          <a:p>
            <a:pPr algn="just">
              <a:lnSpc>
                <a:spcPct val="120000"/>
              </a:lnSpc>
            </a:pPr>
            <a:r>
              <a:rPr lang="pl-PL" i="1" dirty="0" err="1">
                <a:cs typeface="Times New Roman" panose="02020603050405020304" pitchFamily="18" charset="0"/>
              </a:rPr>
              <a:t>polite</a:t>
            </a:r>
            <a:r>
              <a:rPr lang="pl-PL" dirty="0">
                <a:cs typeface="Times New Roman" panose="02020603050405020304" pitchFamily="18" charset="0"/>
              </a:rPr>
              <a:t> -</a:t>
            </a:r>
            <a:r>
              <a:rPr lang="pl-PL" altLang="pl-PL" dirty="0">
                <a:cs typeface="Times New Roman" panose="02020603050405020304" pitchFamily="18" charset="0"/>
              </a:rPr>
              <a:t>The </a:t>
            </a:r>
            <a:r>
              <a:rPr lang="pl-PL" altLang="pl-PL" dirty="0" err="1">
                <a:cs typeface="Times New Roman" panose="02020603050405020304" pitchFamily="18" charset="0"/>
              </a:rPr>
              <a:t>goal</a:t>
            </a:r>
            <a:r>
              <a:rPr lang="pl-PL" altLang="pl-PL" dirty="0">
                <a:cs typeface="Times New Roman" panose="02020603050405020304" pitchFamily="18" charset="0"/>
              </a:rPr>
              <a:t> of </a:t>
            </a:r>
            <a:r>
              <a:rPr lang="pl-PL" altLang="pl-PL" dirty="0" err="1">
                <a:cs typeface="Times New Roman" panose="02020603050405020304" pitchFamily="18" charset="0"/>
              </a:rPr>
              <a:t>package</a:t>
            </a:r>
            <a:r>
              <a:rPr lang="pl-PL" altLang="pl-PL" dirty="0">
                <a:cs typeface="Times New Roman" panose="02020603050405020304" pitchFamily="18" charset="0"/>
              </a:rPr>
              <a:t>  </a:t>
            </a:r>
            <a:r>
              <a:rPr lang="pl-PL" altLang="pl-PL" dirty="0" err="1">
                <a:cs typeface="Times New Roman" panose="02020603050405020304" pitchFamily="18" charset="0"/>
              </a:rPr>
              <a:t>is</a:t>
            </a:r>
            <a:r>
              <a:rPr lang="pl-PL" altLang="pl-PL" dirty="0">
                <a:cs typeface="Times New Roman" panose="02020603050405020304" pitchFamily="18" charset="0"/>
              </a:rPr>
              <a:t> to </a:t>
            </a:r>
            <a:r>
              <a:rPr lang="pl-PL" altLang="pl-PL" dirty="0" err="1">
                <a:cs typeface="Times New Roman" panose="02020603050405020304" pitchFamily="18" charset="0"/>
              </a:rPr>
              <a:t>promote</a:t>
            </a:r>
            <a:r>
              <a:rPr lang="pl-PL" altLang="pl-PL" dirty="0">
                <a:cs typeface="Times New Roman" panose="02020603050405020304" pitchFamily="18" charset="0"/>
              </a:rPr>
              <a:t> </a:t>
            </a:r>
            <a:r>
              <a:rPr lang="pl-PL" altLang="pl-PL" dirty="0" err="1">
                <a:cs typeface="Times New Roman" panose="02020603050405020304" pitchFamily="18" charset="0"/>
              </a:rPr>
              <a:t>responsible</a:t>
            </a:r>
            <a:r>
              <a:rPr lang="pl-PL" altLang="pl-PL" dirty="0">
                <a:cs typeface="Times New Roman" panose="02020603050405020304" pitchFamily="18" charset="0"/>
              </a:rPr>
              <a:t> web </a:t>
            </a:r>
            <a:r>
              <a:rPr lang="pl-PL" altLang="pl-PL" dirty="0" err="1">
                <a:cs typeface="Times New Roman" panose="02020603050405020304" pitchFamily="18" charset="0"/>
              </a:rPr>
              <a:t>etiquette</a:t>
            </a:r>
            <a:r>
              <a:rPr lang="pl-PL" altLang="pl-PL" dirty="0">
                <a:cs typeface="Times New Roman" panose="02020603050405020304" pitchFamily="18" charset="0"/>
              </a:rPr>
              <a:t>. The </a:t>
            </a:r>
            <a:r>
              <a:rPr lang="pl-PL" altLang="pl-PL" dirty="0" err="1">
                <a:cs typeface="Times New Roman" panose="02020603050405020304" pitchFamily="18" charset="0"/>
              </a:rPr>
              <a:t>package’s</a:t>
            </a:r>
            <a:r>
              <a:rPr lang="pl-PL" altLang="pl-PL" dirty="0">
                <a:cs typeface="Times New Roman" panose="02020603050405020304" pitchFamily="18" charset="0"/>
              </a:rPr>
              <a:t> </a:t>
            </a:r>
            <a:r>
              <a:rPr lang="pl-PL" altLang="pl-PL" dirty="0" err="1">
                <a:cs typeface="Times New Roman" panose="02020603050405020304" pitchFamily="18" charset="0"/>
              </a:rPr>
              <a:t>two</a:t>
            </a:r>
            <a:r>
              <a:rPr lang="pl-PL" altLang="pl-PL" dirty="0">
                <a:cs typeface="Times New Roman" panose="02020603050405020304" pitchFamily="18" charset="0"/>
              </a:rPr>
              <a:t> </a:t>
            </a:r>
            <a:r>
              <a:rPr lang="pl-PL" altLang="pl-PL" dirty="0" err="1">
                <a:cs typeface="Times New Roman" panose="02020603050405020304" pitchFamily="18" charset="0"/>
              </a:rPr>
              <a:t>main</a:t>
            </a:r>
            <a:r>
              <a:rPr lang="pl-PL" altLang="pl-PL" dirty="0">
                <a:cs typeface="Times New Roman" panose="02020603050405020304" pitchFamily="18" charset="0"/>
              </a:rPr>
              <a:t> </a:t>
            </a:r>
            <a:r>
              <a:rPr lang="pl-PL" altLang="pl-PL" dirty="0" err="1">
                <a:cs typeface="Times New Roman" panose="02020603050405020304" pitchFamily="18" charset="0"/>
              </a:rPr>
              <a:t>functions</a:t>
            </a:r>
            <a:r>
              <a:rPr lang="pl-PL" altLang="pl-PL" dirty="0">
                <a:cs typeface="Times New Roman" panose="02020603050405020304" pitchFamily="18" charset="0"/>
              </a:rPr>
              <a:t> </a:t>
            </a:r>
            <a:r>
              <a:rPr lang="pl-PL" altLang="pl-PL" dirty="0" err="1">
                <a:cs typeface="Times New Roman" panose="02020603050405020304" pitchFamily="18" charset="0"/>
              </a:rPr>
              <a:t>bow</a:t>
            </a:r>
            <a:r>
              <a:rPr lang="pl-PL" altLang="pl-PL" dirty="0">
                <a:cs typeface="Times New Roman" panose="02020603050405020304" pitchFamily="18" charset="0"/>
              </a:rPr>
              <a:t> and </a:t>
            </a:r>
            <a:r>
              <a:rPr lang="pl-PL" altLang="pl-PL" dirty="0" err="1">
                <a:cs typeface="Times New Roman" panose="02020603050405020304" pitchFamily="18" charset="0"/>
              </a:rPr>
              <a:t>scrape</a:t>
            </a:r>
            <a:r>
              <a:rPr lang="pl-PL" altLang="pl-PL" dirty="0">
                <a:cs typeface="Times New Roman" panose="02020603050405020304" pitchFamily="18" charset="0"/>
              </a:rPr>
              <a:t> </a:t>
            </a:r>
            <a:r>
              <a:rPr lang="pl-PL" altLang="pl-PL" dirty="0" err="1">
                <a:cs typeface="Times New Roman" panose="02020603050405020304" pitchFamily="18" charset="0"/>
              </a:rPr>
              <a:t>define</a:t>
            </a:r>
            <a:r>
              <a:rPr lang="pl-PL" altLang="pl-PL" dirty="0">
                <a:cs typeface="Times New Roman" panose="02020603050405020304" pitchFamily="18" charset="0"/>
              </a:rPr>
              <a:t> and </a:t>
            </a:r>
            <a:r>
              <a:rPr lang="pl-PL" altLang="pl-PL" dirty="0" err="1">
                <a:cs typeface="Times New Roman" panose="02020603050405020304" pitchFamily="18" charset="0"/>
              </a:rPr>
              <a:t>realize</a:t>
            </a:r>
            <a:r>
              <a:rPr lang="pl-PL" altLang="pl-PL" dirty="0">
                <a:cs typeface="Times New Roman" panose="02020603050405020304" pitchFamily="18" charset="0"/>
              </a:rPr>
              <a:t> a web </a:t>
            </a:r>
            <a:r>
              <a:rPr lang="pl-PL" altLang="pl-PL" dirty="0" err="1">
                <a:cs typeface="Times New Roman" panose="02020603050405020304" pitchFamily="18" charset="0"/>
              </a:rPr>
              <a:t>harvesting</a:t>
            </a:r>
            <a:r>
              <a:rPr lang="pl-PL" altLang="pl-PL" dirty="0">
                <a:cs typeface="Times New Roman" panose="02020603050405020304" pitchFamily="18" charset="0"/>
              </a:rPr>
              <a:t> </a:t>
            </a:r>
            <a:r>
              <a:rPr lang="pl-PL" altLang="pl-PL" dirty="0" err="1">
                <a:cs typeface="Times New Roman" panose="02020603050405020304" pitchFamily="18" charset="0"/>
              </a:rPr>
              <a:t>session</a:t>
            </a:r>
            <a:r>
              <a:rPr lang="pl-PL" altLang="pl-PL" dirty="0">
                <a:cs typeface="Times New Roman" panose="02020603050405020304" pitchFamily="18" charset="0"/>
              </a:rPr>
              <a:t>. </a:t>
            </a:r>
            <a:r>
              <a:rPr lang="pl-PL" altLang="pl-PL" dirty="0" err="1">
                <a:cs typeface="Times New Roman" panose="02020603050405020304" pitchFamily="18" charset="0"/>
              </a:rPr>
              <a:t>bow</a:t>
            </a:r>
            <a:r>
              <a:rPr lang="pl-PL" altLang="pl-PL" dirty="0">
                <a:cs typeface="Times New Roman" panose="02020603050405020304" pitchFamily="18" charset="0"/>
              </a:rPr>
              <a:t> </a:t>
            </a:r>
            <a:r>
              <a:rPr lang="pl-PL" altLang="pl-PL" dirty="0" err="1">
                <a:cs typeface="Times New Roman" panose="02020603050405020304" pitchFamily="18" charset="0"/>
              </a:rPr>
              <a:t>is</a:t>
            </a:r>
            <a:r>
              <a:rPr lang="pl-PL" altLang="pl-PL" dirty="0">
                <a:cs typeface="Times New Roman" panose="02020603050405020304" pitchFamily="18" charset="0"/>
              </a:rPr>
              <a:t> </a:t>
            </a:r>
            <a:r>
              <a:rPr lang="pl-PL" altLang="pl-PL" dirty="0" err="1">
                <a:cs typeface="Times New Roman" panose="02020603050405020304" pitchFamily="18" charset="0"/>
              </a:rPr>
              <a:t>used</a:t>
            </a:r>
            <a:r>
              <a:rPr lang="pl-PL" altLang="pl-PL" dirty="0">
                <a:cs typeface="Times New Roman" panose="02020603050405020304" pitchFamily="18" charset="0"/>
              </a:rPr>
              <a:t> to </a:t>
            </a:r>
            <a:r>
              <a:rPr lang="pl-PL" altLang="pl-PL" dirty="0" err="1">
                <a:cs typeface="Times New Roman" panose="02020603050405020304" pitchFamily="18" charset="0"/>
              </a:rPr>
              <a:t>introduce</a:t>
            </a:r>
            <a:r>
              <a:rPr lang="pl-PL" altLang="pl-PL" dirty="0">
                <a:cs typeface="Times New Roman" panose="02020603050405020304" pitchFamily="18" charset="0"/>
              </a:rPr>
              <a:t> the </a:t>
            </a:r>
            <a:r>
              <a:rPr lang="pl-PL" altLang="pl-PL" dirty="0" err="1">
                <a:cs typeface="Times New Roman" panose="02020603050405020304" pitchFamily="18" charset="0"/>
              </a:rPr>
              <a:t>client</a:t>
            </a:r>
            <a:r>
              <a:rPr lang="pl-PL" altLang="pl-PL" dirty="0">
                <a:cs typeface="Times New Roman" panose="02020603050405020304" pitchFamily="18" charset="0"/>
              </a:rPr>
              <a:t> to the host and </a:t>
            </a:r>
            <a:r>
              <a:rPr lang="pl-PL" altLang="pl-PL" dirty="0" err="1">
                <a:cs typeface="Times New Roman" panose="02020603050405020304" pitchFamily="18" charset="0"/>
              </a:rPr>
              <a:t>ask</a:t>
            </a:r>
            <a:r>
              <a:rPr lang="pl-PL" altLang="pl-PL" dirty="0">
                <a:cs typeface="Times New Roman" panose="02020603050405020304" pitchFamily="18" charset="0"/>
              </a:rPr>
              <a:t> for </a:t>
            </a:r>
            <a:r>
              <a:rPr lang="pl-PL" altLang="pl-PL" dirty="0" err="1">
                <a:cs typeface="Times New Roman" panose="02020603050405020304" pitchFamily="18" charset="0"/>
              </a:rPr>
              <a:t>permission</a:t>
            </a:r>
            <a:r>
              <a:rPr lang="pl-PL" altLang="pl-PL" dirty="0">
                <a:cs typeface="Times New Roman" panose="02020603050405020304" pitchFamily="18" charset="0"/>
              </a:rPr>
              <a:t> to </a:t>
            </a:r>
            <a:r>
              <a:rPr lang="pl-PL" altLang="pl-PL" dirty="0" err="1">
                <a:cs typeface="Times New Roman" panose="02020603050405020304" pitchFamily="18" charset="0"/>
              </a:rPr>
              <a:t>scrape</a:t>
            </a:r>
            <a:r>
              <a:rPr lang="pl-PL" altLang="pl-PL" dirty="0">
                <a:cs typeface="Times New Roman" panose="02020603050405020304" pitchFamily="18" charset="0"/>
              </a:rPr>
              <a:t> (by </a:t>
            </a:r>
            <a:r>
              <a:rPr lang="pl-PL" altLang="pl-PL" dirty="0" err="1">
                <a:cs typeface="Times New Roman" panose="02020603050405020304" pitchFamily="18" charset="0"/>
              </a:rPr>
              <a:t>inquiring</a:t>
            </a:r>
            <a:r>
              <a:rPr lang="pl-PL" altLang="pl-PL" dirty="0">
                <a:cs typeface="Times New Roman" panose="02020603050405020304" pitchFamily="18" charset="0"/>
              </a:rPr>
              <a:t> </a:t>
            </a:r>
            <a:r>
              <a:rPr lang="pl-PL" altLang="pl-PL" dirty="0" err="1">
                <a:cs typeface="Times New Roman" panose="02020603050405020304" pitchFamily="18" charset="0"/>
              </a:rPr>
              <a:t>against</a:t>
            </a:r>
            <a:r>
              <a:rPr lang="pl-PL" altLang="pl-PL" dirty="0">
                <a:cs typeface="Times New Roman" panose="02020603050405020304" pitchFamily="18" charset="0"/>
              </a:rPr>
              <a:t> the </a:t>
            </a:r>
            <a:r>
              <a:rPr lang="pl-PL" altLang="pl-PL" dirty="0" err="1">
                <a:cs typeface="Times New Roman" panose="02020603050405020304" pitchFamily="18" charset="0"/>
              </a:rPr>
              <a:t>host’s</a:t>
            </a:r>
            <a:r>
              <a:rPr lang="pl-PL" altLang="pl-PL" dirty="0">
                <a:cs typeface="Times New Roman" panose="02020603050405020304" pitchFamily="18" charset="0"/>
              </a:rPr>
              <a:t> robots.txt file), </a:t>
            </a:r>
            <a:r>
              <a:rPr lang="pl-PL" altLang="pl-PL" dirty="0" err="1">
                <a:cs typeface="Times New Roman" panose="02020603050405020304" pitchFamily="18" charset="0"/>
              </a:rPr>
              <a:t>while</a:t>
            </a:r>
            <a:r>
              <a:rPr lang="pl-PL" altLang="pl-PL" dirty="0">
                <a:cs typeface="Times New Roman" panose="02020603050405020304" pitchFamily="18" charset="0"/>
              </a:rPr>
              <a:t> </a:t>
            </a:r>
            <a:r>
              <a:rPr lang="pl-PL" altLang="pl-PL" dirty="0" err="1">
                <a:cs typeface="Times New Roman" panose="02020603050405020304" pitchFamily="18" charset="0"/>
              </a:rPr>
              <a:t>scrape</a:t>
            </a:r>
            <a:r>
              <a:rPr lang="pl-PL" altLang="pl-PL" dirty="0">
                <a:cs typeface="Times New Roman" panose="02020603050405020304" pitchFamily="18" charset="0"/>
              </a:rPr>
              <a:t> </a:t>
            </a:r>
            <a:r>
              <a:rPr lang="pl-PL" altLang="pl-PL" dirty="0" err="1">
                <a:cs typeface="Times New Roman" panose="02020603050405020304" pitchFamily="18" charset="0"/>
              </a:rPr>
              <a:t>is</a:t>
            </a:r>
            <a:r>
              <a:rPr lang="pl-PL" altLang="pl-PL" dirty="0">
                <a:cs typeface="Times New Roman" panose="02020603050405020304" pitchFamily="18" charset="0"/>
              </a:rPr>
              <a:t> the </a:t>
            </a:r>
            <a:r>
              <a:rPr lang="pl-PL" altLang="pl-PL" dirty="0" err="1">
                <a:cs typeface="Times New Roman" panose="02020603050405020304" pitchFamily="18" charset="0"/>
              </a:rPr>
              <a:t>main</a:t>
            </a:r>
            <a:r>
              <a:rPr lang="pl-PL" altLang="pl-PL" dirty="0">
                <a:cs typeface="Times New Roman" panose="02020603050405020304" pitchFamily="18" charset="0"/>
              </a:rPr>
              <a:t> </a:t>
            </a:r>
            <a:r>
              <a:rPr lang="pl-PL" altLang="pl-PL" dirty="0" err="1">
                <a:cs typeface="Times New Roman" panose="02020603050405020304" pitchFamily="18" charset="0"/>
              </a:rPr>
              <a:t>function</a:t>
            </a:r>
            <a:r>
              <a:rPr lang="pl-PL" altLang="pl-PL" dirty="0">
                <a:cs typeface="Times New Roman" panose="02020603050405020304" pitchFamily="18" charset="0"/>
              </a:rPr>
              <a:t> for </a:t>
            </a:r>
            <a:r>
              <a:rPr lang="pl-PL" altLang="pl-PL" dirty="0" err="1">
                <a:cs typeface="Times New Roman" panose="02020603050405020304" pitchFamily="18" charset="0"/>
              </a:rPr>
              <a:t>retrieving</a:t>
            </a:r>
            <a:r>
              <a:rPr lang="pl-PL" altLang="pl-PL" dirty="0">
                <a:cs typeface="Times New Roman" panose="02020603050405020304" pitchFamily="18" charset="0"/>
              </a:rPr>
              <a:t> data from the </a:t>
            </a:r>
            <a:r>
              <a:rPr lang="pl-PL" altLang="pl-PL" dirty="0" err="1">
                <a:cs typeface="Times New Roman" panose="02020603050405020304" pitchFamily="18" charset="0"/>
              </a:rPr>
              <a:t>remote</a:t>
            </a:r>
            <a:r>
              <a:rPr lang="pl-PL" altLang="pl-PL" dirty="0">
                <a:cs typeface="Times New Roman" panose="02020603050405020304" pitchFamily="18" charset="0"/>
              </a:rPr>
              <a:t> </a:t>
            </a:r>
            <a:r>
              <a:rPr lang="pl-PL" altLang="pl-PL" dirty="0" err="1">
                <a:cs typeface="Times New Roman" panose="02020603050405020304" pitchFamily="18" charset="0"/>
              </a:rPr>
              <a:t>server</a:t>
            </a:r>
            <a:r>
              <a:rPr lang="pl-PL" altLang="pl-PL" dirty="0">
                <a:cs typeface="Times New Roman" panose="02020603050405020304" pitchFamily="18" charset="0"/>
              </a:rPr>
              <a:t>. </a:t>
            </a:r>
            <a:endParaRPr lang="pl-PL" altLang="pl-PL" sz="4800" dirty="0">
              <a:latin typeface="Arial" panose="020B0604020202020204" pitchFamily="34" charset="0"/>
            </a:endParaRPr>
          </a:p>
          <a:p>
            <a:pPr algn="just">
              <a:lnSpc>
                <a:spcPct val="120000"/>
              </a:lnSpc>
            </a:pPr>
            <a:endParaRPr lang="pl-PL" dirty="0">
              <a:cs typeface="Times New Roman" panose="02020603050405020304" pitchFamily="18" charset="0"/>
            </a:endParaRPr>
          </a:p>
          <a:p>
            <a:pPr lvl="0" algn="just">
              <a:lnSpc>
                <a:spcPct val="120000"/>
              </a:lnSpc>
            </a:pPr>
            <a:r>
              <a:rPr lang="pl-PL" i="1" dirty="0" err="1">
                <a:cs typeface="Times New Roman" panose="02020603050405020304" pitchFamily="18" charset="0"/>
              </a:rPr>
              <a:t>rvest</a:t>
            </a:r>
            <a:r>
              <a:rPr lang="pl-PL" i="1" dirty="0">
                <a:cs typeface="Times New Roman" panose="02020603050405020304" pitchFamily="18" charset="0"/>
              </a:rPr>
              <a:t>-</a:t>
            </a:r>
            <a:r>
              <a:rPr lang="pl-PL" dirty="0">
                <a:cs typeface="Times New Roman" panose="02020603050405020304" pitchFamily="18" charset="0"/>
              </a:rPr>
              <a:t> w</a:t>
            </a:r>
            <a:r>
              <a:rPr lang="en-US" dirty="0">
                <a:cs typeface="Times New Roman" panose="02020603050405020304" pitchFamily="18" charset="0"/>
              </a:rPr>
              <a:t>rappers around the 'xml2' and '</a:t>
            </a:r>
            <a:r>
              <a:rPr lang="en-US" dirty="0" err="1">
                <a:cs typeface="Times New Roman" panose="02020603050405020304" pitchFamily="18" charset="0"/>
              </a:rPr>
              <a:t>httr</a:t>
            </a:r>
            <a:r>
              <a:rPr lang="en-US" dirty="0">
                <a:cs typeface="Times New Roman" panose="02020603050405020304" pitchFamily="18" charset="0"/>
              </a:rPr>
              <a:t>' packages to make it easy to download, then manipulate, HTML and XML.</a:t>
            </a:r>
            <a:endParaRPr lang="pl-PL" dirty="0">
              <a:cs typeface="Times New Roman" panose="02020603050405020304" pitchFamily="18" charset="0"/>
            </a:endParaRPr>
          </a:p>
          <a:p>
            <a:pPr lvl="0" algn="just">
              <a:lnSpc>
                <a:spcPct val="120000"/>
              </a:lnSpc>
            </a:pPr>
            <a:endParaRPr lang="pl-PL" i="1" dirty="0">
              <a:cs typeface="Times New Roman" panose="02020603050405020304" pitchFamily="18" charset="0"/>
            </a:endParaRPr>
          </a:p>
          <a:p>
            <a:pPr lvl="0" algn="just">
              <a:lnSpc>
                <a:spcPct val="120000"/>
              </a:lnSpc>
            </a:pPr>
            <a:r>
              <a:rPr lang="pl-PL" i="1" dirty="0" err="1">
                <a:cs typeface="Times New Roman" panose="02020603050405020304" pitchFamily="18" charset="0"/>
              </a:rPr>
              <a:t>tidyverse</a:t>
            </a:r>
            <a:r>
              <a:rPr lang="pl-PL" i="1" dirty="0">
                <a:cs typeface="Times New Roman" panose="02020603050405020304" pitchFamily="18" charset="0"/>
              </a:rPr>
              <a:t> </a:t>
            </a:r>
            <a:r>
              <a:rPr lang="pl-PL" dirty="0">
                <a:cs typeface="Times New Roman" panose="02020603050405020304" pitchFamily="18" charset="0"/>
              </a:rPr>
              <a:t>-</a:t>
            </a:r>
            <a:r>
              <a:rPr lang="pl-PL" dirty="0" err="1">
                <a:cs typeface="Times New Roman" panose="02020603050405020304" pitchFamily="18" charset="0"/>
              </a:rPr>
              <a:t>general-purpose</a:t>
            </a:r>
            <a:r>
              <a:rPr lang="pl-PL" dirty="0">
                <a:cs typeface="Times New Roman" panose="02020603050405020304" pitchFamily="18" charset="0"/>
              </a:rPr>
              <a:t> data </a:t>
            </a:r>
            <a:r>
              <a:rPr lang="pl-PL" dirty="0" err="1">
                <a:cs typeface="Times New Roman" panose="02020603050405020304" pitchFamily="18" charset="0"/>
              </a:rPr>
              <a:t>wrangling</a:t>
            </a:r>
            <a:endParaRPr lang="pl-PL" dirty="0">
              <a:cs typeface="Times New Roman" panose="02020603050405020304" pitchFamily="18" charset="0"/>
            </a:endParaRPr>
          </a:p>
          <a:p>
            <a:pPr lvl="0" algn="just">
              <a:lnSpc>
                <a:spcPct val="120000"/>
              </a:lnSpc>
            </a:pPr>
            <a:endParaRPr lang="pl-PL" dirty="0">
              <a:cs typeface="Times New Roman" panose="02020603050405020304" pitchFamily="18" charset="0"/>
            </a:endParaRPr>
          </a:p>
          <a:p>
            <a:pPr lvl="0" algn="just">
              <a:lnSpc>
                <a:spcPct val="120000"/>
              </a:lnSpc>
            </a:pPr>
            <a:r>
              <a:rPr lang="pl-PL" i="1" dirty="0" err="1">
                <a:cs typeface="Times New Roman" panose="02020603050405020304" pitchFamily="18" charset="0"/>
              </a:rPr>
              <a:t>dplyr</a:t>
            </a:r>
            <a:r>
              <a:rPr lang="pl-PL" dirty="0">
                <a:cs typeface="Times New Roman" panose="02020603050405020304" pitchFamily="18" charset="0"/>
              </a:rPr>
              <a:t> –</a:t>
            </a:r>
            <a:r>
              <a:rPr lang="pl-PL" dirty="0" err="1">
                <a:cs typeface="Times New Roman" panose="02020603050405020304" pitchFamily="18" charset="0"/>
              </a:rPr>
              <a:t>pipe</a:t>
            </a:r>
            <a:r>
              <a:rPr lang="pl-PL" dirty="0">
                <a:cs typeface="Times New Roman" panose="02020603050405020304" pitchFamily="18" charset="0"/>
              </a:rPr>
              <a:t> operator</a:t>
            </a:r>
          </a:p>
          <a:p>
            <a:pPr lvl="0" algn="just">
              <a:lnSpc>
                <a:spcPct val="120000"/>
              </a:lnSpc>
            </a:pPr>
            <a:endParaRPr lang="pl-PL" dirty="0">
              <a:cs typeface="Times New Roman" panose="02020603050405020304" pitchFamily="18" charset="0"/>
            </a:endParaRPr>
          </a:p>
          <a:p>
            <a:pPr lvl="0" algn="just">
              <a:lnSpc>
                <a:spcPct val="120000"/>
              </a:lnSpc>
            </a:pPr>
            <a:r>
              <a:rPr lang="pl-PL" i="1" dirty="0">
                <a:cs typeface="Times New Roman" panose="02020603050405020304" pitchFamily="18" charset="0"/>
              </a:rPr>
              <a:t>rebus</a:t>
            </a:r>
            <a:r>
              <a:rPr lang="pl-PL" dirty="0">
                <a:cs typeface="Times New Roman" panose="02020603050405020304" pitchFamily="18" charset="0"/>
              </a:rPr>
              <a:t> -</a:t>
            </a:r>
            <a:r>
              <a:rPr lang="pl-PL" dirty="0" err="1">
                <a:cs typeface="Times New Roman" panose="02020603050405020304" pitchFamily="18" charset="0"/>
              </a:rPr>
              <a:t>Verbose</a:t>
            </a:r>
            <a:r>
              <a:rPr lang="pl-PL" dirty="0">
                <a:cs typeface="Times New Roman" panose="02020603050405020304" pitchFamily="18" charset="0"/>
              </a:rPr>
              <a:t> </a:t>
            </a:r>
            <a:r>
              <a:rPr lang="pl-PL" dirty="0" err="1">
                <a:cs typeface="Times New Roman" panose="02020603050405020304" pitchFamily="18" charset="0"/>
              </a:rPr>
              <a:t>regular</a:t>
            </a:r>
            <a:r>
              <a:rPr lang="pl-PL" dirty="0">
                <a:cs typeface="Times New Roman" panose="02020603050405020304" pitchFamily="18" charset="0"/>
              </a:rPr>
              <a:t> </a:t>
            </a:r>
            <a:r>
              <a:rPr lang="pl-PL" dirty="0" err="1">
                <a:cs typeface="Times New Roman" panose="02020603050405020304" pitchFamily="18" charset="0"/>
              </a:rPr>
              <a:t>expressions</a:t>
            </a:r>
            <a:endParaRPr lang="pl-PL" dirty="0">
              <a:cs typeface="Times New Roman" panose="02020603050405020304" pitchFamily="18" charset="0"/>
            </a:endParaRPr>
          </a:p>
          <a:p>
            <a:pPr lvl="0" algn="just">
              <a:lnSpc>
                <a:spcPct val="120000"/>
              </a:lnSpc>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676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pole tekstowe 9"/>
          <p:cNvSpPr txBox="1"/>
          <p:nvPr/>
        </p:nvSpPr>
        <p:spPr>
          <a:xfrm>
            <a:off x="156271" y="2488497"/>
            <a:ext cx="8897566" cy="461665"/>
          </a:xfrm>
          <a:prstGeom prst="rect">
            <a:avLst/>
          </a:prstGeom>
          <a:noFill/>
        </p:spPr>
        <p:txBody>
          <a:bodyPr wrap="square" rtlCol="0" anchor="t">
            <a:spAutoFit/>
          </a:bodyPr>
          <a:lstStyle/>
          <a:p>
            <a:r>
              <a:rPr lang="pl-PL" sz="2400" b="1" dirty="0" err="1">
                <a:solidFill>
                  <a:prstClr val="black"/>
                </a:solidFill>
                <a:latin typeface="Fira Sans" panose="020B0503050000020004" pitchFamily="34" charset="0"/>
                <a:ea typeface="Fira Sans" panose="020B0503050000020004" pitchFamily="34" charset="0"/>
              </a:rPr>
              <a:t>Thank</a:t>
            </a:r>
            <a:r>
              <a:rPr lang="pl-PL" sz="2400" b="1" dirty="0">
                <a:solidFill>
                  <a:prstClr val="black"/>
                </a:solidFill>
                <a:latin typeface="Fira Sans" panose="020B0503050000020004" pitchFamily="34" charset="0"/>
                <a:ea typeface="Fira Sans" panose="020B0503050000020004" pitchFamily="34" charset="0"/>
              </a:rPr>
              <a:t> </a:t>
            </a:r>
            <a:r>
              <a:rPr lang="pl-PL" sz="2400" b="1" dirty="0" err="1">
                <a:solidFill>
                  <a:prstClr val="black"/>
                </a:solidFill>
                <a:latin typeface="Fira Sans" panose="020B0503050000020004" pitchFamily="34" charset="0"/>
                <a:ea typeface="Fira Sans" panose="020B0503050000020004" pitchFamily="34" charset="0"/>
              </a:rPr>
              <a:t>you</a:t>
            </a:r>
            <a:r>
              <a:rPr lang="pl-PL" sz="2400" b="1" dirty="0">
                <a:solidFill>
                  <a:prstClr val="black"/>
                </a:solidFill>
                <a:latin typeface="Fira Sans" panose="020B0503050000020004" pitchFamily="34" charset="0"/>
                <a:ea typeface="Fira Sans" panose="020B0503050000020004" pitchFamily="34" charset="0"/>
              </a:rPr>
              <a:t> for </a:t>
            </a:r>
            <a:r>
              <a:rPr lang="pl-PL" sz="2400" b="1" dirty="0" err="1">
                <a:solidFill>
                  <a:prstClr val="black"/>
                </a:solidFill>
                <a:latin typeface="Fira Sans" panose="020B0503050000020004" pitchFamily="34" charset="0"/>
                <a:ea typeface="Fira Sans" panose="020B0503050000020004" pitchFamily="34" charset="0"/>
              </a:rPr>
              <a:t>your</a:t>
            </a:r>
            <a:r>
              <a:rPr lang="pl-PL" sz="2400" b="1" dirty="0">
                <a:solidFill>
                  <a:prstClr val="black"/>
                </a:solidFill>
                <a:latin typeface="Fira Sans" panose="020B0503050000020004" pitchFamily="34" charset="0"/>
                <a:ea typeface="Fira Sans" panose="020B0503050000020004" pitchFamily="34" charset="0"/>
              </a:rPr>
              <a:t> </a:t>
            </a:r>
            <a:r>
              <a:rPr lang="pl-PL" sz="2400" b="1" dirty="0" err="1">
                <a:solidFill>
                  <a:prstClr val="black"/>
                </a:solidFill>
                <a:latin typeface="Fira Sans" panose="020B0503050000020004" pitchFamily="34" charset="0"/>
                <a:ea typeface="Fira Sans" panose="020B0503050000020004" pitchFamily="34" charset="0"/>
              </a:rPr>
              <a:t>attention</a:t>
            </a:r>
            <a:r>
              <a:rPr lang="pl-PL" sz="2400" b="1" dirty="0">
                <a:solidFill>
                  <a:prstClr val="black"/>
                </a:solidFill>
                <a:latin typeface="Fira Sans" panose="020B0503050000020004" pitchFamily="34" charset="0"/>
                <a:ea typeface="Fira Sans" panose="020B0503050000020004" pitchFamily="34" charset="0"/>
              </a:rPr>
              <a:t>!</a:t>
            </a:r>
            <a:endParaRPr lang="pl-PL" sz="4400" b="1" dirty="0">
              <a:solidFill>
                <a:prstClr val="black"/>
              </a:solidFill>
              <a:latin typeface="Fira Sans" panose="020B0503050000020004" pitchFamily="34" charset="0"/>
              <a:ea typeface="Fira Sans" panose="020B0503050000020004" pitchFamily="34" charset="0"/>
            </a:endParaRPr>
          </a:p>
        </p:txBody>
      </p:sp>
      <p:sp>
        <p:nvSpPr>
          <p:cNvPr id="6" name="pole tekstowe 5"/>
          <p:cNvSpPr txBox="1"/>
          <p:nvPr/>
        </p:nvSpPr>
        <p:spPr>
          <a:xfrm>
            <a:off x="156271" y="6404256"/>
            <a:ext cx="8446592" cy="276999"/>
          </a:xfrm>
          <a:prstGeom prst="rect">
            <a:avLst/>
          </a:prstGeom>
          <a:noFill/>
        </p:spPr>
        <p:txBody>
          <a:bodyPr wrap="square" rtlCol="0" anchor="t">
            <a:spAutoFit/>
          </a:bodyPr>
          <a:lstStyle/>
          <a:p>
            <a:r>
              <a:rPr lang="en-GB" sz="1200" dirty="0">
                <a:solidFill>
                  <a:prstClr val="black"/>
                </a:solidFill>
                <a:latin typeface="Fira Sans" panose="020B0503050000020004" pitchFamily="34" charset="0"/>
                <a:ea typeface="Fira Sans" panose="020B0503050000020004" pitchFamily="34" charset="0"/>
              </a:rPr>
              <a:t>Madrid</a:t>
            </a:r>
            <a:r>
              <a:rPr lang="pl-PL" sz="1200" dirty="0">
                <a:solidFill>
                  <a:prstClr val="black"/>
                </a:solidFill>
                <a:latin typeface="Fira Sans" panose="020B0503050000020004" pitchFamily="34" charset="0"/>
                <a:ea typeface="Fira Sans" panose="020B0503050000020004" pitchFamily="34" charset="0"/>
              </a:rPr>
              <a:t>, 6th </a:t>
            </a:r>
            <a:r>
              <a:rPr lang="en-GB" sz="1200" dirty="0">
                <a:solidFill>
                  <a:prstClr val="black"/>
                </a:solidFill>
                <a:latin typeface="Fira Sans" panose="020B0503050000020004" pitchFamily="34" charset="0"/>
                <a:ea typeface="Fira Sans" panose="020B0503050000020004" pitchFamily="34" charset="0"/>
              </a:rPr>
              <a:t>July</a:t>
            </a:r>
            <a:r>
              <a:rPr lang="pl-PL" sz="1200" dirty="0">
                <a:solidFill>
                  <a:prstClr val="black"/>
                </a:solidFill>
                <a:latin typeface="Fira Sans" panose="020B0503050000020004" pitchFamily="34" charset="0"/>
                <a:ea typeface="Fira Sans" panose="020B0503050000020004" pitchFamily="34" charset="0"/>
              </a:rPr>
              <a:t> 2023</a:t>
            </a:r>
          </a:p>
        </p:txBody>
      </p:sp>
      <p:pic>
        <p:nvPicPr>
          <p:cNvPr id="9" name="Obraz 8"/>
          <p:cNvPicPr/>
          <p:nvPr/>
        </p:nvPicPr>
        <p:blipFill>
          <a:blip r:embed="rId4" cstate="print">
            <a:extLst>
              <a:ext uri="{28A0092B-C50C-407E-A947-70E740481C1C}">
                <a14:useLocalDpi xmlns:a14="http://schemas.microsoft.com/office/drawing/2010/main" val="0"/>
              </a:ext>
            </a:extLst>
          </a:blip>
          <a:stretch>
            <a:fillRect/>
          </a:stretch>
        </p:blipFill>
        <p:spPr>
          <a:xfrm>
            <a:off x="237555" y="166965"/>
            <a:ext cx="1758722" cy="571357"/>
          </a:xfrm>
          <a:prstGeom prst="rect">
            <a:avLst/>
          </a:prstGeom>
        </p:spPr>
      </p:pic>
      <p:sp>
        <p:nvSpPr>
          <p:cNvPr id="11" name="Podtytuł 2"/>
          <p:cNvSpPr txBox="1">
            <a:spLocks/>
          </p:cNvSpPr>
          <p:nvPr/>
        </p:nvSpPr>
        <p:spPr>
          <a:xfrm>
            <a:off x="156271" y="4707827"/>
            <a:ext cx="6858000" cy="12973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Fira Sans" panose="020B0503050000020004" pitchFamily="34" charset="0"/>
                <a:ea typeface="Fira Sans" panose="020B05030500000200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Fira Sans" panose="020B0503050000020004" pitchFamily="34" charset="0"/>
                <a:ea typeface="Fira Sans" panose="020B05030500000200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Fira Sans" panose="020B0503050000020004" pitchFamily="34" charset="0"/>
                <a:ea typeface="Fira Sans" panose="020B05030500000200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Fira Sans" panose="020B0503050000020004" pitchFamily="34" charset="0"/>
                <a:ea typeface="Fira Sans" panose="020B05030500000200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Fira Sans" panose="020B0503050000020004" pitchFamily="34" charset="0"/>
                <a:ea typeface="Fira Sans" panose="020B05030500000200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800" dirty="0">
                <a:solidFill>
                  <a:srgbClr val="001D77"/>
                </a:solidFill>
              </a:rPr>
              <a:t>Sebastian Wójcik, </a:t>
            </a:r>
            <a:r>
              <a:rPr lang="pl-PL" sz="1800" dirty="0" err="1">
                <a:solidFill>
                  <a:srgbClr val="001D77"/>
                </a:solidFill>
              </a:rPr>
              <a:t>PhD</a:t>
            </a:r>
            <a:endParaRPr lang="pl-PL" sz="1800" dirty="0">
              <a:solidFill>
                <a:srgbClr val="001D77"/>
              </a:solidFill>
            </a:endParaRPr>
          </a:p>
          <a:p>
            <a:r>
              <a:rPr lang="pl-PL" sz="1800" dirty="0">
                <a:solidFill>
                  <a:srgbClr val="001D77"/>
                </a:solidFill>
              </a:rPr>
              <a:t>Statistical Office in Rzeszów</a:t>
            </a:r>
          </a:p>
          <a:p>
            <a:r>
              <a:rPr lang="pl-PL" sz="1800" b="1" dirty="0">
                <a:solidFill>
                  <a:schemeClr val="tx1"/>
                </a:solidFill>
                <a:hlinkClick r:id="rId5"/>
              </a:rPr>
              <a:t>s.wojcik@stat.gov.pl</a:t>
            </a:r>
            <a:endParaRPr lang="pl-PL" sz="1800" b="1" dirty="0">
              <a:solidFill>
                <a:schemeClr val="tx1"/>
              </a:solidFill>
            </a:endParaRPr>
          </a:p>
          <a:p>
            <a:endParaRPr lang="pl-PL" sz="1800" b="1" dirty="0">
              <a:solidFill>
                <a:schemeClr val="tx1"/>
              </a:solidFill>
            </a:endParaRPr>
          </a:p>
        </p:txBody>
      </p:sp>
    </p:spTree>
    <p:extLst>
      <p:ext uri="{BB962C8B-B14F-4D97-AF65-F5344CB8AC3E}">
        <p14:creationId xmlns:p14="http://schemas.microsoft.com/office/powerpoint/2010/main" val="380788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F7FF9D-830D-4DF3-9C1A-C2B180ABF50C}"/>
              </a:ext>
            </a:extLst>
          </p:cNvPr>
          <p:cNvSpPr>
            <a:spLocks noGrp="1"/>
          </p:cNvSpPr>
          <p:nvPr>
            <p:ph type="title"/>
          </p:nvPr>
        </p:nvSpPr>
        <p:spPr/>
        <p:txBody>
          <a:bodyPr>
            <a:normAutofit fontScale="90000"/>
          </a:bodyPr>
          <a:lstStyle/>
          <a:p>
            <a:r>
              <a:rPr lang="pl-PL" dirty="0" err="1"/>
              <a:t>What</a:t>
            </a:r>
            <a:r>
              <a:rPr lang="pl-PL" dirty="0"/>
              <a:t> </a:t>
            </a:r>
            <a:r>
              <a:rPr lang="pl-PL" dirty="0" err="1"/>
              <a:t>is</a:t>
            </a:r>
            <a:r>
              <a:rPr lang="pl-PL" dirty="0"/>
              <a:t> Web </a:t>
            </a:r>
            <a:r>
              <a:rPr lang="pl-PL" dirty="0" err="1"/>
              <a:t>Scraping</a:t>
            </a:r>
            <a:r>
              <a:rPr lang="pl-PL" dirty="0"/>
              <a:t>?</a:t>
            </a:r>
            <a:br>
              <a:rPr lang="pl-PL" dirty="0"/>
            </a:br>
            <a:endParaRPr lang="en-GB" dirty="0"/>
          </a:p>
        </p:txBody>
      </p:sp>
      <p:sp>
        <p:nvSpPr>
          <p:cNvPr id="3" name="Symbol zastępczy zawartości 2">
            <a:extLst>
              <a:ext uri="{FF2B5EF4-FFF2-40B4-BE49-F238E27FC236}">
                <a16:creationId xmlns:a16="http://schemas.microsoft.com/office/drawing/2014/main" id="{EF8F79E4-F647-4779-A3FE-9FBFF06097B2}"/>
              </a:ext>
            </a:extLst>
          </p:cNvPr>
          <p:cNvSpPr>
            <a:spLocks noGrp="1"/>
          </p:cNvSpPr>
          <p:nvPr>
            <p:ph idx="1"/>
          </p:nvPr>
        </p:nvSpPr>
        <p:spPr>
          <a:xfrm>
            <a:off x="244701" y="1031358"/>
            <a:ext cx="8654600" cy="5145605"/>
          </a:xfrm>
        </p:spPr>
        <p:txBody>
          <a:bodyPr>
            <a:normAutofit/>
          </a:bodyPr>
          <a:lstStyle/>
          <a:p>
            <a:r>
              <a:rPr lang="pl-PL" dirty="0"/>
              <a:t>W</a:t>
            </a:r>
            <a:r>
              <a:rPr lang="en-US" dirty="0"/>
              <a:t>eb scraping is the process of collecting data from webpages.</a:t>
            </a:r>
          </a:p>
          <a:p>
            <a:r>
              <a:rPr lang="en-US" dirty="0"/>
              <a:t>Scraped data is especially useful for research in the social sciences because this data does not usually exist in an easily downloadable format suited to the research question. </a:t>
            </a:r>
            <a:endParaRPr lang="pl-PL" dirty="0"/>
          </a:p>
          <a:p>
            <a:r>
              <a:rPr lang="en-US" dirty="0"/>
              <a:t>The simplest form of web scraping is copying and pasting text from a webpage into a document. </a:t>
            </a:r>
            <a:endParaRPr lang="en-GB" dirty="0"/>
          </a:p>
        </p:txBody>
      </p:sp>
      <p:sp>
        <p:nvSpPr>
          <p:cNvPr id="4" name="Symbol zastępczy numeru slajdu 3">
            <a:extLst>
              <a:ext uri="{FF2B5EF4-FFF2-40B4-BE49-F238E27FC236}">
                <a16:creationId xmlns:a16="http://schemas.microsoft.com/office/drawing/2014/main" id="{D4676C57-D2D5-4610-BE4C-A7A86E9E79E2}"/>
              </a:ext>
            </a:extLst>
          </p:cNvPr>
          <p:cNvSpPr>
            <a:spLocks noGrp="1"/>
          </p:cNvSpPr>
          <p:nvPr>
            <p:ph type="sldNum" sz="quarter" idx="12"/>
          </p:nvPr>
        </p:nvSpPr>
        <p:spPr/>
        <p:txBody>
          <a:bodyPr/>
          <a:lstStyle/>
          <a:p>
            <a:fld id="{36F92EC7-4B9D-428C-9087-B61AD018EF74}" type="slidenum">
              <a:rPr lang="pl-PL" smtClean="0"/>
              <a:pPr/>
              <a:t>3</a:t>
            </a:fld>
            <a:endParaRPr lang="pl-PL"/>
          </a:p>
        </p:txBody>
      </p:sp>
    </p:spTree>
    <p:extLst>
      <p:ext uri="{BB962C8B-B14F-4D97-AF65-F5344CB8AC3E}">
        <p14:creationId xmlns:p14="http://schemas.microsoft.com/office/powerpoint/2010/main" val="319030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62180D-C171-4600-B27E-4DB34A534801}"/>
              </a:ext>
            </a:extLst>
          </p:cNvPr>
          <p:cNvSpPr>
            <a:spLocks noGrp="1"/>
          </p:cNvSpPr>
          <p:nvPr>
            <p:ph type="title"/>
          </p:nvPr>
        </p:nvSpPr>
        <p:spPr>
          <a:xfrm>
            <a:off x="222598" y="136524"/>
            <a:ext cx="8613592" cy="897004"/>
          </a:xfrm>
        </p:spPr>
        <p:txBody>
          <a:bodyPr/>
          <a:lstStyle/>
          <a:p>
            <a:r>
              <a:rPr lang="pl-PL" dirty="0"/>
              <a:t>Access  to data - Robots.txt</a:t>
            </a:r>
            <a:endParaRPr lang="en-GB" dirty="0"/>
          </a:p>
        </p:txBody>
      </p:sp>
      <p:sp>
        <p:nvSpPr>
          <p:cNvPr id="3" name="Symbol zastępczy zawartości 2">
            <a:extLst>
              <a:ext uri="{FF2B5EF4-FFF2-40B4-BE49-F238E27FC236}">
                <a16:creationId xmlns:a16="http://schemas.microsoft.com/office/drawing/2014/main" id="{9A980014-B502-4EAB-A264-24104355093D}"/>
              </a:ext>
            </a:extLst>
          </p:cNvPr>
          <p:cNvSpPr>
            <a:spLocks noGrp="1"/>
          </p:cNvSpPr>
          <p:nvPr>
            <p:ph idx="1"/>
          </p:nvPr>
        </p:nvSpPr>
        <p:spPr>
          <a:xfrm>
            <a:off x="159488" y="1031358"/>
            <a:ext cx="8739812" cy="5424860"/>
          </a:xfrm>
        </p:spPr>
        <p:txBody>
          <a:bodyPr>
            <a:normAutofit/>
          </a:bodyPr>
          <a:lstStyle/>
          <a:p>
            <a:r>
              <a:rPr lang="en-US" sz="1600" dirty="0">
                <a:cs typeface="Arial" panose="020B0604020202020204" pitchFamily="34" charset="0"/>
              </a:rPr>
              <a:t>The robots.txt file can be found at the root </a:t>
            </a:r>
            <a:br>
              <a:rPr lang="pl-PL" sz="1600" dirty="0">
                <a:cs typeface="Arial" panose="020B0604020202020204" pitchFamily="34" charset="0"/>
              </a:rPr>
            </a:br>
            <a:r>
              <a:rPr lang="en-US" sz="1600" dirty="0">
                <a:cs typeface="Arial" panose="020B0604020202020204" pitchFamily="34" charset="0"/>
              </a:rPr>
              <a:t>level of a website (typically, right after </a:t>
            </a:r>
            <a:br>
              <a:rPr lang="pl-PL" sz="1600" dirty="0">
                <a:cs typeface="Arial" panose="020B0604020202020204" pitchFamily="34" charset="0"/>
              </a:rPr>
            </a:br>
            <a:r>
              <a:rPr lang="en-US" sz="1600" dirty="0">
                <a:cs typeface="Arial" panose="020B0604020202020204" pitchFamily="34" charset="0"/>
              </a:rPr>
              <a:t>the .com, org, etc.) and gives instructions to </a:t>
            </a:r>
            <a:br>
              <a:rPr lang="pl-PL" sz="1600" dirty="0">
                <a:cs typeface="Arial" panose="020B0604020202020204" pitchFamily="34" charset="0"/>
              </a:rPr>
            </a:br>
            <a:r>
              <a:rPr lang="en-US" sz="1600" dirty="0">
                <a:cs typeface="Arial" panose="020B0604020202020204" pitchFamily="34" charset="0"/>
              </a:rPr>
              <a:t>web crawlers and scrapers as to what areas </a:t>
            </a:r>
            <a:br>
              <a:rPr lang="pl-PL" sz="1600" dirty="0">
                <a:cs typeface="Arial" panose="020B0604020202020204" pitchFamily="34" charset="0"/>
              </a:rPr>
            </a:br>
            <a:r>
              <a:rPr lang="en-US" sz="1600" dirty="0">
                <a:cs typeface="Arial" panose="020B0604020202020204" pitchFamily="34" charset="0"/>
              </a:rPr>
              <a:t>of the websites they can scrape data.</a:t>
            </a:r>
            <a:endParaRPr lang="pl-PL" sz="1600" dirty="0">
              <a:cs typeface="Arial" panose="020B0604020202020204" pitchFamily="34" charset="0"/>
            </a:endParaRPr>
          </a:p>
          <a:p>
            <a:r>
              <a:rPr lang="en-US" sz="1600" dirty="0">
                <a:cs typeface="Arial" panose="020B0604020202020204" pitchFamily="34" charset="0"/>
              </a:rPr>
              <a:t>In each one, you will find instructions for </a:t>
            </a:r>
            <a:br>
              <a:rPr lang="pl-PL" sz="1600" dirty="0">
                <a:cs typeface="Arial" panose="020B0604020202020204" pitchFamily="34" charset="0"/>
              </a:rPr>
            </a:br>
            <a:r>
              <a:rPr lang="en-US" sz="1600" dirty="0">
                <a:cs typeface="Arial" panose="020B0604020202020204" pitchFamily="34" charset="0"/>
              </a:rPr>
              <a:t>various “user-agents”, names of software. </a:t>
            </a:r>
            <a:endParaRPr lang="pl-PL" sz="1600" dirty="0">
              <a:cs typeface="Arial" panose="020B0604020202020204" pitchFamily="34" charset="0"/>
            </a:endParaRPr>
          </a:p>
          <a:p>
            <a:r>
              <a:rPr lang="en-US" sz="1600" dirty="0">
                <a:cs typeface="Arial" panose="020B0604020202020204" pitchFamily="34" charset="0"/>
              </a:rPr>
              <a:t>We are interested in the User-agent: </a:t>
            </a:r>
            <a:br>
              <a:rPr lang="pl-PL" sz="1600" dirty="0">
                <a:cs typeface="Arial" panose="020B0604020202020204" pitchFamily="34" charset="0"/>
              </a:rPr>
            </a:br>
            <a:r>
              <a:rPr lang="en-US" sz="1600" dirty="0">
                <a:cs typeface="Arial" panose="020B0604020202020204" pitchFamily="34" charset="0"/>
              </a:rPr>
              <a:t>* section, where * is a wildcard character </a:t>
            </a:r>
            <a:br>
              <a:rPr lang="pl-PL" sz="1600" dirty="0">
                <a:cs typeface="Arial" panose="020B0604020202020204" pitchFamily="34" charset="0"/>
              </a:rPr>
            </a:br>
            <a:r>
              <a:rPr lang="en-US" sz="1600" dirty="0">
                <a:cs typeface="Arial" panose="020B0604020202020204" pitchFamily="34" charset="0"/>
              </a:rPr>
              <a:t>that gives instructions to any bot not </a:t>
            </a:r>
            <a:br>
              <a:rPr lang="pl-PL" sz="1600" dirty="0">
                <a:cs typeface="Arial" panose="020B0604020202020204" pitchFamily="34" charset="0"/>
              </a:rPr>
            </a:br>
            <a:r>
              <a:rPr lang="en-US" sz="1600" dirty="0">
                <a:cs typeface="Arial" panose="020B0604020202020204" pitchFamily="34" charset="0"/>
              </a:rPr>
              <a:t>elsewhere listed in that text file, including us. </a:t>
            </a:r>
            <a:endParaRPr lang="pl-PL" sz="1600" dirty="0">
              <a:cs typeface="Arial" panose="020B0604020202020204" pitchFamily="34" charset="0"/>
            </a:endParaRPr>
          </a:p>
          <a:p>
            <a:r>
              <a:rPr lang="pl-PL" sz="1600" dirty="0" err="1">
                <a:cs typeface="Arial" panose="020B0604020202020204" pitchFamily="34" charset="0"/>
              </a:rPr>
              <a:t>There</a:t>
            </a:r>
            <a:r>
              <a:rPr lang="pl-PL" sz="1600" dirty="0">
                <a:cs typeface="Arial" panose="020B0604020202020204" pitchFamily="34" charset="0"/>
              </a:rPr>
              <a:t> </a:t>
            </a:r>
            <a:r>
              <a:rPr lang="pl-PL" sz="1600" dirty="0" err="1">
                <a:cs typeface="Arial" panose="020B0604020202020204" pitchFamily="34" charset="0"/>
              </a:rPr>
              <a:t>can</a:t>
            </a:r>
            <a:r>
              <a:rPr lang="pl-PL" sz="1600" dirty="0">
                <a:cs typeface="Arial" panose="020B0604020202020204" pitchFamily="34" charset="0"/>
              </a:rPr>
              <a:t> be </a:t>
            </a:r>
            <a:r>
              <a:rPr lang="pl-PL" sz="1600" dirty="0" err="1">
                <a:cs typeface="Arial" panose="020B0604020202020204" pitchFamily="34" charset="0"/>
              </a:rPr>
              <a:t>defined</a:t>
            </a:r>
            <a:r>
              <a:rPr lang="pl-PL" sz="1600" dirty="0">
                <a:cs typeface="Arial" panose="020B0604020202020204" pitchFamily="34" charset="0"/>
              </a:rPr>
              <a:t> </a:t>
            </a:r>
            <a:r>
              <a:rPr lang="pl-PL" sz="1600" dirty="0" err="1">
                <a:cs typeface="Arial" panose="020B0604020202020204" pitchFamily="34" charset="0"/>
              </a:rPr>
              <a:t>multiple</a:t>
            </a:r>
            <a:r>
              <a:rPr lang="pl-PL" sz="1600" dirty="0">
                <a:cs typeface="Arial" panose="020B0604020202020204" pitchFamily="34" charset="0"/>
              </a:rPr>
              <a:t> </a:t>
            </a:r>
            <a:r>
              <a:rPr lang="pl-PL" sz="1600" dirty="0" err="1">
                <a:cs typeface="Arial" panose="020B0604020202020204" pitchFamily="34" charset="0"/>
              </a:rPr>
              <a:t>rules</a:t>
            </a:r>
            <a:r>
              <a:rPr lang="pl-PL" sz="1600" dirty="0">
                <a:cs typeface="Arial" panose="020B0604020202020204" pitchFamily="34" charset="0"/>
              </a:rPr>
              <a:t> for </a:t>
            </a:r>
            <a:br>
              <a:rPr lang="pl-PL" sz="1600" dirty="0">
                <a:cs typeface="Arial" panose="020B0604020202020204" pitchFamily="34" charset="0"/>
              </a:rPr>
            </a:br>
            <a:r>
              <a:rPr lang="pl-PL" sz="1600" dirty="0" err="1">
                <a:cs typeface="Arial" panose="020B0604020202020204" pitchFamily="34" charset="0"/>
              </a:rPr>
              <a:t>various</a:t>
            </a:r>
            <a:r>
              <a:rPr lang="pl-PL" sz="1600" dirty="0">
                <a:cs typeface="Arial" panose="020B0604020202020204" pitchFamily="34" charset="0"/>
              </a:rPr>
              <a:t> </a:t>
            </a:r>
            <a:r>
              <a:rPr lang="pl-PL" sz="1600" dirty="0" err="1">
                <a:cs typeface="Arial" panose="020B0604020202020204" pitchFamily="34" charset="0"/>
              </a:rPr>
              <a:t>agents</a:t>
            </a:r>
            <a:endParaRPr lang="pl-PL" sz="1600" dirty="0">
              <a:cs typeface="Arial" panose="020B0604020202020204" pitchFamily="34" charset="0"/>
            </a:endParaRPr>
          </a:p>
          <a:p>
            <a:r>
              <a:rPr lang="en-US" sz="1600" dirty="0">
                <a:cs typeface="Arial" panose="020B0604020202020204" pitchFamily="34" charset="0"/>
              </a:rPr>
              <a:t>The lines that follow and begin with </a:t>
            </a:r>
            <a:br>
              <a:rPr lang="pl-PL" sz="1600" dirty="0">
                <a:cs typeface="Arial" panose="020B0604020202020204" pitchFamily="34" charset="0"/>
              </a:rPr>
            </a:br>
            <a:r>
              <a:rPr lang="en-US" sz="1600" dirty="0">
                <a:cs typeface="Arial" panose="020B0604020202020204" pitchFamily="34" charset="0"/>
              </a:rPr>
              <a:t>Allow: or Disallow: tell us what parts of </a:t>
            </a:r>
            <a:br>
              <a:rPr lang="pl-PL" sz="1600" dirty="0">
                <a:cs typeface="Arial" panose="020B0604020202020204" pitchFamily="34" charset="0"/>
              </a:rPr>
            </a:br>
            <a:r>
              <a:rPr lang="en-US" sz="1600" dirty="0">
                <a:cs typeface="Arial" panose="020B0604020202020204" pitchFamily="34" charset="0"/>
              </a:rPr>
              <a:t>the site we can scrape. </a:t>
            </a:r>
            <a:br>
              <a:rPr lang="pl-PL" sz="1600" dirty="0">
                <a:cs typeface="Arial" panose="020B0604020202020204" pitchFamily="34" charset="0"/>
              </a:rPr>
            </a:br>
            <a:r>
              <a:rPr lang="en-US" sz="1600" dirty="0">
                <a:cs typeface="Arial" panose="020B0604020202020204" pitchFamily="34" charset="0"/>
              </a:rPr>
              <a:t>In </a:t>
            </a:r>
            <a:r>
              <a:rPr lang="pl-PL" sz="1600" dirty="0">
                <a:cs typeface="Arial" panose="020B0604020202020204" pitchFamily="34" charset="0"/>
              </a:rPr>
              <a:t>olx.pl</a:t>
            </a:r>
            <a:r>
              <a:rPr lang="en-US" sz="1600" dirty="0">
                <a:cs typeface="Arial" panose="020B0604020202020204" pitchFamily="34" charset="0"/>
              </a:rPr>
              <a:t> robots.txt file, we see</a:t>
            </a:r>
            <a:endParaRPr lang="pl-PL" sz="1600" dirty="0">
              <a:cs typeface="Arial" panose="020B0604020202020204" pitchFamily="34" charset="0"/>
            </a:endParaRPr>
          </a:p>
        </p:txBody>
      </p:sp>
      <p:sp>
        <p:nvSpPr>
          <p:cNvPr id="4" name="Symbol zastępczy numeru slajdu 3">
            <a:extLst>
              <a:ext uri="{FF2B5EF4-FFF2-40B4-BE49-F238E27FC236}">
                <a16:creationId xmlns:a16="http://schemas.microsoft.com/office/drawing/2014/main" id="{1EE7D8BF-96D8-4F34-9C30-AAA48CFEAF89}"/>
              </a:ext>
            </a:extLst>
          </p:cNvPr>
          <p:cNvSpPr>
            <a:spLocks noGrp="1"/>
          </p:cNvSpPr>
          <p:nvPr>
            <p:ph type="sldNum" sz="quarter" idx="12"/>
          </p:nvPr>
        </p:nvSpPr>
        <p:spPr/>
        <p:txBody>
          <a:bodyPr/>
          <a:lstStyle/>
          <a:p>
            <a:fld id="{36F92EC7-4B9D-428C-9087-B61AD018EF74}" type="slidenum">
              <a:rPr lang="pl-PL" smtClean="0"/>
              <a:pPr/>
              <a:t>4</a:t>
            </a:fld>
            <a:endParaRPr lang="pl-PL"/>
          </a:p>
        </p:txBody>
      </p:sp>
      <p:pic>
        <p:nvPicPr>
          <p:cNvPr id="5" name="Obraz 4">
            <a:extLst>
              <a:ext uri="{FF2B5EF4-FFF2-40B4-BE49-F238E27FC236}">
                <a16:creationId xmlns:a16="http://schemas.microsoft.com/office/drawing/2014/main" id="{17B0019F-4961-4C45-8B51-4E11B9DF9D4A}"/>
              </a:ext>
            </a:extLst>
          </p:cNvPr>
          <p:cNvPicPr>
            <a:picLocks noChangeAspect="1"/>
          </p:cNvPicPr>
          <p:nvPr/>
        </p:nvPicPr>
        <p:blipFill>
          <a:blip r:embed="rId2"/>
          <a:stretch>
            <a:fillRect/>
          </a:stretch>
        </p:blipFill>
        <p:spPr>
          <a:xfrm>
            <a:off x="4760623" y="833900"/>
            <a:ext cx="3705225" cy="5819775"/>
          </a:xfrm>
          <a:prstGeom prst="rect">
            <a:avLst/>
          </a:prstGeom>
        </p:spPr>
      </p:pic>
    </p:spTree>
    <p:extLst>
      <p:ext uri="{BB962C8B-B14F-4D97-AF65-F5344CB8AC3E}">
        <p14:creationId xmlns:p14="http://schemas.microsoft.com/office/powerpoint/2010/main" val="262375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62180D-C171-4600-B27E-4DB34A534801}"/>
              </a:ext>
            </a:extLst>
          </p:cNvPr>
          <p:cNvSpPr>
            <a:spLocks noGrp="1"/>
          </p:cNvSpPr>
          <p:nvPr>
            <p:ph type="title"/>
          </p:nvPr>
        </p:nvSpPr>
        <p:spPr>
          <a:xfrm>
            <a:off x="222598" y="136524"/>
            <a:ext cx="8613592" cy="897004"/>
          </a:xfrm>
        </p:spPr>
        <p:txBody>
          <a:bodyPr/>
          <a:lstStyle/>
          <a:p>
            <a:r>
              <a:rPr lang="pl-PL" dirty="0"/>
              <a:t>Access  to data - Robots.txt</a:t>
            </a:r>
            <a:endParaRPr lang="en-GB" dirty="0"/>
          </a:p>
        </p:txBody>
      </p:sp>
      <p:sp>
        <p:nvSpPr>
          <p:cNvPr id="3" name="Symbol zastępczy zawartości 2">
            <a:extLst>
              <a:ext uri="{FF2B5EF4-FFF2-40B4-BE49-F238E27FC236}">
                <a16:creationId xmlns:a16="http://schemas.microsoft.com/office/drawing/2014/main" id="{9A980014-B502-4EAB-A264-24104355093D}"/>
              </a:ext>
            </a:extLst>
          </p:cNvPr>
          <p:cNvSpPr>
            <a:spLocks noGrp="1"/>
          </p:cNvSpPr>
          <p:nvPr>
            <p:ph idx="1"/>
          </p:nvPr>
        </p:nvSpPr>
        <p:spPr>
          <a:xfrm>
            <a:off x="159488" y="1031358"/>
            <a:ext cx="8739812" cy="5424860"/>
          </a:xfrm>
        </p:spPr>
        <p:txBody>
          <a:bodyPr>
            <a:normAutofit/>
          </a:bodyPr>
          <a:lstStyle/>
          <a:p>
            <a:pPr marL="268288" lvl="5"/>
            <a:r>
              <a:rPr lang="en-US" sz="1600" dirty="0">
                <a:latin typeface="Fira Sans" panose="020B0503050000020004" pitchFamily="34" charset="0"/>
                <a:ea typeface="Fira Sans" panose="020B0503050000020004" pitchFamily="34" charset="0"/>
                <a:cs typeface="Arial" panose="020B0604020202020204" pitchFamily="34" charset="0"/>
              </a:rPr>
              <a:t>The leading slash / in the (dis)allowed paths indicate that they start from the root directory. “/search” refers to google.com/search. These lines mean that we can scrape </a:t>
            </a:r>
            <a:r>
              <a:rPr lang="en-US" sz="1600" dirty="0">
                <a:solidFill>
                  <a:srgbClr val="FF0000"/>
                </a:solidFill>
                <a:latin typeface="Fira Sans" panose="020B0503050000020004" pitchFamily="34" charset="0"/>
                <a:ea typeface="Fira Sans" panose="020B0503050000020004" pitchFamily="34" charset="0"/>
                <a:cs typeface="Arial" panose="020B0604020202020204" pitchFamily="34" charset="0"/>
              </a:rPr>
              <a:t>google.com/search/about</a:t>
            </a:r>
            <a:r>
              <a:rPr lang="en-US" sz="1600" dirty="0">
                <a:latin typeface="Fira Sans" panose="020B0503050000020004" pitchFamily="34" charset="0"/>
                <a:ea typeface="Fira Sans" panose="020B0503050000020004" pitchFamily="34" charset="0"/>
                <a:cs typeface="Arial" panose="020B0604020202020204" pitchFamily="34" charset="0"/>
              </a:rPr>
              <a:t>, but not anything else starting with </a:t>
            </a:r>
            <a:r>
              <a:rPr lang="en-US" sz="1600" dirty="0">
                <a:solidFill>
                  <a:srgbClr val="FF0000"/>
                </a:solidFill>
                <a:latin typeface="Fira Sans" panose="020B0503050000020004" pitchFamily="34" charset="0"/>
                <a:ea typeface="Fira Sans" panose="020B0503050000020004" pitchFamily="34" charset="0"/>
                <a:cs typeface="Arial" panose="020B0604020202020204" pitchFamily="34" charset="0"/>
              </a:rPr>
              <a:t>google.com/search</a:t>
            </a:r>
            <a:r>
              <a:rPr lang="en-US" sz="1600" dirty="0">
                <a:latin typeface="Fira Sans" panose="020B0503050000020004" pitchFamily="34" charset="0"/>
                <a:ea typeface="Fira Sans" panose="020B0503050000020004" pitchFamily="34" charset="0"/>
                <a:cs typeface="Arial" panose="020B0604020202020204" pitchFamily="34" charset="0"/>
              </a:rPr>
              <a:t>. In other words, we cannot program a scraper to run Google searches for us.</a:t>
            </a: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br>
              <a:rPr lang="pl-PL" sz="1600" dirty="0">
                <a:latin typeface="Fira Sans" panose="020B0503050000020004" pitchFamily="34" charset="0"/>
                <a:ea typeface="Fira Sans" panose="020B0503050000020004" pitchFamily="34" charset="0"/>
                <a:cs typeface="Arial" panose="020B0604020202020204" pitchFamily="34" charset="0"/>
              </a:rPr>
            </a:br>
            <a:endParaRPr lang="pl-PL" sz="1600" dirty="0">
              <a:latin typeface="Fira Sans" panose="020B0503050000020004" pitchFamily="34" charset="0"/>
              <a:ea typeface="Fira Sans" panose="020B0503050000020004" pitchFamily="34" charset="0"/>
              <a:cs typeface="Arial" panose="020B0604020202020204" pitchFamily="34" charset="0"/>
            </a:endParaRPr>
          </a:p>
          <a:p>
            <a:pPr marL="268288" lvl="5"/>
            <a:r>
              <a:rPr lang="en-US" sz="1600" dirty="0">
                <a:latin typeface="Fira Sans" panose="020B0503050000020004" pitchFamily="34" charset="0"/>
                <a:ea typeface="Fira Sans" panose="020B0503050000020004" pitchFamily="34" charset="0"/>
                <a:cs typeface="Arial" panose="020B0604020202020204" pitchFamily="34" charset="0"/>
              </a:rPr>
              <a:t>The good news is that we </a:t>
            </a:r>
            <a:r>
              <a:rPr lang="en-GB" sz="1600" dirty="0">
                <a:latin typeface="Fira Sans" panose="020B0503050000020004" pitchFamily="34" charset="0"/>
                <a:ea typeface="Fira Sans" panose="020B0503050000020004" pitchFamily="34" charset="0"/>
                <a:cs typeface="Arial" panose="020B0604020202020204" pitchFamily="34" charset="0"/>
              </a:rPr>
              <a:t>there</a:t>
            </a:r>
            <a:r>
              <a:rPr lang="pl-PL" sz="1600" dirty="0">
                <a:latin typeface="Fira Sans" panose="020B0503050000020004" pitchFamily="34" charset="0"/>
                <a:ea typeface="Fira Sans" panose="020B0503050000020004" pitchFamily="34" charset="0"/>
                <a:cs typeface="Arial" panose="020B0604020202020204" pitchFamily="34" charset="0"/>
              </a:rPr>
              <a:t> </a:t>
            </a:r>
            <a:r>
              <a:rPr lang="en-GB" sz="1600" dirty="0">
                <a:latin typeface="Fira Sans" panose="020B0503050000020004" pitchFamily="34" charset="0"/>
                <a:ea typeface="Fira Sans" panose="020B0503050000020004" pitchFamily="34" charset="0"/>
                <a:cs typeface="Arial" panose="020B0604020202020204" pitchFamily="34" charset="0"/>
              </a:rPr>
              <a:t>is</a:t>
            </a:r>
            <a:r>
              <a:rPr lang="pl-PL" sz="1600" dirty="0">
                <a:latin typeface="Fira Sans" panose="020B0503050000020004" pitchFamily="34" charset="0"/>
                <a:ea typeface="Fira Sans" panose="020B0503050000020004" pitchFamily="34" charset="0"/>
                <a:cs typeface="Arial" panose="020B0604020202020204" pitchFamily="34" charset="0"/>
              </a:rPr>
              <a:t> no </a:t>
            </a:r>
            <a:r>
              <a:rPr lang="pl-PL" sz="1600" dirty="0" err="1">
                <a:latin typeface="Fira Sans" panose="020B0503050000020004" pitchFamily="34" charset="0"/>
                <a:ea typeface="Fira Sans" panose="020B0503050000020004" pitchFamily="34" charset="0"/>
                <a:cs typeface="Arial" panose="020B0604020202020204" pitchFamily="34" charset="0"/>
              </a:rPr>
              <a:t>need</a:t>
            </a:r>
            <a:r>
              <a:rPr lang="pl-PL" sz="1600" dirty="0">
                <a:latin typeface="Fira Sans" panose="020B0503050000020004" pitchFamily="34" charset="0"/>
                <a:ea typeface="Fira Sans" panose="020B0503050000020004" pitchFamily="34" charset="0"/>
                <a:cs typeface="Arial" panose="020B0604020202020204" pitchFamily="34" charset="0"/>
              </a:rPr>
              <a:t> </a:t>
            </a:r>
            <a:r>
              <a:rPr lang="en-US" sz="1600" dirty="0">
                <a:latin typeface="Fira Sans" panose="020B0503050000020004" pitchFamily="34" charset="0"/>
                <a:ea typeface="Fira Sans" panose="020B0503050000020004" pitchFamily="34" charset="0"/>
                <a:cs typeface="Arial" panose="020B0604020202020204" pitchFamily="34" charset="0"/>
              </a:rPr>
              <a:t>to read through the robots.txt files when scraping.</a:t>
            </a:r>
            <a:r>
              <a:rPr lang="pl-PL" sz="1600" dirty="0">
                <a:latin typeface="Fira Sans" panose="020B0503050000020004" pitchFamily="34" charset="0"/>
                <a:ea typeface="Fira Sans" panose="020B0503050000020004" pitchFamily="34" charset="0"/>
                <a:cs typeface="Arial" panose="020B0604020202020204" pitchFamily="34" charset="0"/>
              </a:rPr>
              <a:t> We </a:t>
            </a:r>
            <a:r>
              <a:rPr lang="pl-PL" sz="1600" dirty="0" err="1">
                <a:latin typeface="Fira Sans" panose="020B0503050000020004" pitchFamily="34" charset="0"/>
                <a:ea typeface="Fira Sans" panose="020B0503050000020004" pitchFamily="34" charset="0"/>
                <a:cs typeface="Arial" panose="020B0604020202020204" pitchFamily="34" charset="0"/>
              </a:rPr>
              <a:t>can</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use</a:t>
            </a:r>
            <a:r>
              <a:rPr lang="pl-PL" sz="1600" dirty="0">
                <a:latin typeface="Fira Sans" panose="020B0503050000020004" pitchFamily="34" charset="0"/>
                <a:ea typeface="Fira Sans" panose="020B0503050000020004" pitchFamily="34" charset="0"/>
                <a:cs typeface="Arial" panose="020B0604020202020204" pitchFamily="34" charset="0"/>
              </a:rPr>
              <a:t> the </a:t>
            </a:r>
            <a:r>
              <a:rPr lang="pl-PL" sz="1600" dirty="0" err="1">
                <a:latin typeface="Fira Sans" panose="020B0503050000020004" pitchFamily="34" charset="0"/>
                <a:ea typeface="Fira Sans" panose="020B0503050000020004" pitchFamily="34" charset="0"/>
                <a:cs typeface="Arial" panose="020B0604020202020204" pitchFamily="34" charset="0"/>
              </a:rPr>
              <a:t>polite</a:t>
            </a:r>
            <a:r>
              <a:rPr lang="pl-PL" sz="1600" dirty="0">
                <a:latin typeface="Fira Sans" panose="020B0503050000020004" pitchFamily="34" charset="0"/>
                <a:ea typeface="Fira Sans" panose="020B0503050000020004" pitchFamily="34" charset="0"/>
                <a:cs typeface="Arial" panose="020B0604020202020204" pitchFamily="34" charset="0"/>
              </a:rPr>
              <a:t> R </a:t>
            </a:r>
            <a:r>
              <a:rPr lang="pl-PL" sz="1600" dirty="0" err="1">
                <a:latin typeface="Fira Sans" panose="020B0503050000020004" pitchFamily="34" charset="0"/>
                <a:ea typeface="Fira Sans" panose="020B0503050000020004" pitchFamily="34" charset="0"/>
                <a:cs typeface="Arial" panose="020B0604020202020204" pitchFamily="34" charset="0"/>
              </a:rPr>
              <a:t>package</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which</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checks</a:t>
            </a:r>
            <a:r>
              <a:rPr lang="pl-PL" sz="1600" dirty="0">
                <a:latin typeface="Fira Sans" panose="020B0503050000020004" pitchFamily="34" charset="0"/>
                <a:ea typeface="Fira Sans" panose="020B0503050000020004" pitchFamily="34" charset="0"/>
                <a:cs typeface="Arial" panose="020B0604020202020204" pitchFamily="34" charset="0"/>
              </a:rPr>
              <a:t> file for </a:t>
            </a:r>
            <a:r>
              <a:rPr lang="pl-PL" sz="1600" dirty="0" err="1">
                <a:latin typeface="Fira Sans" panose="020B0503050000020004" pitchFamily="34" charset="0"/>
                <a:ea typeface="Fira Sans" panose="020B0503050000020004" pitchFamily="34" charset="0"/>
                <a:cs typeface="Arial" panose="020B0604020202020204" pitchFamily="34" charset="0"/>
              </a:rPr>
              <a:t>us</a:t>
            </a:r>
            <a:r>
              <a:rPr lang="pl-PL" sz="1600" dirty="0">
                <a:latin typeface="Fira Sans" panose="020B0503050000020004" pitchFamily="34" charset="0"/>
                <a:ea typeface="Fira Sans" panose="020B0503050000020004" pitchFamily="34" charset="0"/>
                <a:cs typeface="Arial" panose="020B0604020202020204" pitchFamily="34" charset="0"/>
              </a:rPr>
              <a:t> and the </a:t>
            </a:r>
            <a:r>
              <a:rPr lang="pl-PL" sz="1600" dirty="0" err="1">
                <a:latin typeface="Fira Sans" panose="020B0503050000020004" pitchFamily="34" charset="0"/>
                <a:ea typeface="Fira Sans" panose="020B0503050000020004" pitchFamily="34" charset="0"/>
                <a:cs typeface="Arial" panose="020B0604020202020204" pitchFamily="34" charset="0"/>
              </a:rPr>
              <a:t>Url</a:t>
            </a:r>
            <a:r>
              <a:rPr lang="pl-PL" sz="1600" dirty="0">
                <a:latin typeface="Fira Sans" panose="020B0503050000020004" pitchFamily="34" charset="0"/>
                <a:ea typeface="Fira Sans" panose="020B0503050000020004" pitchFamily="34" charset="0"/>
                <a:cs typeface="Arial" panose="020B0604020202020204" pitchFamily="34" charset="0"/>
              </a:rPr>
              <a:t> we want to </a:t>
            </a:r>
            <a:r>
              <a:rPr lang="pl-PL" sz="1600" dirty="0" err="1">
                <a:latin typeface="Fira Sans" panose="020B0503050000020004" pitchFamily="34" charset="0"/>
                <a:ea typeface="Fira Sans" panose="020B0503050000020004" pitchFamily="34" charset="0"/>
                <a:cs typeface="Arial" panose="020B0604020202020204" pitchFamily="34" charset="0"/>
              </a:rPr>
              <a:t>scrap</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only</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letting</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us</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scrape</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is</a:t>
            </a:r>
            <a:r>
              <a:rPr lang="pl-PL" sz="1600" dirty="0">
                <a:latin typeface="Fira Sans" panose="020B0503050000020004" pitchFamily="34" charset="0"/>
                <a:ea typeface="Fira Sans" panose="020B0503050000020004" pitchFamily="34" charset="0"/>
                <a:cs typeface="Arial" panose="020B0604020202020204" pitchFamily="34" charset="0"/>
              </a:rPr>
              <a:t> we </a:t>
            </a:r>
            <a:r>
              <a:rPr lang="pl-PL" sz="1600" dirty="0" err="1">
                <a:latin typeface="Fira Sans" panose="020B0503050000020004" pitchFamily="34" charset="0"/>
                <a:ea typeface="Fira Sans" panose="020B0503050000020004" pitchFamily="34" charset="0"/>
                <a:cs typeface="Arial" panose="020B0604020202020204" pitchFamily="34" charset="0"/>
              </a:rPr>
              <a:t>are</a:t>
            </a:r>
            <a:r>
              <a:rPr lang="pl-PL" sz="1600" dirty="0">
                <a:latin typeface="Fira Sans" panose="020B0503050000020004" pitchFamily="34" charset="0"/>
                <a:ea typeface="Fira Sans" panose="020B0503050000020004" pitchFamily="34" charset="0"/>
                <a:cs typeface="Arial" panose="020B0604020202020204" pitchFamily="34" charset="0"/>
              </a:rPr>
              <a:t> </a:t>
            </a:r>
            <a:r>
              <a:rPr lang="pl-PL" sz="1600" dirty="0" err="1">
                <a:latin typeface="Fira Sans" panose="020B0503050000020004" pitchFamily="34" charset="0"/>
                <a:ea typeface="Fira Sans" panose="020B0503050000020004" pitchFamily="34" charset="0"/>
                <a:cs typeface="Arial" panose="020B0604020202020204" pitchFamily="34" charset="0"/>
              </a:rPr>
              <a:t>allowed</a:t>
            </a:r>
            <a:r>
              <a:rPr lang="pl-PL" sz="1600" dirty="0">
                <a:latin typeface="Fira Sans" panose="020B0503050000020004" pitchFamily="34" charset="0"/>
                <a:ea typeface="Fira Sans" panose="020B0503050000020004" pitchFamily="34" charset="0"/>
                <a:cs typeface="Arial" panose="020B0604020202020204" pitchFamily="34" charset="0"/>
              </a:rPr>
              <a:t> to.</a:t>
            </a:r>
            <a:br>
              <a:rPr lang="pl-PL" sz="1600" dirty="0">
                <a:latin typeface="Fira Sans" panose="020B0503050000020004" pitchFamily="34" charset="0"/>
                <a:ea typeface="Fira Sans" panose="020B0503050000020004" pitchFamily="34" charset="0"/>
                <a:cs typeface="Arial" panose="020B0604020202020204" pitchFamily="34" charset="0"/>
              </a:rPr>
            </a:br>
            <a:endParaRPr lang="pl-PL" sz="1600" dirty="0">
              <a:latin typeface="Fira Sans" panose="020B0503050000020004" pitchFamily="34" charset="0"/>
              <a:ea typeface="Fira Sans" panose="020B0503050000020004" pitchFamily="34" charset="0"/>
              <a:cs typeface="Arial" panose="020B0604020202020204" pitchFamily="34" charset="0"/>
            </a:endParaRPr>
          </a:p>
          <a:p>
            <a:pPr marL="228600" lvl="5"/>
            <a:r>
              <a:rPr lang="en-US" sz="1600" dirty="0">
                <a:latin typeface="Fira Sans" panose="020B0503050000020004" pitchFamily="34" charset="0"/>
                <a:ea typeface="Fira Sans" panose="020B0503050000020004" pitchFamily="34" charset="0"/>
                <a:cs typeface="Arial" panose="020B0604020202020204" pitchFamily="34" charset="0"/>
              </a:rPr>
              <a:t>The </a:t>
            </a:r>
            <a:r>
              <a:rPr lang="en-US" sz="1600" dirty="0">
                <a:solidFill>
                  <a:srgbClr val="FF0000"/>
                </a:solidFill>
                <a:latin typeface="Fira Sans" panose="020B0503050000020004" pitchFamily="34" charset="0"/>
                <a:ea typeface="Fira Sans" panose="020B0503050000020004" pitchFamily="34" charset="0"/>
                <a:cs typeface="Arial" panose="020B0604020202020204" pitchFamily="34" charset="0"/>
              </a:rPr>
              <a:t>instructions in robots.txt files cannot enforce crawler behavior </a:t>
            </a:r>
            <a:r>
              <a:rPr lang="en-US" sz="1600" dirty="0">
                <a:latin typeface="Fira Sans" panose="020B0503050000020004" pitchFamily="34" charset="0"/>
                <a:ea typeface="Fira Sans" panose="020B0503050000020004" pitchFamily="34" charset="0"/>
                <a:cs typeface="Arial" panose="020B0604020202020204" pitchFamily="34" charset="0"/>
              </a:rPr>
              <a:t>to your site; it's up to the crawler to obey them</a:t>
            </a:r>
            <a:r>
              <a:rPr lang="pl-PL" sz="1600" dirty="0">
                <a:latin typeface="Fira Sans" panose="020B0503050000020004" pitchFamily="34" charset="0"/>
                <a:ea typeface="Fira Sans" panose="020B0503050000020004" pitchFamily="34" charset="0"/>
                <a:cs typeface="Arial" panose="020B0604020202020204" pitchFamily="34" charset="0"/>
              </a:rPr>
              <a:t>. Robots.txt </a:t>
            </a:r>
            <a:r>
              <a:rPr lang="pl-PL" sz="1600" dirty="0" err="1">
                <a:latin typeface="Fira Sans" panose="020B0503050000020004" pitchFamily="34" charset="0"/>
                <a:ea typeface="Fira Sans" panose="020B0503050000020004" pitchFamily="34" charset="0"/>
                <a:cs typeface="Arial" panose="020B0604020202020204" pitchFamily="34" charset="0"/>
              </a:rPr>
              <a:t>is</a:t>
            </a:r>
            <a:r>
              <a:rPr lang="pl-PL" sz="1600" dirty="0">
                <a:latin typeface="Fira Sans" panose="020B0503050000020004" pitchFamily="34" charset="0"/>
                <a:ea typeface="Fira Sans" panose="020B0503050000020004" pitchFamily="34" charset="0"/>
                <a:cs typeface="Arial" panose="020B0604020202020204" pitchFamily="34" charset="0"/>
              </a:rPr>
              <a:t> not a law.</a:t>
            </a:r>
            <a:br>
              <a:rPr lang="pl-PL" sz="1600" dirty="0">
                <a:latin typeface="Fira Sans" panose="020B0503050000020004" pitchFamily="34" charset="0"/>
                <a:ea typeface="Fira Sans" panose="020B0503050000020004" pitchFamily="34" charset="0"/>
                <a:cs typeface="Arial" panose="020B0604020202020204" pitchFamily="34" charset="0"/>
              </a:rPr>
            </a:br>
            <a:endParaRPr lang="pl-PL" sz="1600" dirty="0">
              <a:latin typeface="Fira Sans" panose="020B0503050000020004" pitchFamily="34" charset="0"/>
              <a:ea typeface="Fira Sans" panose="020B0503050000020004" pitchFamily="34" charset="0"/>
              <a:cs typeface="Arial" panose="020B0604020202020204" pitchFamily="34" charset="0"/>
            </a:endParaRPr>
          </a:p>
          <a:p>
            <a:pPr marL="228600" lvl="5"/>
            <a:r>
              <a:rPr lang="en-US" sz="1600" dirty="0">
                <a:latin typeface="Fira Sans" panose="020B0503050000020004" pitchFamily="34" charset="0"/>
                <a:ea typeface="Fira Sans" panose="020B0503050000020004" pitchFamily="34" charset="0"/>
                <a:cs typeface="Arial" panose="020B0604020202020204" pitchFamily="34" charset="0"/>
              </a:rPr>
              <a:t>If we do not adhere to the guidelines in this file, </a:t>
            </a:r>
            <a:r>
              <a:rPr lang="en-US" sz="1600" dirty="0">
                <a:solidFill>
                  <a:srgbClr val="FF0000"/>
                </a:solidFill>
                <a:latin typeface="Fira Sans" panose="020B0503050000020004" pitchFamily="34" charset="0"/>
                <a:ea typeface="Fira Sans" panose="020B0503050000020004" pitchFamily="34" charset="0"/>
                <a:cs typeface="Arial" panose="020B0604020202020204" pitchFamily="34" charset="0"/>
              </a:rPr>
              <a:t>we risk being blocked by the website</a:t>
            </a:r>
            <a:endParaRPr lang="pl-PL" sz="1600" dirty="0">
              <a:solidFill>
                <a:srgbClr val="FF0000"/>
              </a:solidFill>
              <a:latin typeface="Fira Sans" panose="020B0503050000020004" pitchFamily="34" charset="0"/>
              <a:ea typeface="Fira Sans" panose="020B0503050000020004" pitchFamily="34" charset="0"/>
              <a:cs typeface="Arial" panose="020B0604020202020204" pitchFamily="34" charset="0"/>
            </a:endParaRPr>
          </a:p>
        </p:txBody>
      </p:sp>
      <p:sp>
        <p:nvSpPr>
          <p:cNvPr id="4" name="Symbol zastępczy numeru slajdu 3">
            <a:extLst>
              <a:ext uri="{FF2B5EF4-FFF2-40B4-BE49-F238E27FC236}">
                <a16:creationId xmlns:a16="http://schemas.microsoft.com/office/drawing/2014/main" id="{1EE7D8BF-96D8-4F34-9C30-AAA48CFEAF89}"/>
              </a:ext>
            </a:extLst>
          </p:cNvPr>
          <p:cNvSpPr>
            <a:spLocks noGrp="1"/>
          </p:cNvSpPr>
          <p:nvPr>
            <p:ph type="sldNum" sz="quarter" idx="12"/>
          </p:nvPr>
        </p:nvSpPr>
        <p:spPr/>
        <p:txBody>
          <a:bodyPr/>
          <a:lstStyle/>
          <a:p>
            <a:fld id="{36F92EC7-4B9D-428C-9087-B61AD018EF74}" type="slidenum">
              <a:rPr lang="pl-PL" smtClean="0"/>
              <a:pPr/>
              <a:t>5</a:t>
            </a:fld>
            <a:endParaRPr lang="pl-PL"/>
          </a:p>
        </p:txBody>
      </p:sp>
      <p:pic>
        <p:nvPicPr>
          <p:cNvPr id="7" name="Obraz 6">
            <a:extLst>
              <a:ext uri="{FF2B5EF4-FFF2-40B4-BE49-F238E27FC236}">
                <a16:creationId xmlns:a16="http://schemas.microsoft.com/office/drawing/2014/main" id="{1BD14FB8-8D6B-4C68-A27F-0E8F3CA182C7}"/>
              </a:ext>
            </a:extLst>
          </p:cNvPr>
          <p:cNvPicPr>
            <a:picLocks noChangeAspect="1"/>
          </p:cNvPicPr>
          <p:nvPr/>
        </p:nvPicPr>
        <p:blipFill>
          <a:blip r:embed="rId2"/>
          <a:stretch>
            <a:fillRect/>
          </a:stretch>
        </p:blipFill>
        <p:spPr>
          <a:xfrm>
            <a:off x="484846" y="2105025"/>
            <a:ext cx="2247900" cy="1323975"/>
          </a:xfrm>
          <a:prstGeom prst="rect">
            <a:avLst/>
          </a:prstGeom>
        </p:spPr>
      </p:pic>
    </p:spTree>
    <p:extLst>
      <p:ext uri="{BB962C8B-B14F-4D97-AF65-F5344CB8AC3E}">
        <p14:creationId xmlns:p14="http://schemas.microsoft.com/office/powerpoint/2010/main" val="11306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802B8A-21A5-4455-A73A-9A904AD007BA}"/>
              </a:ext>
            </a:extLst>
          </p:cNvPr>
          <p:cNvSpPr>
            <a:spLocks noGrp="1"/>
          </p:cNvSpPr>
          <p:nvPr>
            <p:ph type="title"/>
          </p:nvPr>
        </p:nvSpPr>
        <p:spPr/>
        <p:txBody>
          <a:bodyPr/>
          <a:lstStyle/>
          <a:p>
            <a:r>
              <a:rPr lang="pl-PL" dirty="0" err="1"/>
              <a:t>Package</a:t>
            </a:r>
            <a:r>
              <a:rPr lang="pl-PL" dirty="0"/>
              <a:t> </a:t>
            </a:r>
            <a:r>
              <a:rPr lang="pl-PL" dirty="0" err="1"/>
              <a:t>polite</a:t>
            </a:r>
            <a:endParaRPr lang="en-GB" dirty="0"/>
          </a:p>
        </p:txBody>
      </p:sp>
      <p:sp>
        <p:nvSpPr>
          <p:cNvPr id="3" name="Symbol zastępczy zawartości 2">
            <a:extLst>
              <a:ext uri="{FF2B5EF4-FFF2-40B4-BE49-F238E27FC236}">
                <a16:creationId xmlns:a16="http://schemas.microsoft.com/office/drawing/2014/main" id="{976600C5-9479-491C-9124-D0A2BE4E9A64}"/>
              </a:ext>
            </a:extLst>
          </p:cNvPr>
          <p:cNvSpPr>
            <a:spLocks noGrp="1"/>
          </p:cNvSpPr>
          <p:nvPr>
            <p:ph idx="1"/>
          </p:nvPr>
        </p:nvSpPr>
        <p:spPr>
          <a:xfrm>
            <a:off x="244701" y="1127052"/>
            <a:ext cx="8654600" cy="5049912"/>
          </a:xfrm>
        </p:spPr>
        <p:txBody>
          <a:bodyPr>
            <a:normAutofit/>
          </a:bodyPr>
          <a:lstStyle/>
          <a:p>
            <a:r>
              <a:rPr lang="en-US" sz="2000" dirty="0"/>
              <a:t>Compared to the manual scraping method of copy-paste, automated web scrapers are very, very fast. It is possible to crash a website by sending too many requests, called a </a:t>
            </a:r>
            <a:r>
              <a:rPr lang="en-US" sz="2000" dirty="0">
                <a:hlinkClick r:id="rId2"/>
              </a:rPr>
              <a:t>Denial-of-Service (DoS) attack</a:t>
            </a:r>
            <a:r>
              <a:rPr lang="en-US" sz="2000" dirty="0"/>
              <a:t>.</a:t>
            </a:r>
            <a:endParaRPr lang="pl-PL" sz="2000" dirty="0"/>
          </a:p>
          <a:p>
            <a:r>
              <a:rPr lang="en-US" sz="2000" dirty="0"/>
              <a:t>The polite R package also imposes a minimum of five seconds’ delay between scrapes, and we can make this longer if we want. We may also see longer limits in the robots.txt file</a:t>
            </a:r>
            <a:endParaRPr lang="pl-PL" sz="2000" dirty="0"/>
          </a:p>
          <a:p>
            <a:r>
              <a:rPr lang="en-GB" sz="2000" dirty="0"/>
              <a:t>What’s more</a:t>
            </a:r>
            <a:r>
              <a:rPr lang="pl-PL" sz="2000" dirty="0"/>
              <a:t>,</a:t>
            </a:r>
            <a:r>
              <a:rPr lang="en-GB" sz="2000" dirty="0"/>
              <a:t> polite will this</a:t>
            </a:r>
            <a:r>
              <a:rPr lang="pl-PL" sz="2000" dirty="0"/>
              <a:t> </a:t>
            </a:r>
            <a:r>
              <a:rPr lang="pl-PL" sz="2000" dirty="0" err="1"/>
              <a:t>line</a:t>
            </a:r>
            <a:r>
              <a:rPr lang="pl-PL" sz="2000" dirty="0"/>
              <a:t> and </a:t>
            </a:r>
            <a:r>
              <a:rPr lang="pl-PL" sz="2000" dirty="0" err="1"/>
              <a:t>adjust</a:t>
            </a:r>
            <a:r>
              <a:rPr lang="pl-PL" sz="2000" dirty="0"/>
              <a:t> </a:t>
            </a:r>
            <a:r>
              <a:rPr lang="pl-PL" sz="2000" dirty="0" err="1"/>
              <a:t>our</a:t>
            </a:r>
            <a:r>
              <a:rPr lang="pl-PL" sz="2000" dirty="0"/>
              <a:t> </a:t>
            </a:r>
            <a:r>
              <a:rPr lang="pl-PL" sz="2000" dirty="0" err="1"/>
              <a:t>scraping</a:t>
            </a:r>
            <a:r>
              <a:rPr lang="pl-PL" sz="2000" dirty="0"/>
              <a:t> </a:t>
            </a:r>
            <a:r>
              <a:rPr lang="en-GB" sz="2000" dirty="0"/>
              <a:t>speed</a:t>
            </a:r>
            <a:r>
              <a:rPr lang="pl-PL" sz="2000" dirty="0"/>
              <a:t>. </a:t>
            </a:r>
            <a:r>
              <a:rPr lang="pl-PL" sz="2000" dirty="0" err="1"/>
              <a:t>Function</a:t>
            </a:r>
            <a:r>
              <a:rPr lang="pl-PL" sz="2000" dirty="0"/>
              <a:t> </a:t>
            </a:r>
            <a:r>
              <a:rPr lang="pl-PL" sz="2000" dirty="0" err="1"/>
              <a:t>bow</a:t>
            </a:r>
            <a:r>
              <a:rPr lang="pl-PL" sz="2000" dirty="0"/>
              <a:t>() </a:t>
            </a:r>
            <a:r>
              <a:rPr lang="pl-PL" sz="2000" dirty="0" err="1"/>
              <a:t>checks</a:t>
            </a:r>
            <a:r>
              <a:rPr lang="pl-PL" sz="2000" dirty="0"/>
              <a:t> </a:t>
            </a:r>
            <a:r>
              <a:rPr lang="pl-PL" sz="2000" dirty="0" err="1"/>
              <a:t>whether</a:t>
            </a:r>
            <a:r>
              <a:rPr lang="pl-PL" sz="2000" dirty="0"/>
              <a:t> we </a:t>
            </a:r>
            <a:r>
              <a:rPr lang="pl-PL" sz="2000" dirty="0" err="1"/>
              <a:t>can</a:t>
            </a:r>
            <a:r>
              <a:rPr lang="pl-PL" sz="2000" dirty="0"/>
              <a:t> </a:t>
            </a:r>
            <a:r>
              <a:rPr lang="pl-PL" sz="2000" dirty="0" err="1"/>
              <a:t>scrape</a:t>
            </a:r>
            <a:r>
              <a:rPr lang="pl-PL" sz="2000" dirty="0"/>
              <a:t> a </a:t>
            </a:r>
            <a:r>
              <a:rPr lang="pl-PL" sz="2000" dirty="0" err="1"/>
              <a:t>site</a:t>
            </a:r>
            <a:r>
              <a:rPr lang="pl-PL" sz="2000" dirty="0"/>
              <a:t>, </a:t>
            </a:r>
            <a:r>
              <a:rPr lang="pl-PL" sz="2000" dirty="0" err="1"/>
              <a:t>it</a:t>
            </a:r>
            <a:r>
              <a:rPr lang="pl-PL" sz="2000" dirty="0"/>
              <a:t> </a:t>
            </a:r>
            <a:r>
              <a:rPr lang="pl-PL" sz="2000" dirty="0" err="1"/>
              <a:t>means</a:t>
            </a:r>
            <a:r>
              <a:rPr lang="pl-PL" sz="2000" dirty="0"/>
              <a:t> </a:t>
            </a:r>
            <a:r>
              <a:rPr lang="pl-PL" sz="2000" dirty="0" err="1"/>
              <a:t>that</a:t>
            </a:r>
            <a:r>
              <a:rPr lang="pl-PL" sz="2000" dirty="0"/>
              <a:t> </a:t>
            </a:r>
            <a:r>
              <a:rPr lang="pl-PL" sz="2000" dirty="0" err="1"/>
              <a:t>polite</a:t>
            </a:r>
            <a:r>
              <a:rPr lang="pl-PL" sz="2000" dirty="0"/>
              <a:t> </a:t>
            </a:r>
            <a:r>
              <a:rPr lang="pl-PL" sz="2000" dirty="0" err="1"/>
              <a:t>is</a:t>
            </a:r>
            <a:r>
              <a:rPr lang="pl-PL" sz="2000" dirty="0"/>
              <a:t> </a:t>
            </a:r>
            <a:r>
              <a:rPr lang="pl-PL" sz="2000" dirty="0" err="1"/>
              <a:t>checking</a:t>
            </a:r>
            <a:r>
              <a:rPr lang="pl-PL" sz="2000" dirty="0"/>
              <a:t> robots.txt file for </a:t>
            </a:r>
            <a:r>
              <a:rPr lang="pl-PL" sz="2000" dirty="0" err="1"/>
              <a:t>us</a:t>
            </a:r>
            <a:r>
              <a:rPr lang="pl-PL" sz="2000" dirty="0"/>
              <a:t>.</a:t>
            </a:r>
            <a:endParaRPr lang="en-GB" sz="2000" dirty="0"/>
          </a:p>
        </p:txBody>
      </p:sp>
      <p:sp>
        <p:nvSpPr>
          <p:cNvPr id="4" name="Symbol zastępczy numeru slajdu 3">
            <a:extLst>
              <a:ext uri="{FF2B5EF4-FFF2-40B4-BE49-F238E27FC236}">
                <a16:creationId xmlns:a16="http://schemas.microsoft.com/office/drawing/2014/main" id="{15BE9E79-451F-41D9-A96D-543606B40C2C}"/>
              </a:ext>
            </a:extLst>
          </p:cNvPr>
          <p:cNvSpPr>
            <a:spLocks noGrp="1"/>
          </p:cNvSpPr>
          <p:nvPr>
            <p:ph type="sldNum" sz="quarter" idx="12"/>
          </p:nvPr>
        </p:nvSpPr>
        <p:spPr/>
        <p:txBody>
          <a:bodyPr/>
          <a:lstStyle/>
          <a:p>
            <a:fld id="{36F92EC7-4B9D-428C-9087-B61AD018EF74}" type="slidenum">
              <a:rPr lang="pl-PL" smtClean="0"/>
              <a:pPr/>
              <a:t>6</a:t>
            </a:fld>
            <a:endParaRPr lang="pl-PL"/>
          </a:p>
        </p:txBody>
      </p:sp>
    </p:spTree>
    <p:extLst>
      <p:ext uri="{BB962C8B-B14F-4D97-AF65-F5344CB8AC3E}">
        <p14:creationId xmlns:p14="http://schemas.microsoft.com/office/powerpoint/2010/main" val="30878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776E0F-EDA3-4AC4-8068-C7EF2258FD7A}"/>
              </a:ext>
            </a:extLst>
          </p:cNvPr>
          <p:cNvSpPr>
            <a:spLocks noGrp="1"/>
          </p:cNvSpPr>
          <p:nvPr>
            <p:ph type="title"/>
          </p:nvPr>
        </p:nvSpPr>
        <p:spPr/>
        <p:txBody>
          <a:bodyPr>
            <a:noAutofit/>
          </a:bodyPr>
          <a:lstStyle/>
          <a:p>
            <a:r>
              <a:rPr lang="pl-PL" dirty="0"/>
              <a:t>HTML</a:t>
            </a:r>
            <a:endParaRPr lang="en-GB" dirty="0"/>
          </a:p>
        </p:txBody>
      </p:sp>
      <p:sp>
        <p:nvSpPr>
          <p:cNvPr id="3" name="Symbol zastępczy zawartości 2">
            <a:extLst>
              <a:ext uri="{FF2B5EF4-FFF2-40B4-BE49-F238E27FC236}">
                <a16:creationId xmlns:a16="http://schemas.microsoft.com/office/drawing/2014/main" id="{1752929A-84C8-4FFD-A397-B18E381D3368}"/>
              </a:ext>
            </a:extLst>
          </p:cNvPr>
          <p:cNvSpPr>
            <a:spLocks noGrp="1"/>
          </p:cNvSpPr>
          <p:nvPr>
            <p:ph idx="1"/>
          </p:nvPr>
        </p:nvSpPr>
        <p:spPr/>
        <p:txBody>
          <a:bodyPr>
            <a:normAutofit/>
          </a:bodyPr>
          <a:lstStyle/>
          <a:p>
            <a:r>
              <a:rPr lang="en-US" sz="2000" dirty="0"/>
              <a:t>HTML is the language used to create webpages. When we copy and paste text from a webpage, we are interacting with the result of the HTML code, which tells our internet browsers how to display the content.</a:t>
            </a:r>
            <a:endParaRPr lang="pl-PL" sz="2000" dirty="0"/>
          </a:p>
          <a:p>
            <a:r>
              <a:rPr lang="en-US" sz="2000" dirty="0"/>
              <a:t> When we scrape, we download the HTML code, so we need to dive into this language and understand its syntax so that we can extract the information we want. Webpages are designed for the user experience, not data collection, so it can get messy</a:t>
            </a:r>
            <a:r>
              <a:rPr lang="pl-PL" sz="2000" dirty="0"/>
              <a:t>.</a:t>
            </a:r>
            <a:endParaRPr lang="en-GB" sz="2000" dirty="0"/>
          </a:p>
        </p:txBody>
      </p:sp>
      <p:sp>
        <p:nvSpPr>
          <p:cNvPr id="4" name="Symbol zastępczy numeru slajdu 3">
            <a:extLst>
              <a:ext uri="{FF2B5EF4-FFF2-40B4-BE49-F238E27FC236}">
                <a16:creationId xmlns:a16="http://schemas.microsoft.com/office/drawing/2014/main" id="{14F2D675-620E-461F-8FB4-97133B62BEDC}"/>
              </a:ext>
            </a:extLst>
          </p:cNvPr>
          <p:cNvSpPr>
            <a:spLocks noGrp="1"/>
          </p:cNvSpPr>
          <p:nvPr>
            <p:ph type="sldNum" sz="quarter" idx="12"/>
          </p:nvPr>
        </p:nvSpPr>
        <p:spPr/>
        <p:txBody>
          <a:bodyPr/>
          <a:lstStyle/>
          <a:p>
            <a:fld id="{36F92EC7-4B9D-428C-9087-B61AD018EF74}" type="slidenum">
              <a:rPr lang="pl-PL" smtClean="0"/>
              <a:pPr/>
              <a:t>7</a:t>
            </a:fld>
            <a:endParaRPr lang="pl-PL"/>
          </a:p>
        </p:txBody>
      </p:sp>
    </p:spTree>
    <p:extLst>
      <p:ext uri="{BB962C8B-B14F-4D97-AF65-F5344CB8AC3E}">
        <p14:creationId xmlns:p14="http://schemas.microsoft.com/office/powerpoint/2010/main" val="9109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3DAAF5-AC8E-46CF-9EA3-862C8DDB7507}"/>
              </a:ext>
            </a:extLst>
          </p:cNvPr>
          <p:cNvSpPr>
            <a:spLocks noGrp="1"/>
          </p:cNvSpPr>
          <p:nvPr>
            <p:ph type="title"/>
          </p:nvPr>
        </p:nvSpPr>
        <p:spPr/>
        <p:txBody>
          <a:bodyPr/>
          <a:lstStyle/>
          <a:p>
            <a:r>
              <a:rPr lang="en-GB" dirty="0"/>
              <a:t>Elements</a:t>
            </a:r>
            <a:r>
              <a:rPr lang="pl-PL" dirty="0"/>
              <a:t> of </a:t>
            </a:r>
            <a:r>
              <a:rPr lang="en-GB" dirty="0"/>
              <a:t>code</a:t>
            </a:r>
          </a:p>
        </p:txBody>
      </p:sp>
      <p:pic>
        <p:nvPicPr>
          <p:cNvPr id="5" name="Symbol zastępczy zawartości 4">
            <a:extLst>
              <a:ext uri="{FF2B5EF4-FFF2-40B4-BE49-F238E27FC236}">
                <a16:creationId xmlns:a16="http://schemas.microsoft.com/office/drawing/2014/main" id="{F544CAED-6C18-4A7E-9AB0-F85C0CC88857}"/>
              </a:ext>
            </a:extLst>
          </p:cNvPr>
          <p:cNvPicPr>
            <a:picLocks noGrp="1" noChangeAspect="1"/>
          </p:cNvPicPr>
          <p:nvPr>
            <p:ph idx="1"/>
          </p:nvPr>
        </p:nvPicPr>
        <p:blipFill>
          <a:blip r:embed="rId2"/>
          <a:stretch>
            <a:fillRect/>
          </a:stretch>
        </p:blipFill>
        <p:spPr>
          <a:xfrm>
            <a:off x="511041" y="1509712"/>
            <a:ext cx="8162925" cy="3838575"/>
          </a:xfrm>
          <a:prstGeom prst="rect">
            <a:avLst/>
          </a:prstGeom>
        </p:spPr>
      </p:pic>
      <p:sp>
        <p:nvSpPr>
          <p:cNvPr id="4" name="Symbol zastępczy numeru slajdu 3">
            <a:extLst>
              <a:ext uri="{FF2B5EF4-FFF2-40B4-BE49-F238E27FC236}">
                <a16:creationId xmlns:a16="http://schemas.microsoft.com/office/drawing/2014/main" id="{33BA0C90-470B-4F65-98FC-1CFD69B15803}"/>
              </a:ext>
            </a:extLst>
          </p:cNvPr>
          <p:cNvSpPr>
            <a:spLocks noGrp="1"/>
          </p:cNvSpPr>
          <p:nvPr>
            <p:ph type="sldNum" sz="quarter" idx="12"/>
          </p:nvPr>
        </p:nvSpPr>
        <p:spPr/>
        <p:txBody>
          <a:bodyPr/>
          <a:lstStyle/>
          <a:p>
            <a:fld id="{36F92EC7-4B9D-428C-9087-B61AD018EF74}" type="slidenum">
              <a:rPr lang="pl-PL" smtClean="0"/>
              <a:pPr/>
              <a:t>8</a:t>
            </a:fld>
            <a:endParaRPr lang="pl-PL"/>
          </a:p>
        </p:txBody>
      </p:sp>
    </p:spTree>
    <p:extLst>
      <p:ext uri="{BB962C8B-B14F-4D97-AF65-F5344CB8AC3E}">
        <p14:creationId xmlns:p14="http://schemas.microsoft.com/office/powerpoint/2010/main" val="139408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0E3601-121D-411A-AB29-AB6EB6DEE672}"/>
              </a:ext>
            </a:extLst>
          </p:cNvPr>
          <p:cNvSpPr>
            <a:spLocks noGrp="1"/>
          </p:cNvSpPr>
          <p:nvPr>
            <p:ph type="title"/>
          </p:nvPr>
        </p:nvSpPr>
        <p:spPr/>
        <p:txBody>
          <a:bodyPr/>
          <a:lstStyle/>
          <a:p>
            <a:r>
              <a:rPr lang="en-GB" dirty="0"/>
              <a:t>Elements</a:t>
            </a:r>
            <a:r>
              <a:rPr lang="pl-PL" dirty="0"/>
              <a:t> of HTML </a:t>
            </a:r>
            <a:r>
              <a:rPr lang="en-GB" dirty="0"/>
              <a:t>code</a:t>
            </a:r>
          </a:p>
        </p:txBody>
      </p:sp>
      <p:sp>
        <p:nvSpPr>
          <p:cNvPr id="3" name="Symbol zastępczy zawartości 2">
            <a:extLst>
              <a:ext uri="{FF2B5EF4-FFF2-40B4-BE49-F238E27FC236}">
                <a16:creationId xmlns:a16="http://schemas.microsoft.com/office/drawing/2014/main" id="{6B7A5019-77AF-434E-8B76-816DCC3959B3}"/>
              </a:ext>
            </a:extLst>
          </p:cNvPr>
          <p:cNvSpPr>
            <a:spLocks noGrp="1"/>
          </p:cNvSpPr>
          <p:nvPr>
            <p:ph idx="1"/>
          </p:nvPr>
        </p:nvSpPr>
        <p:spPr>
          <a:xfrm>
            <a:off x="147145" y="1177160"/>
            <a:ext cx="8752155" cy="4999804"/>
          </a:xfrm>
        </p:spPr>
        <p:txBody>
          <a:bodyPr>
            <a:normAutofit/>
          </a:bodyPr>
          <a:lstStyle/>
          <a:p>
            <a:pPr marL="0" indent="0">
              <a:buNone/>
            </a:pPr>
            <a:r>
              <a:rPr lang="en-US" sz="2000" dirty="0"/>
              <a:t>This line of code consists of one element. </a:t>
            </a:r>
            <a:r>
              <a:rPr lang="en-US" sz="2000" i="1" dirty="0"/>
              <a:t>Elements</a:t>
            </a:r>
            <a:r>
              <a:rPr lang="en-US" sz="2000" dirty="0"/>
              <a:t> are the fundamental unit in HTML, and elements are composed of several pieces:</a:t>
            </a:r>
            <a:endParaRPr lang="pl-PL" sz="2000" dirty="0"/>
          </a:p>
          <a:p>
            <a:r>
              <a:rPr lang="pl-PL" sz="2000" i="1" dirty="0"/>
              <a:t>Element </a:t>
            </a:r>
            <a:r>
              <a:rPr lang="pl-PL" sz="2000" i="1" dirty="0" err="1"/>
              <a:t>names</a:t>
            </a:r>
            <a:r>
              <a:rPr lang="pl-PL" sz="2000" i="1" dirty="0"/>
              <a:t>, </a:t>
            </a:r>
            <a:r>
              <a:rPr lang="pl-PL" sz="2000" dirty="0" err="1"/>
              <a:t>which</a:t>
            </a:r>
            <a:r>
              <a:rPr lang="pl-PL" sz="2000" dirty="0"/>
              <a:t> </a:t>
            </a:r>
            <a:r>
              <a:rPr lang="pl-PL" sz="2000" dirty="0" err="1"/>
              <a:t>determinate</a:t>
            </a:r>
            <a:r>
              <a:rPr lang="pl-PL" sz="2000" dirty="0"/>
              <a:t> the </a:t>
            </a:r>
            <a:r>
              <a:rPr lang="pl-PL" sz="2000" dirty="0" err="1"/>
              <a:t>output</a:t>
            </a:r>
            <a:r>
              <a:rPr lang="pl-PL" sz="2000" dirty="0"/>
              <a:t> of the </a:t>
            </a:r>
            <a:r>
              <a:rPr lang="pl-PL" sz="2000" dirty="0" err="1"/>
              <a:t>code</a:t>
            </a:r>
            <a:r>
              <a:rPr lang="pl-PL" sz="2000" dirty="0"/>
              <a:t>. </a:t>
            </a:r>
            <a:r>
              <a:rPr lang="pl-PL" sz="2000" dirty="0" err="1"/>
              <a:t>Such</a:t>
            </a:r>
            <a:r>
              <a:rPr lang="pl-PL" sz="2000" dirty="0"/>
              <a:t> as a link (</a:t>
            </a:r>
            <a:r>
              <a:rPr lang="pl-PL" sz="2000" dirty="0">
                <a:highlight>
                  <a:srgbClr val="C0C0C0"/>
                </a:highlight>
              </a:rPr>
              <a:t> a </a:t>
            </a:r>
            <a:r>
              <a:rPr lang="pl-PL" sz="2000" dirty="0"/>
              <a:t>), </a:t>
            </a:r>
            <a:r>
              <a:rPr lang="pl-PL" sz="2000" dirty="0" err="1"/>
              <a:t>paragraph</a:t>
            </a:r>
            <a:r>
              <a:rPr lang="pl-PL" sz="2000" dirty="0"/>
              <a:t> (</a:t>
            </a:r>
            <a:r>
              <a:rPr lang="pl-PL" sz="2000" dirty="0">
                <a:highlight>
                  <a:srgbClr val="C0C0C0"/>
                </a:highlight>
              </a:rPr>
              <a:t> p </a:t>
            </a:r>
            <a:r>
              <a:rPr lang="pl-PL" sz="2000" dirty="0"/>
              <a:t>) </a:t>
            </a:r>
            <a:r>
              <a:rPr lang="pl-PL" sz="2000" dirty="0" err="1"/>
              <a:t>or</a:t>
            </a:r>
            <a:r>
              <a:rPr lang="pl-PL" sz="2000" dirty="0"/>
              <a:t> a </a:t>
            </a:r>
            <a:r>
              <a:rPr lang="pl-PL" sz="2000" dirty="0" err="1"/>
              <a:t>level-four</a:t>
            </a:r>
            <a:r>
              <a:rPr lang="pl-PL" sz="2000" dirty="0"/>
              <a:t> </a:t>
            </a:r>
            <a:r>
              <a:rPr lang="pl-PL" sz="2000" dirty="0" err="1"/>
              <a:t>header</a:t>
            </a:r>
            <a:r>
              <a:rPr lang="pl-PL" sz="2000" dirty="0"/>
              <a:t> (</a:t>
            </a:r>
            <a:r>
              <a:rPr lang="pl-PL" sz="2000" dirty="0">
                <a:highlight>
                  <a:srgbClr val="C0C0C0"/>
                </a:highlight>
              </a:rPr>
              <a:t> h4 </a:t>
            </a:r>
            <a:r>
              <a:rPr lang="pl-PL" sz="2000" dirty="0"/>
              <a:t>).</a:t>
            </a:r>
          </a:p>
          <a:p>
            <a:r>
              <a:rPr lang="en-US" sz="2000" i="1" dirty="0"/>
              <a:t>Opening tags</a:t>
            </a:r>
            <a:r>
              <a:rPr lang="en-US" sz="2000" dirty="0"/>
              <a:t> and </a:t>
            </a:r>
            <a:r>
              <a:rPr lang="en-US" sz="2000" i="1" dirty="0"/>
              <a:t>closing tags</a:t>
            </a:r>
            <a:r>
              <a:rPr lang="en-US" sz="2000" dirty="0"/>
              <a:t>, which mark the start</a:t>
            </a:r>
            <a:r>
              <a:rPr lang="pl-PL" sz="2000" dirty="0"/>
              <a:t> (</a:t>
            </a:r>
            <a:r>
              <a:rPr lang="pl-PL" sz="2000" dirty="0">
                <a:highlight>
                  <a:srgbClr val="C0C0C0"/>
                </a:highlight>
              </a:rPr>
              <a:t> &lt;a  . . .  &gt; </a:t>
            </a:r>
            <a:r>
              <a:rPr lang="pl-PL" sz="2000" dirty="0"/>
              <a:t>) and the end of element (</a:t>
            </a:r>
            <a:r>
              <a:rPr lang="pl-PL" sz="2000" dirty="0">
                <a:highlight>
                  <a:srgbClr val="C0C0C0"/>
                </a:highlight>
              </a:rPr>
              <a:t>&lt;/a  &gt;  </a:t>
            </a:r>
            <a:r>
              <a:rPr lang="pl-PL" sz="2000" dirty="0"/>
              <a:t>) .</a:t>
            </a:r>
          </a:p>
          <a:p>
            <a:r>
              <a:rPr lang="en-GB" sz="2000" i="1" dirty="0"/>
              <a:t>Content, </a:t>
            </a:r>
            <a:r>
              <a:rPr lang="en-GB" sz="2000" dirty="0"/>
              <a:t>or </a:t>
            </a:r>
            <a:r>
              <a:rPr lang="en-GB" sz="2000" i="1" dirty="0"/>
              <a:t>text</a:t>
            </a:r>
            <a:r>
              <a:rPr lang="en-GB" sz="2000" dirty="0"/>
              <a:t>, which is out</a:t>
            </a:r>
            <a:r>
              <a:rPr lang="pl-PL" sz="2000" dirty="0"/>
              <a:t>s</a:t>
            </a:r>
            <a:r>
              <a:rPr lang="en-GB" sz="2000" dirty="0"/>
              <a:t>ide angled brackets</a:t>
            </a:r>
            <a:r>
              <a:rPr lang="pl-PL" sz="2000" dirty="0"/>
              <a:t> (</a:t>
            </a:r>
            <a:r>
              <a:rPr lang="pl-PL" sz="2000" dirty="0">
                <a:highlight>
                  <a:srgbClr val="C0C0C0"/>
                </a:highlight>
              </a:rPr>
              <a:t>&lt; &gt; </a:t>
            </a:r>
            <a:r>
              <a:rPr lang="pl-PL" sz="2000" dirty="0"/>
              <a:t>) and </a:t>
            </a:r>
            <a:r>
              <a:rPr lang="pl-PL" sz="2000" dirty="0" err="1"/>
              <a:t>typically</a:t>
            </a:r>
            <a:r>
              <a:rPr lang="pl-PL" sz="2000" dirty="0"/>
              <a:t> </a:t>
            </a:r>
            <a:r>
              <a:rPr lang="pl-PL" sz="2000" dirty="0" err="1"/>
              <a:t>what</a:t>
            </a:r>
            <a:r>
              <a:rPr lang="pl-PL" sz="2000" dirty="0"/>
              <a:t> we </a:t>
            </a:r>
            <a:r>
              <a:rPr lang="pl-PL" sz="2000" dirty="0" err="1"/>
              <a:t>see</a:t>
            </a:r>
            <a:r>
              <a:rPr lang="pl-PL" sz="2000" dirty="0"/>
              <a:t> </a:t>
            </a:r>
            <a:r>
              <a:rPr lang="pl-PL" sz="2000" dirty="0" err="1"/>
              <a:t>dispalyed</a:t>
            </a:r>
            <a:r>
              <a:rPr lang="pl-PL" sz="2000" dirty="0"/>
              <a:t> on the </a:t>
            </a:r>
            <a:r>
              <a:rPr lang="pl-PL" sz="2000" dirty="0" err="1"/>
              <a:t>webpage</a:t>
            </a:r>
            <a:r>
              <a:rPr lang="pl-PL" sz="2000" dirty="0"/>
              <a:t>.</a:t>
            </a:r>
          </a:p>
          <a:p>
            <a:r>
              <a:rPr lang="pl-PL" sz="2000" dirty="0" err="1"/>
              <a:t>Atributes</a:t>
            </a:r>
            <a:r>
              <a:rPr lang="pl-PL" sz="2000" dirty="0"/>
              <a:t>, </a:t>
            </a:r>
            <a:r>
              <a:rPr lang="pl-PL" sz="2000" dirty="0" err="1"/>
              <a:t>which</a:t>
            </a:r>
            <a:r>
              <a:rPr lang="pl-PL" sz="2000" dirty="0"/>
              <a:t> </a:t>
            </a:r>
            <a:r>
              <a:rPr lang="pl-PL" sz="2000" dirty="0" err="1"/>
              <a:t>determine</a:t>
            </a:r>
            <a:r>
              <a:rPr lang="pl-PL" sz="2000" dirty="0"/>
              <a:t> </a:t>
            </a:r>
            <a:r>
              <a:rPr lang="pl-PL" sz="2000" dirty="0" err="1"/>
              <a:t>additional</a:t>
            </a:r>
            <a:r>
              <a:rPr lang="pl-PL" sz="2000" dirty="0"/>
              <a:t> </a:t>
            </a:r>
            <a:r>
              <a:rPr lang="pl-PL" sz="2000" dirty="0" err="1"/>
              <a:t>properties</a:t>
            </a:r>
            <a:r>
              <a:rPr lang="pl-PL" sz="2000" dirty="0"/>
              <a:t> of the </a:t>
            </a:r>
            <a:r>
              <a:rPr lang="pl-PL" sz="2000" dirty="0" err="1"/>
              <a:t>elements</a:t>
            </a:r>
            <a:r>
              <a:rPr lang="pl-PL" sz="2000" dirty="0"/>
              <a:t>, </a:t>
            </a:r>
            <a:r>
              <a:rPr lang="pl-PL" sz="2000" dirty="0" err="1"/>
              <a:t>such</a:t>
            </a:r>
            <a:r>
              <a:rPr lang="pl-PL" sz="2000" dirty="0"/>
              <a:t> as the link </a:t>
            </a:r>
            <a:r>
              <a:rPr lang="pl-PL" sz="2000" dirty="0" err="1"/>
              <a:t>destination</a:t>
            </a:r>
            <a:r>
              <a:rPr lang="pl-PL" sz="2000" dirty="0"/>
              <a:t> ( </a:t>
            </a:r>
            <a:r>
              <a:rPr lang="pl-PL" sz="2000" dirty="0" err="1"/>
              <a:t>href</a:t>
            </a:r>
            <a:r>
              <a:rPr lang="pl-PL" sz="2000" dirty="0"/>
              <a:t> ) </a:t>
            </a:r>
            <a:r>
              <a:rPr lang="pl-PL" sz="2000" dirty="0" err="1"/>
              <a:t>or</a:t>
            </a:r>
            <a:r>
              <a:rPr lang="pl-PL" sz="2000" dirty="0"/>
              <a:t> </a:t>
            </a:r>
            <a:r>
              <a:rPr lang="pl-PL" sz="2000" dirty="0" err="1"/>
              <a:t>an</a:t>
            </a:r>
            <a:r>
              <a:rPr lang="pl-PL" sz="2000" dirty="0"/>
              <a:t> </a:t>
            </a:r>
            <a:r>
              <a:rPr lang="pl-PL" sz="2000" dirty="0" err="1"/>
              <a:t>element’s</a:t>
            </a:r>
            <a:r>
              <a:rPr lang="pl-PL" sz="2000" dirty="0"/>
              <a:t>  </a:t>
            </a:r>
            <a:r>
              <a:rPr lang="pl-PL" sz="2000" dirty="0" err="1"/>
              <a:t>class</a:t>
            </a:r>
            <a:r>
              <a:rPr lang="pl-PL" sz="2000" dirty="0"/>
              <a:t> , </a:t>
            </a:r>
            <a:r>
              <a:rPr lang="pl-PL" sz="2000" dirty="0" err="1"/>
              <a:t>which</a:t>
            </a:r>
            <a:r>
              <a:rPr lang="pl-PL" sz="2000" dirty="0"/>
              <a:t> </a:t>
            </a:r>
            <a:r>
              <a:rPr lang="pl-PL" sz="2000" dirty="0" err="1"/>
              <a:t>is</a:t>
            </a:r>
            <a:r>
              <a:rPr lang="pl-PL" sz="2000" dirty="0"/>
              <a:t> </a:t>
            </a:r>
            <a:r>
              <a:rPr lang="pl-PL" sz="2000" dirty="0" err="1"/>
              <a:t>used</a:t>
            </a:r>
            <a:r>
              <a:rPr lang="pl-PL" sz="2000" dirty="0"/>
              <a:t> for styling </a:t>
            </a:r>
            <a:r>
              <a:rPr lang="pl-PL" sz="2000" dirty="0" err="1"/>
              <a:t>pages</a:t>
            </a:r>
            <a:r>
              <a:rPr lang="pl-PL" sz="2000" dirty="0"/>
              <a:t>.</a:t>
            </a:r>
            <a:endParaRPr lang="en-GB" sz="2000" dirty="0"/>
          </a:p>
        </p:txBody>
      </p:sp>
      <p:sp>
        <p:nvSpPr>
          <p:cNvPr id="4" name="Symbol zastępczy numeru slajdu 3">
            <a:extLst>
              <a:ext uri="{FF2B5EF4-FFF2-40B4-BE49-F238E27FC236}">
                <a16:creationId xmlns:a16="http://schemas.microsoft.com/office/drawing/2014/main" id="{91FDB1B0-D841-4A71-B727-D0FA756B27FD}"/>
              </a:ext>
            </a:extLst>
          </p:cNvPr>
          <p:cNvSpPr>
            <a:spLocks noGrp="1"/>
          </p:cNvSpPr>
          <p:nvPr>
            <p:ph type="sldNum" sz="quarter" idx="12"/>
          </p:nvPr>
        </p:nvSpPr>
        <p:spPr/>
        <p:txBody>
          <a:bodyPr/>
          <a:lstStyle/>
          <a:p>
            <a:fld id="{36F92EC7-4B9D-428C-9087-B61AD018EF74}" type="slidenum">
              <a:rPr lang="pl-PL" smtClean="0"/>
              <a:pPr/>
              <a:t>9</a:t>
            </a:fld>
            <a:endParaRPr lang="pl-PL"/>
          </a:p>
        </p:txBody>
      </p:sp>
    </p:spTree>
    <p:extLst>
      <p:ext uri="{BB962C8B-B14F-4D97-AF65-F5344CB8AC3E}">
        <p14:creationId xmlns:p14="http://schemas.microsoft.com/office/powerpoint/2010/main" val="38420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Motyw pakietu Office">
  <a:themeElements>
    <a:clrScheme name="Motyw pakietu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2952</TotalTime>
  <Words>1741</Words>
  <Application>Microsoft Office PowerPoint</Application>
  <PresentationFormat>Pokaz na ekranie (4:3)</PresentationFormat>
  <Paragraphs>135</Paragraphs>
  <Slides>22</Slides>
  <Notes>2</Notes>
  <HiddenSlides>1</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22</vt:i4>
      </vt:variant>
    </vt:vector>
  </HeadingPairs>
  <TitlesOfParts>
    <vt:vector size="29" baseType="lpstr">
      <vt:lpstr>Arial Unicode MS</vt:lpstr>
      <vt:lpstr>Arial</vt:lpstr>
      <vt:lpstr>Calibri</vt:lpstr>
      <vt:lpstr>Calibri Light</vt:lpstr>
      <vt:lpstr>Fira Sans</vt:lpstr>
      <vt:lpstr>Times New Roman</vt:lpstr>
      <vt:lpstr>1_Motyw pakietu Office</vt:lpstr>
      <vt:lpstr>Prezentacja programu PowerPoint</vt:lpstr>
      <vt:lpstr>Prezentacja programu PowerPoint</vt:lpstr>
      <vt:lpstr>What is Web Scraping? </vt:lpstr>
      <vt:lpstr>Access  to data - Robots.txt</vt:lpstr>
      <vt:lpstr>Access  to data - Robots.txt</vt:lpstr>
      <vt:lpstr>Package polite</vt:lpstr>
      <vt:lpstr>HTML</vt:lpstr>
      <vt:lpstr>Elements of code</vt:lpstr>
      <vt:lpstr>Elements of HTML code</vt:lpstr>
      <vt:lpstr>Common HTML elements include</vt:lpstr>
      <vt:lpstr>Structure of HTML code</vt:lpstr>
      <vt:lpstr>Prezentacja programu PowerPoint</vt:lpstr>
      <vt:lpstr>Inspecting Elements</vt:lpstr>
      <vt:lpstr>CSS Selectors </vt:lpstr>
      <vt:lpstr>Prezentacja programu PowerPoint</vt:lpstr>
      <vt:lpstr>Extract Data </vt:lpstr>
      <vt:lpstr>Atrributes</vt:lpstr>
      <vt:lpstr>Tables</vt:lpstr>
      <vt:lpstr>Potencial issues</vt:lpstr>
      <vt:lpstr>Summary</vt:lpstr>
      <vt:lpstr>Prezentacja programu PowerPoint</vt:lpstr>
      <vt:lpstr>Prezentacja programu PowerPoint</vt:lpstr>
    </vt:vector>
  </TitlesOfParts>
  <Company>USrzeszow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Teraźniejszość i przyszłość ukraińskiej emigracji pracowniczej  w Europie</dc:title>
  <dc:creator>Bożek Elżbieta</dc:creator>
  <cp:lastModifiedBy>Wójcik Sebastian</cp:lastModifiedBy>
  <cp:revision>240</cp:revision>
  <dcterms:created xsi:type="dcterms:W3CDTF">2019-01-23T09:10:56Z</dcterms:created>
  <dcterms:modified xsi:type="dcterms:W3CDTF">2023-06-06T05:01:06Z</dcterms:modified>
</cp:coreProperties>
</file>