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44"/>
  </p:notesMasterIdLst>
  <p:sldIdLst>
    <p:sldId id="256" r:id="rId2"/>
    <p:sldId id="492" r:id="rId3"/>
    <p:sldId id="498" r:id="rId4"/>
    <p:sldId id="499" r:id="rId5"/>
    <p:sldId id="520" r:id="rId6"/>
    <p:sldId id="500" r:id="rId7"/>
    <p:sldId id="521" r:id="rId8"/>
    <p:sldId id="511" r:id="rId9"/>
    <p:sldId id="327" r:id="rId10"/>
    <p:sldId id="518" r:id="rId11"/>
    <p:sldId id="514" r:id="rId12"/>
    <p:sldId id="515" r:id="rId13"/>
    <p:sldId id="517" r:id="rId14"/>
    <p:sldId id="519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12" r:id="rId28"/>
    <p:sldId id="534" r:id="rId29"/>
    <p:sldId id="439" r:id="rId30"/>
    <p:sldId id="535" r:id="rId31"/>
    <p:sldId id="537" r:id="rId32"/>
    <p:sldId id="536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10" r:id="rId42"/>
    <p:sldId id="259" r:id="rId43"/>
  </p:sldIdLst>
  <p:sldSz cx="9144000" cy="6858000" type="screen4x3"/>
  <p:notesSz cx="6784975" cy="9906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Cambria Math" panose="02040503050406030204" pitchFamily="18" charset="0"/>
      <p:regular r:id="rId51"/>
    </p:embeddedFont>
    <p:embeddedFont>
      <p:font typeface="Fira Sans" panose="020B0503050000020004" pitchFamily="34" charset="0"/>
      <p:regular r:id="rId52"/>
      <p:bold r:id="rId53"/>
      <p:italic r:id="rId54"/>
      <p:boldItalic r:id="rId55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uła Teresa" initials="MT" lastIdx="1" clrIdx="0">
    <p:extLst>
      <p:ext uri="{19B8F6BF-5375-455C-9EA6-DF929625EA0E}">
        <p15:presenceInfo xmlns:p15="http://schemas.microsoft.com/office/powerpoint/2012/main" userId="S-1-5-21-3419930908-1354286565-637230989-52267" providerId="AD"/>
      </p:ext>
    </p:extLst>
  </p:cmAuthor>
  <p:cmAuthor id="2" name="Wójcik Sebastian" initials="WS" lastIdx="1" clrIdx="1">
    <p:extLst>
      <p:ext uri="{19B8F6BF-5375-455C-9EA6-DF929625EA0E}">
        <p15:presenceInfo xmlns:p15="http://schemas.microsoft.com/office/powerpoint/2012/main" userId="S-1-5-21-3419930908-1354286565-637230989-242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E4"/>
    <a:srgbClr val="2E75B6"/>
    <a:srgbClr val="001D77"/>
    <a:srgbClr val="0080C7"/>
    <a:srgbClr val="A4C8EB"/>
    <a:srgbClr val="69BE28"/>
    <a:srgbClr val="87CB53"/>
    <a:srgbClr val="C3E5A9"/>
    <a:srgbClr val="E1F2D4"/>
    <a:srgbClr val="33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49" autoAdjust="0"/>
    <p:restoredTop sz="95268" autoAdjust="0"/>
  </p:normalViewPr>
  <p:slideViewPr>
    <p:cSldViewPr snapToGrid="0">
      <p:cViewPr varScale="1">
        <p:scale>
          <a:sx n="83" d="100"/>
          <a:sy n="83" d="100"/>
        </p:scale>
        <p:origin x="16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2F4B2-C06E-4181-80DD-A5275B7574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F0CBE473-967D-4017-A355-AB4B83F7F824}">
      <dgm:prSet phldrT="[Tekst]" custT="1"/>
      <dgm:spPr/>
      <dgm:t>
        <a:bodyPr/>
        <a:lstStyle/>
        <a:p>
          <a:r>
            <a:rPr lang="pl-PL" sz="2400" dirty="0" err="1">
              <a:latin typeface="+mn-lt"/>
              <a:ea typeface="Fira Sans" panose="020B0503050000020004" pitchFamily="34" charset="0"/>
            </a:rPr>
            <a:t>Fuzzy</a:t>
          </a:r>
          <a:r>
            <a:rPr lang="pl-PL" sz="2400" dirty="0">
              <a:latin typeface="+mn-lt"/>
              <a:ea typeface="Fira Sans" panose="020B0503050000020004" pitchFamily="34" charset="0"/>
            </a:rPr>
            <a:t> </a:t>
          </a:r>
          <a:r>
            <a:rPr lang="pl-PL" sz="2400" dirty="0" err="1">
              <a:latin typeface="+mn-lt"/>
              <a:ea typeface="Fira Sans" panose="020B0503050000020004" pitchFamily="34" charset="0"/>
            </a:rPr>
            <a:t>matching</a:t>
          </a:r>
          <a:endParaRPr lang="pl-PL" sz="2400" dirty="0">
            <a:latin typeface="+mn-lt"/>
          </a:endParaRPr>
        </a:p>
      </dgm:t>
    </dgm:pt>
    <dgm:pt modelId="{7DEE2F46-03D7-4D86-9CD5-99599B966259}" type="parTrans" cxnId="{CA1FC58B-2A47-4993-98BD-DE4C752D49C2}">
      <dgm:prSet/>
      <dgm:spPr/>
      <dgm:t>
        <a:bodyPr/>
        <a:lstStyle/>
        <a:p>
          <a:endParaRPr lang="pl-PL"/>
        </a:p>
      </dgm:t>
    </dgm:pt>
    <dgm:pt modelId="{C7D8AACD-2205-4097-894F-A91AF4576FBA}" type="sibTrans" cxnId="{CA1FC58B-2A47-4993-98BD-DE4C752D49C2}">
      <dgm:prSet/>
      <dgm:spPr/>
      <dgm:t>
        <a:bodyPr/>
        <a:lstStyle/>
        <a:p>
          <a:endParaRPr lang="pl-PL"/>
        </a:p>
      </dgm:t>
    </dgm:pt>
    <dgm:pt modelId="{CC09A332-5490-41A2-8424-8D79995BAC4D}">
      <dgm:prSet phldrT="[Tekst]" custT="1"/>
      <dgm:spPr/>
      <dgm:t>
        <a:bodyPr/>
        <a:lstStyle/>
        <a:p>
          <a:r>
            <a:rPr lang="pl-PL" sz="2400" dirty="0">
              <a:latin typeface="+mn-lt"/>
              <a:ea typeface="Fira Sans" panose="020B0503050000020004" pitchFamily="34" charset="0"/>
            </a:rPr>
            <a:t>Edit </a:t>
          </a:r>
          <a:r>
            <a:rPr lang="pl-PL" sz="2400" dirty="0" err="1">
              <a:latin typeface="+mn-lt"/>
              <a:ea typeface="Fira Sans" panose="020B0503050000020004" pitchFamily="34" charset="0"/>
            </a:rPr>
            <a:t>distance</a:t>
          </a:r>
          <a:endParaRPr lang="pl-PL" sz="2400" dirty="0">
            <a:latin typeface="+mn-lt"/>
          </a:endParaRPr>
        </a:p>
      </dgm:t>
    </dgm:pt>
    <dgm:pt modelId="{25BE3DFA-970C-4A53-8F64-B44FAA6532FC}" type="parTrans" cxnId="{03840C4F-8E9B-44BB-A939-797BECEE6F47}">
      <dgm:prSet/>
      <dgm:spPr/>
      <dgm:t>
        <a:bodyPr/>
        <a:lstStyle/>
        <a:p>
          <a:endParaRPr lang="pl-PL"/>
        </a:p>
      </dgm:t>
    </dgm:pt>
    <dgm:pt modelId="{149B60FA-7747-414E-BCFE-B56791041565}" type="sibTrans" cxnId="{03840C4F-8E9B-44BB-A939-797BECEE6F47}">
      <dgm:prSet/>
      <dgm:spPr/>
      <dgm:t>
        <a:bodyPr/>
        <a:lstStyle/>
        <a:p>
          <a:endParaRPr lang="pl-PL"/>
        </a:p>
      </dgm:t>
    </dgm:pt>
    <dgm:pt modelId="{FB55C15C-B72C-4D0B-8EFC-4212D10E6C48}">
      <dgm:prSet phldrT="[Tekst]" custT="1"/>
      <dgm:spPr/>
      <dgm:t>
        <a:bodyPr/>
        <a:lstStyle/>
        <a:p>
          <a:r>
            <a:rPr lang="pl-PL" sz="2400" dirty="0" err="1">
              <a:latin typeface="+mn-lt"/>
            </a:rPr>
            <a:t>Similarity</a:t>
          </a:r>
          <a:r>
            <a:rPr lang="pl-PL" sz="2400" dirty="0">
              <a:latin typeface="+mn-lt"/>
            </a:rPr>
            <a:t> </a:t>
          </a:r>
          <a:r>
            <a:rPr lang="pl-PL" sz="2400" dirty="0" err="1">
              <a:latin typeface="+mn-lt"/>
            </a:rPr>
            <a:t>based</a:t>
          </a:r>
          <a:r>
            <a:rPr lang="pl-PL" sz="2400" dirty="0">
              <a:latin typeface="+mn-lt"/>
            </a:rPr>
            <a:t> on </a:t>
          </a:r>
          <a:r>
            <a:rPr lang="pl-PL" sz="2400" dirty="0" err="1">
              <a:latin typeface="+mn-lt"/>
            </a:rPr>
            <a:t>tokens</a:t>
          </a:r>
          <a:endParaRPr lang="pl-PL" sz="2400" dirty="0">
            <a:latin typeface="+mn-lt"/>
          </a:endParaRPr>
        </a:p>
      </dgm:t>
    </dgm:pt>
    <dgm:pt modelId="{C648641F-B98A-4C4E-9E6E-3436BF209F1A}" type="parTrans" cxnId="{DFF622B3-5EA9-420E-AC31-9D778EB670F9}">
      <dgm:prSet/>
      <dgm:spPr/>
      <dgm:t>
        <a:bodyPr/>
        <a:lstStyle/>
        <a:p>
          <a:endParaRPr lang="pl-PL"/>
        </a:p>
      </dgm:t>
    </dgm:pt>
    <dgm:pt modelId="{59F44836-DC2F-4192-942D-518B914BAB5D}" type="sibTrans" cxnId="{DFF622B3-5EA9-420E-AC31-9D778EB670F9}">
      <dgm:prSet/>
      <dgm:spPr/>
      <dgm:t>
        <a:bodyPr/>
        <a:lstStyle/>
        <a:p>
          <a:endParaRPr lang="pl-PL"/>
        </a:p>
      </dgm:t>
    </dgm:pt>
    <dgm:pt modelId="{3E7A7177-1EA8-4FEA-B409-ACF6C7A8641B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l-PL" sz="2400" dirty="0" err="1">
              <a:latin typeface="+mn-lt"/>
              <a:ea typeface="Fira Sans" panose="020B0503050000020004" pitchFamily="34" charset="0"/>
            </a:rPr>
            <a:t>Cleaning</a:t>
          </a:r>
          <a:r>
            <a:rPr lang="pl-PL" sz="2400" dirty="0">
              <a:latin typeface="+mn-lt"/>
              <a:ea typeface="Fira Sans" panose="020B0503050000020004" pitchFamily="34" charset="0"/>
            </a:rPr>
            <a:t> and </a:t>
          </a:r>
          <a:r>
            <a:rPr lang="pl-PL" sz="2400" dirty="0" err="1">
              <a:latin typeface="+mn-lt"/>
              <a:ea typeface="Fira Sans" panose="020B0503050000020004" pitchFamily="34" charset="0"/>
            </a:rPr>
            <a:t>normalization</a:t>
          </a:r>
          <a:endParaRPr lang="pl-PL" sz="2400" dirty="0">
            <a:latin typeface="+mn-lt"/>
          </a:endParaRPr>
        </a:p>
      </dgm:t>
    </dgm:pt>
    <dgm:pt modelId="{03F6961D-A07D-45C2-AA9D-48BFE6F29555}" type="parTrans" cxnId="{A7204D66-3A93-42A7-9653-5A505405B8AA}">
      <dgm:prSet/>
      <dgm:spPr/>
      <dgm:t>
        <a:bodyPr/>
        <a:lstStyle/>
        <a:p>
          <a:endParaRPr lang="en-GB"/>
        </a:p>
      </dgm:t>
    </dgm:pt>
    <dgm:pt modelId="{6EDCD11F-F0DE-44EB-B41C-ACAF53C12288}" type="sibTrans" cxnId="{A7204D66-3A93-42A7-9653-5A505405B8AA}">
      <dgm:prSet/>
      <dgm:spPr/>
      <dgm:t>
        <a:bodyPr/>
        <a:lstStyle/>
        <a:p>
          <a:endParaRPr lang="en-GB"/>
        </a:p>
      </dgm:t>
    </dgm:pt>
    <dgm:pt modelId="{4CAB823A-810A-45CA-BA94-428B946AD007}" type="pres">
      <dgm:prSet presAssocID="{46B2F4B2-C06E-4181-80DD-A5275B757400}" presName="Name0" presStyleCnt="0">
        <dgm:presLayoutVars>
          <dgm:chMax val="7"/>
          <dgm:chPref val="7"/>
          <dgm:dir/>
        </dgm:presLayoutVars>
      </dgm:prSet>
      <dgm:spPr/>
    </dgm:pt>
    <dgm:pt modelId="{82F5341C-D578-4685-A237-A596D99007A2}" type="pres">
      <dgm:prSet presAssocID="{46B2F4B2-C06E-4181-80DD-A5275B757400}" presName="Name1" presStyleCnt="0"/>
      <dgm:spPr/>
    </dgm:pt>
    <dgm:pt modelId="{4FAF0805-29B5-4EE5-BCD6-D807642A3008}" type="pres">
      <dgm:prSet presAssocID="{46B2F4B2-C06E-4181-80DD-A5275B757400}" presName="cycle" presStyleCnt="0"/>
      <dgm:spPr/>
    </dgm:pt>
    <dgm:pt modelId="{CB521FF9-25C4-4C41-AF92-40F6FCF29830}" type="pres">
      <dgm:prSet presAssocID="{46B2F4B2-C06E-4181-80DD-A5275B757400}" presName="srcNode" presStyleLbl="node1" presStyleIdx="0" presStyleCnt="4"/>
      <dgm:spPr/>
    </dgm:pt>
    <dgm:pt modelId="{C39D0F6F-0ADD-423F-AD43-6D9034E94602}" type="pres">
      <dgm:prSet presAssocID="{46B2F4B2-C06E-4181-80DD-A5275B757400}" presName="conn" presStyleLbl="parChTrans1D2" presStyleIdx="0" presStyleCnt="1"/>
      <dgm:spPr/>
    </dgm:pt>
    <dgm:pt modelId="{8C5496B8-1541-472B-A703-1FB6C3C3BA4E}" type="pres">
      <dgm:prSet presAssocID="{46B2F4B2-C06E-4181-80DD-A5275B757400}" presName="extraNode" presStyleLbl="node1" presStyleIdx="0" presStyleCnt="4"/>
      <dgm:spPr/>
    </dgm:pt>
    <dgm:pt modelId="{C72868C8-4CAD-4B3F-8278-44EB80FBDB65}" type="pres">
      <dgm:prSet presAssocID="{46B2F4B2-C06E-4181-80DD-A5275B757400}" presName="dstNode" presStyleLbl="node1" presStyleIdx="0" presStyleCnt="4"/>
      <dgm:spPr/>
    </dgm:pt>
    <dgm:pt modelId="{88ABB3FA-B44F-4ACF-9AEC-7CA2AEF40628}" type="pres">
      <dgm:prSet presAssocID="{F0CBE473-967D-4017-A355-AB4B83F7F824}" presName="text_1" presStyleLbl="node1" presStyleIdx="0" presStyleCnt="4" custLinFactNeighborX="-366" custLinFactNeighborY="1342">
        <dgm:presLayoutVars>
          <dgm:bulletEnabled val="1"/>
        </dgm:presLayoutVars>
      </dgm:prSet>
      <dgm:spPr/>
    </dgm:pt>
    <dgm:pt modelId="{FE7621AB-F901-45E4-954E-ADABB4A5649B}" type="pres">
      <dgm:prSet presAssocID="{F0CBE473-967D-4017-A355-AB4B83F7F824}" presName="accent_1" presStyleCnt="0"/>
      <dgm:spPr/>
    </dgm:pt>
    <dgm:pt modelId="{C86878E8-392A-4F67-9812-DA1FEADFA07D}" type="pres">
      <dgm:prSet presAssocID="{F0CBE473-967D-4017-A355-AB4B83F7F824}" presName="accentRepeatNode" presStyleLbl="solidFgAcc1" presStyleIdx="0" presStyleCnt="4"/>
      <dgm:spPr/>
    </dgm:pt>
    <dgm:pt modelId="{96252F4E-3436-4E56-A63A-C09DC703F654}" type="pres">
      <dgm:prSet presAssocID="{CC09A332-5490-41A2-8424-8D79995BAC4D}" presName="text_2" presStyleLbl="node1" presStyleIdx="1" presStyleCnt="4">
        <dgm:presLayoutVars>
          <dgm:bulletEnabled val="1"/>
        </dgm:presLayoutVars>
      </dgm:prSet>
      <dgm:spPr/>
    </dgm:pt>
    <dgm:pt modelId="{B0C5C80B-A4AB-47D7-8AD8-FC5B8E578438}" type="pres">
      <dgm:prSet presAssocID="{CC09A332-5490-41A2-8424-8D79995BAC4D}" presName="accent_2" presStyleCnt="0"/>
      <dgm:spPr/>
    </dgm:pt>
    <dgm:pt modelId="{71D7022F-0139-467A-8FD7-E47FB26B38AB}" type="pres">
      <dgm:prSet presAssocID="{CC09A332-5490-41A2-8424-8D79995BAC4D}" presName="accentRepeatNode" presStyleLbl="solidFgAcc1" presStyleIdx="1" presStyleCnt="4"/>
      <dgm:spPr/>
    </dgm:pt>
    <dgm:pt modelId="{CC8E8C16-9114-4354-9740-EFCF559D996A}" type="pres">
      <dgm:prSet presAssocID="{FB55C15C-B72C-4D0B-8EFC-4212D10E6C48}" presName="text_3" presStyleLbl="node1" presStyleIdx="2" presStyleCnt="4">
        <dgm:presLayoutVars>
          <dgm:bulletEnabled val="1"/>
        </dgm:presLayoutVars>
      </dgm:prSet>
      <dgm:spPr/>
    </dgm:pt>
    <dgm:pt modelId="{FB82E488-9FEA-42CD-A9BC-CB9D9B25A508}" type="pres">
      <dgm:prSet presAssocID="{FB55C15C-B72C-4D0B-8EFC-4212D10E6C48}" presName="accent_3" presStyleCnt="0"/>
      <dgm:spPr/>
    </dgm:pt>
    <dgm:pt modelId="{03D98DF8-6F83-4FF1-A17B-7B0DF7BACC1E}" type="pres">
      <dgm:prSet presAssocID="{FB55C15C-B72C-4D0B-8EFC-4212D10E6C48}" presName="accentRepeatNode" presStyleLbl="solidFgAcc1" presStyleIdx="2" presStyleCnt="4"/>
      <dgm:spPr/>
    </dgm:pt>
    <dgm:pt modelId="{B853C4FB-9BD3-43EB-AD4C-A364EDAB15D3}" type="pres">
      <dgm:prSet presAssocID="{3E7A7177-1EA8-4FEA-B409-ACF6C7A8641B}" presName="text_4" presStyleLbl="node1" presStyleIdx="3" presStyleCnt="4">
        <dgm:presLayoutVars>
          <dgm:bulletEnabled val="1"/>
        </dgm:presLayoutVars>
      </dgm:prSet>
      <dgm:spPr/>
    </dgm:pt>
    <dgm:pt modelId="{6AC1EA9E-C28F-45C0-AC5A-94EAC42D6353}" type="pres">
      <dgm:prSet presAssocID="{3E7A7177-1EA8-4FEA-B409-ACF6C7A8641B}" presName="accent_4" presStyleCnt="0"/>
      <dgm:spPr/>
    </dgm:pt>
    <dgm:pt modelId="{E7E5EDFC-CF2F-47DB-8AF8-AC8C22915C26}" type="pres">
      <dgm:prSet presAssocID="{3E7A7177-1EA8-4FEA-B409-ACF6C7A8641B}" presName="accentRepeatNode" presStyleLbl="solidFgAcc1" presStyleIdx="3" presStyleCnt="4"/>
      <dgm:spPr/>
    </dgm:pt>
  </dgm:ptLst>
  <dgm:cxnLst>
    <dgm:cxn modelId="{33CC2700-1A08-48FA-8CF5-826EDCEF8292}" type="presOf" srcId="{F0CBE473-967D-4017-A355-AB4B83F7F824}" destId="{88ABB3FA-B44F-4ACF-9AEC-7CA2AEF40628}" srcOrd="0" destOrd="0" presId="urn:microsoft.com/office/officeart/2008/layout/VerticalCurvedList"/>
    <dgm:cxn modelId="{DC622944-A1ED-4491-9B20-3771E68BA289}" type="presOf" srcId="{46B2F4B2-C06E-4181-80DD-A5275B757400}" destId="{4CAB823A-810A-45CA-BA94-428B946AD007}" srcOrd="0" destOrd="0" presId="urn:microsoft.com/office/officeart/2008/layout/VerticalCurvedList"/>
    <dgm:cxn modelId="{A7204D66-3A93-42A7-9653-5A505405B8AA}" srcId="{46B2F4B2-C06E-4181-80DD-A5275B757400}" destId="{3E7A7177-1EA8-4FEA-B409-ACF6C7A8641B}" srcOrd="3" destOrd="0" parTransId="{03F6961D-A07D-45C2-AA9D-48BFE6F29555}" sibTransId="{6EDCD11F-F0DE-44EB-B41C-ACAF53C12288}"/>
    <dgm:cxn modelId="{03840C4F-8E9B-44BB-A939-797BECEE6F47}" srcId="{46B2F4B2-C06E-4181-80DD-A5275B757400}" destId="{CC09A332-5490-41A2-8424-8D79995BAC4D}" srcOrd="1" destOrd="0" parTransId="{25BE3DFA-970C-4A53-8F64-B44FAA6532FC}" sibTransId="{149B60FA-7747-414E-BCFE-B56791041565}"/>
    <dgm:cxn modelId="{35A1E57D-62A7-46C8-A332-C1D4DC0153F4}" type="presOf" srcId="{C7D8AACD-2205-4097-894F-A91AF4576FBA}" destId="{C39D0F6F-0ADD-423F-AD43-6D9034E94602}" srcOrd="0" destOrd="0" presId="urn:microsoft.com/office/officeart/2008/layout/VerticalCurvedList"/>
    <dgm:cxn modelId="{CA1FC58B-2A47-4993-98BD-DE4C752D49C2}" srcId="{46B2F4B2-C06E-4181-80DD-A5275B757400}" destId="{F0CBE473-967D-4017-A355-AB4B83F7F824}" srcOrd="0" destOrd="0" parTransId="{7DEE2F46-03D7-4D86-9CD5-99599B966259}" sibTransId="{C7D8AACD-2205-4097-894F-A91AF4576FBA}"/>
    <dgm:cxn modelId="{DFF622B3-5EA9-420E-AC31-9D778EB670F9}" srcId="{46B2F4B2-C06E-4181-80DD-A5275B757400}" destId="{FB55C15C-B72C-4D0B-8EFC-4212D10E6C48}" srcOrd="2" destOrd="0" parTransId="{C648641F-B98A-4C4E-9E6E-3436BF209F1A}" sibTransId="{59F44836-DC2F-4192-942D-518B914BAB5D}"/>
    <dgm:cxn modelId="{510A06BB-CF1B-495E-BF8E-C7667EF8800B}" type="presOf" srcId="{3E7A7177-1EA8-4FEA-B409-ACF6C7A8641B}" destId="{B853C4FB-9BD3-43EB-AD4C-A364EDAB15D3}" srcOrd="0" destOrd="0" presId="urn:microsoft.com/office/officeart/2008/layout/VerticalCurvedList"/>
    <dgm:cxn modelId="{705002C8-F56C-458C-8808-3576618EB3C8}" type="presOf" srcId="{FB55C15C-B72C-4D0B-8EFC-4212D10E6C48}" destId="{CC8E8C16-9114-4354-9740-EFCF559D996A}" srcOrd="0" destOrd="0" presId="urn:microsoft.com/office/officeart/2008/layout/VerticalCurvedList"/>
    <dgm:cxn modelId="{185997CA-D88A-4DE9-A47D-D01E22BAB71C}" type="presOf" srcId="{CC09A332-5490-41A2-8424-8D79995BAC4D}" destId="{96252F4E-3436-4E56-A63A-C09DC703F654}" srcOrd="0" destOrd="0" presId="urn:microsoft.com/office/officeart/2008/layout/VerticalCurvedList"/>
    <dgm:cxn modelId="{49ED890C-C5B4-450A-921B-D6F5CEDDCCEA}" type="presParOf" srcId="{4CAB823A-810A-45CA-BA94-428B946AD007}" destId="{82F5341C-D578-4685-A237-A596D99007A2}" srcOrd="0" destOrd="0" presId="urn:microsoft.com/office/officeart/2008/layout/VerticalCurvedList"/>
    <dgm:cxn modelId="{770B563B-7D1C-4498-8B5A-CB8E39C1213E}" type="presParOf" srcId="{82F5341C-D578-4685-A237-A596D99007A2}" destId="{4FAF0805-29B5-4EE5-BCD6-D807642A3008}" srcOrd="0" destOrd="0" presId="urn:microsoft.com/office/officeart/2008/layout/VerticalCurvedList"/>
    <dgm:cxn modelId="{C1B50224-7EB9-4A86-84AF-1A6580631EF1}" type="presParOf" srcId="{4FAF0805-29B5-4EE5-BCD6-D807642A3008}" destId="{CB521FF9-25C4-4C41-AF92-40F6FCF29830}" srcOrd="0" destOrd="0" presId="urn:microsoft.com/office/officeart/2008/layout/VerticalCurvedList"/>
    <dgm:cxn modelId="{CD19FEAA-8D31-4D1D-B9FE-D12F60867B66}" type="presParOf" srcId="{4FAF0805-29B5-4EE5-BCD6-D807642A3008}" destId="{C39D0F6F-0ADD-423F-AD43-6D9034E94602}" srcOrd="1" destOrd="0" presId="urn:microsoft.com/office/officeart/2008/layout/VerticalCurvedList"/>
    <dgm:cxn modelId="{7E516E8E-5551-4D2F-866F-092742E21849}" type="presParOf" srcId="{4FAF0805-29B5-4EE5-BCD6-D807642A3008}" destId="{8C5496B8-1541-472B-A703-1FB6C3C3BA4E}" srcOrd="2" destOrd="0" presId="urn:microsoft.com/office/officeart/2008/layout/VerticalCurvedList"/>
    <dgm:cxn modelId="{C61F481B-644A-423C-A944-5F2BBD647098}" type="presParOf" srcId="{4FAF0805-29B5-4EE5-BCD6-D807642A3008}" destId="{C72868C8-4CAD-4B3F-8278-44EB80FBDB65}" srcOrd="3" destOrd="0" presId="urn:microsoft.com/office/officeart/2008/layout/VerticalCurvedList"/>
    <dgm:cxn modelId="{3FCCCE00-70AA-469F-A1AE-50F467F36C85}" type="presParOf" srcId="{82F5341C-D578-4685-A237-A596D99007A2}" destId="{88ABB3FA-B44F-4ACF-9AEC-7CA2AEF40628}" srcOrd="1" destOrd="0" presId="urn:microsoft.com/office/officeart/2008/layout/VerticalCurvedList"/>
    <dgm:cxn modelId="{D30136BE-20CA-4A1B-909C-1528A5EBF58A}" type="presParOf" srcId="{82F5341C-D578-4685-A237-A596D99007A2}" destId="{FE7621AB-F901-45E4-954E-ADABB4A5649B}" srcOrd="2" destOrd="0" presId="urn:microsoft.com/office/officeart/2008/layout/VerticalCurvedList"/>
    <dgm:cxn modelId="{A0BE92B2-45C2-4A22-A3A4-E81AA4AE4462}" type="presParOf" srcId="{FE7621AB-F901-45E4-954E-ADABB4A5649B}" destId="{C86878E8-392A-4F67-9812-DA1FEADFA07D}" srcOrd="0" destOrd="0" presId="urn:microsoft.com/office/officeart/2008/layout/VerticalCurvedList"/>
    <dgm:cxn modelId="{0FD3D09F-8228-48B2-982F-C7C784A55FB0}" type="presParOf" srcId="{82F5341C-D578-4685-A237-A596D99007A2}" destId="{96252F4E-3436-4E56-A63A-C09DC703F654}" srcOrd="3" destOrd="0" presId="urn:microsoft.com/office/officeart/2008/layout/VerticalCurvedList"/>
    <dgm:cxn modelId="{E095166D-E795-48B9-A752-A682D7808F47}" type="presParOf" srcId="{82F5341C-D578-4685-A237-A596D99007A2}" destId="{B0C5C80B-A4AB-47D7-8AD8-FC5B8E578438}" srcOrd="4" destOrd="0" presId="urn:microsoft.com/office/officeart/2008/layout/VerticalCurvedList"/>
    <dgm:cxn modelId="{939520BA-84B1-4747-A3CF-FA0F85ED9CD9}" type="presParOf" srcId="{B0C5C80B-A4AB-47D7-8AD8-FC5B8E578438}" destId="{71D7022F-0139-467A-8FD7-E47FB26B38AB}" srcOrd="0" destOrd="0" presId="urn:microsoft.com/office/officeart/2008/layout/VerticalCurvedList"/>
    <dgm:cxn modelId="{1F8E89AE-A770-4831-AECC-C114ED9696F6}" type="presParOf" srcId="{82F5341C-D578-4685-A237-A596D99007A2}" destId="{CC8E8C16-9114-4354-9740-EFCF559D996A}" srcOrd="5" destOrd="0" presId="urn:microsoft.com/office/officeart/2008/layout/VerticalCurvedList"/>
    <dgm:cxn modelId="{D5C79B8F-D738-4E0B-9A73-E163123BA521}" type="presParOf" srcId="{82F5341C-D578-4685-A237-A596D99007A2}" destId="{FB82E488-9FEA-42CD-A9BC-CB9D9B25A508}" srcOrd="6" destOrd="0" presId="urn:microsoft.com/office/officeart/2008/layout/VerticalCurvedList"/>
    <dgm:cxn modelId="{46EB8324-0962-40D6-B0FB-95406B588C4A}" type="presParOf" srcId="{FB82E488-9FEA-42CD-A9BC-CB9D9B25A508}" destId="{03D98DF8-6F83-4FF1-A17B-7B0DF7BACC1E}" srcOrd="0" destOrd="0" presId="urn:microsoft.com/office/officeart/2008/layout/VerticalCurvedList"/>
    <dgm:cxn modelId="{42131ED3-DA15-423A-984E-1283DC87F6CE}" type="presParOf" srcId="{82F5341C-D578-4685-A237-A596D99007A2}" destId="{B853C4FB-9BD3-43EB-AD4C-A364EDAB15D3}" srcOrd="7" destOrd="0" presId="urn:microsoft.com/office/officeart/2008/layout/VerticalCurvedList"/>
    <dgm:cxn modelId="{AA19BEE5-2EC9-4752-931A-3E824A3B380F}" type="presParOf" srcId="{82F5341C-D578-4685-A237-A596D99007A2}" destId="{6AC1EA9E-C28F-45C0-AC5A-94EAC42D6353}" srcOrd="8" destOrd="0" presId="urn:microsoft.com/office/officeart/2008/layout/VerticalCurvedList"/>
    <dgm:cxn modelId="{C002F1C2-EEF5-4DB1-936B-638818F77A33}" type="presParOf" srcId="{6AC1EA9E-C28F-45C0-AC5A-94EAC42D6353}" destId="{E7E5EDFC-CF2F-47DB-8AF8-AC8C22915C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D0F6F-0ADD-423F-AD43-6D9034E94602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BB3FA-B44F-4ACF-9AEC-7CA2AEF40628}">
      <dsp:nvSpPr>
        <dsp:cNvPr id="0" name=""/>
        <dsp:cNvSpPr/>
      </dsp:nvSpPr>
      <dsp:spPr>
        <a:xfrm>
          <a:off x="439703" y="320830"/>
          <a:ext cx="5580684" cy="625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>
              <a:latin typeface="+mn-lt"/>
              <a:ea typeface="Fira Sans" panose="020B0503050000020004" pitchFamily="34" charset="0"/>
            </a:rPr>
            <a:t>Fuzzy</a:t>
          </a:r>
          <a:r>
            <a:rPr lang="pl-PL" sz="2400" kern="1200" dirty="0">
              <a:latin typeface="+mn-lt"/>
              <a:ea typeface="Fira Sans" panose="020B0503050000020004" pitchFamily="34" charset="0"/>
            </a:rPr>
            <a:t> </a:t>
          </a:r>
          <a:r>
            <a:rPr lang="pl-PL" sz="2400" kern="1200" dirty="0" err="1">
              <a:latin typeface="+mn-lt"/>
              <a:ea typeface="Fira Sans" panose="020B0503050000020004" pitchFamily="34" charset="0"/>
            </a:rPr>
            <a:t>matching</a:t>
          </a:r>
          <a:endParaRPr lang="pl-PL" sz="2400" kern="1200" dirty="0">
            <a:latin typeface="+mn-lt"/>
          </a:endParaRPr>
        </a:p>
      </dsp:txBody>
      <dsp:txXfrm>
        <a:off x="439703" y="320830"/>
        <a:ext cx="5580684" cy="625205"/>
      </dsp:txXfrm>
    </dsp:sp>
    <dsp:sp modelId="{C86878E8-392A-4F67-9812-DA1FEADFA07D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52F4E-3436-4E56-A63A-C09DC703F654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latin typeface="+mn-lt"/>
              <a:ea typeface="Fira Sans" panose="020B0503050000020004" pitchFamily="34" charset="0"/>
            </a:rPr>
            <a:t>Edit </a:t>
          </a:r>
          <a:r>
            <a:rPr lang="pl-PL" sz="2400" kern="1200" dirty="0" err="1">
              <a:latin typeface="+mn-lt"/>
              <a:ea typeface="Fira Sans" panose="020B0503050000020004" pitchFamily="34" charset="0"/>
            </a:rPr>
            <a:t>distance</a:t>
          </a:r>
          <a:endParaRPr lang="pl-PL" sz="2400" kern="1200" dirty="0">
            <a:latin typeface="+mn-lt"/>
          </a:endParaRPr>
        </a:p>
      </dsp:txBody>
      <dsp:txXfrm>
        <a:off x="818573" y="1250411"/>
        <a:ext cx="5222240" cy="625205"/>
      </dsp:txXfrm>
    </dsp:sp>
    <dsp:sp modelId="{71D7022F-0139-467A-8FD7-E47FB26B38AB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E8C16-9114-4354-9740-EFCF559D996A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>
              <a:latin typeface="+mn-lt"/>
            </a:rPr>
            <a:t>Similarity</a:t>
          </a:r>
          <a:r>
            <a:rPr lang="pl-PL" sz="2400" kern="1200" dirty="0">
              <a:latin typeface="+mn-lt"/>
            </a:rPr>
            <a:t> </a:t>
          </a:r>
          <a:r>
            <a:rPr lang="pl-PL" sz="2400" kern="1200" dirty="0" err="1">
              <a:latin typeface="+mn-lt"/>
            </a:rPr>
            <a:t>based</a:t>
          </a:r>
          <a:r>
            <a:rPr lang="pl-PL" sz="2400" kern="1200" dirty="0">
              <a:latin typeface="+mn-lt"/>
            </a:rPr>
            <a:t> on </a:t>
          </a:r>
          <a:r>
            <a:rPr lang="pl-PL" sz="2400" kern="1200" dirty="0" err="1">
              <a:latin typeface="+mn-lt"/>
            </a:rPr>
            <a:t>tokens</a:t>
          </a:r>
          <a:endParaRPr lang="pl-PL" sz="2400" kern="1200" dirty="0">
            <a:latin typeface="+mn-lt"/>
          </a:endParaRPr>
        </a:p>
      </dsp:txBody>
      <dsp:txXfrm>
        <a:off x="818573" y="2188382"/>
        <a:ext cx="5222240" cy="625205"/>
      </dsp:txXfrm>
    </dsp:sp>
    <dsp:sp modelId="{03D98DF8-6F83-4FF1-A17B-7B0DF7BACC1E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3C4FB-9BD3-43EB-AD4C-A364EDAB15D3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l-PL" sz="2400" kern="1200" dirty="0" err="1">
              <a:latin typeface="+mn-lt"/>
              <a:ea typeface="Fira Sans" panose="020B0503050000020004" pitchFamily="34" charset="0"/>
            </a:rPr>
            <a:t>Cleaning</a:t>
          </a:r>
          <a:r>
            <a:rPr lang="pl-PL" sz="2400" kern="1200" dirty="0">
              <a:latin typeface="+mn-lt"/>
              <a:ea typeface="Fira Sans" panose="020B0503050000020004" pitchFamily="34" charset="0"/>
            </a:rPr>
            <a:t> and </a:t>
          </a:r>
          <a:r>
            <a:rPr lang="pl-PL" sz="2400" kern="1200" dirty="0" err="1">
              <a:latin typeface="+mn-lt"/>
              <a:ea typeface="Fira Sans" panose="020B0503050000020004" pitchFamily="34" charset="0"/>
            </a:rPr>
            <a:t>normalization</a:t>
          </a:r>
          <a:endParaRPr lang="pl-PL" sz="2400" kern="1200" dirty="0">
            <a:latin typeface="+mn-lt"/>
          </a:endParaRPr>
        </a:p>
      </dsp:txBody>
      <dsp:txXfrm>
        <a:off x="460128" y="3126353"/>
        <a:ext cx="5580684" cy="625205"/>
      </dsp:txXfrm>
    </dsp:sp>
    <dsp:sp modelId="{E7E5EDFC-CF2F-47DB-8AF8-AC8C22915C26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021"/>
          </a:xfrm>
          <a:prstGeom prst="rect">
            <a:avLst/>
          </a:prstGeom>
        </p:spPr>
        <p:txBody>
          <a:bodyPr vert="horz" lIns="91248" tIns="45624" rIns="91248" bIns="45624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43250" y="0"/>
            <a:ext cx="2940156" cy="497021"/>
          </a:xfrm>
          <a:prstGeom prst="rect">
            <a:avLst/>
          </a:prstGeom>
        </p:spPr>
        <p:txBody>
          <a:bodyPr vert="horz" lIns="91248" tIns="45624" rIns="91248" bIns="45624" rtlCol="0"/>
          <a:lstStyle>
            <a:lvl1pPr algn="r">
              <a:defRPr sz="1200"/>
            </a:lvl1pPr>
          </a:lstStyle>
          <a:p>
            <a:fld id="{FBAEE287-BF3B-469C-8EA2-ED31CA828C5D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48" tIns="45624" rIns="91248" bIns="45624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8498" y="4767263"/>
            <a:ext cx="5427980" cy="3900488"/>
          </a:xfrm>
          <a:prstGeom prst="rect">
            <a:avLst/>
          </a:prstGeom>
        </p:spPr>
        <p:txBody>
          <a:bodyPr vert="horz" lIns="91248" tIns="45624" rIns="91248" bIns="45624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08982"/>
            <a:ext cx="2940156" cy="497020"/>
          </a:xfrm>
          <a:prstGeom prst="rect">
            <a:avLst/>
          </a:prstGeom>
        </p:spPr>
        <p:txBody>
          <a:bodyPr vert="horz" lIns="91248" tIns="45624" rIns="91248" bIns="45624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43250" y="9408982"/>
            <a:ext cx="2940156" cy="497020"/>
          </a:xfrm>
          <a:prstGeom prst="rect">
            <a:avLst/>
          </a:prstGeom>
        </p:spPr>
        <p:txBody>
          <a:bodyPr vert="horz" lIns="91248" tIns="45624" rIns="91248" bIns="45624" rtlCol="0" anchor="b"/>
          <a:lstStyle>
            <a:lvl1pPr algn="r">
              <a:defRPr sz="1200"/>
            </a:lvl1pPr>
          </a:lstStyle>
          <a:p>
            <a:fld id="{1D09DB04-EA63-41B7-8C4F-A1B5A8053A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8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584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132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585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870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427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2003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860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102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68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543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05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973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47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862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2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28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361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06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647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192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525-5C82-4A66-A24C-F52369228508}" type="datetime1">
              <a:rPr lang="pl-PL" smtClean="0"/>
              <a:t>06.06.2023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82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68C-DC02-474B-94EB-B91A3DF53089}" type="datetime1">
              <a:rPr lang="pl-PL" smtClean="0"/>
              <a:t>06.06.2023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3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577A-5D98-4FBC-91ED-0F12515CBA84}" type="datetime1">
              <a:rPr lang="pl-PL" smtClean="0"/>
              <a:t>06.06.2023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20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1494-ADCE-478B-989F-6E1E61D487E5}" type="datetime1">
              <a:rPr lang="pl-PL" smtClean="0"/>
              <a:t>06.06.2023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6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DF57-8487-4474-A5B1-E48D7D922782}" type="datetime1">
              <a:rPr lang="pl-PL" smtClean="0"/>
              <a:t>06.06.2023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5454-ADAD-434B-BF8B-F2C66096D72D}" type="datetime1">
              <a:rPr lang="pl-PL" smtClean="0"/>
              <a:t>06.06.2023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506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2FD4-A226-4262-9597-27C74EEAC0A3}" type="datetime1">
              <a:rPr lang="pl-PL" smtClean="0"/>
              <a:t>06.06.2023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90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53D-4AED-4941-905B-5AA953AC1279}" type="datetime1">
              <a:rPr lang="pl-PL" smtClean="0"/>
              <a:t>06.06.2023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352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FF4D-92E5-4CDC-AB91-2CA0C6068F86}" type="datetime1">
              <a:rPr lang="pl-PL" smtClean="0"/>
              <a:t>06.06.2023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009A-35F5-433D-9391-75683781979A}" type="datetime1">
              <a:rPr lang="pl-PL" smtClean="0"/>
              <a:t>06.06.2023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0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39D-DAC5-4FA7-8FFE-76ECC710F4E6}" type="datetime1">
              <a:rPr lang="pl-PL" smtClean="0"/>
              <a:t>06.06.2023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630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822D-FC63-4DFD-995D-19E4ED4E11B2}" type="datetime1">
              <a:rPr lang="pl-PL" smtClean="0"/>
              <a:t>06.06.2023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52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s://github.com/rstudio/cheatsheets/blob/main/strings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.wojcik@stat.gov.p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9" y="154653"/>
            <a:ext cx="1547861" cy="480107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937" y="2880218"/>
            <a:ext cx="7883259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l-PL" sz="32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Text</a:t>
            </a:r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32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strings</a:t>
            </a:r>
            <a:endParaRPr lang="pl-PL" sz="32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r>
              <a:rPr lang="pl-PL" sz="24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Cleaning</a:t>
            </a:r>
            <a:r>
              <a:rPr lang="pl-PL" sz="24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24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Standardazing</a:t>
            </a:r>
            <a:r>
              <a:rPr lang="pl-PL" sz="24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and </a:t>
            </a:r>
            <a:r>
              <a:rPr lang="pl-PL" sz="24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Fuzzy</a:t>
            </a:r>
            <a:r>
              <a:rPr lang="pl-PL" sz="24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24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Matching</a:t>
            </a:r>
            <a:endParaRPr lang="en-GB" sz="24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86937" y="4506303"/>
            <a:ext cx="29934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Sebastian Wójcik, </a:t>
            </a:r>
            <a:r>
              <a:rPr lang="pl-PL" sz="1500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PhD</a:t>
            </a:r>
            <a:endParaRPr lang="pl-PL" sz="1500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pl-PL" sz="1500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Statistical Office in Rzeszów</a:t>
            </a:r>
          </a:p>
          <a:p>
            <a:r>
              <a:rPr lang="pl-PL" sz="1500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Statistics</a:t>
            </a:r>
            <a:r>
              <a:rPr lang="pl-PL" sz="1500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Poland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258252" y="6404256"/>
            <a:ext cx="226066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200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03/05/2023</a:t>
            </a:r>
            <a:endParaRPr lang="pl-PL" sz="1200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5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06551"/>
            <a:ext cx="4978400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Damerau-Levenshtein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distance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78692" y="1101767"/>
            <a:ext cx="8499104" cy="278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It is an extension of </a:t>
            </a:r>
            <a:r>
              <a:rPr lang="en-GB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Levenshtein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distance. Takes into account insertion, deletion, substitution and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transposition,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equivalently.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Restricted version called also </a:t>
            </a:r>
            <a:r>
              <a:rPr lang="en-GB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Optimal String Alignment 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distance allows transposition only for adjacent character.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Full version allows multiple edits on strings.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8288ADF-1DD3-43C3-827B-9A0C2D5EAADF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29BBA417-C7EB-487A-906E-6A2F1E39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42096A3-742C-4319-8B16-5AD3296CC5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880844" y="0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Jaro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distance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322448" y="349462"/>
                <a:ext cx="8499104" cy="594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For two strings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a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b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of length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m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and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n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two letters are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match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if they are the same and not farther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floor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𝑚</m:t>
                                    </m:r>
                                    <m: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−1</m:t>
                    </m:r>
                  </m:oMath>
                </a14:m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characters apart. Two letters are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transposition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if they are the same but not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match.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Jaro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similarity is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si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J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a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b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eqArrPr>
                          <m:e>
                            <m: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0                                                                                   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if</m:t>
                            </m:r>
                            <m: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match</m:t>
                            </m:r>
                            <m: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b="0" i="0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b="0" i="0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  <m:t>3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match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m</m:t>
                                    </m:r>
                                  </m:den>
                                </m:f>
                                <m:r>
                                  <a:rPr lang="en-US" altLang="en-US" b="0" i="0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match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n</m:t>
                                    </m:r>
                                  </m:den>
                                </m:f>
                                <m:r>
                                  <a:rPr lang="en-US" altLang="en-US" b="0" i="0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match</m:t>
                                    </m:r>
                                    <m: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transposition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atch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elsewhere</m:t>
                            </m:r>
                          </m:e>
                        </m:eqArr>
                      </m:e>
                    </m:d>
                  </m:oMath>
                </a14:m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Takes into account insertion, deletion, substitution and </a:t>
                </a: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transpo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s</a:t>
                </a: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ition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equivalently.</a:t>
                </a: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Score is 0 if the strings do not match at all.</a:t>
                </a: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Score is 1 if the strings are an exact match.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Jaro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distance is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j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aro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𝑎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𝑏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=1−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𝑠𝑖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𝑎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Jaro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distance is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not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a metric. In general, the triangle inequality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jaro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jaro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jaro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does not hold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8" y="349462"/>
                <a:ext cx="8499104" cy="5942140"/>
              </a:xfrm>
              <a:prstGeom prst="rect">
                <a:avLst/>
              </a:prstGeom>
              <a:blipFill>
                <a:blip r:embed="rId3"/>
                <a:stretch>
                  <a:fillRect l="-646" r="-574" b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AA6B8902-1BE6-4D6E-BD55-E8BC57AF9B58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EB5EC716-B370-4458-8821-264AE0B5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119B147-8C9D-422D-A9AD-88A17713035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Jaro-Winkler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distance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322448" y="750785"/>
                <a:ext cx="8499104" cy="5035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Several studies revealed that typos are less probable on the beginning of a word. To take it into account, </a:t>
                </a: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Jaro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-Winkler introduces a scaling factor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∈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0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0.25</m:t>
                        </m:r>
                      </m:e>
                    </m:d>
                  </m:oMath>
                </a14:m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which gives more favorable ratings to strings that match from the beginning for a set prefix length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∈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0,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Jaro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-Winkler distance is given by </a:t>
                </a:r>
                <a:endParaRPr lang="en-US" altLang="en-US" dirty="0">
                  <a:latin typeface="Cambria Math" panose="02040503050406030204" pitchFamily="18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w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=1−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𝑗𝑎𝑟𝑜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𝑙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⋅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𝑝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⋅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𝑗𝑎𝑟𝑜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Jaro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-Winkler distance is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not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a metric. In general, the triangle inequality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jw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𝑤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𝑤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does not hold.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Takes into account insertion, deletion, substitution and transposition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inequivalently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8" y="750785"/>
                <a:ext cx="8499104" cy="5035609"/>
              </a:xfrm>
              <a:prstGeom prst="rect">
                <a:avLst/>
              </a:prstGeom>
              <a:blipFill>
                <a:blip r:embed="rId3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8E2DB845-6248-4083-BB5B-94809CC094F6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D11C0AE6-3CA2-43DC-80B5-54943D96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81DEE67-DAB7-41CE-839C-F7CF7F526B7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2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Longest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Common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Substring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29443" y="964314"/>
            <a:ext cx="8499104" cy="295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The longest common substring (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lcs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) is defined as the longest string that can be obtained by pairing characters from the strings </a:t>
            </a:r>
            <a:r>
              <a:rPr lang="en-US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while keeping the order of characters intact.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The 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lcs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-distance is defined as the number of unpaired characters. 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The distance is equivalent to the edit distance allowing only deletions and insertions </a:t>
            </a:r>
            <a:r>
              <a:rPr lang="en-US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equivalently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79CA5769-5908-4001-99DD-962676B95628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5C2259-B7FD-4B51-B36C-DE579B16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B7C01C9-5A57-4F9F-B8EA-91CEECA5F5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503339" y="198162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Hamming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distance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750785"/>
            <a:ext cx="8499104" cy="254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The Hamming distance between two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equal-length</a:t>
            </a:r>
            <a:r>
              <a:rPr lang="en-US" alt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strings is the number of positions at which the corresponding symbols are different.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Transpositions and substitution are equivalent.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It is a metric.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Limited usage. 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2785FE4-5FED-4B83-8053-58CE252A69B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8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FFFC26D9-F409-4E23-9B45-A8204554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8122948" cy="1800079"/>
          </a:xfrm>
        </p:spPr>
        <p:txBody>
          <a:bodyPr>
            <a:normAutofit/>
          </a:bodyPr>
          <a:lstStyle/>
          <a:p>
            <a:r>
              <a:rPr lang="pl-PL" sz="4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Comparing</a:t>
            </a:r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4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words</a:t>
            </a:r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and n-</a:t>
            </a:r>
            <a:r>
              <a:rPr lang="pl-PL" sz="4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grams</a:t>
            </a:r>
            <a:endParaRPr lang="en-GB" sz="4400" b="1" dirty="0">
              <a:ln/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F4E29D-6A8E-4040-963B-ADDE3548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665277"/>
            <a:ext cx="7886700" cy="1500187"/>
          </a:xfrm>
        </p:spPr>
        <p:txBody>
          <a:bodyPr>
            <a:normAutofit/>
          </a:bodyPr>
          <a:lstStyle/>
          <a:p>
            <a:r>
              <a:rPr lang="pl-PL" sz="3200" dirty="0" err="1"/>
              <a:t>Tokenizing</a:t>
            </a:r>
            <a:r>
              <a:rPr lang="pl-PL" sz="3200" dirty="0"/>
              <a:t> </a:t>
            </a:r>
            <a:r>
              <a:rPr lang="pl-PL" sz="3200" dirty="0" err="1"/>
              <a:t>text</a:t>
            </a:r>
            <a:r>
              <a:rPr lang="pl-PL" sz="3200" dirty="0"/>
              <a:t> </a:t>
            </a:r>
            <a:r>
              <a:rPr lang="pl-PL" sz="3200" dirty="0" err="1"/>
              <a:t>strings</a:t>
            </a:r>
            <a:r>
              <a:rPr lang="pl-PL" sz="3200" dirty="0"/>
              <a:t> </a:t>
            </a:r>
            <a:endParaRPr lang="en-GB" sz="3200" dirty="0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914602B-F865-4243-B7C3-BAA53F3A6335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ymbol zastępczy numeru slajdu 12">
            <a:extLst>
              <a:ext uri="{FF2B5EF4-FFF2-40B4-BE49-F238E27FC236}">
                <a16:creationId xmlns:a16="http://schemas.microsoft.com/office/drawing/2014/main" id="{F24D744D-DF91-4A28-955D-225CB9A6C44A}"/>
              </a:ext>
            </a:extLst>
          </p:cNvPr>
          <p:cNvSpPr txBox="1">
            <a:spLocks/>
          </p:cNvSpPr>
          <p:nvPr/>
        </p:nvSpPr>
        <p:spPr>
          <a:xfrm>
            <a:off x="8553568" y="6356351"/>
            <a:ext cx="418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7DBE55-5EED-4947-8B76-3A1B75F909CA}" type="slidenum">
              <a:rPr lang="pl-PL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pl-P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947956" y="256885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Tokenization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1184894"/>
            <a:ext cx="8499104" cy="337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For matching purposes, we can use names, addresses etc.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which are short texts.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What about longer text? 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Think about some possibilities:</a:t>
            </a: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Comparing tweets, posts or comments for sentiment analysis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Comparing description of accommodation establishments of different portals e.g. Booking.com and Hotel.com for deduplication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Comparing articles for detection of plagiarism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847288" y="265274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Tokenization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750785"/>
            <a:ext cx="8499104" cy="4758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Comparing long text strings with edit distance might be an exhaustive process for your hardware.  In such case, you can use a bigger chunks of texts than the letters and use dedicated methods for comparison of long text strings. These bigger chunks of text are called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tokens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In practice, the following tokens are used:</a:t>
            </a: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N-grams</a:t>
            </a: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Words</a:t>
            </a: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Sentences</a:t>
            </a: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Paragraphs</a:t>
            </a:r>
          </a:p>
          <a:p>
            <a:pPr>
              <a:lnSpc>
                <a:spcPct val="150000"/>
              </a:lnSpc>
              <a:buClr>
                <a:srgbClr val="334A92"/>
              </a:buClr>
              <a:buSzPct val="150000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Process of splitting a text string into tokens is called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tokenization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872455" y="273663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Tokenization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750785"/>
            <a:ext cx="8499104" cy="295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N-gram is a sequence of </a:t>
            </a:r>
            <a:r>
              <a:rPr lang="en-US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adjacent elements from a string of tokens. Usually N-grams of letters and words are used. In a case when </a:t>
            </a:r>
            <a:r>
              <a:rPr lang="en-US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N=2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we say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bigram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 when </a:t>
            </a:r>
            <a:r>
              <a:rPr lang="en-US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N=3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we say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trigram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There are also </a:t>
            </a:r>
            <a:r>
              <a:rPr lang="en-US" altLang="en-US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gappy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bigrams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or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skipping bigrams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which are pairs of word which allow gaps e.g. </a:t>
            </a:r>
            <a:r>
              <a:rPr lang="en-US" altLang="en-US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stopwords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that is a set of words which are of a little meaning (a, the, on, at…). More about it in text cleaning and standardization.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922789" y="332386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Tokenization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750785"/>
            <a:ext cx="8499104" cy="378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Example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: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In the text string „</a:t>
            </a:r>
            <a:r>
              <a:rPr lang="en-US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simple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statistical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analysis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of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text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we have the following word bigrams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: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</a:t>
            </a:r>
            <a:r>
              <a:rPr lang="en-US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simple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statistical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</a:t>
            </a:r>
            <a:r>
              <a:rPr lang="en-US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statistical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analysis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</a:t>
            </a:r>
            <a:r>
              <a:rPr lang="en-US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analysis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of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</a:t>
            </a:r>
            <a:r>
              <a:rPr lang="en-US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of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text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and the letter bigrams „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si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”, „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im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”, „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mp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”, „pl”, „le” etc.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6180983"/>
            <a:ext cx="1547861" cy="480107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>
          <a:xfrm>
            <a:off x="276045" y="388558"/>
            <a:ext cx="85919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Contents</a:t>
            </a:r>
            <a:endParaRPr lang="en-GB" sz="2100" b="1" dirty="0">
              <a:ln/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74175071"/>
              </p:ext>
            </p:extLst>
          </p:nvPr>
        </p:nvGraphicFramePr>
        <p:xfrm>
          <a:off x="1458098" y="13773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98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947956" y="408638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Tokenization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725618"/>
            <a:ext cx="8499104" cy="462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From tokenized text it can be derived a word-frequency table and so-called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term-matrix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The frequency table for the text </a:t>
            </a:r>
          </a:p>
          <a:p>
            <a:pPr algn="ctr"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„It is a dog. This dog is old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would look like this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AB06830-E78D-40A3-BDED-E3610D8F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51518"/>
              </p:ext>
            </p:extLst>
          </p:nvPr>
        </p:nvGraphicFramePr>
        <p:xfrm>
          <a:off x="406399" y="2923132"/>
          <a:ext cx="2592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77896518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955342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Word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Frequency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7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7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2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38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dog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this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7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old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9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9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059103" y="244155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Tokenization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29443" y="944802"/>
            <a:ext cx="8557160" cy="295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For multiple tokenized text strings there would be multiple word-frequency table. The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term-matrix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integrates all of them by indicating a frequency of each 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word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from a set of all words in text strings under analysis. For these text string</a:t>
            </a:r>
          </a:p>
          <a:p>
            <a:pPr algn="ctr"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„It is a dog. This dog is old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</a:t>
            </a:r>
          </a:p>
          <a:p>
            <a:pPr algn="ctr"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„It is a parrot. This parrot is young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</a:t>
            </a:r>
          </a:p>
          <a:p>
            <a:pPr algn="ctr"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„I have a parrot and a dog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he term matrix would look like this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AB06830-E78D-40A3-BDED-E3610D8F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27227"/>
              </p:ext>
            </p:extLst>
          </p:nvPr>
        </p:nvGraphicFramePr>
        <p:xfrm>
          <a:off x="78510" y="4280199"/>
          <a:ext cx="898698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8915">
                  <a:extLst>
                    <a:ext uri="{9D8B030D-6E8A-4147-A177-3AD203B41FA5}">
                      <a16:colId xmlns:a16="http://schemas.microsoft.com/office/drawing/2014/main" val="513822654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77896518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955342873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19988794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29583993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8902454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00894822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1064893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273482127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13769132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08901857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642770920"/>
                    </a:ext>
                  </a:extLst>
                </a:gridCol>
              </a:tblGrid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dog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this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old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parrot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young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I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have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and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76843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75805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21749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38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2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713064" y="433805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Cosine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Distance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322448" y="750785"/>
                <a:ext cx="8499104" cy="514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Let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𝐴</m:t>
                    </m:r>
                    <m:r>
                      <a:rPr lang="pl-PL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=[</m:t>
                    </m:r>
                    <m:sSub>
                      <m:sSubPr>
                        <m:ctrlP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𝐴</m:t>
                        </m:r>
                      </m:e>
                      <m:sub>
                        <m: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𝑖</m:t>
                        </m:r>
                      </m:sub>
                    </m:sSub>
                    <m:r>
                      <a:rPr lang="pl-PL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]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𝐵</m:t>
                    </m:r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=[</m:t>
                    </m:r>
                    <m:sSub>
                      <m:sSubPr>
                        <m:ctrlP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𝐵</m:t>
                        </m:r>
                      </m:e>
                      <m:sub>
                        <m: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𝑖</m:t>
                        </m:r>
                      </m:sub>
                    </m:sSub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]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denotes a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vector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representation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of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two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text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strings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in t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he term-matrix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The </a:t>
                </a:r>
                <a:r>
                  <a:rPr lang="pl-PL" altLang="en-US" b="1" dirty="0" err="1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Cosine</a:t>
                </a:r>
                <a:r>
                  <a:rPr lang="pl-PL" altLang="en-US" b="1" dirty="0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b="1" dirty="0" err="1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Similarity</a:t>
                </a:r>
                <a:r>
                  <a:rPr lang="pl-PL" altLang="en-US" b="1" dirty="0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is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given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by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alt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cos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⁡(</m:t>
                      </m:r>
                      <m:r>
                        <a:rPr lang="pl-PL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𝐴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,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𝐵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)=</m:t>
                      </m:r>
                      <m:f>
                        <m:fPr>
                          <m:ctrlPr>
                            <a:rPr lang="pl-PL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</m:ctrlPr>
                            </m:naryPr>
                            <m:sub>
                              <m:r>
                                <a:rPr lang="pl-PL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l-PL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l-PL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l-PL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l-PL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l-PL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l-PL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l-PL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l-PL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l-PL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Fira Sans" panose="020B05030500000200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Fira Sans" panose="020B0503050000020004" pitchFamily="34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pl-PL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Fira Sans" panose="020B05030500000200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  <m:sup>
                                  <m:r>
                                    <a:rPr lang="pl-PL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l-PL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The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cosine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similarity ranges from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0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meaning exactly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dissimilar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to 1 meaning exactly similar.</a:t>
                </a:r>
                <a:endParaRPr lang="pl-PL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The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cosine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distance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is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given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by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altLang="en-US" b="0" i="0" dirty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cosd</m:t>
                      </m:r>
                      <m:d>
                        <m:dPr>
                          <m:ctrlPr>
                            <a:rPr lang="pl-PL" altLang="en-US" b="0" i="1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A</m:t>
                          </m:r>
                          <m: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B</m:t>
                          </m:r>
                        </m:e>
                      </m:d>
                      <m:r>
                        <a:rPr lang="pl-PL" altLang="en-US" b="0" i="0" dirty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pl-PL" altLang="en-US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cos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⁡(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𝐴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,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𝐵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)</m:t>
                      </m:r>
                    </m:oMath>
                  </m:oMathPara>
                </a14:m>
                <a:endParaRPr lang="pl-PL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and 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ranges from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1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meaning exactly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dissimilar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to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0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meaning exactly similar.</a:t>
                </a: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8" y="750785"/>
                <a:ext cx="8499104" cy="5145961"/>
              </a:xfrm>
              <a:prstGeom prst="rect">
                <a:avLst/>
              </a:prstGeom>
              <a:blipFill>
                <a:blip r:embed="rId3"/>
                <a:stretch>
                  <a:fillRect l="-646" b="-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721453" y="174638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Cosine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Distance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801193"/>
            <a:ext cx="8499104" cy="378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The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cosine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similarity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for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text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strings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in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previous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example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amounted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to</a:t>
            </a: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AB06830-E78D-40A3-BDED-E3610D8F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62257"/>
              </p:ext>
            </p:extLst>
          </p:nvPr>
        </p:nvGraphicFramePr>
        <p:xfrm>
          <a:off x="78510" y="1757689"/>
          <a:ext cx="898698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8915">
                  <a:extLst>
                    <a:ext uri="{9D8B030D-6E8A-4147-A177-3AD203B41FA5}">
                      <a16:colId xmlns:a16="http://schemas.microsoft.com/office/drawing/2014/main" val="513822654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77896518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955342873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19988794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29583993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8902454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00894822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1064893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273482127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13769132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08901857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642770920"/>
                    </a:ext>
                  </a:extLst>
                </a:gridCol>
              </a:tblGrid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dog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this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old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parrot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young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I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have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and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76843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75805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21749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3881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EC1CBA4-8355-4DA4-AEB3-81958BBB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6221"/>
              </p:ext>
            </p:extLst>
          </p:nvPr>
        </p:nvGraphicFramePr>
        <p:xfrm>
          <a:off x="495613" y="3781141"/>
          <a:ext cx="299566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8915">
                  <a:extLst>
                    <a:ext uri="{9D8B030D-6E8A-4147-A177-3AD203B41FA5}">
                      <a16:colId xmlns:a16="http://schemas.microsoft.com/office/drawing/2014/main" val="942380619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051279784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483625297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54495239"/>
                    </a:ext>
                  </a:extLst>
                </a:gridCol>
              </a:tblGrid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3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057400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0,583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0,333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978848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0,583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0,333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778671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0,333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0,333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09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7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637563" y="221160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Jaccard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Distance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322448" y="855119"/>
                <a:ext cx="8499104" cy="507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Let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𝐴</m:t>
                    </m:r>
                    <m:r>
                      <a:rPr lang="pl-PL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=[</m:t>
                    </m:r>
                    <m:sSub>
                      <m:sSubPr>
                        <m:ctrlP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𝐴</m:t>
                        </m:r>
                      </m:e>
                      <m:sub>
                        <m: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𝑖</m:t>
                        </m:r>
                      </m:sub>
                    </m:sSub>
                    <m:r>
                      <a:rPr lang="pl-PL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]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𝐵</m:t>
                    </m:r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=[</m:t>
                    </m:r>
                    <m:sSub>
                      <m:sSubPr>
                        <m:ctrlP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𝐵</m:t>
                        </m:r>
                      </m:e>
                      <m:sub>
                        <m: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𝑖</m:t>
                        </m:r>
                      </m:sub>
                    </m:sSub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]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denotes a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vector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representation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of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two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text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strings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in t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he term-matrix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The </a:t>
                </a:r>
                <a:r>
                  <a:rPr lang="pl-PL" altLang="en-US" b="1" dirty="0" err="1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Jaccard</a:t>
                </a:r>
                <a:r>
                  <a:rPr lang="pl-PL" altLang="en-US" b="1" dirty="0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Index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is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given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by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alt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Jac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⁡(</m:t>
                      </m:r>
                      <m:r>
                        <a:rPr lang="pl-PL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𝐴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,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𝐵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)=</m:t>
                      </m:r>
                      <m:f>
                        <m:fPr>
                          <m:ctrlPr>
                            <a:rPr lang="pl-PL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l-PL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l-PL" altLang="en-US" b="0" i="1" dirty="0" smtClean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pl-PL" altLang="en-US" b="0" i="1" dirty="0" smtClean="0"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l-PL" altLang="en-US" b="0" i="1" dirty="0" smtClean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altLang="en-US" i="1" dirty="0"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pl-PL" altLang="en-US" b="0" i="1" dirty="0" smtClean="0"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l-PL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where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altLang="en-US" i="1" dirty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sSubPr>
                          <m:e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pl-PL" altLang="en-US" i="1" dirty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∩</m:t>
                        </m:r>
                        <m:sSub>
                          <m:sSubPr>
                            <m:ctrlP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sSubPr>
                          <m:e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pl-PL" altLang="en-US" i="1" dirty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 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is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the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number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of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common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words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(n-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grams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) in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both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strings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and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while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altLang="en-US" i="1" dirty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sSubPr>
                          <m:e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pl-PL" altLang="en-US" i="1" dirty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sSubPr>
                          <m:e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pl-PL" altLang="en-US" i="1" dirty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 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is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the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number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of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distinct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words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(n-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grams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) in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both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strings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The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Jaccard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Index 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ranges from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0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meaning exactly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dissimilar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to 1 meaning exactly similar.</a:t>
                </a:r>
                <a:endParaRPr lang="pl-PL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The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Jaccard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distance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is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given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by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altLang="en-US" b="0" i="0" dirty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Jacd</m:t>
                      </m:r>
                      <m:d>
                        <m:dPr>
                          <m:ctrlPr>
                            <a:rPr lang="pl-PL" altLang="en-US" b="0" i="1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A</m:t>
                          </m:r>
                          <m: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B</m:t>
                          </m:r>
                        </m:e>
                      </m:d>
                      <m:r>
                        <a:rPr lang="pl-PL" altLang="en-US" b="0" i="0" dirty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pl-PL" altLang="en-US" b="0" i="0" dirty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Jac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⁡(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𝐴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,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𝐵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)</m:t>
                      </m:r>
                    </m:oMath>
                  </m:oMathPara>
                </a14:m>
                <a:endParaRPr lang="pl-PL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and 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ranges from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1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meaning exactly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dissimilar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to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0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meaning exactly similar.</a:t>
                </a: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8" y="855119"/>
                <a:ext cx="8499104" cy="5075941"/>
              </a:xfrm>
              <a:prstGeom prst="rect">
                <a:avLst/>
              </a:prstGeom>
              <a:blipFill>
                <a:blip r:embed="rId3"/>
                <a:stretch>
                  <a:fillRect l="-646" r="-861" b="-9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1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587230" y="135820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Jaccard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Distance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90566" y="706024"/>
            <a:ext cx="8499104" cy="378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The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Jaccard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index for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text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strings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in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previous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example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amounted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to</a:t>
            </a: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AB06830-E78D-40A3-BDED-E3610D8F37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10" y="1757689"/>
          <a:ext cx="898698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8915">
                  <a:extLst>
                    <a:ext uri="{9D8B030D-6E8A-4147-A177-3AD203B41FA5}">
                      <a16:colId xmlns:a16="http://schemas.microsoft.com/office/drawing/2014/main" val="513822654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77896518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955342873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19988794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29583993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8902454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00894822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1064893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273482127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13769132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08901857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642770920"/>
                    </a:ext>
                  </a:extLst>
                </a:gridCol>
              </a:tblGrid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dog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this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old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parrot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young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I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have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and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76843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75805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21749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3881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EC1CBA4-8355-4DA4-AEB3-81958BBB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77583"/>
              </p:ext>
            </p:extLst>
          </p:nvPr>
        </p:nvGraphicFramePr>
        <p:xfrm>
          <a:off x="495613" y="3781141"/>
          <a:ext cx="299566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8915">
                  <a:extLst>
                    <a:ext uri="{9D8B030D-6E8A-4147-A177-3AD203B41FA5}">
                      <a16:colId xmlns:a16="http://schemas.microsoft.com/office/drawing/2014/main" val="942380619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051279784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483625297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54495239"/>
                    </a:ext>
                  </a:extLst>
                </a:gridCol>
              </a:tblGrid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3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057400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978848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778671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09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21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FFFC26D9-F409-4E23-9B45-A8204554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8122948" cy="1800079"/>
          </a:xfrm>
        </p:spPr>
        <p:txBody>
          <a:bodyPr>
            <a:normAutofit/>
          </a:bodyPr>
          <a:lstStyle/>
          <a:p>
            <a:r>
              <a:rPr lang="pl-PL" sz="4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Tidying</a:t>
            </a:r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4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up</a:t>
            </a:r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4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text</a:t>
            </a:r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4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strings</a:t>
            </a:r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endParaRPr lang="en-GB" sz="4400" b="1" dirty="0">
              <a:ln/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F4E29D-6A8E-4040-963B-ADDE3548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665277"/>
            <a:ext cx="7886700" cy="1500187"/>
          </a:xfrm>
        </p:spPr>
        <p:txBody>
          <a:bodyPr>
            <a:normAutofit/>
          </a:bodyPr>
          <a:lstStyle/>
          <a:p>
            <a:r>
              <a:rPr lang="en-GB" sz="3200" dirty="0"/>
              <a:t>Pre-processing text strings for better performance of comparison techniques</a:t>
            </a:r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914602B-F865-4243-B7C3-BAA53F3A6335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ymbol zastępczy numeru slajdu 12">
            <a:extLst>
              <a:ext uri="{FF2B5EF4-FFF2-40B4-BE49-F238E27FC236}">
                <a16:creationId xmlns:a16="http://schemas.microsoft.com/office/drawing/2014/main" id="{F24D744D-DF91-4A28-955D-225CB9A6C44A}"/>
              </a:ext>
            </a:extLst>
          </p:cNvPr>
          <p:cNvSpPr txBox="1">
            <a:spLocks/>
          </p:cNvSpPr>
          <p:nvPr/>
        </p:nvSpPr>
        <p:spPr>
          <a:xfrm>
            <a:off x="8553568" y="6356351"/>
            <a:ext cx="418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7DBE55-5EED-4947-8B76-3A1B75F909CA}" type="slidenum">
              <a:rPr lang="pl-PL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pl-P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29443" y="636850"/>
            <a:ext cx="8376557" cy="555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The success of data linkage depends on the quality of the data. Pre-processing and data cleaning are the most difficult and time-consuming steps in data linkage, but they are necessary to ensure a successful and accurate linkage. 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emove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accents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special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characters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emove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punctuation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whitespaces and tabs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emove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duplicates 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onvert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to lower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/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upper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case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Remove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stopwords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Normalize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numbers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dates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etc.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Stemming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and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lemmatization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14E93C8-63CF-42F7-BF1D-7332C8B3E421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6" name="Symbol zastępczy numeru slajdu 12">
            <a:extLst>
              <a:ext uri="{FF2B5EF4-FFF2-40B4-BE49-F238E27FC236}">
                <a16:creationId xmlns:a16="http://schemas.microsoft.com/office/drawing/2014/main" id="{D960A7C6-C7C8-4E56-AC1E-67EC5C20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27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D1FFB94-5AC4-432C-BDB1-C47C73FB84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29443" y="636850"/>
            <a:ext cx="8376557" cy="5000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emove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accents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ő -&gt;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oe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or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 ő -&gt; o (M</a:t>
            </a:r>
            <a:r>
              <a:rPr lang="hu-HU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űller ~ Muller ~ Mueller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emove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punctuation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whitespaces and tabs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Please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help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me!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- &gt; „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Please help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me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20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onvert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to lower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/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upper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case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„To Lower Case” -&gt; „to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lower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case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(for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case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sensitive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functions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Remove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stopwords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„a”, „the”, „on”, „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at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–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increase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similarity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without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a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significant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contribution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to the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meaning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of the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text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14E93C8-63CF-42F7-BF1D-7332C8B3E421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6" name="Symbol zastępczy numeru slajdu 12">
            <a:extLst>
              <a:ext uri="{FF2B5EF4-FFF2-40B4-BE49-F238E27FC236}">
                <a16:creationId xmlns:a16="http://schemas.microsoft.com/office/drawing/2014/main" id="{D960A7C6-C7C8-4E56-AC1E-67EC5C20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D1FFB94-5AC4-432C-BDB1-C47C73FB84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5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643998" cy="513899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Standardisation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can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be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done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through </a:t>
            </a: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regular expressions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The concept of regular expressions, usually referred to as 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exists in many programming languages, such as R, Python, C, C++, Perl, Java, and JavaScript. You can access the functionality of regex either in the base version of those languages or via libraries.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 regular expression, regex, is a sequence of characters (or even one character) that describes a certain pattern found in a text.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 represents a very flexible and powerful tool widely used for processing and mining unstructured text data. For example, they find their application in search engines, lexical analysis, spam filtering, and text editors.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29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3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6180983"/>
            <a:ext cx="1547861" cy="480107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17445" y="3254928"/>
            <a:ext cx="8514326" cy="2670964"/>
          </a:xfrm>
        </p:spPr>
        <p:txBody>
          <a:bodyPr>
            <a:normAutofit/>
          </a:bodyPr>
          <a:lstStyle/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80000"/>
              <a:buNone/>
              <a:defRPr/>
            </a:pP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Questions and Problems: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80000"/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Q: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How to check which scraped establishments we have already in the survey frames?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80000"/>
              <a:buNone/>
              <a:defRPr/>
            </a:pPr>
            <a:r>
              <a:rPr lang="en-GB" sz="1800" dirty="0">
                <a:solidFill>
                  <a:srgbClr val="00B05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You can use object names, addresses and geographic coordinates of establishments.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0C27546-CF8D-4B9D-96EF-857744BDF0D9}"/>
              </a:ext>
            </a:extLst>
          </p:cNvPr>
          <p:cNvSpPr>
            <a:spLocks/>
          </p:cNvSpPr>
          <p:nvPr/>
        </p:nvSpPr>
        <p:spPr bwMode="auto">
          <a:xfrm>
            <a:off x="8631771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4" name="Symbol zastępczy numeru slajdu 12">
            <a:extLst>
              <a:ext uri="{FF2B5EF4-FFF2-40B4-BE49-F238E27FC236}">
                <a16:creationId xmlns:a16="http://schemas.microsoft.com/office/drawing/2014/main" id="{A8482072-3FE8-457E-AFC0-60E75DFD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771" y="6358745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D332526-22A5-4197-A08A-CBC4F3B5E39A}"/>
              </a:ext>
            </a:extLst>
          </p:cNvPr>
          <p:cNvSpPr txBox="1"/>
          <p:nvPr/>
        </p:nvSpPr>
        <p:spPr>
          <a:xfrm>
            <a:off x="229442" y="299911"/>
            <a:ext cx="86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Fuzzy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string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matching</a:t>
            </a:r>
            <a:endParaRPr lang="en-GB" sz="2000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638C406-50B9-4B84-8610-9F3ED21E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578" y="868165"/>
            <a:ext cx="3512060" cy="22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29443" y="748672"/>
            <a:ext cx="8643998" cy="5434947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The main functions from base R that search for regex matches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grep()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grepl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return the indices of strings containing a match (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grep()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 or a logical vector showing which strings contain a match (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grepl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regexpr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gregexpr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return the index for each string where the match begins and the length of that match. While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regexpr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provides this information </a:t>
            </a:r>
            <a:r>
              <a:rPr lang="en-GB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only for the first match 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(from the left),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gregexpr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does the same </a:t>
            </a:r>
            <a:r>
              <a:rPr lang="en-GB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for all the matches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sub()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gsub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replace a detected match in each string with a specified string only for the first match, or for all the matches, respectively.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regexec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works like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regexpr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but returns the same information also for a specified sub-expression inside the match.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regmatches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works like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regexec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but returns the exact strings detected for the overall match and a specified sub-expression.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6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29443" y="748672"/>
            <a:ext cx="8643998" cy="5434947"/>
          </a:xfrm>
        </p:spPr>
        <p:txBody>
          <a:bodyPr anchor="t">
            <a:normAutofit/>
          </a:bodyPr>
          <a:lstStyle/>
          <a:p>
            <a:pPr marL="0" lvl="1" indent="0" algn="just">
              <a:lnSpc>
                <a:spcPct val="120000"/>
              </a:lnSpc>
              <a:buNone/>
            </a:pP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More convenient and consistent way to work with R regex is to use a specialized </a:t>
            </a:r>
            <a:r>
              <a:rPr lang="en-GB" sz="1900" i="1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stringr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package of the </a:t>
            </a:r>
            <a:r>
              <a:rPr lang="en-GB" sz="1900" i="1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tidyverse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collection (all the functions start with 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</a:t>
            </a:r>
            <a:r>
              <a:rPr lang="en-GB" sz="1900" i="1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_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).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All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base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function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has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its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equivalent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form in </a:t>
            </a:r>
            <a:r>
              <a:rPr lang="en-GB" sz="1900" i="1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stringr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package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e.g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Nice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cheatsheet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for </a:t>
            </a:r>
            <a:r>
              <a:rPr lang="en-GB" sz="1900" i="1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stringr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package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can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be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found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here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r>
              <a:rPr lang="en-US" sz="2000" dirty="0" err="1">
                <a:hlinkClick r:id="rId2"/>
              </a:rPr>
              <a:t>cheatsheets</a:t>
            </a:r>
            <a:r>
              <a:rPr lang="en-US" sz="2000" dirty="0">
                <a:hlinkClick r:id="rId2"/>
              </a:rPr>
              <a:t>/strings.pdf at main · </a:t>
            </a:r>
            <a:r>
              <a:rPr lang="en-US" sz="2000" dirty="0" err="1">
                <a:hlinkClick r:id="rId2"/>
              </a:rPr>
              <a:t>rstudio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cheatsheets</a:t>
            </a:r>
            <a:r>
              <a:rPr lang="en-US" sz="2000" dirty="0">
                <a:hlinkClick r:id="rId2"/>
              </a:rPr>
              <a:t> · GitHub</a:t>
            </a:r>
            <a:endParaRPr lang="en-GB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B11B522-AA6C-4FC2-93C2-C6B3067B3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51844"/>
              </p:ext>
            </p:extLst>
          </p:nvPr>
        </p:nvGraphicFramePr>
        <p:xfrm>
          <a:off x="874543" y="1972305"/>
          <a:ext cx="4341092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0546">
                  <a:extLst>
                    <a:ext uri="{9D8B030D-6E8A-4147-A177-3AD203B41FA5}">
                      <a16:colId xmlns:a16="http://schemas.microsoft.com/office/drawing/2014/main" val="778965182"/>
                    </a:ext>
                  </a:extLst>
                </a:gridCol>
                <a:gridCol w="2170546">
                  <a:extLst>
                    <a:ext uri="{9D8B030D-6E8A-4147-A177-3AD203B41FA5}">
                      <a16:colId xmlns:a16="http://schemas.microsoft.com/office/drawing/2014/main" val="1955342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Base 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stringr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7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grep()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str_subset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7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grep</a:t>
                      </a:r>
                      <a:r>
                        <a:rPr lang="pl-PL" sz="1800" dirty="0"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GB" sz="1800" dirty="0"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str_detect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2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sub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str_replace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38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g</a:t>
                      </a:r>
                      <a:r>
                        <a:rPr kumimoji="0" lang="pl-PL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sub</a:t>
                      </a: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str_replace_all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regexpr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str_extract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7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gregexpr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str_locate_all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9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643998" cy="513899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Anchors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628650"/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^ – matches from the beginning of the string (for multiline strings – the beginning of each line)</a:t>
            </a:r>
          </a:p>
          <a:p>
            <a:pPr marL="628650"/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$ – matches from the end of the string (for multiline strings – the end of each line)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628650"/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By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default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matches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from the beginning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middle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and end of the string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b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Examples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266700" indent="-26670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str_detect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(c(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'Hotel Rosa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highlight>
                  <a:srgbClr val="00FFFF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Paradise Hotel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Guest rooms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Rosa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'), '</a:t>
            </a:r>
            <a:r>
              <a:rPr lang="en-US" sz="1900" dirty="0">
                <a:highlight>
                  <a:srgbClr val="FF00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^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Hotel’) </a:t>
            </a:r>
            <a:b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TRUE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FALSE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FALSE</a:t>
            </a:r>
            <a:endParaRPr lang="pl-PL" sz="1900" dirty="0">
              <a:highlight>
                <a:srgbClr val="00FF00"/>
              </a:highlight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266700" indent="-26670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str_detect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(c(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'Hotel Rosa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highlight>
                  <a:srgbClr val="00FFFF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Paradise Hotel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Guest rooms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Rosa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'), ‚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Rosa</a:t>
            </a:r>
            <a:r>
              <a:rPr lang="pl-PL" sz="1900" dirty="0">
                <a:highlight>
                  <a:srgbClr val="FF00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$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’) </a:t>
            </a:r>
            <a:b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 </a:t>
            </a:r>
            <a:r>
              <a:rPr lang="pl-PL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TRUE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FALSE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TRUE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266700" indent="-26670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str_detect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(c(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'Hotel Rosa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highlight>
                  <a:srgbClr val="00FFFF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Paradise Hotel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Guest rooms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Rosa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 'Hotel’) </a:t>
            </a:r>
            <a:b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 </a:t>
            </a:r>
            <a:r>
              <a:rPr lang="pl-PL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TRUE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TRUE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FALSE</a:t>
            </a:r>
          </a:p>
          <a:p>
            <a:pPr lvl="1" algn="just">
              <a:lnSpc>
                <a:spcPct val="120000"/>
              </a:lnSpc>
            </a:pP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32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643998" cy="513899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Quantifiers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* - 0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more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+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at least 1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?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at most 1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{n}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exactly n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{n,}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at least n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{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n,m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}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at least n and at most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Examples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str_extract_all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('Where is a doodle dog?', 'do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*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doo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 "d"   "do"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str_extract_all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('Where is a doodle dog?', 'do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+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doo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 "do"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str_extract_all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('Where is a doodle dog?', 'do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?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"do" "d" "do"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str_extract_all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('Where is a doodle dog?', 'do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{1}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"do" "do"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str_extract_all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('Where is a doodle dog?', 'do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{2}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doo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85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32076" y="780795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Character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lasses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\w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word character (any letter, digit, or underscore)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\W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non-word character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digit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non-digit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space character (a space, a tab, a new line, etc.)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non-space character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Examples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35-111', '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\\d\\d-\\d\\d\\d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b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"35-111"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111', '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\\d\\d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\\s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\\d\\d\\d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b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"35 111"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-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111', '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D*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Hotel Paradise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34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99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757594" cy="513899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Buld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-in c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haracter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lasses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alpha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letter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lower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upper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lowercase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(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uppercase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letter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digit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digit</a:t>
            </a: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alnum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letter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digit</a:t>
            </a: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punct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punctuation character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space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space character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(a space, a tab, a new line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[:graph:]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Any letter, number, or punctuation character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Examples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_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35-111', '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[[: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digit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:]]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b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"3" "5" "1" "1" "1"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_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111', '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[[: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digit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:]]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b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"3" "5" "1" "1" "1"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-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111', '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D*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returns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Hotel Paradise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35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6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Languages such as English, Hindi consists of several words which are often derived from one another. </a:t>
            </a: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Inflected Language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 a term used for a language that contains derived words.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Consider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family of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words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work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rework,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worker,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working,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workshop,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workmanship</a:t>
            </a: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It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easy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to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note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that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all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of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them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are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inflected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from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their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common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part – 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work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That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common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part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called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the headword, base, </a:t>
            </a: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stem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or root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5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Now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consider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family of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words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breaks,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broke,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roken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breaking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Note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that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not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their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common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part.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Nevertheleses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all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these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words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are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inflected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alternating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forms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of 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Such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called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lemma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37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03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The </a:t>
            </a: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stem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is the part of the word that never changes even when morphologically inflected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while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 </a:t>
            </a: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lemma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is the least marked form of the word. For example, from "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produced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", the lemma is "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produce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", but the stem is "</a:t>
            </a:r>
            <a:r>
              <a:rPr lang="en-US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produc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Some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family of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words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have several stems but one lemma. For instance the verb "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to go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 has the stems "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go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 and "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went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but one lemma.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Stemming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 the process of reducing infected words to their stem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/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root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by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removing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prefixes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and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suffixes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For instance, stemming with replace words “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produced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and “</a:t>
            </a:r>
            <a:r>
              <a:rPr lang="en-US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produc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tion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with “</a:t>
            </a:r>
            <a:r>
              <a:rPr lang="en-US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produc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”.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Lemmatization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 the process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of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assigning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lemma for 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given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set of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words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L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emmatization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with replace words “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produced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and “</a:t>
            </a:r>
            <a:r>
              <a:rPr lang="en-US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produc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with “</a:t>
            </a:r>
            <a:r>
              <a:rPr lang="en-US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produc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”.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In stemming, for some words, it may not give may not give meaningful representation such as “</a:t>
            </a:r>
            <a:r>
              <a:rPr lang="en-US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produc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”.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emmatization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b="1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always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provides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words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as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output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38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Scopre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of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cleaning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and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normalization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depends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on the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task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not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compulsory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For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instance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in 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case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of GPT (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generative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pre-trained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trnasformer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 model we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are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looking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for the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next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word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in 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case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of BERT model we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are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prediciting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mask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 </a:t>
            </a:r>
          </a:p>
          <a:p>
            <a:pPr marL="0" indent="0" algn="ctr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„It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very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hot. He […] to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eat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ice-cream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-&gt;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wants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temming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and l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emmatization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would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be 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bad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idea to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use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On the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other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hand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whenever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we want to Focus on the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meaning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of the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text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cleaning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and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normalization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are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desired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Consider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two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text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strings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limit!”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has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broken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limit of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.”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39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18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6180983"/>
            <a:ext cx="1547861" cy="480107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" y="3212282"/>
            <a:ext cx="9050078" cy="2713610"/>
          </a:xfrm>
        </p:spPr>
        <p:txBody>
          <a:bodyPr>
            <a:normAutofit/>
          </a:bodyPr>
          <a:lstStyle/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Q: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How to use names and addresses of establishments?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00B05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Calculate the similarity between names and addresses in the survey frame and the scraped data. Such approach is used in the so-called fuzzy look-up in search engines.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Q: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And what next?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00B05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Link establishments with the most similar names or addresses.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0C27546-CF8D-4B9D-96EF-857744BDF0D9}"/>
              </a:ext>
            </a:extLst>
          </p:cNvPr>
          <p:cNvSpPr>
            <a:spLocks/>
          </p:cNvSpPr>
          <p:nvPr/>
        </p:nvSpPr>
        <p:spPr bwMode="auto">
          <a:xfrm>
            <a:off x="8631771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4" name="Symbol zastępczy numeru slajdu 12">
            <a:extLst>
              <a:ext uri="{FF2B5EF4-FFF2-40B4-BE49-F238E27FC236}">
                <a16:creationId xmlns:a16="http://schemas.microsoft.com/office/drawing/2014/main" id="{A8482072-3FE8-457E-AFC0-60E75DFD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771" y="6358745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1068AA5-E8BF-4E77-AC9B-9D6D79F9A22A}"/>
              </a:ext>
            </a:extLst>
          </p:cNvPr>
          <p:cNvSpPr txBox="1"/>
          <p:nvPr/>
        </p:nvSpPr>
        <p:spPr>
          <a:xfrm>
            <a:off x="229442" y="299911"/>
            <a:ext cx="86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Fuzzy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string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matching</a:t>
            </a:r>
            <a:endParaRPr lang="en-GB" sz="2000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187353D-8202-41BC-9FC8-25AF2ABA9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25" y="932108"/>
            <a:ext cx="3512060" cy="22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0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After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removing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punctuation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stopwords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and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after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lemmatization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we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have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!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limit” 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has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broken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limit of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has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broken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of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broken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When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tokenized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both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strings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are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the same.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40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Cleaning and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normalization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"/>
          <p:cNvSpPr>
            <a:spLocks/>
          </p:cNvSpPr>
          <p:nvPr/>
        </p:nvSpPr>
        <p:spPr bwMode="auto">
          <a:xfrm>
            <a:off x="8624896" y="6366594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3" name="pole tekstowe 52"/>
          <p:cNvSpPr txBox="1"/>
          <p:nvPr/>
        </p:nvSpPr>
        <p:spPr>
          <a:xfrm>
            <a:off x="604094" y="1456886"/>
            <a:ext cx="827480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21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200"/>
              </a:spcAft>
            </a:pPr>
            <a:endParaRPr lang="pl-PL" sz="20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algn="just"/>
            <a:endParaRPr lang="pl-PL" sz="21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algn="just"/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ymbol zastępczy numeru slajdu 1"/>
          <p:cNvSpPr txBox="1">
            <a:spLocks/>
          </p:cNvSpPr>
          <p:nvPr/>
        </p:nvSpPr>
        <p:spPr>
          <a:xfrm>
            <a:off x="6906162" y="63023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FB485-CFF7-4EBC-BE59-1C5DDF7BBD5C}" type="slidenum">
              <a:rPr lang="pl-PL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41</a:t>
            </a:fld>
            <a:endParaRPr lang="pl-P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6180983"/>
            <a:ext cx="1547861" cy="480107"/>
          </a:xfrm>
          <a:prstGeom prst="rect">
            <a:avLst/>
          </a:prstGeom>
        </p:spPr>
      </p:pic>
      <p:sp>
        <p:nvSpPr>
          <p:cNvPr id="7" name="Symbol zastępczy zawartości 1"/>
          <p:cNvSpPr txBox="1">
            <a:spLocks/>
          </p:cNvSpPr>
          <p:nvPr/>
        </p:nvSpPr>
        <p:spPr>
          <a:xfrm>
            <a:off x="552805" y="1015424"/>
            <a:ext cx="8326091" cy="50226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0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80000"/>
              <a:buNone/>
              <a:defRPr/>
            </a:pPr>
            <a:endParaRPr lang="pl-PL" sz="16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pl-PL" sz="16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pl-PL" sz="16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pl-PL" sz="16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pl-PL" sz="1600" b="1" i="1" dirty="0">
              <a:solidFill>
                <a:srgbClr val="C00000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361950" indent="-180975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80000"/>
              <a:buFont typeface="Wingdings" pitchFamily="2" charset="2"/>
              <a:buChar char="q"/>
              <a:defRPr/>
            </a:pPr>
            <a:endParaRPr lang="pl-PL" sz="1600" b="1" i="1" dirty="0">
              <a:solidFill>
                <a:srgbClr val="C00000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276045" y="222306"/>
            <a:ext cx="8591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R </a:t>
            </a:r>
            <a:r>
              <a:rPr lang="pl-PL" sz="2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packages</a:t>
            </a:r>
            <a:endParaRPr lang="pl-PL" sz="2400" b="1" dirty="0">
              <a:ln/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D822664-5AE5-4EAE-8291-613BA0C664D1}"/>
              </a:ext>
            </a:extLst>
          </p:cNvPr>
          <p:cNvSpPr txBox="1"/>
          <p:nvPr/>
        </p:nvSpPr>
        <p:spPr>
          <a:xfrm>
            <a:off x="741872" y="1190445"/>
            <a:ext cx="7418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/>
              <a:t>textstem</a:t>
            </a:r>
            <a:r>
              <a:rPr lang="pl-PL" i="1" dirty="0"/>
              <a:t> </a:t>
            </a:r>
            <a:r>
              <a:rPr lang="pl-PL" dirty="0"/>
              <a:t>– </a:t>
            </a:r>
            <a:r>
              <a:rPr lang="pl-PL" dirty="0" err="1"/>
              <a:t>stemming</a:t>
            </a:r>
            <a:r>
              <a:rPr lang="pl-PL" dirty="0"/>
              <a:t> and </a:t>
            </a:r>
            <a:r>
              <a:rPr lang="pl-PL" dirty="0" err="1"/>
              <a:t>lematization</a:t>
            </a:r>
            <a:endParaRPr lang="pl-PL" dirty="0"/>
          </a:p>
          <a:p>
            <a:r>
              <a:rPr lang="pl-PL" i="1" dirty="0" err="1"/>
              <a:t>tm</a:t>
            </a:r>
            <a:r>
              <a:rPr lang="pl-PL" i="1" dirty="0"/>
              <a:t> </a:t>
            </a:r>
            <a:r>
              <a:rPr lang="pl-PL" dirty="0"/>
              <a:t>–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mining</a:t>
            </a:r>
            <a:r>
              <a:rPr lang="pl-PL" dirty="0"/>
              <a:t> in R</a:t>
            </a:r>
          </a:p>
          <a:p>
            <a:r>
              <a:rPr lang="pl-PL" i="1" dirty="0" err="1"/>
              <a:t>stringr</a:t>
            </a:r>
            <a:r>
              <a:rPr lang="pl-PL" dirty="0"/>
              <a:t> – </a:t>
            </a:r>
            <a:r>
              <a:rPr lang="pl-PL" dirty="0" err="1"/>
              <a:t>working</a:t>
            </a:r>
            <a:r>
              <a:rPr lang="pl-PL" dirty="0"/>
              <a:t> with </a:t>
            </a:r>
            <a:r>
              <a:rPr lang="pl-PL" dirty="0" err="1"/>
              <a:t>regular</a:t>
            </a:r>
            <a:r>
              <a:rPr lang="pl-PL" dirty="0"/>
              <a:t> </a:t>
            </a:r>
            <a:r>
              <a:rPr lang="pl-PL" dirty="0" err="1"/>
              <a:t>expressions</a:t>
            </a:r>
            <a:r>
              <a:rPr lang="pl-PL" dirty="0"/>
              <a:t> </a:t>
            </a:r>
          </a:p>
          <a:p>
            <a:r>
              <a:rPr lang="pl-PL" i="1" dirty="0" err="1"/>
              <a:t>stringdist</a:t>
            </a:r>
            <a:r>
              <a:rPr lang="pl-PL" dirty="0"/>
              <a:t> – </a:t>
            </a:r>
            <a:r>
              <a:rPr lang="pl-PL" dirty="0" err="1"/>
              <a:t>Levenshtein</a:t>
            </a:r>
            <a:r>
              <a:rPr lang="pl-PL" dirty="0"/>
              <a:t>, Jaro-Winkler, </a:t>
            </a:r>
            <a:r>
              <a:rPr lang="pl-PL" dirty="0" err="1"/>
              <a:t>Jaccard</a:t>
            </a:r>
            <a:r>
              <a:rPr lang="pl-PL" dirty="0"/>
              <a:t>, </a:t>
            </a:r>
            <a:r>
              <a:rPr lang="pl-PL" dirty="0" err="1"/>
              <a:t>cosine</a:t>
            </a:r>
            <a:r>
              <a:rPr lang="pl-PL" dirty="0"/>
              <a:t> </a:t>
            </a:r>
            <a:r>
              <a:rPr lang="pl-PL" dirty="0" err="1"/>
              <a:t>formula</a:t>
            </a:r>
            <a:endParaRPr lang="pl-PL" dirty="0"/>
          </a:p>
          <a:p>
            <a:r>
              <a:rPr lang="pl-PL" i="1" dirty="0" err="1"/>
              <a:t>comparator</a:t>
            </a:r>
            <a:r>
              <a:rPr lang="pl-PL" i="1" dirty="0"/>
              <a:t> </a:t>
            </a:r>
            <a:r>
              <a:rPr lang="pl-PL" dirty="0"/>
              <a:t>– </a:t>
            </a:r>
            <a:r>
              <a:rPr lang="pl-PL" dirty="0" err="1"/>
              <a:t>Levenshtein</a:t>
            </a:r>
            <a:r>
              <a:rPr lang="pl-PL" dirty="0"/>
              <a:t>, Jaro-Winkler, </a:t>
            </a:r>
            <a:r>
              <a:rPr lang="pl-PL" dirty="0" err="1"/>
              <a:t>Hamming</a:t>
            </a:r>
            <a:r>
              <a:rPr lang="pl-PL" dirty="0"/>
              <a:t> </a:t>
            </a:r>
            <a:r>
              <a:rPr lang="pl-PL" dirty="0" err="1"/>
              <a:t>formula</a:t>
            </a:r>
            <a:endParaRPr lang="pl-PL" dirty="0"/>
          </a:p>
          <a:p>
            <a:r>
              <a:rPr lang="pl-PL" i="1" dirty="0" err="1"/>
              <a:t>dplyr</a:t>
            </a:r>
            <a:r>
              <a:rPr lang="pl-PL" i="1" dirty="0"/>
              <a:t> </a:t>
            </a:r>
            <a:r>
              <a:rPr lang="pl-PL" dirty="0"/>
              <a:t>– </a:t>
            </a:r>
            <a:r>
              <a:rPr lang="pl-PL" dirty="0" err="1"/>
              <a:t>mutaing</a:t>
            </a:r>
            <a:r>
              <a:rPr lang="pl-PL" dirty="0"/>
              <a:t> data </a:t>
            </a:r>
            <a:r>
              <a:rPr lang="pl-PL" dirty="0" err="1"/>
              <a:t>frames</a:t>
            </a:r>
            <a:r>
              <a:rPr lang="pl-PL" dirty="0"/>
              <a:t> and </a:t>
            </a:r>
            <a:r>
              <a:rPr lang="pl-PL" dirty="0" err="1"/>
              <a:t>pipe</a:t>
            </a:r>
            <a:r>
              <a:rPr lang="pl-PL" dirty="0"/>
              <a:t> operator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73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9" y="154653"/>
            <a:ext cx="1547861" cy="48010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69456EF-B241-499D-91BC-17BC0B21D9D1}"/>
              </a:ext>
            </a:extLst>
          </p:cNvPr>
          <p:cNvSpPr txBox="1"/>
          <p:nvPr/>
        </p:nvSpPr>
        <p:spPr>
          <a:xfrm>
            <a:off x="0" y="6426348"/>
            <a:ext cx="84465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1200" dirty="0" err="1">
                <a:latin typeface="Fira Sans" panose="020B0503050000020004" pitchFamily="34" charset="0"/>
                <a:ea typeface="Fira Sans" panose="020B0503050000020004" pitchFamily="34" charset="0"/>
              </a:rPr>
              <a:t>Madrit</a:t>
            </a:r>
            <a:r>
              <a:rPr lang="pl-PL" sz="1200" dirty="0">
                <a:latin typeface="Fira Sans" panose="020B0503050000020004" pitchFamily="34" charset="0"/>
                <a:ea typeface="Fira Sans" panose="020B0503050000020004" pitchFamily="34" charset="0"/>
              </a:rPr>
              <a:t>, 7th </a:t>
            </a:r>
            <a:r>
              <a:rPr lang="pl-PL" sz="1200" dirty="0" err="1">
                <a:latin typeface="Fira Sans" panose="020B0503050000020004" pitchFamily="34" charset="0"/>
                <a:ea typeface="Fira Sans" panose="020B0503050000020004" pitchFamily="34" charset="0"/>
              </a:rPr>
              <a:t>July</a:t>
            </a:r>
            <a:r>
              <a:rPr lang="pl-PL" sz="1200" dirty="0">
                <a:latin typeface="Fira Sans" panose="020B0503050000020004" pitchFamily="34" charset="0"/>
                <a:ea typeface="Fira Sans" panose="020B0503050000020004" pitchFamily="34" charset="0"/>
              </a:rPr>
              <a:t> 2023</a:t>
            </a:r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C5C1147F-E812-4E5F-A1DD-11073561D8B8}"/>
              </a:ext>
            </a:extLst>
          </p:cNvPr>
          <p:cNvSpPr txBox="1">
            <a:spLocks/>
          </p:cNvSpPr>
          <p:nvPr/>
        </p:nvSpPr>
        <p:spPr>
          <a:xfrm>
            <a:off x="156271" y="4707827"/>
            <a:ext cx="6858000" cy="129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 dirty="0">
                <a:solidFill>
                  <a:srgbClr val="001D77"/>
                </a:solidFill>
              </a:rPr>
              <a:t>Sebastian Wójcik, </a:t>
            </a:r>
            <a:r>
              <a:rPr lang="pl-PL" sz="1800" dirty="0" err="1">
                <a:solidFill>
                  <a:srgbClr val="001D77"/>
                </a:solidFill>
              </a:rPr>
              <a:t>PhD</a:t>
            </a:r>
            <a:endParaRPr lang="pl-PL" sz="1800" dirty="0">
              <a:solidFill>
                <a:srgbClr val="001D77"/>
              </a:solidFill>
            </a:endParaRPr>
          </a:p>
          <a:p>
            <a:r>
              <a:rPr lang="pl-PL" sz="1800" dirty="0">
                <a:solidFill>
                  <a:srgbClr val="001D77"/>
                </a:solidFill>
              </a:rPr>
              <a:t>Statistical Office in Rzeszów</a:t>
            </a:r>
          </a:p>
          <a:p>
            <a:r>
              <a:rPr lang="pl-PL" sz="1800" b="1" dirty="0">
                <a:solidFill>
                  <a:schemeClr val="tx1"/>
                </a:solidFill>
                <a:hlinkClick r:id="rId5"/>
              </a:rPr>
              <a:t>s.wojcik@stat.gov.pl</a:t>
            </a:r>
            <a:endParaRPr lang="pl-PL" sz="1800" b="1" dirty="0">
              <a:solidFill>
                <a:schemeClr val="tx1"/>
              </a:solidFill>
            </a:endParaRPr>
          </a:p>
          <a:p>
            <a:endParaRPr lang="pl-PL" sz="1800" b="1" dirty="0">
              <a:solidFill>
                <a:schemeClr val="tx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003396D-043C-4373-8DB2-F91DCD6115AF}"/>
              </a:ext>
            </a:extLst>
          </p:cNvPr>
          <p:cNvSpPr txBox="1"/>
          <p:nvPr/>
        </p:nvSpPr>
        <p:spPr>
          <a:xfrm>
            <a:off x="156271" y="2488497"/>
            <a:ext cx="88975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400" b="1" dirty="0" err="1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Thank</a:t>
            </a:r>
            <a:r>
              <a:rPr lang="pl-PL" sz="2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sz="2400" b="1" dirty="0" err="1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you</a:t>
            </a:r>
            <a:r>
              <a:rPr lang="pl-PL" sz="2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for </a:t>
            </a:r>
            <a:r>
              <a:rPr lang="pl-PL" sz="2400" b="1" dirty="0" err="1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your</a:t>
            </a:r>
            <a:r>
              <a:rPr lang="pl-PL" sz="2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sz="2400" b="1" dirty="0" err="1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attention</a:t>
            </a:r>
            <a:r>
              <a:rPr lang="pl-PL" sz="2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!</a:t>
            </a:r>
            <a:endParaRPr lang="pl-PL" sz="4400" b="1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9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6180983"/>
            <a:ext cx="1547861" cy="480107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" y="3137482"/>
            <a:ext cx="9050078" cy="2788409"/>
          </a:xfrm>
        </p:spPr>
        <p:txBody>
          <a:bodyPr>
            <a:normAutofit/>
          </a:bodyPr>
          <a:lstStyle/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Q: 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In what way we compare text strings?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00B05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You can tokenize a text string into words or n-grams and use cosine distance, Jaccard distance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etc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. Dedicated to long text strings.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Q: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And what for short text strings?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00B05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You can use edit distances which are based on comparing strings letter by letter, e.g. </a:t>
            </a:r>
            <a:r>
              <a:rPr lang="en-GB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Levenshtein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, </a:t>
            </a:r>
            <a:r>
              <a:rPr lang="en-GB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Damerau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–</a:t>
            </a:r>
            <a:r>
              <a:rPr lang="en-GB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Levenshtein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, </a:t>
            </a:r>
            <a:r>
              <a:rPr lang="en-GB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Jaro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, </a:t>
            </a:r>
            <a:r>
              <a:rPr lang="en-GB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Jaro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-Winkler, Hamming etc.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0C27546-CF8D-4B9D-96EF-857744BDF0D9}"/>
              </a:ext>
            </a:extLst>
          </p:cNvPr>
          <p:cNvSpPr>
            <a:spLocks/>
          </p:cNvSpPr>
          <p:nvPr/>
        </p:nvSpPr>
        <p:spPr bwMode="auto">
          <a:xfrm>
            <a:off x="8631771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4" name="Symbol zastępczy numeru slajdu 12">
            <a:extLst>
              <a:ext uri="{FF2B5EF4-FFF2-40B4-BE49-F238E27FC236}">
                <a16:creationId xmlns:a16="http://schemas.microsoft.com/office/drawing/2014/main" id="{A8482072-3FE8-457E-AFC0-60E75DFD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771" y="6358745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1068AA5-E8BF-4E77-AC9B-9D6D79F9A22A}"/>
              </a:ext>
            </a:extLst>
          </p:cNvPr>
          <p:cNvSpPr txBox="1"/>
          <p:nvPr/>
        </p:nvSpPr>
        <p:spPr>
          <a:xfrm>
            <a:off x="229442" y="299911"/>
            <a:ext cx="86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Fuzzy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string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matching</a:t>
            </a:r>
            <a:endParaRPr lang="en-GB" sz="2000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E7F6C99-325C-4733-B36B-C914C015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60" y="809442"/>
            <a:ext cx="3512060" cy="22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pic>
        <p:nvPicPr>
          <p:cNvPr id="7" name="Obraz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29442" y="299911"/>
            <a:ext cx="86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Fuzzy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string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matching</a:t>
            </a:r>
            <a:endParaRPr lang="en-GB" sz="2000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229442" y="976949"/>
            <a:ext cx="5247968" cy="399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How does fuzzy matching work? 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29442" y="4526834"/>
            <a:ext cx="86696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  <a:ea typeface="Fira Sans" panose="020B0503050000020004" pitchFamily="34" charset="0"/>
              </a:rPr>
              <a:t>Method of identification non-exact matches of text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  <a:ea typeface="Fira Sans" panose="020B0503050000020004" pitchFamily="34" charset="0"/>
              </a:rPr>
              <a:t>Commonly used by search engines to deal with typos, missing letters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  <a:ea typeface="Fira Sans" panose="020B0503050000020004" pitchFamily="34" charset="0"/>
              </a:rPr>
              <a:t>Based on counting of transformations (deletions, insertions, or substitutions) required to transform a source string into the target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BB29F6C-D2E1-493A-86E3-2E82BE45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16" y="1502735"/>
            <a:ext cx="6886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FFFC26D9-F409-4E23-9B45-A8204554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800079"/>
          </a:xfrm>
        </p:spPr>
        <p:txBody>
          <a:bodyPr>
            <a:normAutofit/>
          </a:bodyPr>
          <a:lstStyle/>
          <a:p>
            <a:r>
              <a:rPr lang="pl-PL" sz="4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Comparing</a:t>
            </a:r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4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letter</a:t>
            </a:r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by </a:t>
            </a:r>
            <a:r>
              <a:rPr lang="pl-PL" sz="4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letter</a:t>
            </a:r>
            <a:endParaRPr lang="en-GB" sz="4400" b="1" dirty="0">
              <a:ln/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F4E29D-6A8E-4040-963B-ADDE3548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665277"/>
            <a:ext cx="7886700" cy="1500187"/>
          </a:xfrm>
        </p:spPr>
        <p:txBody>
          <a:bodyPr>
            <a:normAutofit/>
          </a:bodyPr>
          <a:lstStyle/>
          <a:p>
            <a:r>
              <a:rPr lang="pl-PL" sz="3200" dirty="0"/>
              <a:t>Edit </a:t>
            </a:r>
            <a:r>
              <a:rPr lang="pl-PL" sz="3200" dirty="0" err="1"/>
              <a:t>distance</a:t>
            </a:r>
            <a:endParaRPr lang="en-GB" sz="3200" dirty="0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914602B-F865-4243-B7C3-BAA53F3A6335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ymbol zastępczy numeru slajdu 12">
            <a:extLst>
              <a:ext uri="{FF2B5EF4-FFF2-40B4-BE49-F238E27FC236}">
                <a16:creationId xmlns:a16="http://schemas.microsoft.com/office/drawing/2014/main" id="{F24D744D-DF91-4A28-955D-225CB9A6C44A}"/>
              </a:ext>
            </a:extLst>
          </p:cNvPr>
          <p:cNvSpPr txBox="1">
            <a:spLocks/>
          </p:cNvSpPr>
          <p:nvPr/>
        </p:nvSpPr>
        <p:spPr>
          <a:xfrm>
            <a:off x="8553568" y="6356351"/>
            <a:ext cx="418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7DBE55-5EED-4947-8B76-3A1B75F909CA}" type="slidenum">
              <a:rPr lang="pl-PL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pl-P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pic>
        <p:nvPicPr>
          <p:cNvPr id="7" name="Obraz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29442" y="299911"/>
            <a:ext cx="86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Fuzzy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string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matching</a:t>
            </a:r>
            <a:endParaRPr lang="en-GB" sz="2000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178739" y="885143"/>
                <a:ext cx="8669628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Let us denote by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a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b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and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strings of symbols (character, numeric or both)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  <a:endParaRPr 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We are looking for a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(⋅,⋅)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that for every two strings returns a number telling about their dissimilarity. Function which is a kind of measure of dissimilarity.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Naturally, such a function can be based on the series of edit operation which transforms one string into another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Insertion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Deletion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Substitution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Transposition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Such a function should have some desired natural properties: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)=0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𝑏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– the same strings are perfectly similar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0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𝑏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- edit operation  are invertible (insertion – deletion, substitution - substitution)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𝑎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𝑐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𝑎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𝑏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𝑏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- triangle inequality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Any function satisfying above properties is called </a:t>
                </a:r>
                <a:r>
                  <a:rPr lang="en-US" b="1" dirty="0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the metric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  <a:endParaRPr lang="en-US" b="1" dirty="0">
                  <a:solidFill>
                    <a:srgbClr val="001D77"/>
                  </a:solidFill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Any function satisfying above properties which is based on edit operations is called </a:t>
                </a:r>
                <a:r>
                  <a:rPr lang="en-US" b="1" dirty="0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edit distance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  <a:endParaRPr lang="en-US" b="1" dirty="0">
                  <a:solidFill>
                    <a:srgbClr val="001D77"/>
                  </a:solidFill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9" y="885143"/>
                <a:ext cx="8669628" cy="5509200"/>
              </a:xfrm>
              <a:prstGeom prst="rect">
                <a:avLst/>
              </a:prstGeom>
              <a:blipFill>
                <a:blip r:embed="rId3"/>
                <a:stretch>
                  <a:fillRect l="-422" t="-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8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260058" y="181384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Levenshtein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distance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90566" y="660351"/>
            <a:ext cx="8499104" cy="5451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For two strings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of length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and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by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tail(a)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let us denote a string of all but the first character and by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a[</a:t>
            </a:r>
            <a:r>
              <a:rPr lang="en-GB" altLang="en-US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]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the (i+1)-</a:t>
            </a:r>
            <a:r>
              <a:rPr lang="en-GB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th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character of string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Takes into account insertion, deletion, substitution equivalently.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It is zero if and only if the strings are equal.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It is at least the absolute value of the difference of the sizes of the strings.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Fira Sans" panose="020B0503050000020004" pitchFamily="34" charset="0"/>
                <a:ea typeface="Fira Sans" panose="020B0503050000020004" pitchFamily="34" charset="0"/>
              </a:rPr>
              <a:t>It is at most the length of the longer string.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Levenshtein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distance is a metric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endParaRPr lang="en-GB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7B442511-D3D0-4B56-9C7F-E753A0F7A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83" y="2097763"/>
            <a:ext cx="5691379" cy="1781512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CD6FD354-6007-4072-97D6-A4B4DA4FA535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6" name="Symbol zastępczy numeru slajdu 12">
            <a:extLst>
              <a:ext uri="{FF2B5EF4-FFF2-40B4-BE49-F238E27FC236}">
                <a16:creationId xmlns:a16="http://schemas.microsoft.com/office/drawing/2014/main" id="{079005C5-9862-4C8F-8A93-D9216779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1604B65-D1D8-4A4B-962A-3B673B97F10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14765</TotalTime>
  <Words>3649</Words>
  <Application>Microsoft Office PowerPoint</Application>
  <PresentationFormat>Pokaz na ekranie (4:3)</PresentationFormat>
  <Paragraphs>592</Paragraphs>
  <Slides>42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49" baseType="lpstr">
      <vt:lpstr>Arial</vt:lpstr>
      <vt:lpstr>Cambria Math</vt:lpstr>
      <vt:lpstr>Calibri</vt:lpstr>
      <vt:lpstr>Fira Sans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Comparing letter by letter</vt:lpstr>
      <vt:lpstr>Prezentacja programu PowerPoint</vt:lpstr>
      <vt:lpstr>Levenshtein distance</vt:lpstr>
      <vt:lpstr>Damerau-Levenshtein distance</vt:lpstr>
      <vt:lpstr>Jaro distance</vt:lpstr>
      <vt:lpstr>Jaro-Winkler distance</vt:lpstr>
      <vt:lpstr>Longest Common Substring</vt:lpstr>
      <vt:lpstr>Hamming distance</vt:lpstr>
      <vt:lpstr>Comparing words and n-grams</vt:lpstr>
      <vt:lpstr>Tokenization</vt:lpstr>
      <vt:lpstr>Tokenization</vt:lpstr>
      <vt:lpstr>Tokenization</vt:lpstr>
      <vt:lpstr>Tokenization</vt:lpstr>
      <vt:lpstr>Tokenization</vt:lpstr>
      <vt:lpstr>Tokenization</vt:lpstr>
      <vt:lpstr>Cosine Distance</vt:lpstr>
      <vt:lpstr>Cosine Distance</vt:lpstr>
      <vt:lpstr>Jaccard Distance</vt:lpstr>
      <vt:lpstr>Jaccard Distance</vt:lpstr>
      <vt:lpstr>Tidying up text strings </vt:lpstr>
      <vt:lpstr>Cleaning and normalization</vt:lpstr>
      <vt:lpstr>Cleaning and normalization</vt:lpstr>
      <vt:lpstr>Cleaning and normalization</vt:lpstr>
      <vt:lpstr>Cleaning and normalization</vt:lpstr>
      <vt:lpstr>Cleaning and normalization</vt:lpstr>
      <vt:lpstr>Cleaning and normalization</vt:lpstr>
      <vt:lpstr>Cleaning and normalization</vt:lpstr>
      <vt:lpstr>Cleaning and normalization</vt:lpstr>
      <vt:lpstr>Cleaning and normalization</vt:lpstr>
      <vt:lpstr>Cleaning and normalization</vt:lpstr>
      <vt:lpstr>Cleaning and normalization</vt:lpstr>
      <vt:lpstr>Cleaning and normalization</vt:lpstr>
      <vt:lpstr>Cleaning and normalization</vt:lpstr>
      <vt:lpstr>Cleaning and normalization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Bartoszewicz Marek</dc:creator>
  <cp:lastModifiedBy>Wójcik Sebastian</cp:lastModifiedBy>
  <cp:revision>683</cp:revision>
  <cp:lastPrinted>2018-05-14T12:08:58Z</cp:lastPrinted>
  <dcterms:created xsi:type="dcterms:W3CDTF">2018-01-16T11:44:09Z</dcterms:created>
  <dcterms:modified xsi:type="dcterms:W3CDTF">2023-06-06T05:01:57Z</dcterms:modified>
</cp:coreProperties>
</file>