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84" r:id="rId1"/>
  </p:sldMasterIdLst>
  <p:notesMasterIdLst>
    <p:notesMasterId r:id="rId35"/>
  </p:notesMasterIdLst>
  <p:sldIdLst>
    <p:sldId id="256" r:id="rId2"/>
    <p:sldId id="492" r:id="rId3"/>
    <p:sldId id="497" r:id="rId4"/>
    <p:sldId id="531" r:id="rId5"/>
    <p:sldId id="532" r:id="rId6"/>
    <p:sldId id="533" r:id="rId7"/>
    <p:sldId id="534" r:id="rId8"/>
    <p:sldId id="535" r:id="rId9"/>
    <p:sldId id="536" r:id="rId10"/>
    <p:sldId id="537" r:id="rId11"/>
    <p:sldId id="538" r:id="rId12"/>
    <p:sldId id="530" r:id="rId13"/>
    <p:sldId id="494" r:id="rId14"/>
    <p:sldId id="539" r:id="rId15"/>
    <p:sldId id="498" r:id="rId16"/>
    <p:sldId id="504" r:id="rId17"/>
    <p:sldId id="505" r:id="rId18"/>
    <p:sldId id="509" r:id="rId19"/>
    <p:sldId id="507" r:id="rId20"/>
    <p:sldId id="529" r:id="rId21"/>
    <p:sldId id="528" r:id="rId22"/>
    <p:sldId id="524" r:id="rId23"/>
    <p:sldId id="525" r:id="rId24"/>
    <p:sldId id="512" r:id="rId25"/>
    <p:sldId id="513" r:id="rId26"/>
    <p:sldId id="514" r:id="rId27"/>
    <p:sldId id="515" r:id="rId28"/>
    <p:sldId id="516" r:id="rId29"/>
    <p:sldId id="518" r:id="rId30"/>
    <p:sldId id="522" r:id="rId31"/>
    <p:sldId id="517" r:id="rId32"/>
    <p:sldId id="526" r:id="rId33"/>
    <p:sldId id="527" r:id="rId34"/>
  </p:sldIdLst>
  <p:sldSz cx="9144000" cy="6858000" type="screen4x3"/>
  <p:notesSz cx="6784975" cy="9906000"/>
  <p:embeddedFontLs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Cambria Math" panose="02040503050406030204" pitchFamily="18" charset="0"/>
      <p:regular r:id="rId42"/>
    </p:embeddedFont>
    <p:embeddedFont>
      <p:font typeface="Fira Sans" panose="020B0503050000020004" pitchFamily="34" charset="0"/>
      <p:regular r:id="rId43"/>
      <p:bold r:id="rId44"/>
      <p:italic r:id="rId45"/>
      <p:boldItalic r:id="rId46"/>
    </p:embeddedFont>
  </p:embeddedFontLst>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uła Teresa" initials="MT" lastIdx="1" clrIdx="0">
    <p:extLst>
      <p:ext uri="{19B8F6BF-5375-455C-9EA6-DF929625EA0E}">
        <p15:presenceInfo xmlns:p15="http://schemas.microsoft.com/office/powerpoint/2012/main" userId="S-1-5-21-3419930908-1354286565-637230989-522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1D77"/>
    <a:srgbClr val="C3E5A9"/>
    <a:srgbClr val="2E75B6"/>
    <a:srgbClr val="0080C7"/>
    <a:srgbClr val="A4C8EB"/>
    <a:srgbClr val="69BE28"/>
    <a:srgbClr val="87CB53"/>
    <a:srgbClr val="E1F2D4"/>
    <a:srgbClr val="334A92"/>
    <a:srgbClr val="CCD2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9" autoAdjust="0"/>
    <p:restoredTop sz="94660"/>
  </p:normalViewPr>
  <p:slideViewPr>
    <p:cSldViewPr snapToGrid="0">
      <p:cViewPr varScale="1">
        <p:scale>
          <a:sx n="83" d="100"/>
          <a:sy n="83" d="100"/>
        </p:scale>
        <p:origin x="165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2F4B2-C06E-4181-80DD-A5275B757400}"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pl-PL"/>
        </a:p>
      </dgm:t>
    </dgm:pt>
    <dgm:pt modelId="{F0CBE473-967D-4017-A355-AB4B83F7F824}">
      <dgm:prSet phldrT="[Tekst]" custT="1"/>
      <dgm:spPr/>
      <dgm:t>
        <a:bodyPr/>
        <a:lstStyle/>
        <a:p>
          <a:r>
            <a:rPr lang="pl-PL" sz="2000" kern="1200" dirty="0" err="1">
              <a:solidFill>
                <a:prstClr val="white"/>
              </a:solidFill>
              <a:latin typeface="Fira Sans" panose="020B0503050000020004" pitchFamily="34" charset="0"/>
              <a:ea typeface="Fira Sans" panose="020B0503050000020004" pitchFamily="34" charset="0"/>
              <a:cs typeface="+mn-cs"/>
            </a:rPr>
            <a:t>Deterministic</a:t>
          </a:r>
          <a:r>
            <a:rPr lang="pl-PL" sz="2000" kern="1200" dirty="0">
              <a:solidFill>
                <a:prstClr val="white"/>
              </a:solidFill>
              <a:latin typeface="Fira Sans" panose="020B0503050000020004" pitchFamily="34" charset="0"/>
              <a:ea typeface="Fira Sans" panose="020B0503050000020004" pitchFamily="34" charset="0"/>
              <a:cs typeface="+mn-cs"/>
            </a:rPr>
            <a:t> vs. </a:t>
          </a:r>
          <a:r>
            <a:rPr lang="pl-PL" sz="2000" kern="1200" dirty="0" err="1">
              <a:solidFill>
                <a:prstClr val="white"/>
              </a:solidFill>
              <a:latin typeface="Fira Sans" panose="020B0503050000020004" pitchFamily="34" charset="0"/>
              <a:ea typeface="Fira Sans" panose="020B0503050000020004" pitchFamily="34" charset="0"/>
              <a:cs typeface="+mn-cs"/>
            </a:rPr>
            <a:t>Probabilistic</a:t>
          </a:r>
          <a:r>
            <a:rPr lang="pl-PL" sz="2000" kern="1200" dirty="0">
              <a:solidFill>
                <a:prstClr val="white"/>
              </a:solidFill>
              <a:latin typeface="Fira Sans" panose="020B0503050000020004" pitchFamily="34" charset="0"/>
              <a:ea typeface="Fira Sans" panose="020B0503050000020004" pitchFamily="34" charset="0"/>
              <a:cs typeface="+mn-cs"/>
            </a:rPr>
            <a:t> </a:t>
          </a:r>
          <a:r>
            <a:rPr lang="pl-PL" sz="2000" kern="1200" dirty="0" err="1">
              <a:solidFill>
                <a:prstClr val="white"/>
              </a:solidFill>
              <a:latin typeface="Fira Sans" panose="020B0503050000020004" pitchFamily="34" charset="0"/>
              <a:ea typeface="Fira Sans" panose="020B0503050000020004" pitchFamily="34" charset="0"/>
              <a:cs typeface="+mn-cs"/>
            </a:rPr>
            <a:t>Linkage</a:t>
          </a:r>
          <a:endParaRPr lang="pl-PL" sz="2000" kern="1200" dirty="0">
            <a:solidFill>
              <a:prstClr val="white"/>
            </a:solidFill>
            <a:latin typeface="Fira Sans" panose="020B0503050000020004" pitchFamily="34" charset="0"/>
            <a:ea typeface="Fira Sans" panose="020B0503050000020004" pitchFamily="34" charset="0"/>
            <a:cs typeface="+mn-cs"/>
          </a:endParaRPr>
        </a:p>
      </dgm:t>
    </dgm:pt>
    <dgm:pt modelId="{7DEE2F46-03D7-4D86-9CD5-99599B966259}" type="parTrans" cxnId="{CA1FC58B-2A47-4993-98BD-DE4C752D49C2}">
      <dgm:prSet/>
      <dgm:spPr/>
      <dgm:t>
        <a:bodyPr/>
        <a:lstStyle/>
        <a:p>
          <a:endParaRPr lang="pl-PL"/>
        </a:p>
      </dgm:t>
    </dgm:pt>
    <dgm:pt modelId="{C7D8AACD-2205-4097-894F-A91AF4576FBA}" type="sibTrans" cxnId="{CA1FC58B-2A47-4993-98BD-DE4C752D49C2}">
      <dgm:prSet/>
      <dgm:spPr/>
      <dgm:t>
        <a:bodyPr/>
        <a:lstStyle/>
        <a:p>
          <a:endParaRPr lang="pl-PL"/>
        </a:p>
      </dgm:t>
    </dgm:pt>
    <dgm:pt modelId="{CC09A332-5490-41A2-8424-8D79995BAC4D}">
      <dgm:prSet phldrT="[Tekst]" custT="1"/>
      <dgm:spPr/>
      <dgm:t>
        <a:bodyPr/>
        <a:lstStyle/>
        <a:p>
          <a:r>
            <a:rPr lang="pl-PL" sz="2000" kern="1200" dirty="0" err="1">
              <a:solidFill>
                <a:prstClr val="white"/>
              </a:solidFill>
              <a:latin typeface="Fira Sans" panose="020B0503050000020004" pitchFamily="34" charset="0"/>
              <a:ea typeface="Fira Sans" panose="020B0503050000020004" pitchFamily="34" charset="0"/>
              <a:cs typeface="+mn-cs"/>
            </a:rPr>
            <a:t>Blocking</a:t>
          </a:r>
          <a:r>
            <a:rPr lang="pl-PL" sz="2000" kern="1200" dirty="0">
              <a:solidFill>
                <a:prstClr val="white"/>
              </a:solidFill>
              <a:latin typeface="Fira Sans" panose="020B0503050000020004" pitchFamily="34" charset="0"/>
              <a:ea typeface="Fira Sans" panose="020B0503050000020004" pitchFamily="34" charset="0"/>
              <a:cs typeface="+mn-cs"/>
            </a:rPr>
            <a:t> </a:t>
          </a:r>
          <a:r>
            <a:rPr lang="pl-PL" sz="2000" kern="1200" dirty="0" err="1">
              <a:solidFill>
                <a:prstClr val="white"/>
              </a:solidFill>
              <a:latin typeface="Fira Sans" panose="020B0503050000020004" pitchFamily="34" charset="0"/>
              <a:ea typeface="Fira Sans" panose="020B0503050000020004" pitchFamily="34" charset="0"/>
              <a:cs typeface="+mn-cs"/>
            </a:rPr>
            <a:t>variables</a:t>
          </a:r>
          <a:endParaRPr lang="pl-PL" sz="2000" kern="1200" dirty="0">
            <a:solidFill>
              <a:prstClr val="white"/>
            </a:solidFill>
            <a:latin typeface="Fira Sans" panose="020B0503050000020004" pitchFamily="34" charset="0"/>
            <a:ea typeface="Fira Sans" panose="020B0503050000020004" pitchFamily="34" charset="0"/>
            <a:cs typeface="+mn-cs"/>
          </a:endParaRPr>
        </a:p>
      </dgm:t>
    </dgm:pt>
    <dgm:pt modelId="{25BE3DFA-970C-4A53-8F64-B44FAA6532FC}" type="parTrans" cxnId="{03840C4F-8E9B-44BB-A939-797BECEE6F47}">
      <dgm:prSet/>
      <dgm:spPr/>
      <dgm:t>
        <a:bodyPr/>
        <a:lstStyle/>
        <a:p>
          <a:endParaRPr lang="pl-PL"/>
        </a:p>
      </dgm:t>
    </dgm:pt>
    <dgm:pt modelId="{149B60FA-7747-414E-BCFE-B56791041565}" type="sibTrans" cxnId="{03840C4F-8E9B-44BB-A939-797BECEE6F47}">
      <dgm:prSet/>
      <dgm:spPr/>
      <dgm:t>
        <a:bodyPr/>
        <a:lstStyle/>
        <a:p>
          <a:endParaRPr lang="pl-PL"/>
        </a:p>
      </dgm:t>
    </dgm:pt>
    <dgm:pt modelId="{FB55C15C-B72C-4D0B-8EFC-4212D10E6C48}">
      <dgm:prSet phldrT="[Tekst]" custT="1"/>
      <dgm:spPr/>
      <dgm:t>
        <a:bodyPr/>
        <a:lstStyle/>
        <a:p>
          <a:r>
            <a:rPr lang="pl-PL" sz="2000" kern="1200" dirty="0" err="1">
              <a:solidFill>
                <a:prstClr val="white"/>
              </a:solidFill>
              <a:latin typeface="Fira Sans" panose="020B0503050000020004" pitchFamily="34" charset="0"/>
              <a:ea typeface="Fira Sans" panose="020B0503050000020004" pitchFamily="34" charset="0"/>
              <a:cs typeface="+mn-cs"/>
            </a:rPr>
            <a:t>Probabilistic</a:t>
          </a:r>
          <a:r>
            <a:rPr lang="pl-PL" sz="2000" kern="1200" dirty="0">
              <a:solidFill>
                <a:prstClr val="white"/>
              </a:solidFill>
              <a:latin typeface="Fira Sans" panose="020B0503050000020004" pitchFamily="34" charset="0"/>
              <a:ea typeface="Fira Sans" panose="020B0503050000020004" pitchFamily="34" charset="0"/>
              <a:cs typeface="+mn-cs"/>
            </a:rPr>
            <a:t> </a:t>
          </a:r>
          <a:r>
            <a:rPr lang="pl-PL" sz="2000" kern="1200" dirty="0" err="1">
              <a:solidFill>
                <a:prstClr val="white"/>
              </a:solidFill>
              <a:latin typeface="Fira Sans" panose="020B0503050000020004" pitchFamily="34" charset="0"/>
              <a:ea typeface="Fira Sans" panose="020B0503050000020004" pitchFamily="34" charset="0"/>
              <a:cs typeface="+mn-cs"/>
            </a:rPr>
            <a:t>Linkage</a:t>
          </a:r>
          <a:r>
            <a:rPr lang="pl-PL" sz="2000" kern="1200" dirty="0">
              <a:solidFill>
                <a:prstClr val="white"/>
              </a:solidFill>
              <a:latin typeface="Fira Sans" panose="020B0503050000020004" pitchFamily="34" charset="0"/>
              <a:ea typeface="Fira Sans" panose="020B0503050000020004" pitchFamily="34" charset="0"/>
              <a:cs typeface="+mn-cs"/>
            </a:rPr>
            <a:t> in </a:t>
          </a:r>
          <a:r>
            <a:rPr lang="pl-PL" sz="2000" kern="1200" dirty="0" err="1">
              <a:solidFill>
                <a:prstClr val="white"/>
              </a:solidFill>
              <a:latin typeface="Fira Sans" panose="020B0503050000020004" pitchFamily="34" charset="0"/>
              <a:ea typeface="Fira Sans" panose="020B0503050000020004" pitchFamily="34" charset="0"/>
              <a:cs typeface="+mn-cs"/>
            </a:rPr>
            <a:t>details</a:t>
          </a:r>
          <a:endParaRPr lang="pl-PL" sz="2000" kern="1200" dirty="0">
            <a:solidFill>
              <a:prstClr val="white"/>
            </a:solidFill>
            <a:latin typeface="Fira Sans" panose="020B0503050000020004" pitchFamily="34" charset="0"/>
            <a:ea typeface="Fira Sans" panose="020B0503050000020004" pitchFamily="34" charset="0"/>
            <a:cs typeface="+mn-cs"/>
          </a:endParaRPr>
        </a:p>
      </dgm:t>
    </dgm:pt>
    <dgm:pt modelId="{C648641F-B98A-4C4E-9E6E-3436BF209F1A}" type="parTrans" cxnId="{DFF622B3-5EA9-420E-AC31-9D778EB670F9}">
      <dgm:prSet/>
      <dgm:spPr/>
      <dgm:t>
        <a:bodyPr/>
        <a:lstStyle/>
        <a:p>
          <a:endParaRPr lang="pl-PL"/>
        </a:p>
      </dgm:t>
    </dgm:pt>
    <dgm:pt modelId="{59F44836-DC2F-4192-942D-518B914BAB5D}" type="sibTrans" cxnId="{DFF622B3-5EA9-420E-AC31-9D778EB670F9}">
      <dgm:prSet/>
      <dgm:spPr/>
      <dgm:t>
        <a:bodyPr/>
        <a:lstStyle/>
        <a:p>
          <a:endParaRPr lang="pl-PL"/>
        </a:p>
      </dgm:t>
    </dgm:pt>
    <dgm:pt modelId="{4CAB823A-810A-45CA-BA94-428B946AD007}" type="pres">
      <dgm:prSet presAssocID="{46B2F4B2-C06E-4181-80DD-A5275B757400}" presName="Name0" presStyleCnt="0">
        <dgm:presLayoutVars>
          <dgm:chMax val="7"/>
          <dgm:chPref val="7"/>
          <dgm:dir/>
        </dgm:presLayoutVars>
      </dgm:prSet>
      <dgm:spPr/>
    </dgm:pt>
    <dgm:pt modelId="{82F5341C-D578-4685-A237-A596D99007A2}" type="pres">
      <dgm:prSet presAssocID="{46B2F4B2-C06E-4181-80DD-A5275B757400}" presName="Name1" presStyleCnt="0"/>
      <dgm:spPr/>
    </dgm:pt>
    <dgm:pt modelId="{4FAF0805-29B5-4EE5-BCD6-D807642A3008}" type="pres">
      <dgm:prSet presAssocID="{46B2F4B2-C06E-4181-80DD-A5275B757400}" presName="cycle" presStyleCnt="0"/>
      <dgm:spPr/>
    </dgm:pt>
    <dgm:pt modelId="{CB521FF9-25C4-4C41-AF92-40F6FCF29830}" type="pres">
      <dgm:prSet presAssocID="{46B2F4B2-C06E-4181-80DD-A5275B757400}" presName="srcNode" presStyleLbl="node1" presStyleIdx="0" presStyleCnt="3"/>
      <dgm:spPr/>
    </dgm:pt>
    <dgm:pt modelId="{C39D0F6F-0ADD-423F-AD43-6D9034E94602}" type="pres">
      <dgm:prSet presAssocID="{46B2F4B2-C06E-4181-80DD-A5275B757400}" presName="conn" presStyleLbl="parChTrans1D2" presStyleIdx="0" presStyleCnt="1"/>
      <dgm:spPr/>
    </dgm:pt>
    <dgm:pt modelId="{8C5496B8-1541-472B-A703-1FB6C3C3BA4E}" type="pres">
      <dgm:prSet presAssocID="{46B2F4B2-C06E-4181-80DD-A5275B757400}" presName="extraNode" presStyleLbl="node1" presStyleIdx="0" presStyleCnt="3"/>
      <dgm:spPr/>
    </dgm:pt>
    <dgm:pt modelId="{C72868C8-4CAD-4B3F-8278-44EB80FBDB65}" type="pres">
      <dgm:prSet presAssocID="{46B2F4B2-C06E-4181-80DD-A5275B757400}" presName="dstNode" presStyleLbl="node1" presStyleIdx="0" presStyleCnt="3"/>
      <dgm:spPr/>
    </dgm:pt>
    <dgm:pt modelId="{88ABB3FA-B44F-4ACF-9AEC-7CA2AEF40628}" type="pres">
      <dgm:prSet presAssocID="{F0CBE473-967D-4017-A355-AB4B83F7F824}" presName="text_1" presStyleLbl="node1" presStyleIdx="0" presStyleCnt="3" custLinFactNeighborX="-224" custLinFactNeighborY="-4128">
        <dgm:presLayoutVars>
          <dgm:bulletEnabled val="1"/>
        </dgm:presLayoutVars>
      </dgm:prSet>
      <dgm:spPr/>
    </dgm:pt>
    <dgm:pt modelId="{FE7621AB-F901-45E4-954E-ADABB4A5649B}" type="pres">
      <dgm:prSet presAssocID="{F0CBE473-967D-4017-A355-AB4B83F7F824}" presName="accent_1" presStyleCnt="0"/>
      <dgm:spPr/>
    </dgm:pt>
    <dgm:pt modelId="{C86878E8-392A-4F67-9812-DA1FEADFA07D}" type="pres">
      <dgm:prSet presAssocID="{F0CBE473-967D-4017-A355-AB4B83F7F824}" presName="accentRepeatNode" presStyleLbl="solidFgAcc1" presStyleIdx="0" presStyleCnt="3"/>
      <dgm:spPr/>
    </dgm:pt>
    <dgm:pt modelId="{96252F4E-3436-4E56-A63A-C09DC703F654}" type="pres">
      <dgm:prSet presAssocID="{CC09A332-5490-41A2-8424-8D79995BAC4D}" presName="text_2" presStyleLbl="node1" presStyleIdx="1" presStyleCnt="3">
        <dgm:presLayoutVars>
          <dgm:bulletEnabled val="1"/>
        </dgm:presLayoutVars>
      </dgm:prSet>
      <dgm:spPr/>
    </dgm:pt>
    <dgm:pt modelId="{B0C5C80B-A4AB-47D7-8AD8-FC5B8E578438}" type="pres">
      <dgm:prSet presAssocID="{CC09A332-5490-41A2-8424-8D79995BAC4D}" presName="accent_2" presStyleCnt="0"/>
      <dgm:spPr/>
    </dgm:pt>
    <dgm:pt modelId="{71D7022F-0139-467A-8FD7-E47FB26B38AB}" type="pres">
      <dgm:prSet presAssocID="{CC09A332-5490-41A2-8424-8D79995BAC4D}" presName="accentRepeatNode" presStyleLbl="solidFgAcc1" presStyleIdx="1" presStyleCnt="3"/>
      <dgm:spPr/>
    </dgm:pt>
    <dgm:pt modelId="{CC8E8C16-9114-4354-9740-EFCF559D996A}" type="pres">
      <dgm:prSet presAssocID="{FB55C15C-B72C-4D0B-8EFC-4212D10E6C48}" presName="text_3" presStyleLbl="node1" presStyleIdx="2" presStyleCnt="3" custLinFactNeighborX="-224" custLinFactNeighborY="-1032">
        <dgm:presLayoutVars>
          <dgm:bulletEnabled val="1"/>
        </dgm:presLayoutVars>
      </dgm:prSet>
      <dgm:spPr/>
    </dgm:pt>
    <dgm:pt modelId="{FB82E488-9FEA-42CD-A9BC-CB9D9B25A508}" type="pres">
      <dgm:prSet presAssocID="{FB55C15C-B72C-4D0B-8EFC-4212D10E6C48}" presName="accent_3" presStyleCnt="0"/>
      <dgm:spPr/>
    </dgm:pt>
    <dgm:pt modelId="{03D98DF8-6F83-4FF1-A17B-7B0DF7BACC1E}" type="pres">
      <dgm:prSet presAssocID="{FB55C15C-B72C-4D0B-8EFC-4212D10E6C48}" presName="accentRepeatNode" presStyleLbl="solidFgAcc1" presStyleIdx="2" presStyleCnt="3"/>
      <dgm:spPr/>
    </dgm:pt>
  </dgm:ptLst>
  <dgm:cxnLst>
    <dgm:cxn modelId="{33CC2700-1A08-48FA-8CF5-826EDCEF8292}" type="presOf" srcId="{F0CBE473-967D-4017-A355-AB4B83F7F824}" destId="{88ABB3FA-B44F-4ACF-9AEC-7CA2AEF40628}" srcOrd="0" destOrd="0" presId="urn:microsoft.com/office/officeart/2008/layout/VerticalCurvedList"/>
    <dgm:cxn modelId="{DC622944-A1ED-4491-9B20-3771E68BA289}" type="presOf" srcId="{46B2F4B2-C06E-4181-80DD-A5275B757400}" destId="{4CAB823A-810A-45CA-BA94-428B946AD007}" srcOrd="0" destOrd="0" presId="urn:microsoft.com/office/officeart/2008/layout/VerticalCurvedList"/>
    <dgm:cxn modelId="{03840C4F-8E9B-44BB-A939-797BECEE6F47}" srcId="{46B2F4B2-C06E-4181-80DD-A5275B757400}" destId="{CC09A332-5490-41A2-8424-8D79995BAC4D}" srcOrd="1" destOrd="0" parTransId="{25BE3DFA-970C-4A53-8F64-B44FAA6532FC}" sibTransId="{149B60FA-7747-414E-BCFE-B56791041565}"/>
    <dgm:cxn modelId="{35A1E57D-62A7-46C8-A332-C1D4DC0153F4}" type="presOf" srcId="{C7D8AACD-2205-4097-894F-A91AF4576FBA}" destId="{C39D0F6F-0ADD-423F-AD43-6D9034E94602}" srcOrd="0" destOrd="0" presId="urn:microsoft.com/office/officeart/2008/layout/VerticalCurvedList"/>
    <dgm:cxn modelId="{CA1FC58B-2A47-4993-98BD-DE4C752D49C2}" srcId="{46B2F4B2-C06E-4181-80DD-A5275B757400}" destId="{F0CBE473-967D-4017-A355-AB4B83F7F824}" srcOrd="0" destOrd="0" parTransId="{7DEE2F46-03D7-4D86-9CD5-99599B966259}" sibTransId="{C7D8AACD-2205-4097-894F-A91AF4576FBA}"/>
    <dgm:cxn modelId="{DFF622B3-5EA9-420E-AC31-9D778EB670F9}" srcId="{46B2F4B2-C06E-4181-80DD-A5275B757400}" destId="{FB55C15C-B72C-4D0B-8EFC-4212D10E6C48}" srcOrd="2" destOrd="0" parTransId="{C648641F-B98A-4C4E-9E6E-3436BF209F1A}" sibTransId="{59F44836-DC2F-4192-942D-518B914BAB5D}"/>
    <dgm:cxn modelId="{705002C8-F56C-458C-8808-3576618EB3C8}" type="presOf" srcId="{FB55C15C-B72C-4D0B-8EFC-4212D10E6C48}" destId="{CC8E8C16-9114-4354-9740-EFCF559D996A}" srcOrd="0" destOrd="0" presId="urn:microsoft.com/office/officeart/2008/layout/VerticalCurvedList"/>
    <dgm:cxn modelId="{185997CA-D88A-4DE9-A47D-D01E22BAB71C}" type="presOf" srcId="{CC09A332-5490-41A2-8424-8D79995BAC4D}" destId="{96252F4E-3436-4E56-A63A-C09DC703F654}" srcOrd="0" destOrd="0" presId="urn:microsoft.com/office/officeart/2008/layout/VerticalCurvedList"/>
    <dgm:cxn modelId="{49ED890C-C5B4-450A-921B-D6F5CEDDCCEA}" type="presParOf" srcId="{4CAB823A-810A-45CA-BA94-428B946AD007}" destId="{82F5341C-D578-4685-A237-A596D99007A2}" srcOrd="0" destOrd="0" presId="urn:microsoft.com/office/officeart/2008/layout/VerticalCurvedList"/>
    <dgm:cxn modelId="{770B563B-7D1C-4498-8B5A-CB8E39C1213E}" type="presParOf" srcId="{82F5341C-D578-4685-A237-A596D99007A2}" destId="{4FAF0805-29B5-4EE5-BCD6-D807642A3008}" srcOrd="0" destOrd="0" presId="urn:microsoft.com/office/officeart/2008/layout/VerticalCurvedList"/>
    <dgm:cxn modelId="{C1B50224-7EB9-4A86-84AF-1A6580631EF1}" type="presParOf" srcId="{4FAF0805-29B5-4EE5-BCD6-D807642A3008}" destId="{CB521FF9-25C4-4C41-AF92-40F6FCF29830}" srcOrd="0" destOrd="0" presId="urn:microsoft.com/office/officeart/2008/layout/VerticalCurvedList"/>
    <dgm:cxn modelId="{CD19FEAA-8D31-4D1D-B9FE-D12F60867B66}" type="presParOf" srcId="{4FAF0805-29B5-4EE5-BCD6-D807642A3008}" destId="{C39D0F6F-0ADD-423F-AD43-6D9034E94602}" srcOrd="1" destOrd="0" presId="urn:microsoft.com/office/officeart/2008/layout/VerticalCurvedList"/>
    <dgm:cxn modelId="{7E516E8E-5551-4D2F-866F-092742E21849}" type="presParOf" srcId="{4FAF0805-29B5-4EE5-BCD6-D807642A3008}" destId="{8C5496B8-1541-472B-A703-1FB6C3C3BA4E}" srcOrd="2" destOrd="0" presId="urn:microsoft.com/office/officeart/2008/layout/VerticalCurvedList"/>
    <dgm:cxn modelId="{C61F481B-644A-423C-A944-5F2BBD647098}" type="presParOf" srcId="{4FAF0805-29B5-4EE5-BCD6-D807642A3008}" destId="{C72868C8-4CAD-4B3F-8278-44EB80FBDB65}" srcOrd="3" destOrd="0" presId="urn:microsoft.com/office/officeart/2008/layout/VerticalCurvedList"/>
    <dgm:cxn modelId="{3FCCCE00-70AA-469F-A1AE-50F467F36C85}" type="presParOf" srcId="{82F5341C-D578-4685-A237-A596D99007A2}" destId="{88ABB3FA-B44F-4ACF-9AEC-7CA2AEF40628}" srcOrd="1" destOrd="0" presId="urn:microsoft.com/office/officeart/2008/layout/VerticalCurvedList"/>
    <dgm:cxn modelId="{D30136BE-20CA-4A1B-909C-1528A5EBF58A}" type="presParOf" srcId="{82F5341C-D578-4685-A237-A596D99007A2}" destId="{FE7621AB-F901-45E4-954E-ADABB4A5649B}" srcOrd="2" destOrd="0" presId="urn:microsoft.com/office/officeart/2008/layout/VerticalCurvedList"/>
    <dgm:cxn modelId="{A0BE92B2-45C2-4A22-A3A4-E81AA4AE4462}" type="presParOf" srcId="{FE7621AB-F901-45E4-954E-ADABB4A5649B}" destId="{C86878E8-392A-4F67-9812-DA1FEADFA07D}" srcOrd="0" destOrd="0" presId="urn:microsoft.com/office/officeart/2008/layout/VerticalCurvedList"/>
    <dgm:cxn modelId="{0FD3D09F-8228-48B2-982F-C7C784A55FB0}" type="presParOf" srcId="{82F5341C-D578-4685-A237-A596D99007A2}" destId="{96252F4E-3436-4E56-A63A-C09DC703F654}" srcOrd="3" destOrd="0" presId="urn:microsoft.com/office/officeart/2008/layout/VerticalCurvedList"/>
    <dgm:cxn modelId="{E095166D-E795-48B9-A752-A682D7808F47}" type="presParOf" srcId="{82F5341C-D578-4685-A237-A596D99007A2}" destId="{B0C5C80B-A4AB-47D7-8AD8-FC5B8E578438}" srcOrd="4" destOrd="0" presId="urn:microsoft.com/office/officeart/2008/layout/VerticalCurvedList"/>
    <dgm:cxn modelId="{939520BA-84B1-4747-A3CF-FA0F85ED9CD9}" type="presParOf" srcId="{B0C5C80B-A4AB-47D7-8AD8-FC5B8E578438}" destId="{71D7022F-0139-467A-8FD7-E47FB26B38AB}" srcOrd="0" destOrd="0" presId="urn:microsoft.com/office/officeart/2008/layout/VerticalCurvedList"/>
    <dgm:cxn modelId="{1F8E89AE-A770-4831-AECC-C114ED9696F6}" type="presParOf" srcId="{82F5341C-D578-4685-A237-A596D99007A2}" destId="{CC8E8C16-9114-4354-9740-EFCF559D996A}" srcOrd="5" destOrd="0" presId="urn:microsoft.com/office/officeart/2008/layout/VerticalCurvedList"/>
    <dgm:cxn modelId="{D5C79B8F-D738-4E0B-9A73-E163123BA521}" type="presParOf" srcId="{82F5341C-D578-4685-A237-A596D99007A2}" destId="{FB82E488-9FEA-42CD-A9BC-CB9D9B25A508}" srcOrd="6" destOrd="0" presId="urn:microsoft.com/office/officeart/2008/layout/VerticalCurvedList"/>
    <dgm:cxn modelId="{46EB8324-0962-40D6-B0FB-95406B588C4A}" type="presParOf" srcId="{FB82E488-9FEA-42CD-A9BC-CB9D9B25A508}" destId="{03D98DF8-6F83-4FF1-A17B-7B0DF7BACC1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D0F6F-0ADD-423F-AD43-6D9034E94602}">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BB3FA-B44F-4ACF-9AEC-7CA2AEF40628}">
      <dsp:nvSpPr>
        <dsp:cNvPr id="0" name=""/>
        <dsp:cNvSpPr/>
      </dsp:nvSpPr>
      <dsp:spPr>
        <a:xfrm>
          <a:off x="552713" y="372847"/>
          <a:ext cx="5475833" cy="8128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pl-PL" sz="2000" kern="1200" dirty="0" err="1">
              <a:solidFill>
                <a:prstClr val="white"/>
              </a:solidFill>
              <a:latin typeface="Fira Sans" panose="020B0503050000020004" pitchFamily="34" charset="0"/>
              <a:ea typeface="Fira Sans" panose="020B0503050000020004" pitchFamily="34" charset="0"/>
              <a:cs typeface="+mn-cs"/>
            </a:rPr>
            <a:t>Deterministic</a:t>
          </a:r>
          <a:r>
            <a:rPr lang="pl-PL" sz="2000" kern="1200" dirty="0">
              <a:solidFill>
                <a:prstClr val="white"/>
              </a:solidFill>
              <a:latin typeface="Fira Sans" panose="020B0503050000020004" pitchFamily="34" charset="0"/>
              <a:ea typeface="Fira Sans" panose="020B0503050000020004" pitchFamily="34" charset="0"/>
              <a:cs typeface="+mn-cs"/>
            </a:rPr>
            <a:t> vs. </a:t>
          </a:r>
          <a:r>
            <a:rPr lang="pl-PL" sz="2000" kern="1200" dirty="0" err="1">
              <a:solidFill>
                <a:prstClr val="white"/>
              </a:solidFill>
              <a:latin typeface="Fira Sans" panose="020B0503050000020004" pitchFamily="34" charset="0"/>
              <a:ea typeface="Fira Sans" panose="020B0503050000020004" pitchFamily="34" charset="0"/>
              <a:cs typeface="+mn-cs"/>
            </a:rPr>
            <a:t>Probabilistic</a:t>
          </a:r>
          <a:r>
            <a:rPr lang="pl-PL" sz="2000" kern="1200" dirty="0">
              <a:solidFill>
                <a:prstClr val="white"/>
              </a:solidFill>
              <a:latin typeface="Fira Sans" panose="020B0503050000020004" pitchFamily="34" charset="0"/>
              <a:ea typeface="Fira Sans" panose="020B0503050000020004" pitchFamily="34" charset="0"/>
              <a:cs typeface="+mn-cs"/>
            </a:rPr>
            <a:t> </a:t>
          </a:r>
          <a:r>
            <a:rPr lang="pl-PL" sz="2000" kern="1200" dirty="0" err="1">
              <a:solidFill>
                <a:prstClr val="white"/>
              </a:solidFill>
              <a:latin typeface="Fira Sans" panose="020B0503050000020004" pitchFamily="34" charset="0"/>
              <a:ea typeface="Fira Sans" panose="020B0503050000020004" pitchFamily="34" charset="0"/>
              <a:cs typeface="+mn-cs"/>
            </a:rPr>
            <a:t>Linkage</a:t>
          </a:r>
          <a:endParaRPr lang="pl-PL" sz="2000" kern="1200" dirty="0">
            <a:solidFill>
              <a:prstClr val="white"/>
            </a:solidFill>
            <a:latin typeface="Fira Sans" panose="020B0503050000020004" pitchFamily="34" charset="0"/>
            <a:ea typeface="Fira Sans" panose="020B0503050000020004" pitchFamily="34" charset="0"/>
            <a:cs typeface="+mn-cs"/>
          </a:endParaRPr>
        </a:p>
      </dsp:txBody>
      <dsp:txXfrm>
        <a:off x="552713" y="372847"/>
        <a:ext cx="5475833" cy="812800"/>
      </dsp:txXfrm>
    </dsp:sp>
    <dsp:sp modelId="{C86878E8-392A-4F67-9812-DA1FEADFA07D}">
      <dsp:nvSpPr>
        <dsp:cNvPr id="0" name=""/>
        <dsp:cNvSpPr/>
      </dsp:nvSpPr>
      <dsp:spPr>
        <a:xfrm>
          <a:off x="56979" y="304800"/>
          <a:ext cx="1016000" cy="101600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52F4E-3436-4E56-A63A-C09DC703F654}">
      <dsp:nvSpPr>
        <dsp:cNvPr id="0" name=""/>
        <dsp:cNvSpPr/>
      </dsp:nvSpPr>
      <dsp:spPr>
        <a:xfrm>
          <a:off x="860432" y="1625599"/>
          <a:ext cx="5180380" cy="8128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pl-PL" sz="2000" kern="1200" dirty="0" err="1">
              <a:solidFill>
                <a:prstClr val="white"/>
              </a:solidFill>
              <a:latin typeface="Fira Sans" panose="020B0503050000020004" pitchFamily="34" charset="0"/>
              <a:ea typeface="Fira Sans" panose="020B0503050000020004" pitchFamily="34" charset="0"/>
              <a:cs typeface="+mn-cs"/>
            </a:rPr>
            <a:t>Blocking</a:t>
          </a:r>
          <a:r>
            <a:rPr lang="pl-PL" sz="2000" kern="1200" dirty="0">
              <a:solidFill>
                <a:prstClr val="white"/>
              </a:solidFill>
              <a:latin typeface="Fira Sans" panose="020B0503050000020004" pitchFamily="34" charset="0"/>
              <a:ea typeface="Fira Sans" panose="020B0503050000020004" pitchFamily="34" charset="0"/>
              <a:cs typeface="+mn-cs"/>
            </a:rPr>
            <a:t> </a:t>
          </a:r>
          <a:r>
            <a:rPr lang="pl-PL" sz="2000" kern="1200" dirty="0" err="1">
              <a:solidFill>
                <a:prstClr val="white"/>
              </a:solidFill>
              <a:latin typeface="Fira Sans" panose="020B0503050000020004" pitchFamily="34" charset="0"/>
              <a:ea typeface="Fira Sans" panose="020B0503050000020004" pitchFamily="34" charset="0"/>
              <a:cs typeface="+mn-cs"/>
            </a:rPr>
            <a:t>variables</a:t>
          </a:r>
          <a:endParaRPr lang="pl-PL" sz="2000" kern="1200" dirty="0">
            <a:solidFill>
              <a:prstClr val="white"/>
            </a:solidFill>
            <a:latin typeface="Fira Sans" panose="020B0503050000020004" pitchFamily="34" charset="0"/>
            <a:ea typeface="Fira Sans" panose="020B0503050000020004" pitchFamily="34" charset="0"/>
            <a:cs typeface="+mn-cs"/>
          </a:endParaRPr>
        </a:p>
      </dsp:txBody>
      <dsp:txXfrm>
        <a:off x="860432" y="1625599"/>
        <a:ext cx="5180380" cy="812800"/>
      </dsp:txXfrm>
    </dsp:sp>
    <dsp:sp modelId="{71D7022F-0139-467A-8FD7-E47FB26B38AB}">
      <dsp:nvSpPr>
        <dsp:cNvPr id="0" name=""/>
        <dsp:cNvSpPr/>
      </dsp:nvSpPr>
      <dsp:spPr>
        <a:xfrm>
          <a:off x="352432" y="1523999"/>
          <a:ext cx="1016000" cy="101600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8E8C16-9114-4354-9740-EFCF559D996A}">
      <dsp:nvSpPr>
        <dsp:cNvPr id="0" name=""/>
        <dsp:cNvSpPr/>
      </dsp:nvSpPr>
      <dsp:spPr>
        <a:xfrm>
          <a:off x="552713" y="2836411"/>
          <a:ext cx="5475833" cy="8128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pl-PL" sz="2000" kern="1200" dirty="0" err="1">
              <a:solidFill>
                <a:prstClr val="white"/>
              </a:solidFill>
              <a:latin typeface="Fira Sans" panose="020B0503050000020004" pitchFamily="34" charset="0"/>
              <a:ea typeface="Fira Sans" panose="020B0503050000020004" pitchFamily="34" charset="0"/>
              <a:cs typeface="+mn-cs"/>
            </a:rPr>
            <a:t>Probabilistic</a:t>
          </a:r>
          <a:r>
            <a:rPr lang="pl-PL" sz="2000" kern="1200" dirty="0">
              <a:solidFill>
                <a:prstClr val="white"/>
              </a:solidFill>
              <a:latin typeface="Fira Sans" panose="020B0503050000020004" pitchFamily="34" charset="0"/>
              <a:ea typeface="Fira Sans" panose="020B0503050000020004" pitchFamily="34" charset="0"/>
              <a:cs typeface="+mn-cs"/>
            </a:rPr>
            <a:t> </a:t>
          </a:r>
          <a:r>
            <a:rPr lang="pl-PL" sz="2000" kern="1200" dirty="0" err="1">
              <a:solidFill>
                <a:prstClr val="white"/>
              </a:solidFill>
              <a:latin typeface="Fira Sans" panose="020B0503050000020004" pitchFamily="34" charset="0"/>
              <a:ea typeface="Fira Sans" panose="020B0503050000020004" pitchFamily="34" charset="0"/>
              <a:cs typeface="+mn-cs"/>
            </a:rPr>
            <a:t>Linkage</a:t>
          </a:r>
          <a:r>
            <a:rPr lang="pl-PL" sz="2000" kern="1200" dirty="0">
              <a:solidFill>
                <a:prstClr val="white"/>
              </a:solidFill>
              <a:latin typeface="Fira Sans" panose="020B0503050000020004" pitchFamily="34" charset="0"/>
              <a:ea typeface="Fira Sans" panose="020B0503050000020004" pitchFamily="34" charset="0"/>
              <a:cs typeface="+mn-cs"/>
            </a:rPr>
            <a:t> in </a:t>
          </a:r>
          <a:r>
            <a:rPr lang="pl-PL" sz="2000" kern="1200" dirty="0" err="1">
              <a:solidFill>
                <a:prstClr val="white"/>
              </a:solidFill>
              <a:latin typeface="Fira Sans" panose="020B0503050000020004" pitchFamily="34" charset="0"/>
              <a:ea typeface="Fira Sans" panose="020B0503050000020004" pitchFamily="34" charset="0"/>
              <a:cs typeface="+mn-cs"/>
            </a:rPr>
            <a:t>details</a:t>
          </a:r>
          <a:endParaRPr lang="pl-PL" sz="2000" kern="1200" dirty="0">
            <a:solidFill>
              <a:prstClr val="white"/>
            </a:solidFill>
            <a:latin typeface="Fira Sans" panose="020B0503050000020004" pitchFamily="34" charset="0"/>
            <a:ea typeface="Fira Sans" panose="020B0503050000020004" pitchFamily="34" charset="0"/>
            <a:cs typeface="+mn-cs"/>
          </a:endParaRPr>
        </a:p>
      </dsp:txBody>
      <dsp:txXfrm>
        <a:off x="552713" y="2836411"/>
        <a:ext cx="5475833" cy="812800"/>
      </dsp:txXfrm>
    </dsp:sp>
    <dsp:sp modelId="{03D98DF8-6F83-4FF1-A17B-7B0DF7BACC1E}">
      <dsp:nvSpPr>
        <dsp:cNvPr id="0" name=""/>
        <dsp:cNvSpPr/>
      </dsp:nvSpPr>
      <dsp:spPr>
        <a:xfrm>
          <a:off x="56979" y="2743200"/>
          <a:ext cx="1016000" cy="101600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40156" cy="497021"/>
          </a:xfrm>
          <a:prstGeom prst="rect">
            <a:avLst/>
          </a:prstGeom>
        </p:spPr>
        <p:txBody>
          <a:bodyPr vert="horz" lIns="91248" tIns="45624" rIns="91248" bIns="45624" rtlCol="0"/>
          <a:lstStyle>
            <a:lvl1pPr algn="l">
              <a:defRPr sz="1200"/>
            </a:lvl1pPr>
          </a:lstStyle>
          <a:p>
            <a:endParaRPr lang="pl-PL"/>
          </a:p>
        </p:txBody>
      </p:sp>
      <p:sp>
        <p:nvSpPr>
          <p:cNvPr id="3" name="Symbol zastępczy daty 2"/>
          <p:cNvSpPr>
            <a:spLocks noGrp="1"/>
          </p:cNvSpPr>
          <p:nvPr>
            <p:ph type="dt" idx="1"/>
          </p:nvPr>
        </p:nvSpPr>
        <p:spPr>
          <a:xfrm>
            <a:off x="3843250" y="0"/>
            <a:ext cx="2940156" cy="497021"/>
          </a:xfrm>
          <a:prstGeom prst="rect">
            <a:avLst/>
          </a:prstGeom>
        </p:spPr>
        <p:txBody>
          <a:bodyPr vert="horz" lIns="91248" tIns="45624" rIns="91248" bIns="45624" rtlCol="0"/>
          <a:lstStyle>
            <a:lvl1pPr algn="r">
              <a:defRPr sz="1200"/>
            </a:lvl1pPr>
          </a:lstStyle>
          <a:p>
            <a:fld id="{FBAEE287-BF3B-469C-8EA2-ED31CA828C5D}" type="datetimeFigureOut">
              <a:rPr lang="pl-PL" smtClean="0"/>
              <a:t>06.06.2023</a:t>
            </a:fld>
            <a:endParaRPr lang="pl-PL"/>
          </a:p>
        </p:txBody>
      </p:sp>
      <p:sp>
        <p:nvSpPr>
          <p:cNvPr id="4" name="Symbol zastępczy obrazu slajdu 3"/>
          <p:cNvSpPr>
            <a:spLocks noGrp="1" noRot="1" noChangeAspect="1"/>
          </p:cNvSpPr>
          <p:nvPr>
            <p:ph type="sldImg" idx="2"/>
          </p:nvPr>
        </p:nvSpPr>
        <p:spPr>
          <a:xfrm>
            <a:off x="1163638" y="1238250"/>
            <a:ext cx="4457700" cy="3343275"/>
          </a:xfrm>
          <a:prstGeom prst="rect">
            <a:avLst/>
          </a:prstGeom>
          <a:noFill/>
          <a:ln w="12700">
            <a:solidFill>
              <a:prstClr val="black"/>
            </a:solidFill>
          </a:ln>
        </p:spPr>
        <p:txBody>
          <a:bodyPr vert="horz" lIns="91248" tIns="45624" rIns="91248" bIns="45624" rtlCol="0" anchor="ctr"/>
          <a:lstStyle/>
          <a:p>
            <a:endParaRPr lang="pl-PL"/>
          </a:p>
        </p:txBody>
      </p:sp>
      <p:sp>
        <p:nvSpPr>
          <p:cNvPr id="5" name="Symbol zastępczy notatek 4"/>
          <p:cNvSpPr>
            <a:spLocks noGrp="1"/>
          </p:cNvSpPr>
          <p:nvPr>
            <p:ph type="body" sz="quarter" idx="3"/>
          </p:nvPr>
        </p:nvSpPr>
        <p:spPr>
          <a:xfrm>
            <a:off x="678498" y="4767263"/>
            <a:ext cx="5427980" cy="3900488"/>
          </a:xfrm>
          <a:prstGeom prst="rect">
            <a:avLst/>
          </a:prstGeom>
        </p:spPr>
        <p:txBody>
          <a:bodyPr vert="horz" lIns="91248" tIns="45624" rIns="91248" bIns="45624"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9408982"/>
            <a:ext cx="2940156" cy="497020"/>
          </a:xfrm>
          <a:prstGeom prst="rect">
            <a:avLst/>
          </a:prstGeom>
        </p:spPr>
        <p:txBody>
          <a:bodyPr vert="horz" lIns="91248" tIns="45624" rIns="91248" bIns="45624"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43250" y="9408982"/>
            <a:ext cx="2940156" cy="497020"/>
          </a:xfrm>
          <a:prstGeom prst="rect">
            <a:avLst/>
          </a:prstGeom>
        </p:spPr>
        <p:txBody>
          <a:bodyPr vert="horz" lIns="91248" tIns="45624" rIns="91248" bIns="45624" rtlCol="0" anchor="b"/>
          <a:lstStyle>
            <a:lvl1pPr algn="r">
              <a:defRPr sz="1200"/>
            </a:lvl1pPr>
          </a:lstStyle>
          <a:p>
            <a:fld id="{1D09DB04-EA63-41B7-8C4F-A1B5A8053A37}" type="slidenum">
              <a:rPr lang="pl-PL" smtClean="0"/>
              <a:t>‹#›</a:t>
            </a:fld>
            <a:endParaRPr lang="pl-PL"/>
          </a:p>
        </p:txBody>
      </p:sp>
    </p:spTree>
    <p:extLst>
      <p:ext uri="{BB962C8B-B14F-4D97-AF65-F5344CB8AC3E}">
        <p14:creationId xmlns:p14="http://schemas.microsoft.com/office/powerpoint/2010/main" val="44818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1D09DB04-EA63-41B7-8C4F-A1B5A8053A37}" type="slidenum">
              <a:rPr lang="pl-PL" smtClean="0"/>
              <a:t>1</a:t>
            </a:fld>
            <a:endParaRPr lang="pl-PL"/>
          </a:p>
        </p:txBody>
      </p:sp>
    </p:spTree>
    <p:extLst>
      <p:ext uri="{BB962C8B-B14F-4D97-AF65-F5344CB8AC3E}">
        <p14:creationId xmlns:p14="http://schemas.microsoft.com/office/powerpoint/2010/main" val="142358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1D09DB04-EA63-41B7-8C4F-A1B5A8053A37}" type="slidenum">
              <a:rPr lang="pl-PL" smtClean="0"/>
              <a:t>33</a:t>
            </a:fld>
            <a:endParaRPr lang="pl-PL"/>
          </a:p>
        </p:txBody>
      </p:sp>
    </p:spTree>
    <p:extLst>
      <p:ext uri="{BB962C8B-B14F-4D97-AF65-F5344CB8AC3E}">
        <p14:creationId xmlns:p14="http://schemas.microsoft.com/office/powerpoint/2010/main" val="231958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E155525-5C82-4A66-A24C-F52369228508}" type="datetime1">
              <a:rPr lang="pl-PL" smtClean="0"/>
              <a:t>06.06.2023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216082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742368C-DC02-474B-94EB-B91A3DF53089}" type="datetime1">
              <a:rPr lang="pl-PL" smtClean="0"/>
              <a:t>06.06.2023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262733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BEA0577A-5D98-4FBC-91ED-0F12515CBA84}" type="datetime1">
              <a:rPr lang="pl-PL" smtClean="0"/>
              <a:t>06.06.2023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115208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5651494-ADCE-478B-989F-6E1E61D487E5}" type="datetime1">
              <a:rPr lang="pl-PL" smtClean="0"/>
              <a:t>06.06.2023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11076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l-PL"/>
              <a:t>Kliknij, aby edytować styl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634DF57-8487-4474-A5B1-E48D7D922782}" type="datetime1">
              <a:rPr lang="pl-PL" smtClean="0"/>
              <a:t>06.06.2023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2320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07A85454-ADAD-434B-BF8B-F2C66096D72D}" type="datetime1">
              <a:rPr lang="pl-PL" smtClean="0"/>
              <a:t>06.06.2023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300506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l-PL"/>
              <a:t>Kliknij, aby edytować styl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29842" y="2505075"/>
            <a:ext cx="3868340"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4629150" y="2505075"/>
            <a:ext cx="3887391"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8122FD4-A226-4262-9597-27C74EEAC0A3}" type="datetime1">
              <a:rPr lang="pl-PL" smtClean="0"/>
              <a:t>06.06.2023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178390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2737B53D-4AED-4941-905B-5AA953AC1279}" type="datetime1">
              <a:rPr lang="pl-PL" smtClean="0"/>
              <a:t>06.06.2023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367352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7FF4D-92E5-4CDC-AB91-2CA0C6068F86}" type="datetime1">
              <a:rPr lang="pl-PL" smtClean="0"/>
              <a:t>06.06.2023</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1519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BD5009A-35F5-433D-9391-75683781979A}" type="datetime1">
              <a:rPr lang="pl-PL" smtClean="0"/>
              <a:t>06.06.2023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97204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421839D-DAC5-4FA7-8FFE-76ECC710F4E6}" type="datetime1">
              <a:rPr lang="pl-PL" smtClean="0"/>
              <a:t>06.06.2023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6F92EC7-4B9D-428C-9087-B61AD018EF74}" type="slidenum">
              <a:rPr lang="pl-PL" smtClean="0"/>
              <a:t>‹#›</a:t>
            </a:fld>
            <a:endParaRPr lang="pl-PL"/>
          </a:p>
        </p:txBody>
      </p:sp>
    </p:spTree>
    <p:extLst>
      <p:ext uri="{BB962C8B-B14F-4D97-AF65-F5344CB8AC3E}">
        <p14:creationId xmlns:p14="http://schemas.microsoft.com/office/powerpoint/2010/main" val="50630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D822D-FC63-4DFD-995D-19E4ED4E11B2}" type="datetime1">
              <a:rPr lang="pl-PL" smtClean="0"/>
              <a:t>06.06.2023</a:t>
            </a:fld>
            <a:endParaRPr lang="pl-P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2EC7-4B9D-428C-9087-B61AD018EF74}" type="slidenum">
              <a:rPr lang="pl-PL" smtClean="0"/>
              <a:t>‹#›</a:t>
            </a:fld>
            <a:endParaRPr lang="pl-PL"/>
          </a:p>
        </p:txBody>
      </p:sp>
    </p:spTree>
    <p:extLst>
      <p:ext uri="{BB962C8B-B14F-4D97-AF65-F5344CB8AC3E}">
        <p14:creationId xmlns:p14="http://schemas.microsoft.com/office/powerpoint/2010/main" val="12795231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319-78461-8_4#ref-CR5" TargetMode="External"/><Relationship Id="rId2" Type="http://schemas.openxmlformats.org/officeDocument/2006/relationships/hyperlink" Target="https://link.springer.com/chapter/10.1007/978-3-319-78461-8_4#ref-CR1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p.szlachta@stat.gov.pl"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Obraz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939" y="154653"/>
            <a:ext cx="1547861" cy="480107"/>
          </a:xfrm>
          <a:prstGeom prst="rect">
            <a:avLst/>
          </a:prstGeom>
        </p:spPr>
      </p:pic>
      <p:sp>
        <p:nvSpPr>
          <p:cNvPr id="8" name="pole tekstowe 7"/>
          <p:cNvSpPr txBox="1"/>
          <p:nvPr/>
        </p:nvSpPr>
        <p:spPr>
          <a:xfrm>
            <a:off x="86937" y="2880218"/>
            <a:ext cx="7883259" cy="954107"/>
          </a:xfrm>
          <a:prstGeom prst="rect">
            <a:avLst/>
          </a:prstGeom>
          <a:noFill/>
        </p:spPr>
        <p:txBody>
          <a:bodyPr wrap="square" rtlCol="0" anchor="b">
            <a:spAutoFit/>
          </a:bodyPr>
          <a:lstStyle/>
          <a:p>
            <a:r>
              <a:rPr lang="pl-PL" sz="3200" b="1" dirty="0" err="1">
                <a:solidFill>
                  <a:prstClr val="white"/>
                </a:solidFill>
                <a:latin typeface="Fira Sans" panose="020B0503050000020004" pitchFamily="34" charset="0"/>
                <a:ea typeface="Fira Sans" panose="020B0503050000020004" pitchFamily="34" charset="0"/>
                <a:cs typeface="Arial" pitchFamily="34" charset="0"/>
              </a:rPr>
              <a:t>Probabilistic</a:t>
            </a:r>
            <a:r>
              <a:rPr lang="pl-PL" sz="3200" b="1" dirty="0">
                <a:solidFill>
                  <a:prstClr val="white"/>
                </a:solidFill>
                <a:latin typeface="Fira Sans" panose="020B0503050000020004" pitchFamily="34" charset="0"/>
                <a:ea typeface="Fira Sans" panose="020B0503050000020004" pitchFamily="34" charset="0"/>
                <a:cs typeface="Arial" pitchFamily="34" charset="0"/>
              </a:rPr>
              <a:t> </a:t>
            </a:r>
            <a:r>
              <a:rPr lang="pl-PL" sz="3200" b="1" dirty="0" err="1">
                <a:solidFill>
                  <a:prstClr val="white"/>
                </a:solidFill>
                <a:latin typeface="Fira Sans" panose="020B0503050000020004" pitchFamily="34" charset="0"/>
                <a:ea typeface="Fira Sans" panose="020B0503050000020004" pitchFamily="34" charset="0"/>
                <a:cs typeface="Arial" pitchFamily="34" charset="0"/>
              </a:rPr>
              <a:t>record</a:t>
            </a:r>
            <a:r>
              <a:rPr lang="pl-PL" sz="3200" b="1" dirty="0">
                <a:solidFill>
                  <a:prstClr val="white"/>
                </a:solidFill>
                <a:latin typeface="Fira Sans" panose="020B0503050000020004" pitchFamily="34" charset="0"/>
                <a:ea typeface="Fira Sans" panose="020B0503050000020004" pitchFamily="34" charset="0"/>
                <a:cs typeface="Arial" pitchFamily="34" charset="0"/>
              </a:rPr>
              <a:t> </a:t>
            </a:r>
            <a:r>
              <a:rPr lang="pl-PL" sz="3200" b="1" dirty="0" err="1">
                <a:solidFill>
                  <a:prstClr val="white"/>
                </a:solidFill>
                <a:latin typeface="Fira Sans" panose="020B0503050000020004" pitchFamily="34" charset="0"/>
                <a:ea typeface="Fira Sans" panose="020B0503050000020004" pitchFamily="34" charset="0"/>
                <a:cs typeface="Arial" pitchFamily="34" charset="0"/>
              </a:rPr>
              <a:t>linkage</a:t>
            </a:r>
            <a:endParaRPr lang="pl-PL" sz="3200" b="1" dirty="0">
              <a:solidFill>
                <a:prstClr val="white"/>
              </a:solidFill>
              <a:latin typeface="Fira Sans" panose="020B0503050000020004" pitchFamily="34" charset="0"/>
              <a:ea typeface="Fira Sans" panose="020B0503050000020004" pitchFamily="34" charset="0"/>
              <a:cs typeface="Arial" pitchFamily="34" charset="0"/>
            </a:endParaRPr>
          </a:p>
          <a:p>
            <a:r>
              <a:rPr lang="pl-PL" sz="2400" b="1" dirty="0">
                <a:solidFill>
                  <a:prstClr val="white"/>
                </a:solidFill>
                <a:latin typeface="Fira Sans" panose="020B0503050000020004" pitchFamily="34" charset="0"/>
                <a:ea typeface="Fira Sans" panose="020B0503050000020004" pitchFamily="34" charset="0"/>
                <a:cs typeface="Arial" pitchFamily="34" charset="0"/>
              </a:rPr>
              <a:t>Data </a:t>
            </a:r>
            <a:r>
              <a:rPr lang="pl-PL" sz="2400" b="1" dirty="0" err="1">
                <a:solidFill>
                  <a:prstClr val="white"/>
                </a:solidFill>
                <a:latin typeface="Fira Sans" panose="020B0503050000020004" pitchFamily="34" charset="0"/>
                <a:ea typeface="Fira Sans" panose="020B0503050000020004" pitchFamily="34" charset="0"/>
                <a:cs typeface="Arial" pitchFamily="34" charset="0"/>
              </a:rPr>
              <a:t>sources</a:t>
            </a:r>
            <a:r>
              <a:rPr lang="pl-PL" sz="2400" b="1" dirty="0">
                <a:solidFill>
                  <a:prstClr val="white"/>
                </a:solidFill>
                <a:latin typeface="Fira Sans" panose="020B0503050000020004" pitchFamily="34" charset="0"/>
                <a:ea typeface="Fira Sans" panose="020B0503050000020004" pitchFamily="34" charset="0"/>
                <a:cs typeface="Arial" pitchFamily="34" charset="0"/>
              </a:rPr>
              <a:t> </a:t>
            </a:r>
            <a:r>
              <a:rPr lang="pl-PL" sz="2400" b="1" dirty="0" err="1">
                <a:solidFill>
                  <a:prstClr val="white"/>
                </a:solidFill>
                <a:latin typeface="Fira Sans" panose="020B0503050000020004" pitchFamily="34" charset="0"/>
                <a:ea typeface="Fira Sans" panose="020B0503050000020004" pitchFamily="34" charset="0"/>
                <a:cs typeface="Arial" pitchFamily="34" charset="0"/>
              </a:rPr>
              <a:t>merging</a:t>
            </a:r>
            <a:r>
              <a:rPr lang="pl-PL" sz="2400" b="1" dirty="0">
                <a:solidFill>
                  <a:prstClr val="white"/>
                </a:solidFill>
                <a:latin typeface="Fira Sans" panose="020B0503050000020004" pitchFamily="34" charset="0"/>
                <a:ea typeface="Fira Sans" panose="020B0503050000020004" pitchFamily="34" charset="0"/>
                <a:cs typeface="Arial" pitchFamily="34" charset="0"/>
              </a:rPr>
              <a:t> </a:t>
            </a:r>
            <a:r>
              <a:rPr lang="pl-PL" sz="2400" b="1" dirty="0" err="1">
                <a:solidFill>
                  <a:prstClr val="white"/>
                </a:solidFill>
                <a:latin typeface="Fira Sans" panose="020B0503050000020004" pitchFamily="34" charset="0"/>
                <a:ea typeface="Fira Sans" panose="020B0503050000020004" pitchFamily="34" charset="0"/>
                <a:cs typeface="Arial" pitchFamily="34" charset="0"/>
              </a:rPr>
              <a:t>without</a:t>
            </a:r>
            <a:r>
              <a:rPr lang="pl-PL" sz="2400" b="1" dirty="0">
                <a:solidFill>
                  <a:prstClr val="white"/>
                </a:solidFill>
                <a:latin typeface="Fira Sans" panose="020B0503050000020004" pitchFamily="34" charset="0"/>
                <a:ea typeface="Fira Sans" panose="020B0503050000020004" pitchFamily="34" charset="0"/>
                <a:cs typeface="Arial" pitchFamily="34" charset="0"/>
              </a:rPr>
              <a:t> </a:t>
            </a:r>
            <a:r>
              <a:rPr lang="pl-PL" sz="2400" b="1" dirty="0" err="1">
                <a:solidFill>
                  <a:prstClr val="white"/>
                </a:solidFill>
                <a:latin typeface="Fira Sans" panose="020B0503050000020004" pitchFamily="34" charset="0"/>
                <a:ea typeface="Fira Sans" panose="020B0503050000020004" pitchFamily="34" charset="0"/>
                <a:cs typeface="Arial" pitchFamily="34" charset="0"/>
              </a:rPr>
              <a:t>unique</a:t>
            </a:r>
            <a:r>
              <a:rPr lang="pl-PL" sz="2400" b="1" dirty="0">
                <a:solidFill>
                  <a:prstClr val="white"/>
                </a:solidFill>
                <a:latin typeface="Fira Sans" panose="020B0503050000020004" pitchFamily="34" charset="0"/>
                <a:ea typeface="Fira Sans" panose="020B0503050000020004" pitchFamily="34" charset="0"/>
                <a:cs typeface="Arial" pitchFamily="34" charset="0"/>
              </a:rPr>
              <a:t> </a:t>
            </a:r>
            <a:r>
              <a:rPr lang="pl-PL" sz="2400" b="1" dirty="0" err="1">
                <a:solidFill>
                  <a:prstClr val="white"/>
                </a:solidFill>
                <a:latin typeface="Fira Sans" panose="020B0503050000020004" pitchFamily="34" charset="0"/>
                <a:ea typeface="Fira Sans" panose="020B0503050000020004" pitchFamily="34" charset="0"/>
                <a:cs typeface="Arial" pitchFamily="34" charset="0"/>
              </a:rPr>
              <a:t>identifiers</a:t>
            </a:r>
            <a:endParaRPr lang="en-GB" sz="2400" b="1" dirty="0">
              <a:solidFill>
                <a:prstClr val="white"/>
              </a:solidFill>
              <a:latin typeface="Fira Sans" panose="020B0503050000020004" pitchFamily="34" charset="0"/>
              <a:ea typeface="Fira Sans" panose="020B0503050000020004" pitchFamily="34" charset="0"/>
            </a:endParaRPr>
          </a:p>
        </p:txBody>
      </p:sp>
      <p:sp>
        <p:nvSpPr>
          <p:cNvPr id="11" name="pole tekstowe 10"/>
          <p:cNvSpPr txBox="1"/>
          <p:nvPr/>
        </p:nvSpPr>
        <p:spPr>
          <a:xfrm>
            <a:off x="86937" y="4506303"/>
            <a:ext cx="2993489" cy="784830"/>
          </a:xfrm>
          <a:prstGeom prst="rect">
            <a:avLst/>
          </a:prstGeom>
          <a:noFill/>
        </p:spPr>
        <p:txBody>
          <a:bodyPr wrap="square" rtlCol="0">
            <a:spAutoFit/>
          </a:bodyPr>
          <a:lstStyle/>
          <a:p>
            <a:r>
              <a:rPr lang="pl-PL" sz="1500" dirty="0">
                <a:solidFill>
                  <a:prstClr val="white"/>
                </a:solidFill>
                <a:latin typeface="Fira Sans" panose="020B0503050000020004" pitchFamily="34" charset="0"/>
                <a:ea typeface="Fira Sans" panose="020B0503050000020004" pitchFamily="34" charset="0"/>
              </a:rPr>
              <a:t>Sebastian Wójcik, </a:t>
            </a:r>
            <a:r>
              <a:rPr lang="pl-PL" sz="1500" dirty="0" err="1">
                <a:solidFill>
                  <a:prstClr val="white"/>
                </a:solidFill>
                <a:latin typeface="Fira Sans" panose="020B0503050000020004" pitchFamily="34" charset="0"/>
                <a:ea typeface="Fira Sans" panose="020B0503050000020004" pitchFamily="34" charset="0"/>
              </a:rPr>
              <a:t>PhD</a:t>
            </a:r>
            <a:endParaRPr lang="pl-PL" sz="1500" dirty="0">
              <a:solidFill>
                <a:prstClr val="white"/>
              </a:solidFill>
              <a:latin typeface="Fira Sans" panose="020B0503050000020004" pitchFamily="34" charset="0"/>
              <a:ea typeface="Fira Sans" panose="020B0503050000020004" pitchFamily="34" charset="0"/>
            </a:endParaRPr>
          </a:p>
          <a:p>
            <a:r>
              <a:rPr lang="pl-PL" sz="1500" dirty="0">
                <a:solidFill>
                  <a:prstClr val="white"/>
                </a:solidFill>
                <a:latin typeface="Fira Sans" panose="020B0503050000020004" pitchFamily="34" charset="0"/>
                <a:ea typeface="Fira Sans" panose="020B0503050000020004" pitchFamily="34" charset="0"/>
              </a:rPr>
              <a:t>Statistical Office in Rzeszów</a:t>
            </a:r>
          </a:p>
          <a:p>
            <a:r>
              <a:rPr lang="pl-PL" sz="1500" dirty="0" err="1">
                <a:solidFill>
                  <a:prstClr val="white"/>
                </a:solidFill>
                <a:latin typeface="Fira Sans" panose="020B0503050000020004" pitchFamily="34" charset="0"/>
                <a:ea typeface="Fira Sans" panose="020B0503050000020004" pitchFamily="34" charset="0"/>
              </a:rPr>
              <a:t>Statistics</a:t>
            </a:r>
            <a:r>
              <a:rPr lang="pl-PL" sz="1500" dirty="0">
                <a:solidFill>
                  <a:prstClr val="white"/>
                </a:solidFill>
                <a:latin typeface="Fira Sans" panose="020B0503050000020004" pitchFamily="34" charset="0"/>
                <a:ea typeface="Fira Sans" panose="020B0503050000020004" pitchFamily="34" charset="0"/>
              </a:rPr>
              <a:t> Poland</a:t>
            </a:r>
          </a:p>
        </p:txBody>
      </p:sp>
      <p:sp>
        <p:nvSpPr>
          <p:cNvPr id="12" name="pole tekstowe 11"/>
          <p:cNvSpPr txBox="1"/>
          <p:nvPr/>
        </p:nvSpPr>
        <p:spPr>
          <a:xfrm>
            <a:off x="258252" y="6404256"/>
            <a:ext cx="2260661" cy="276999"/>
          </a:xfrm>
          <a:prstGeom prst="rect">
            <a:avLst/>
          </a:prstGeom>
          <a:noFill/>
        </p:spPr>
        <p:txBody>
          <a:bodyPr wrap="square" rtlCol="0" anchor="t">
            <a:spAutoFit/>
          </a:bodyPr>
          <a:lstStyle/>
          <a:p>
            <a:r>
              <a:rPr lang="en-GB" sz="1200" dirty="0">
                <a:solidFill>
                  <a:prstClr val="black"/>
                </a:solidFill>
                <a:latin typeface="Fira Sans" panose="020B0503050000020004" pitchFamily="34" charset="0"/>
                <a:ea typeface="Fira Sans" panose="020B0503050000020004" pitchFamily="34" charset="0"/>
              </a:rPr>
              <a:t>0</a:t>
            </a:r>
            <a:r>
              <a:rPr lang="pl-PL" sz="1200" dirty="0">
                <a:solidFill>
                  <a:prstClr val="black"/>
                </a:solidFill>
                <a:latin typeface="Fira Sans" panose="020B0503050000020004" pitchFamily="34" charset="0"/>
                <a:ea typeface="Fira Sans" panose="020B0503050000020004" pitchFamily="34" charset="0"/>
              </a:rPr>
              <a:t>7</a:t>
            </a:r>
            <a:r>
              <a:rPr lang="en-GB" sz="1200" dirty="0">
                <a:solidFill>
                  <a:prstClr val="black"/>
                </a:solidFill>
                <a:latin typeface="Fira Sans" panose="020B0503050000020004" pitchFamily="34" charset="0"/>
                <a:ea typeface="Fira Sans" panose="020B0503050000020004" pitchFamily="34" charset="0"/>
              </a:rPr>
              <a:t>/05/2023</a:t>
            </a:r>
            <a:endParaRPr lang="pl-PL" sz="1200" dirty="0">
              <a:solidFill>
                <a:prstClr val="black"/>
              </a:solidFill>
              <a:latin typeface="Fira Sans" panose="020B0503050000020004" pitchFamily="34" charset="0"/>
              <a:ea typeface="Fira Sans" panose="020B0503050000020004" pitchFamily="34" charset="0"/>
            </a:endParaRPr>
          </a:p>
        </p:txBody>
      </p:sp>
    </p:spTree>
    <p:extLst>
      <p:ext uri="{BB962C8B-B14F-4D97-AF65-F5344CB8AC3E}">
        <p14:creationId xmlns:p14="http://schemas.microsoft.com/office/powerpoint/2010/main" val="144455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4466757"/>
              </a:xfrm>
            </p:spPr>
            <p:txBody>
              <a:bodyPr>
                <a:normAutofit/>
              </a:bodyPr>
              <a:lstStyle/>
              <a:p>
                <a:pPr marL="0" indent="0">
                  <a:buNone/>
                </a:pPr>
                <a:r>
                  <a:rPr lang="pl-PL" dirty="0"/>
                  <a:t>Consider a </a:t>
                </a:r>
                <a:r>
                  <a:rPr lang="pl-PL" dirty="0" err="1"/>
                  <a:t>case</a:t>
                </a:r>
                <a:r>
                  <a:rPr lang="pl-PL" dirty="0"/>
                  <a:t>:</a:t>
                </a:r>
              </a:p>
              <a:p>
                <a:r>
                  <a:rPr lang="pl-PL" dirty="0" err="1"/>
                  <a:t>Female</a:t>
                </a:r>
                <a:r>
                  <a:rPr lang="pl-PL" dirty="0"/>
                  <a:t>, </a:t>
                </a:r>
                <a:r>
                  <a:rPr lang="pl-PL" dirty="0" err="1"/>
                  <a:t>born</a:t>
                </a:r>
                <a:r>
                  <a:rPr lang="pl-PL" dirty="0"/>
                  <a:t> in May</a:t>
                </a:r>
              </a:p>
              <a:p>
                <a14:m>
                  <m:oMath xmlns:m="http://schemas.openxmlformats.org/officeDocument/2006/math">
                    <m:r>
                      <m:rPr>
                        <m:sty m:val="p"/>
                      </m:rPr>
                      <a:rPr lang="pl-PL" i="1" dirty="0" smtClean="0">
                        <a:latin typeface="Cambria Math" panose="02040503050406030204" pitchFamily="18" charset="0"/>
                      </a:rPr>
                      <m:t>Pr</m:t>
                    </m:r>
                    <m:r>
                      <a:rPr lang="pl-PL" i="1" dirty="0" smtClean="0">
                        <a:latin typeface="Cambria Math" panose="02040503050406030204" pitchFamily="18" charset="0"/>
                      </a:rPr>
                      <m:t>⁡(</m:t>
                    </m:r>
                    <m:r>
                      <a:rPr lang="pl-PL" i="1" dirty="0" err="1" smtClean="0">
                        <a:latin typeface="Cambria Math" panose="02040503050406030204" pitchFamily="18" charset="0"/>
                      </a:rPr>
                      <m:t>𝑔𝑒𝑛𝑑𝑒𝑟</m:t>
                    </m:r>
                    <m:r>
                      <a:rPr lang="pl-PL" i="1" dirty="0" smtClean="0">
                        <a:latin typeface="Cambria Math" panose="02040503050406030204" pitchFamily="18" charset="0"/>
                      </a:rPr>
                      <m:t>=</m:t>
                    </m:r>
                    <m:r>
                      <a:rPr lang="pl-PL" b="0" i="1" dirty="0" smtClean="0">
                        <a:latin typeface="Cambria Math" panose="02040503050406030204" pitchFamily="18" charset="0"/>
                      </a:rPr>
                      <m:t>𝑓𝑒</m:t>
                    </m:r>
                    <m:r>
                      <a:rPr lang="pl-PL" i="1" dirty="0" err="1" smtClean="0">
                        <a:latin typeface="Cambria Math" panose="02040503050406030204" pitchFamily="18" charset="0"/>
                      </a:rPr>
                      <m:t>𝑚𝑎𝑙𝑒</m:t>
                    </m:r>
                    <m:r>
                      <a:rPr lang="pl-PL" i="1" dirty="0" smtClean="0">
                        <a:latin typeface="Cambria Math" panose="02040503050406030204" pitchFamily="18" charset="0"/>
                      </a:rPr>
                      <m:t>)</m:t>
                    </m:r>
                    <m:r>
                      <a:rPr lang="pl-PL" i="1" dirty="0" smtClean="0">
                        <a:latin typeface="Cambria Math" panose="02040503050406030204" pitchFamily="18" charset="0"/>
                        <a:ea typeface="Cambria Math" panose="02040503050406030204" pitchFamily="18" charset="0"/>
                      </a:rPr>
                      <m:t>≈</m:t>
                    </m:r>
                    <m:r>
                      <a:rPr lang="pl-PL" b="0" i="1" dirty="0" smtClean="0">
                        <a:latin typeface="Cambria Math" panose="02040503050406030204" pitchFamily="18" charset="0"/>
                      </a:rPr>
                      <m:t>48</m:t>
                    </m:r>
                    <m:r>
                      <a:rPr lang="pl-PL" i="1" dirty="0" smtClean="0">
                        <a:latin typeface="Cambria Math" panose="02040503050406030204" pitchFamily="18" charset="0"/>
                      </a:rPr>
                      <m:t>,</m:t>
                    </m:r>
                    <m:r>
                      <a:rPr lang="pl-PL" b="0" i="1" dirty="0" smtClean="0">
                        <a:latin typeface="Cambria Math" panose="02040503050406030204" pitchFamily="18" charset="0"/>
                      </a:rPr>
                      <m:t>4</m:t>
                    </m:r>
                    <m:r>
                      <a:rPr lang="pl-PL" i="1" dirty="0" smtClean="0">
                        <a:latin typeface="Cambria Math" panose="02040503050406030204" pitchFamily="18" charset="0"/>
                      </a:rPr>
                      <m:t>%</m:t>
                    </m:r>
                  </m:oMath>
                </a14:m>
                <a:endParaRPr lang="pl-PL" dirty="0"/>
              </a:p>
              <a:p>
                <a14:m>
                  <m:oMath xmlns:m="http://schemas.openxmlformats.org/officeDocument/2006/math">
                    <m:func>
                      <m:funcPr>
                        <m:ctrlPr>
                          <a:rPr lang="pl-PL" i="1" dirty="0">
                            <a:latin typeface="Cambria Math" panose="02040503050406030204" pitchFamily="18" charset="0"/>
                          </a:rPr>
                        </m:ctrlPr>
                      </m:funcPr>
                      <m:fName>
                        <m:r>
                          <m:rPr>
                            <m:sty m:val="p"/>
                          </m:rPr>
                          <a:rPr lang="pl-PL" i="0" dirty="0">
                            <a:latin typeface="Cambria Math" panose="02040503050406030204" pitchFamily="18" charset="0"/>
                          </a:rPr>
                          <m:t>Pr</m:t>
                        </m:r>
                      </m:fName>
                      <m:e>
                        <m:d>
                          <m:dPr>
                            <m:ctrlPr>
                              <a:rPr lang="pl-PL" i="1" dirty="0">
                                <a:latin typeface="Cambria Math" panose="02040503050406030204" pitchFamily="18" charset="0"/>
                              </a:rPr>
                            </m:ctrlPr>
                          </m:dPr>
                          <m:e>
                            <m:r>
                              <a:rPr lang="pl-PL" b="0" i="1" dirty="0" smtClean="0">
                                <a:latin typeface="Cambria Math" panose="02040503050406030204" pitchFamily="18" charset="0"/>
                              </a:rPr>
                              <m:t>𝑏𝑖𝑟𝑡h𝑚𝑜𝑛𝑡h</m:t>
                            </m:r>
                            <m:r>
                              <a:rPr lang="pl-PL" i="1" dirty="0">
                                <a:latin typeface="Cambria Math" panose="02040503050406030204" pitchFamily="18" charset="0"/>
                              </a:rPr>
                              <m:t>=</m:t>
                            </m:r>
                            <m:r>
                              <a:rPr lang="pl-PL" b="0" i="1" dirty="0" smtClean="0">
                                <a:latin typeface="Cambria Math" panose="02040503050406030204" pitchFamily="18" charset="0"/>
                              </a:rPr>
                              <m:t>𝑀𝑎𝑦</m:t>
                            </m:r>
                          </m:e>
                        </m:d>
                      </m:e>
                    </m:func>
                    <m:r>
                      <a:rPr lang="pl-PL" i="1" dirty="0">
                        <a:latin typeface="Cambria Math" panose="02040503050406030204" pitchFamily="18" charset="0"/>
                        <a:ea typeface="Cambria Math" panose="02040503050406030204" pitchFamily="18" charset="0"/>
                      </a:rPr>
                      <m:t>≈</m:t>
                    </m:r>
                    <m:f>
                      <m:fPr>
                        <m:ctrlPr>
                          <a:rPr lang="pl-PL" i="1" dirty="0">
                            <a:latin typeface="Cambria Math" panose="02040503050406030204" pitchFamily="18" charset="0"/>
                          </a:rPr>
                        </m:ctrlPr>
                      </m:fPr>
                      <m:num>
                        <m:r>
                          <a:rPr lang="pl-PL" b="0" i="1" dirty="0" smtClean="0">
                            <a:latin typeface="Cambria Math" panose="02040503050406030204" pitchFamily="18" charset="0"/>
                          </a:rPr>
                          <m:t>1</m:t>
                        </m:r>
                      </m:num>
                      <m:den>
                        <m:r>
                          <a:rPr lang="pl-PL" b="0" i="1" dirty="0" smtClean="0">
                            <a:latin typeface="Cambria Math" panose="02040503050406030204" pitchFamily="18" charset="0"/>
                          </a:rPr>
                          <m:t>12</m:t>
                        </m:r>
                      </m:den>
                    </m:f>
                    <m:r>
                      <a:rPr lang="pl-PL" b="0" i="1" dirty="0" smtClean="0">
                        <a:latin typeface="Cambria Math" panose="02040503050406030204" pitchFamily="18" charset="0"/>
                      </a:rPr>
                      <m:t>≈8,33</m:t>
                    </m:r>
                    <m:r>
                      <a:rPr lang="pl-PL" i="1" dirty="0">
                        <a:latin typeface="Cambria Math" panose="02040503050406030204" pitchFamily="18" charset="0"/>
                      </a:rPr>
                      <m:t>%</m:t>
                    </m:r>
                  </m:oMath>
                </a14:m>
                <a:endParaRPr lang="pl-PL" dirty="0"/>
              </a:p>
              <a:p>
                <a:pPr marL="0" indent="0">
                  <a:buNone/>
                </a:pPr>
                <a:endParaRPr lang="pl-PL" i="1" dirty="0">
                  <a:latin typeface="Cambria Math" panose="02040503050406030204" pitchFamily="18" charset="0"/>
                </a:endParaRPr>
              </a:p>
              <a:p>
                <a:pPr marL="0" indent="0">
                  <a:buNone/>
                </a:pPr>
                <a:endParaRPr lang="pl-PL" i="1" dirty="0">
                  <a:latin typeface="Cambria Math" panose="02040503050406030204" pitchFamily="18" charset="0"/>
                </a:endParaRPr>
              </a:p>
              <a:p>
                <a:pPr marL="0" indent="0">
                  <a:buNone/>
                </a:pPr>
                <a:endParaRPr lang="en-AU" i="1" dirty="0">
                  <a:latin typeface="Cambria Math" panose="02040503050406030204" pitchFamily="18" charset="0"/>
                </a:endParaRPr>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234892" y="1518407"/>
                <a:ext cx="8489657" cy="4466757"/>
              </a:xfrm>
              <a:blipFill>
                <a:blip r:embed="rId2"/>
                <a:stretch>
                  <a:fillRect l="-1509" t="-2183"/>
                </a:stretch>
              </a:blipFill>
            </p:spPr>
            <p:txBody>
              <a:bodyPr/>
              <a:lstStyle/>
              <a:p>
                <a:r>
                  <a:rPr lang="pl-PL">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7126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4466757"/>
              </a:xfrm>
            </p:spPr>
            <p:txBody>
              <a:bodyPr>
                <a:normAutofit/>
              </a:bodyPr>
              <a:lstStyle/>
              <a:p>
                <a:r>
                  <a:rPr lang="pl-PL" dirty="0"/>
                  <a:t>Assuming </a:t>
                </a:r>
                <a:r>
                  <a:rPr lang="pl-PL" dirty="0" err="1"/>
                  <a:t>independence</a:t>
                </a:r>
                <a:r>
                  <a:rPr lang="pl-PL" dirty="0"/>
                  <a:t> of </a:t>
                </a:r>
                <a:r>
                  <a:rPr lang="pl-PL" dirty="0" err="1"/>
                  <a:t>these</a:t>
                </a:r>
                <a:r>
                  <a:rPr lang="pl-PL" dirty="0"/>
                  <a:t> </a:t>
                </a:r>
                <a:r>
                  <a:rPr lang="pl-PL" dirty="0" err="1"/>
                  <a:t>events</a:t>
                </a:r>
                <a:r>
                  <a:rPr lang="pl-PL" dirty="0"/>
                  <a:t>, </a:t>
                </a:r>
                <a:r>
                  <a:rPr lang="pl-PL" dirty="0" err="1"/>
                  <a:t>probability</a:t>
                </a:r>
                <a:r>
                  <a:rPr lang="pl-PL" dirty="0"/>
                  <a:t> </a:t>
                </a:r>
                <a:r>
                  <a:rPr lang="pl-PL" dirty="0" err="1"/>
                  <a:t>that</a:t>
                </a:r>
                <a:r>
                  <a:rPr lang="pl-PL" dirty="0"/>
                  <a:t> </a:t>
                </a:r>
                <a:r>
                  <a:rPr lang="pl-PL" dirty="0" err="1"/>
                  <a:t>there</a:t>
                </a:r>
                <a:r>
                  <a:rPr lang="pl-PL" dirty="0"/>
                  <a:t> </a:t>
                </a:r>
                <a:r>
                  <a:rPr lang="pl-PL" dirty="0" err="1"/>
                  <a:t>is</a:t>
                </a:r>
                <a:r>
                  <a:rPr lang="pl-PL" dirty="0"/>
                  <a:t> </a:t>
                </a:r>
                <a:r>
                  <a:rPr lang="pl-PL" dirty="0" err="1"/>
                  <a:t>another</a:t>
                </a:r>
                <a:r>
                  <a:rPr lang="pl-PL" dirty="0"/>
                  <a:t> </a:t>
                </a:r>
                <a:r>
                  <a:rPr lang="pl-PL" dirty="0" err="1"/>
                  <a:t>female</a:t>
                </a:r>
                <a:r>
                  <a:rPr lang="pl-PL" dirty="0"/>
                  <a:t> </a:t>
                </a:r>
                <a:r>
                  <a:rPr lang="pl-PL" dirty="0" err="1"/>
                  <a:t>born</a:t>
                </a:r>
                <a:r>
                  <a:rPr lang="pl-PL" dirty="0"/>
                  <a:t> in May </a:t>
                </a:r>
                <a:r>
                  <a:rPr lang="pl-PL" dirty="0" err="1"/>
                  <a:t>is</a:t>
                </a:r>
                <a:r>
                  <a:rPr lang="pl-PL" dirty="0"/>
                  <a:t> </a:t>
                </a:r>
                <a:endParaRPr lang="en-AU" dirty="0"/>
              </a:p>
              <a:p>
                <a:pPr marL="0" indent="0">
                  <a:buNone/>
                </a:pPr>
                <a14:m>
                  <m:oMathPara xmlns:m="http://schemas.openxmlformats.org/officeDocument/2006/math">
                    <m:oMathParaPr>
                      <m:jc m:val="centerGroup"/>
                    </m:oMathParaPr>
                    <m:oMath xmlns:m="http://schemas.openxmlformats.org/officeDocument/2006/math">
                      <m:r>
                        <a:rPr lang="pl-PL" b="0" i="1" dirty="0" smtClean="0">
                          <a:latin typeface="Cambria Math" panose="02040503050406030204" pitchFamily="18" charset="0"/>
                        </a:rPr>
                        <m:t>48</m:t>
                      </m:r>
                      <m:r>
                        <a:rPr lang="pl-PL" i="1" dirty="0" smtClean="0">
                          <a:latin typeface="Cambria Math" panose="02040503050406030204" pitchFamily="18" charset="0"/>
                        </a:rPr>
                        <m:t>,</m:t>
                      </m:r>
                      <m:r>
                        <a:rPr lang="pl-PL" b="0" i="1" dirty="0" smtClean="0">
                          <a:latin typeface="Cambria Math" panose="02040503050406030204" pitchFamily="18" charset="0"/>
                        </a:rPr>
                        <m:t>4</m:t>
                      </m:r>
                      <m:r>
                        <a:rPr lang="pl-PL" i="1" dirty="0" smtClean="0">
                          <a:latin typeface="Cambria Math" panose="02040503050406030204" pitchFamily="18" charset="0"/>
                        </a:rPr>
                        <m:t>%</m:t>
                      </m:r>
                      <m:r>
                        <a:rPr lang="pl-PL" i="1" dirty="0">
                          <a:latin typeface="Cambria Math" panose="02040503050406030204" pitchFamily="18" charset="0"/>
                          <a:ea typeface="Cambria Math" panose="02040503050406030204" pitchFamily="18" charset="0"/>
                        </a:rPr>
                        <m:t>∙</m:t>
                      </m:r>
                      <m:r>
                        <a:rPr lang="pl-PL" b="0" i="1" dirty="0" smtClean="0">
                          <a:latin typeface="Cambria Math" panose="02040503050406030204" pitchFamily="18" charset="0"/>
                        </a:rPr>
                        <m:t>8,33%=</m:t>
                      </m:r>
                    </m:oMath>
                  </m:oMathPara>
                </a14:m>
                <a:endParaRPr lang="pl-PL" b="0" dirty="0"/>
              </a:p>
              <a:p>
                <a:pPr marL="0" indent="0">
                  <a:buNone/>
                </a:pPr>
                <a14:m>
                  <m:oMathPara xmlns:m="http://schemas.openxmlformats.org/officeDocument/2006/math">
                    <m:oMathParaPr>
                      <m:jc m:val="centerGroup"/>
                    </m:oMathParaPr>
                    <m:oMath xmlns:m="http://schemas.openxmlformats.org/officeDocument/2006/math">
                      <m:r>
                        <a:rPr lang="pl-PL" b="0" i="1" dirty="0" smtClean="0">
                          <a:latin typeface="Cambria Math" panose="02040503050406030204" pitchFamily="18" charset="0"/>
                        </a:rPr>
                        <m:t>4,03%</m:t>
                      </m:r>
                    </m:oMath>
                  </m:oMathPara>
                </a14:m>
                <a:endParaRPr lang="pl-PL" dirty="0"/>
              </a:p>
              <a:p>
                <a:r>
                  <a:rPr lang="pl-PL" dirty="0"/>
                  <a:t>It </a:t>
                </a:r>
                <a:r>
                  <a:rPr lang="pl-PL" dirty="0" err="1"/>
                  <a:t>is</a:t>
                </a:r>
                <a:r>
                  <a:rPr lang="pl-PL" dirty="0"/>
                  <a:t> </a:t>
                </a:r>
                <a:r>
                  <a:rPr lang="pl-PL" dirty="0" err="1"/>
                  <a:t>really</a:t>
                </a:r>
                <a:r>
                  <a:rPr lang="pl-PL" dirty="0"/>
                  <a:t> high </a:t>
                </a:r>
                <a:r>
                  <a:rPr lang="pl-PL" dirty="0" err="1"/>
                  <a:t>probability</a:t>
                </a:r>
                <a:endParaRPr lang="pl-PL" dirty="0"/>
              </a:p>
              <a:p>
                <a:r>
                  <a:rPr lang="pl-PL" dirty="0"/>
                  <a:t>Simple </a:t>
                </a:r>
                <a:r>
                  <a:rPr lang="pl-PL" dirty="0" err="1"/>
                  <a:t>deterministic</a:t>
                </a:r>
                <a:r>
                  <a:rPr lang="pl-PL" dirty="0"/>
                  <a:t> </a:t>
                </a:r>
                <a:r>
                  <a:rPr lang="pl-PL" dirty="0" err="1"/>
                  <a:t>record</a:t>
                </a:r>
                <a:r>
                  <a:rPr lang="pl-PL" dirty="0"/>
                  <a:t> </a:t>
                </a:r>
                <a:r>
                  <a:rPr lang="pl-PL" dirty="0" err="1"/>
                  <a:t>linkage</a:t>
                </a:r>
                <a:r>
                  <a:rPr lang="pl-PL" dirty="0"/>
                  <a:t> </a:t>
                </a:r>
                <a:r>
                  <a:rPr lang="pl-PL" dirty="0" err="1"/>
                  <a:t>is</a:t>
                </a:r>
                <a:r>
                  <a:rPr lang="pl-PL" dirty="0"/>
                  <a:t> not a </a:t>
                </a:r>
                <a:r>
                  <a:rPr lang="pl-PL" dirty="0" err="1"/>
                  <a:t>proper</a:t>
                </a:r>
                <a:r>
                  <a:rPr lang="pl-PL" dirty="0"/>
                  <a:t> </a:t>
                </a:r>
                <a:r>
                  <a:rPr lang="pl-PL" dirty="0" err="1"/>
                  <a:t>approach</a:t>
                </a:r>
                <a:endParaRPr lang="pl-PL" dirty="0"/>
              </a:p>
              <a:p>
                <a:r>
                  <a:rPr lang="pl-PL" dirty="0" err="1"/>
                  <a:t>Probabilistic</a:t>
                </a:r>
                <a:r>
                  <a:rPr lang="pl-PL" dirty="0"/>
                  <a:t> </a:t>
                </a:r>
                <a:r>
                  <a:rPr lang="pl-PL" dirty="0" err="1"/>
                  <a:t>record</a:t>
                </a:r>
                <a:r>
                  <a:rPr lang="pl-PL" dirty="0"/>
                  <a:t> </a:t>
                </a:r>
                <a:r>
                  <a:rPr lang="pl-PL" dirty="0" err="1"/>
                  <a:t>linkage</a:t>
                </a:r>
                <a:r>
                  <a:rPr lang="pl-PL" dirty="0"/>
                  <a:t> </a:t>
                </a:r>
                <a:r>
                  <a:rPr lang="pl-PL" dirty="0" err="1"/>
                  <a:t>is</a:t>
                </a:r>
                <a:r>
                  <a:rPr lang="pl-PL" dirty="0"/>
                  <a:t> a </a:t>
                </a:r>
                <a:r>
                  <a:rPr lang="pl-PL" dirty="0" err="1"/>
                  <a:t>method</a:t>
                </a:r>
                <a:r>
                  <a:rPr lang="pl-PL" dirty="0"/>
                  <a:t> of </a:t>
                </a:r>
                <a:r>
                  <a:rPr lang="pl-PL" dirty="0" err="1"/>
                  <a:t>linkage</a:t>
                </a:r>
                <a:r>
                  <a:rPr lang="pl-PL" dirty="0"/>
                  <a:t> </a:t>
                </a:r>
                <a:r>
                  <a:rPr lang="pl-PL" dirty="0" err="1"/>
                  <a:t>incorporating</a:t>
                </a:r>
                <a:r>
                  <a:rPr lang="pl-PL" dirty="0"/>
                  <a:t> </a:t>
                </a:r>
                <a:r>
                  <a:rPr lang="pl-PL" dirty="0" err="1"/>
                  <a:t>probabilities</a:t>
                </a:r>
                <a:r>
                  <a:rPr lang="pl-PL" dirty="0"/>
                  <a:t> of </a:t>
                </a:r>
                <a:r>
                  <a:rPr lang="pl-PL" dirty="0" err="1"/>
                  <a:t>matching</a:t>
                </a:r>
                <a:r>
                  <a:rPr lang="pl-PL" dirty="0"/>
                  <a:t> </a:t>
                </a:r>
                <a:r>
                  <a:rPr lang="pl-PL" dirty="0" err="1"/>
                  <a:t>variables</a:t>
                </a:r>
                <a:r>
                  <a:rPr lang="pl-PL" dirty="0"/>
                  <a:t> </a:t>
                </a:r>
                <a:r>
                  <a:rPr lang="pl-PL" dirty="0" err="1"/>
                  <a:t>under</a:t>
                </a:r>
                <a:r>
                  <a:rPr lang="pl-PL" dirty="0"/>
                  <a:t> </a:t>
                </a:r>
                <a:r>
                  <a:rPr lang="pl-PL" dirty="0" err="1"/>
                  <a:t>assumption</a:t>
                </a:r>
                <a:r>
                  <a:rPr lang="pl-PL" dirty="0"/>
                  <a:t> </a:t>
                </a:r>
                <a:r>
                  <a:rPr lang="pl-PL" dirty="0" err="1"/>
                  <a:t>there</a:t>
                </a:r>
                <a:r>
                  <a:rPr lang="pl-PL" dirty="0"/>
                  <a:t> </a:t>
                </a:r>
                <a:r>
                  <a:rPr lang="pl-PL" dirty="0" err="1"/>
                  <a:t>is</a:t>
                </a:r>
                <a:r>
                  <a:rPr lang="pl-PL" dirty="0"/>
                  <a:t> a </a:t>
                </a:r>
                <a:r>
                  <a:rPr lang="pl-PL" dirty="0" err="1"/>
                  <a:t>true</a:t>
                </a:r>
                <a:r>
                  <a:rPr lang="pl-PL" dirty="0"/>
                  <a:t> </a:t>
                </a:r>
                <a:r>
                  <a:rPr lang="pl-PL" dirty="0" err="1"/>
                  <a:t>match</a:t>
                </a:r>
                <a:r>
                  <a:rPr lang="pl-PL" dirty="0"/>
                  <a:t> </a:t>
                </a:r>
                <a:r>
                  <a:rPr lang="pl-PL" dirty="0" err="1"/>
                  <a:t>or</a:t>
                </a:r>
                <a:r>
                  <a:rPr lang="pl-PL" dirty="0"/>
                  <a:t> not</a:t>
                </a:r>
              </a:p>
              <a:p>
                <a:endParaRPr lang="en-AU" dirty="0"/>
              </a:p>
            </p:txBody>
          </p:sp>
        </mc:Choice>
        <mc:Fallback>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234892" y="1518407"/>
                <a:ext cx="8489657" cy="4466757"/>
              </a:xfrm>
              <a:blipFill>
                <a:blip r:embed="rId2"/>
                <a:stretch>
                  <a:fillRect l="-1293" t="-2183" b="-409"/>
                </a:stretch>
              </a:blipFill>
            </p:spPr>
            <p:txBody>
              <a:bodyPr/>
              <a:lstStyle/>
              <a:p>
                <a:r>
                  <a:rPr lang="pl-PL">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14784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6447501"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4379054"/>
          </a:xfrm>
        </p:spPr>
        <p:txBody>
          <a:bodyPr>
            <a:normAutofit lnSpcReduction="10000"/>
          </a:bodyPr>
          <a:lstStyle/>
          <a:p>
            <a:pPr marL="0" indent="0">
              <a:buNone/>
            </a:pPr>
            <a:r>
              <a:rPr lang="en-AU" dirty="0"/>
              <a:t>A probabilistic data linkage application typically involves three stages:</a:t>
            </a:r>
          </a:p>
          <a:p>
            <a:r>
              <a:rPr lang="en-AU" b="1" dirty="0"/>
              <a:t>Pre-linkage</a:t>
            </a:r>
            <a:r>
              <a:rPr lang="en-AU" dirty="0"/>
              <a:t>: editing and data cleaning, parsing fused strings, selecting and standardising matching variables, adding a unique identifiers.</a:t>
            </a:r>
          </a:p>
          <a:p>
            <a:r>
              <a:rPr lang="en-AU" b="1" dirty="0"/>
              <a:t>Linkage</a:t>
            </a:r>
            <a:r>
              <a:rPr lang="en-AU" dirty="0"/>
              <a:t>: bringing pairs together for comparison and determining correct matches, i.e. the pair belongs to the same entity.</a:t>
            </a:r>
          </a:p>
          <a:p>
            <a:r>
              <a:rPr lang="en-AU" b="1" dirty="0"/>
              <a:t>Post-linkage</a:t>
            </a:r>
            <a:r>
              <a:rPr lang="en-AU" dirty="0"/>
              <a:t>: checking residuals for the unmatched, determining error rates and other quality indicators and carrying out analysis taking into account linkage errors.</a:t>
            </a:r>
          </a:p>
          <a:p>
            <a:endParaRPr lang="en-AU" i="1" dirty="0">
              <a:latin typeface="Cambria Math" panose="02040503050406030204" pitchFamily="18"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49313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82982" y="467334"/>
            <a:ext cx="6447501" cy="832607"/>
          </a:xfrm>
        </p:spPr>
        <p:txBody>
          <a:bodyPr>
            <a:normAutofit/>
          </a:bodyPr>
          <a:lstStyle/>
          <a:p>
            <a:r>
              <a:rPr lang="pl-PL" sz="32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Matching </a:t>
            </a:r>
            <a:r>
              <a:rPr lang="pl-PL" sz="32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Workflow</a:t>
            </a: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26503" y="1661169"/>
            <a:ext cx="8464491" cy="4434904"/>
          </a:xfrm>
        </p:spPr>
        <p:txBody>
          <a:bodyPr>
            <a:normAutofit/>
          </a:bodyPr>
          <a:lstStyle/>
          <a:p>
            <a:r>
              <a:rPr lang="en-US" dirty="0"/>
              <a:t>Preprocessing: developing link keys, extracting information from link keys, normalization of link keys</a:t>
            </a:r>
            <a:endParaRPr lang="pl-PL" dirty="0"/>
          </a:p>
          <a:p>
            <a:r>
              <a:rPr lang="en-US" dirty="0"/>
              <a:t>Reduction of search space: Blocking</a:t>
            </a:r>
            <a:endParaRPr lang="pl-PL" dirty="0"/>
          </a:p>
          <a:p>
            <a:r>
              <a:rPr lang="en-US" dirty="0"/>
              <a:t>Comparison: </a:t>
            </a:r>
            <a:r>
              <a:rPr lang="pl-PL" dirty="0"/>
              <a:t>s</a:t>
            </a:r>
            <a:r>
              <a:rPr lang="en-US" dirty="0" err="1"/>
              <a:t>tring</a:t>
            </a:r>
            <a:r>
              <a:rPr lang="en-US" dirty="0"/>
              <a:t> metrics, </a:t>
            </a:r>
            <a:r>
              <a:rPr lang="pl-PL" dirty="0" err="1"/>
              <a:t>dates</a:t>
            </a:r>
            <a:r>
              <a:rPr lang="en-US" dirty="0"/>
              <a:t> comparisons, numeric comparisons</a:t>
            </a:r>
            <a:endParaRPr lang="pl-PL" dirty="0"/>
          </a:p>
          <a:p>
            <a:r>
              <a:rPr lang="pl-PL" dirty="0" err="1"/>
              <a:t>Classification</a:t>
            </a:r>
            <a:r>
              <a:rPr lang="pl-PL" dirty="0"/>
              <a:t>: </a:t>
            </a:r>
            <a:r>
              <a:rPr lang="pl-PL" dirty="0" err="1"/>
              <a:t>Fellegi-Sunter</a:t>
            </a:r>
            <a:r>
              <a:rPr lang="pl-PL" dirty="0"/>
              <a:t> Model</a:t>
            </a:r>
          </a:p>
          <a:p>
            <a:r>
              <a:rPr lang="en-US" dirty="0"/>
              <a:t>Final prediction: cut off scores, validation</a:t>
            </a:r>
            <a:endParaRPr lang="pl-PL" b="1" dirty="0"/>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6023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153067" y="556570"/>
            <a:ext cx="8537927" cy="569014"/>
          </a:xfrm>
        </p:spPr>
        <p:txBody>
          <a:bodyPr>
            <a:normAutofit fontScale="90000"/>
          </a:bodyPr>
          <a:lstStyle/>
          <a:p>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Preprocessing</a:t>
            </a: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349955" y="1459685"/>
            <a:ext cx="8341039" cy="4636388"/>
          </a:xfrm>
        </p:spPr>
        <p:txBody>
          <a:bodyPr>
            <a:normAutofit fontScale="92500"/>
          </a:bodyPr>
          <a:lstStyle/>
          <a:p>
            <a:r>
              <a:rPr lang="en-US" dirty="0"/>
              <a:t>The success of data linkage depends on the quality of the data. Pre-processing and data cleaning are the most difficult and time-consuming steps in data linkage, but they are necessary to ensure a successful and accurate linkage.</a:t>
            </a:r>
            <a:endParaRPr lang="pl-PL" dirty="0"/>
          </a:p>
          <a:p>
            <a:r>
              <a:rPr lang="pl-PL" dirty="0" err="1"/>
              <a:t>You</a:t>
            </a:r>
            <a:r>
              <a:rPr lang="pl-PL" dirty="0"/>
              <a:t> </a:t>
            </a:r>
            <a:r>
              <a:rPr lang="pl-PL" dirty="0" err="1"/>
              <a:t>can</a:t>
            </a:r>
            <a:r>
              <a:rPr lang="pl-PL" dirty="0"/>
              <a:t> </a:t>
            </a:r>
            <a:r>
              <a:rPr lang="pl-PL" dirty="0" err="1"/>
              <a:t>use</a:t>
            </a:r>
            <a:r>
              <a:rPr lang="pl-PL" dirty="0"/>
              <a:t> </a:t>
            </a:r>
            <a:r>
              <a:rPr lang="pl-PL" dirty="0" err="1"/>
              <a:t>all</a:t>
            </a:r>
            <a:r>
              <a:rPr lang="pl-PL" dirty="0"/>
              <a:t> </a:t>
            </a:r>
            <a:r>
              <a:rPr lang="pl-PL" dirty="0" err="1"/>
              <a:t>techniques</a:t>
            </a:r>
            <a:r>
              <a:rPr lang="pl-PL" dirty="0"/>
              <a:t> </a:t>
            </a:r>
            <a:r>
              <a:rPr lang="pl-PL" dirty="0" err="1"/>
              <a:t>presented</a:t>
            </a:r>
            <a:r>
              <a:rPr lang="pl-PL" dirty="0"/>
              <a:t> in </a:t>
            </a:r>
            <a:r>
              <a:rPr lang="pl-PL" b="1" dirty="0" err="1">
                <a:solidFill>
                  <a:srgbClr val="001D77"/>
                </a:solidFill>
              </a:rPr>
              <a:t>Text</a:t>
            </a:r>
            <a:r>
              <a:rPr lang="pl-PL" b="1" dirty="0">
                <a:solidFill>
                  <a:srgbClr val="001D77"/>
                </a:solidFill>
              </a:rPr>
              <a:t> </a:t>
            </a:r>
            <a:r>
              <a:rPr lang="pl-PL" b="1" dirty="0" err="1">
                <a:solidFill>
                  <a:srgbClr val="001D77"/>
                </a:solidFill>
              </a:rPr>
              <a:t>strings</a:t>
            </a:r>
            <a:endParaRPr lang="pl-PL" b="1" dirty="0">
              <a:solidFill>
                <a:srgbClr val="001D77"/>
              </a:solidFill>
            </a:endParaRPr>
          </a:p>
          <a:p>
            <a:r>
              <a:rPr lang="en-US" dirty="0"/>
              <a:t>Strings might contain extra words such as ‘</a:t>
            </a:r>
            <a:r>
              <a:rPr lang="en-US" dirty="0" err="1"/>
              <a:t>Mr</a:t>
            </a:r>
            <a:r>
              <a:rPr lang="en-US" dirty="0"/>
              <a:t>’, ‘</a:t>
            </a:r>
            <a:r>
              <a:rPr lang="en-US" dirty="0" err="1"/>
              <a:t>Mrs</a:t>
            </a:r>
            <a:r>
              <a:rPr lang="en-US" dirty="0"/>
              <a:t>’, ‘Dr’, ‘Jr’. These redundant words </a:t>
            </a:r>
            <a:r>
              <a:rPr lang="pl-PL" dirty="0" err="1"/>
              <a:t>should</a:t>
            </a:r>
            <a:r>
              <a:rPr lang="pl-PL" dirty="0"/>
              <a:t> be</a:t>
            </a:r>
            <a:r>
              <a:rPr lang="en-US" dirty="0"/>
              <a:t> removed</a:t>
            </a:r>
            <a:endParaRPr lang="pl-PL" dirty="0"/>
          </a:p>
          <a:p>
            <a:r>
              <a:rPr lang="pl-PL" dirty="0" err="1"/>
              <a:t>Standardize</a:t>
            </a:r>
            <a:r>
              <a:rPr lang="pl-PL" dirty="0"/>
              <a:t> </a:t>
            </a:r>
            <a:r>
              <a:rPr lang="pl-PL" dirty="0" err="1"/>
              <a:t>all</a:t>
            </a:r>
            <a:r>
              <a:rPr lang="pl-PL" dirty="0"/>
              <a:t> </a:t>
            </a:r>
            <a:r>
              <a:rPr lang="pl-PL" dirty="0" err="1"/>
              <a:t>variables</a:t>
            </a:r>
            <a:r>
              <a:rPr lang="pl-PL" dirty="0"/>
              <a:t> </a:t>
            </a:r>
            <a:r>
              <a:rPr lang="pl-PL" dirty="0" err="1"/>
              <a:t>that</a:t>
            </a:r>
            <a:r>
              <a:rPr lang="pl-PL" dirty="0"/>
              <a:t> </a:t>
            </a:r>
            <a:r>
              <a:rPr lang="pl-PL" dirty="0" err="1"/>
              <a:t>can</a:t>
            </a:r>
            <a:r>
              <a:rPr lang="pl-PL" dirty="0"/>
              <a:t> be </a:t>
            </a:r>
            <a:r>
              <a:rPr lang="pl-PL" dirty="0" err="1"/>
              <a:t>standardized</a:t>
            </a:r>
            <a:r>
              <a:rPr lang="pl-PL" dirty="0"/>
              <a:t> </a:t>
            </a:r>
            <a:r>
              <a:rPr lang="pl-PL" dirty="0" err="1"/>
              <a:t>e.g</a:t>
            </a:r>
            <a:r>
              <a:rPr lang="pl-PL" dirty="0"/>
              <a:t>. </a:t>
            </a:r>
            <a:r>
              <a:rPr lang="pl-PL" dirty="0" err="1"/>
              <a:t>postal</a:t>
            </a:r>
            <a:r>
              <a:rPr lang="pl-PL" dirty="0"/>
              <a:t> </a:t>
            </a:r>
            <a:r>
              <a:rPr lang="pl-PL" dirty="0" err="1"/>
              <a:t>code</a:t>
            </a:r>
            <a:endParaRPr lang="en-US" dirty="0"/>
          </a:p>
          <a:p>
            <a:r>
              <a:rPr lang="pl-PL" dirty="0" err="1"/>
              <a:t>Since</a:t>
            </a:r>
            <a:r>
              <a:rPr lang="pl-PL" dirty="0"/>
              <a:t> </a:t>
            </a:r>
            <a:r>
              <a:rPr lang="pl-PL" dirty="0" err="1"/>
              <a:t>there</a:t>
            </a:r>
            <a:r>
              <a:rPr lang="pl-PL" dirty="0"/>
              <a:t> </a:t>
            </a:r>
            <a:r>
              <a:rPr lang="pl-PL" dirty="0" err="1"/>
              <a:t>is</a:t>
            </a:r>
            <a:r>
              <a:rPr lang="pl-PL" dirty="0"/>
              <a:t> no </a:t>
            </a:r>
            <a:r>
              <a:rPr lang="pl-PL" dirty="0" err="1"/>
              <a:t>unique</a:t>
            </a:r>
            <a:r>
              <a:rPr lang="pl-PL" dirty="0"/>
              <a:t> </a:t>
            </a:r>
            <a:r>
              <a:rPr lang="pl-PL" dirty="0" err="1"/>
              <a:t>key</a:t>
            </a:r>
            <a:r>
              <a:rPr lang="en-US" dirty="0"/>
              <a:t>, a reference number needs to be generated and added to each record across </a:t>
            </a:r>
            <a:r>
              <a:rPr lang="pl-PL" dirty="0" err="1"/>
              <a:t>all</a:t>
            </a:r>
            <a:r>
              <a:rPr lang="pl-PL" dirty="0"/>
              <a:t> </a:t>
            </a:r>
            <a:r>
              <a:rPr lang="pl-PL" dirty="0" err="1"/>
              <a:t>datasets</a:t>
            </a:r>
            <a:r>
              <a:rPr lang="en-US" dirty="0"/>
              <a:t>.</a:t>
            </a:r>
            <a:endParaRPr lang="pl-PL" dirty="0"/>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8959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153067" y="556570"/>
            <a:ext cx="8537927" cy="569014"/>
          </a:xfrm>
        </p:spPr>
        <p:txBody>
          <a:bodyPr>
            <a:normAutofit fontScale="90000"/>
          </a:bodyPr>
          <a:lstStyle/>
          <a:p>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Matching variables </a:t>
            </a: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349955" y="1192217"/>
            <a:ext cx="8341039" cy="4903856"/>
          </a:xfrm>
        </p:spPr>
        <p:txBody>
          <a:bodyPr>
            <a:normAutofit fontScale="77500" lnSpcReduction="20000"/>
          </a:bodyPr>
          <a:lstStyle/>
          <a:p>
            <a:pPr marL="0" indent="0">
              <a:buNone/>
            </a:pPr>
            <a:r>
              <a:rPr lang="en-US" dirty="0"/>
              <a:t>Matching variables need to be selected. The choice depends on the type and contents of the datasets. </a:t>
            </a:r>
            <a:endParaRPr lang="pl-PL" dirty="0"/>
          </a:p>
          <a:p>
            <a:r>
              <a:rPr lang="en-US" dirty="0"/>
              <a:t>Proper names rarely change during the lifetime of a person, for example, birth surname, first forename.</a:t>
            </a:r>
          </a:p>
          <a:p>
            <a:r>
              <a:rPr lang="en-US" dirty="0"/>
              <a:t>Personal characteristics that are fixed at birth very rarely change</a:t>
            </a:r>
            <a:r>
              <a:rPr lang="pl-PL" dirty="0"/>
              <a:t>:</a:t>
            </a:r>
            <a:r>
              <a:rPr lang="en-US" dirty="0"/>
              <a:t> gender, ethnicity, date of birth, place of birth.</a:t>
            </a:r>
          </a:p>
          <a:p>
            <a:r>
              <a:rPr lang="en-US" dirty="0"/>
              <a:t>Social demographic variables may change over time</a:t>
            </a:r>
            <a:r>
              <a:rPr lang="pl-PL" dirty="0"/>
              <a:t>:</a:t>
            </a:r>
            <a:r>
              <a:rPr lang="en-US" dirty="0"/>
              <a:t> street name, postcode, marital status.</a:t>
            </a:r>
            <a:endParaRPr lang="pl-PL" dirty="0"/>
          </a:p>
          <a:p>
            <a:r>
              <a:rPr lang="en-US" dirty="0"/>
              <a:t>Matching variables might include fused strings, such as first name given together with last name, or house number given together with street name. These matching variables need to be parsed into separate matching variables, as this increases the power of the decision rule to determine correct matches</a:t>
            </a:r>
            <a:endParaRPr lang="pl-PL" dirty="0"/>
          </a:p>
          <a:p>
            <a:r>
              <a:rPr lang="en-US" dirty="0"/>
              <a:t>Matching variables should have high discriminating power</a:t>
            </a:r>
            <a:r>
              <a:rPr lang="pl-PL" dirty="0"/>
              <a:t>, </a:t>
            </a:r>
            <a:r>
              <a:rPr lang="pl-PL" dirty="0" err="1"/>
              <a:t>that</a:t>
            </a:r>
            <a:r>
              <a:rPr lang="pl-PL" dirty="0"/>
              <a:t> </a:t>
            </a:r>
            <a:r>
              <a:rPr lang="pl-PL" dirty="0" err="1"/>
              <a:t>is</a:t>
            </a:r>
            <a:r>
              <a:rPr lang="en-US" dirty="0"/>
              <a:t> with a large number of value states, such as zip code and last name. Examples of variables with low discriminating power are those with a small number of value states, such as gender and month of birth.</a:t>
            </a:r>
          </a:p>
          <a:p>
            <a:pPr marL="0" indent="0">
              <a:buNone/>
            </a:pPr>
            <a:endParaRPr lang="pl-PL" dirty="0"/>
          </a:p>
          <a:p>
            <a:pPr marL="0" indent="0">
              <a:buNone/>
            </a:pPr>
            <a:endParaRPr lang="pl-PL" b="1" dirty="0"/>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135988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196910"/>
            <a:ext cx="8690994" cy="870715"/>
          </a:xfrm>
        </p:spPr>
        <p:txBody>
          <a:bodyPr>
            <a:normAutofit/>
          </a:bodyPr>
          <a:lstStyle/>
          <a:p>
            <a:r>
              <a:rPr lang="pl-PL" sz="32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Blocking</a:t>
            </a:r>
            <a:r>
              <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2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Variables</a:t>
            </a:r>
            <a:endParaRPr lang="pl-PL" sz="28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349955" y="1125584"/>
            <a:ext cx="8341039" cy="4970489"/>
          </a:xfrm>
        </p:spPr>
        <p:txBody>
          <a:bodyPr>
            <a:normAutofit fontScale="92500" lnSpcReduction="20000"/>
          </a:bodyPr>
          <a:lstStyle/>
          <a:p>
            <a:r>
              <a:rPr lang="pl-PL" dirty="0" err="1"/>
              <a:t>Suppose</a:t>
            </a:r>
            <a:r>
              <a:rPr lang="en-US" dirty="0"/>
              <a:t> both datasets have 10,000 individuals</a:t>
            </a:r>
            <a:r>
              <a:rPr lang="pl-PL" dirty="0"/>
              <a:t>.</a:t>
            </a:r>
            <a:r>
              <a:rPr lang="en-US" dirty="0"/>
              <a:t> </a:t>
            </a:r>
            <a:r>
              <a:rPr lang="pl-PL" dirty="0" err="1"/>
              <a:t>If</a:t>
            </a:r>
            <a:r>
              <a:rPr lang="en-US" dirty="0"/>
              <a:t> a one-to-one match is to be carried out, this results in 100 million pairs to compare. </a:t>
            </a:r>
            <a:r>
              <a:rPr lang="pl-PL" dirty="0"/>
              <a:t>It </a:t>
            </a:r>
            <a:r>
              <a:rPr lang="pl-PL" dirty="0" err="1"/>
              <a:t>may</a:t>
            </a:r>
            <a:r>
              <a:rPr lang="pl-PL" dirty="0"/>
              <a:t> </a:t>
            </a:r>
            <a:r>
              <a:rPr lang="pl-PL" dirty="0" err="1"/>
              <a:t>cause</a:t>
            </a:r>
            <a:r>
              <a:rPr lang="pl-PL" dirty="0"/>
              <a:t> a </a:t>
            </a:r>
            <a:r>
              <a:rPr lang="en-US" dirty="0"/>
              <a:t>computational burden</a:t>
            </a:r>
            <a:r>
              <a:rPr lang="pl-PL" dirty="0"/>
              <a:t>.</a:t>
            </a:r>
          </a:p>
          <a:p>
            <a:r>
              <a:rPr lang="en-US" dirty="0"/>
              <a:t>A blocking variable aims to reduce the search space between datasets by avoiding the comparison of record pairs that are least likely to be matches.</a:t>
            </a:r>
            <a:endParaRPr lang="pl-PL" dirty="0"/>
          </a:p>
          <a:p>
            <a:r>
              <a:rPr lang="en-US" dirty="0"/>
              <a:t>The search space can be dramatically reduced by forming pairs for comparison only among those with the potential to be matches, such as those with a common geographical area.</a:t>
            </a:r>
            <a:endParaRPr lang="pl-PL" dirty="0"/>
          </a:p>
          <a:p>
            <a:r>
              <a:rPr lang="en-US" dirty="0"/>
              <a:t>For example, the postcode can be used as a blocking variable.</a:t>
            </a:r>
            <a:endParaRPr lang="pl-PL" dirty="0"/>
          </a:p>
          <a:p>
            <a:r>
              <a:rPr lang="en-US" dirty="0"/>
              <a:t>Record pairs are brought together only if they agree (exactly) on the blocking variable.</a:t>
            </a:r>
            <a:endParaRPr lang="pl-PL" dirty="0"/>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44783" y="631495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837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226503" y="166808"/>
            <a:ext cx="8690994" cy="1190238"/>
          </a:xfrm>
        </p:spPr>
        <p:txBody>
          <a:bodyPr>
            <a:normAutofit/>
          </a:bodyPr>
          <a:lstStyle/>
          <a:p>
            <a:r>
              <a:rPr lang="pl-PL" sz="32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Blocking</a:t>
            </a:r>
            <a:r>
              <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2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Variables</a:t>
            </a: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349955" y="1125584"/>
            <a:ext cx="8341039" cy="4970489"/>
          </a:xfrm>
        </p:spPr>
        <p:txBody>
          <a:bodyPr>
            <a:normAutofit/>
          </a:bodyPr>
          <a:lstStyle/>
          <a:p>
            <a:r>
              <a:rPr lang="en-US" dirty="0"/>
              <a:t>The typical approach, especially for one-to-one matching, is to carry out the probabilistic data linkage sequentially, starting with a restrictive deterministic matching on the blocking variable and forming all record pairs for comparison.</a:t>
            </a:r>
            <a:endParaRPr lang="pl-PL" dirty="0"/>
          </a:p>
          <a:p>
            <a:r>
              <a:rPr lang="en-US" dirty="0"/>
              <a:t>Once matches are determined, they are set aside and a second linkage is carried out through the residual datasets, where the blocking variable can now be less restricted.</a:t>
            </a:r>
            <a:endParaRPr lang="pl-PL" dirty="0"/>
          </a:p>
          <a:p>
            <a:r>
              <a:rPr lang="en-US" dirty="0"/>
              <a:t> This is carried out multiple times until the residual datasets are small enough that no blocking variable is needed.</a:t>
            </a:r>
            <a:endParaRPr lang="pl-PL" b="1" dirty="0"/>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89873" y="6302300"/>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418619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pPr algn="ctr"/>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Linkage Stage</a:t>
            </a:r>
            <a:br>
              <a:rPr lang="en-US" sz="3600" b="1" dirty="0"/>
            </a:br>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Parameters</a:t>
            </a:r>
            <a:r>
              <a:rPr lang="en-US" sz="3600" b="1" dirty="0"/>
              <a:t> </a:t>
            </a:r>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of Data Linkage</a:t>
            </a: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349955" y="1125584"/>
            <a:ext cx="8341039" cy="4970489"/>
          </a:xfrm>
        </p:spPr>
        <p:txBody>
          <a:bodyPr>
            <a:normAutofit lnSpcReduction="10000"/>
          </a:bodyPr>
          <a:lstStyle/>
          <a:p>
            <a:r>
              <a:rPr lang="pl-PL" dirty="0"/>
              <a:t>I</a:t>
            </a:r>
            <a:r>
              <a:rPr lang="en-US" dirty="0"/>
              <a:t>n probabilistic data linkage, a frequency analysis of data values is carried out to calculate a weight or score for each matching variable, which indicates how likely it is that they refer to the same entity.</a:t>
            </a:r>
            <a:endParaRPr lang="pl-PL" dirty="0"/>
          </a:p>
          <a:p>
            <a:r>
              <a:rPr lang="en-US" dirty="0"/>
              <a:t>Uncommon value agreements should give stronger evidence of linkage.</a:t>
            </a:r>
            <a:endParaRPr lang="pl-PL" dirty="0"/>
          </a:p>
          <a:p>
            <a:r>
              <a:rPr lang="en-US" dirty="0"/>
              <a:t>Large weights assigned to matching variables are expected when there is a correct match and small weights assigned to matching variables when there is no match.</a:t>
            </a:r>
            <a:endParaRPr lang="pl-PL" dirty="0"/>
          </a:p>
          <a:p>
            <a:r>
              <a:rPr lang="en-US" dirty="0"/>
              <a:t> Note that there is still a positive, albeit small, weight even for an incorrect match, due to the potential for errors in the matching variable.</a:t>
            </a: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150234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pPr algn="ctr"/>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Parameters</a:t>
            </a:r>
            <a:r>
              <a:rPr lang="en-US" sz="3600" b="1" dirty="0"/>
              <a:t> </a:t>
            </a:r>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of Data Linkage</a:t>
            </a: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349955" y="1125584"/>
            <a:ext cx="8341039" cy="4970489"/>
          </a:xfrm>
        </p:spPr>
        <p:txBody>
          <a:bodyPr>
            <a:normAutofit fontScale="77500" lnSpcReduction="20000"/>
          </a:bodyPr>
          <a:lstStyle/>
          <a:p>
            <a:pPr marL="0" indent="0">
              <a:buNone/>
            </a:pPr>
            <a:r>
              <a:rPr lang="en-US" dirty="0"/>
              <a:t>The weight is a ratio of two frequencies:</a:t>
            </a:r>
          </a:p>
          <a:p>
            <a:r>
              <a:rPr lang="en-US" dirty="0"/>
              <a:t>Number of agreements of the value of the matching variable in record pairs that represent that same entity (</a:t>
            </a:r>
            <a:r>
              <a:rPr lang="en-US" i="1" dirty="0"/>
              <a:t>true match</a:t>
            </a:r>
            <a:r>
              <a:rPr lang="en-US" dirty="0"/>
              <a:t>)</a:t>
            </a:r>
          </a:p>
          <a:p>
            <a:r>
              <a:rPr lang="en-US" dirty="0"/>
              <a:t>Number of agreements of the value of the matching variable in record pairs that do not represent the same entity</a:t>
            </a:r>
            <a:endParaRPr lang="pl-PL" dirty="0"/>
          </a:p>
          <a:p>
            <a:pPr marL="0" indent="0">
              <a:buNone/>
            </a:pPr>
            <a:r>
              <a:rPr lang="en-US" dirty="0"/>
              <a:t>There are three key parameters for probabilistic data linkage, which are represented by the following concepts:</a:t>
            </a:r>
          </a:p>
          <a:p>
            <a:r>
              <a:rPr lang="en-US" dirty="0"/>
              <a:t>The quality of the data</a:t>
            </a:r>
          </a:p>
          <a:p>
            <a:r>
              <a:rPr lang="en-US" dirty="0"/>
              <a:t>The chance that the values of a matching variable will randomly agree</a:t>
            </a:r>
          </a:p>
          <a:p>
            <a:r>
              <a:rPr lang="en-US" dirty="0"/>
              <a:t>The ultimate number of true matches that exist in the database</a:t>
            </a:r>
          </a:p>
          <a:p>
            <a:endParaRPr lang="pl-PL" dirty="0"/>
          </a:p>
          <a:p>
            <a:pPr marL="0" indent="0">
              <a:buNone/>
            </a:pPr>
            <a:r>
              <a:rPr lang="en-US" dirty="0"/>
              <a:t>This original framework for data linkage was developed by Newcombe et al. (</a:t>
            </a:r>
            <a:r>
              <a:rPr lang="en-US" dirty="0">
                <a:hlinkClick r:id="rId2" tooltip="Newcombe HB, Kennedy JM, Axford SJ et al (1959) Automatic linkage of vital records. Science 130(3381):954–959"/>
              </a:rPr>
              <a:t>1959</a:t>
            </a:r>
            <a:r>
              <a:rPr lang="en-US" dirty="0"/>
              <a:t>) and </a:t>
            </a:r>
            <a:r>
              <a:rPr lang="en-US" dirty="0" err="1"/>
              <a:t>formalised</a:t>
            </a:r>
            <a:r>
              <a:rPr lang="en-US" dirty="0"/>
              <a:t> into the well-known probabilistic framework described in </a:t>
            </a:r>
            <a:r>
              <a:rPr lang="en-US" dirty="0" err="1"/>
              <a:t>Fellegi</a:t>
            </a:r>
            <a:r>
              <a:rPr lang="en-US" dirty="0"/>
              <a:t> and </a:t>
            </a:r>
            <a:r>
              <a:rPr lang="en-US" dirty="0" err="1"/>
              <a:t>Sunter</a:t>
            </a:r>
            <a:r>
              <a:rPr lang="en-US" dirty="0"/>
              <a:t> (</a:t>
            </a:r>
            <a:r>
              <a:rPr lang="en-US" dirty="0">
                <a:hlinkClick r:id="rId3" tooltip="Fellegi IP, Sunter AB (1969) A theory for record linkage. J Am Stat Assoc 64:1183–1210"/>
              </a:rPr>
              <a:t>1969</a:t>
            </a:r>
            <a:r>
              <a:rPr lang="en-US" dirty="0"/>
              <a:t>), referred to hereafter as F&amp;S.</a:t>
            </a:r>
          </a:p>
          <a:p>
            <a:endParaRPr lang="en-US" dirty="0"/>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152027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5"/>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a:solidFill>
                <a:prstClr val="black"/>
              </a:solidFill>
            </a:endParaRPr>
          </a:p>
        </p:txBody>
      </p:sp>
      <p:sp>
        <p:nvSpPr>
          <p:cNvPr id="16" name="Symbol zastępczy numeru slajdu 1"/>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a:t>
            </a:r>
          </a:p>
        </p:txBody>
      </p:sp>
      <p:pic>
        <p:nvPicPr>
          <p:cNvPr id="17" name="Obraz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12" name="Prostokąt 11"/>
          <p:cNvSpPr/>
          <p:nvPr/>
        </p:nvSpPr>
        <p:spPr>
          <a:xfrm>
            <a:off x="276045" y="222306"/>
            <a:ext cx="8591910" cy="584775"/>
          </a:xfrm>
          <a:prstGeom prst="rect">
            <a:avLst/>
          </a:prstGeom>
        </p:spPr>
        <p:txBody>
          <a:bodyPr wrap="square">
            <a:spAutoFit/>
          </a:bodyPr>
          <a:lstStyle/>
          <a:p>
            <a:pPr algn="ctr"/>
            <a:r>
              <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Agenda</a:t>
            </a:r>
            <a:endParaRPr lang="pl-PL" sz="21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1000205580"/>
              </p:ext>
            </p:extLst>
          </p:nvPr>
        </p:nvGraphicFramePr>
        <p:xfrm>
          <a:off x="1458098" y="137739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827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453005" y="1446551"/>
            <a:ext cx="8330353" cy="499327"/>
          </a:xfrm>
        </p:spPr>
        <p:txBody>
          <a:bodyPr>
            <a:normAutofit fontScale="90000"/>
          </a:bodyPr>
          <a:lstStyle/>
          <a:p>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 Record Linkage</a:t>
            </a:r>
            <a:br>
              <a:rPr lang="en-US" sz="3600" b="1" dirty="0"/>
            </a:b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68447" y="1132514"/>
                <a:ext cx="8422547" cy="4963559"/>
              </a:xfrm>
            </p:spPr>
            <p:txBody>
              <a:bodyPr>
                <a:normAutofit/>
              </a:bodyPr>
              <a:lstStyle/>
              <a:p>
                <a:pPr marL="0" indent="0">
                  <a:buNone/>
                </a:pPr>
                <a:r>
                  <a:rPr lang="en-AU" sz="2000" dirty="0"/>
                  <a:t>In the simplest probabilistic record linkage, two probabilities need to be estimated:</a:t>
                </a:r>
              </a:p>
              <a:p>
                <a14:m>
                  <m:oMath xmlns:m="http://schemas.openxmlformats.org/officeDocument/2006/math">
                    <m:r>
                      <a:rPr lang="en-AU" sz="2000" i="1" smtClean="0">
                        <a:latin typeface="Cambria Math" panose="02040503050406030204" pitchFamily="18" charset="0"/>
                      </a:rPr>
                      <m:t>𝑚</m:t>
                    </m:r>
                  </m:oMath>
                </a14:m>
                <a:r>
                  <a:rPr lang="en-AU" sz="2000" i="1" dirty="0"/>
                  <a:t> </a:t>
                </a:r>
                <a:r>
                  <a:rPr lang="en-AU" sz="2000" dirty="0"/>
                  <a:t>(Match probability)</a:t>
                </a:r>
                <a:r>
                  <a:rPr lang="en-AU" sz="2000" i="1" dirty="0"/>
                  <a:t> – </a:t>
                </a:r>
                <a:r>
                  <a:rPr lang="en-AU" sz="2000" dirty="0"/>
                  <a:t>probability that matching variable agrees in two datasets under condition that they come from the same entity (match). Usually this value is close to 1. Lower probabilities are assigned to </a:t>
                </a:r>
                <a:r>
                  <a:rPr lang="en-AU" sz="2000" dirty="0" err="1"/>
                  <a:t>varaible</a:t>
                </a:r>
                <a:r>
                  <a:rPr lang="en-AU" sz="2000" dirty="0"/>
                  <a:t> vulnerable to typos (np. Wójcik - Wojcik)</a:t>
                </a:r>
              </a:p>
              <a:p>
                <a14:m>
                  <m:oMath xmlns:m="http://schemas.openxmlformats.org/officeDocument/2006/math">
                    <m:r>
                      <a:rPr lang="en-AU" sz="2000" i="1" smtClean="0">
                        <a:latin typeface="Cambria Math" panose="02040503050406030204" pitchFamily="18" charset="0"/>
                      </a:rPr>
                      <m:t>𝑢</m:t>
                    </m:r>
                    <m:r>
                      <a:rPr lang="en-AU" sz="2000" i="1" smtClean="0">
                        <a:latin typeface="Cambria Math" panose="02040503050406030204" pitchFamily="18" charset="0"/>
                      </a:rPr>
                      <m:t> </m:t>
                    </m:r>
                  </m:oMath>
                </a14:m>
                <a:r>
                  <a:rPr lang="en-AU" sz="2000" dirty="0"/>
                  <a:t>(</a:t>
                </a:r>
                <a:r>
                  <a:rPr lang="en-AU" sz="2000" dirty="0" err="1"/>
                  <a:t>Unmatch</a:t>
                </a:r>
                <a:r>
                  <a:rPr lang="en-AU" sz="2000" dirty="0"/>
                  <a:t> probability) - probability that matching variable agrees in two datasets under condition that they</a:t>
                </a:r>
                <a:r>
                  <a:rPr lang="pl-PL" sz="2000" dirty="0"/>
                  <a:t> </a:t>
                </a:r>
                <a:r>
                  <a:rPr lang="pl-PL" sz="2000" b="1" dirty="0"/>
                  <a:t>do not</a:t>
                </a:r>
                <a:r>
                  <a:rPr lang="en-AU" sz="2000" b="1" dirty="0"/>
                  <a:t> </a:t>
                </a:r>
                <a:r>
                  <a:rPr lang="en-AU" sz="2000" dirty="0"/>
                  <a:t>come from the same entity (</a:t>
                </a:r>
                <a:r>
                  <a:rPr lang="pl-PL" sz="2000" dirty="0" err="1"/>
                  <a:t>un</a:t>
                </a:r>
                <a:r>
                  <a:rPr lang="en-AU" sz="2000" dirty="0"/>
                  <a:t>match). </a:t>
                </a:r>
                <a:r>
                  <a:rPr lang="pl-PL" sz="2000" dirty="0"/>
                  <a:t>It </a:t>
                </a:r>
                <a:r>
                  <a:rPr lang="pl-PL" sz="2000" dirty="0" err="1"/>
                  <a:t>is</a:t>
                </a:r>
                <a:r>
                  <a:rPr lang="pl-PL" sz="2000" dirty="0"/>
                  <a:t> a </a:t>
                </a:r>
                <a:r>
                  <a:rPr lang="en-AU" sz="2000" dirty="0"/>
                  <a:t>probability </a:t>
                </a:r>
                <a:r>
                  <a:rPr lang="pl-PL" sz="2000" dirty="0"/>
                  <a:t>of a </a:t>
                </a:r>
                <a:r>
                  <a:rPr lang="pl-PL" sz="2000" dirty="0" err="1"/>
                  <a:t>match</a:t>
                </a:r>
                <a:r>
                  <a:rPr lang="pl-PL" sz="2000" dirty="0"/>
                  <a:t> </a:t>
                </a:r>
                <a:r>
                  <a:rPr lang="pl-PL" sz="2000" dirty="0" err="1"/>
                  <a:t>just</a:t>
                </a:r>
                <a:r>
                  <a:rPr lang="pl-PL" sz="2000" dirty="0"/>
                  <a:t> by </a:t>
                </a:r>
                <a:r>
                  <a:rPr lang="pl-PL" sz="2000" dirty="0" err="1"/>
                  <a:t>chance</a:t>
                </a:r>
                <a:r>
                  <a:rPr lang="pl-PL" sz="2000" dirty="0"/>
                  <a:t>.</a:t>
                </a:r>
              </a:p>
              <a:p>
                <a:pPr marL="0" indent="0">
                  <a:buNone/>
                </a:pPr>
                <a:br>
                  <a:rPr lang="en-AU" sz="2000" dirty="0"/>
                </a:br>
                <a:r>
                  <a:rPr lang="pl-PL" sz="2000" dirty="0"/>
                  <a:t>For a </a:t>
                </a:r>
                <a:r>
                  <a:rPr lang="pl-PL" sz="2000" dirty="0" err="1"/>
                  <a:t>given</a:t>
                </a:r>
                <a:r>
                  <a:rPr lang="pl-PL" sz="2000" dirty="0"/>
                  <a:t> </a:t>
                </a:r>
                <a:r>
                  <a:rPr lang="pl-PL" sz="2000" dirty="0" err="1"/>
                  <a:t>variable</a:t>
                </a:r>
                <a:r>
                  <a:rPr lang="pl-PL" sz="2000" dirty="0"/>
                  <a:t> </a:t>
                </a:r>
                <a:r>
                  <a:rPr lang="pl-PL" sz="2000" dirty="0" err="1"/>
                  <a:t>there</a:t>
                </a:r>
                <a:r>
                  <a:rPr lang="pl-PL" sz="2000" dirty="0"/>
                  <a:t> </a:t>
                </a:r>
                <a:r>
                  <a:rPr lang="pl-PL" sz="2000" dirty="0" err="1"/>
                  <a:t>can</a:t>
                </a:r>
                <a:r>
                  <a:rPr lang="pl-PL" sz="2000" dirty="0"/>
                  <a:t> be </a:t>
                </a:r>
                <a:r>
                  <a:rPr lang="pl-PL" sz="2000" dirty="0" err="1"/>
                  <a:t>many</a:t>
                </a:r>
                <a:r>
                  <a:rPr lang="pl-PL" sz="2000" dirty="0"/>
                  <a:t> </a:t>
                </a:r>
                <a:r>
                  <a:rPr lang="pl-PL" sz="2000" dirty="0" err="1"/>
                  <a:t>values</a:t>
                </a:r>
                <a:r>
                  <a:rPr lang="pl-PL" sz="2000" dirty="0"/>
                  <a:t> of </a:t>
                </a:r>
                <a14:m>
                  <m:oMath xmlns:m="http://schemas.openxmlformats.org/officeDocument/2006/math">
                    <m:r>
                      <a:rPr lang="en-AU" sz="2000" i="1" smtClean="0">
                        <a:latin typeface="Cambria Math" panose="02040503050406030204" pitchFamily="18" charset="0"/>
                      </a:rPr>
                      <m:t>𝑢</m:t>
                    </m:r>
                  </m:oMath>
                </a14:m>
                <a:r>
                  <a:rPr lang="en-AU" sz="2000" dirty="0"/>
                  <a:t> </a:t>
                </a:r>
                <a:r>
                  <a:rPr lang="pl-PL" sz="2000" dirty="0"/>
                  <a:t>conditional to a </a:t>
                </a:r>
                <a:r>
                  <a:rPr lang="pl-PL" sz="2000" dirty="0" err="1"/>
                  <a:t>particular</a:t>
                </a:r>
                <a:r>
                  <a:rPr lang="pl-PL" sz="2000" dirty="0"/>
                  <a:t> </a:t>
                </a:r>
                <a:r>
                  <a:rPr lang="pl-PL" sz="2000" dirty="0" err="1"/>
                  <a:t>value</a:t>
                </a:r>
                <a:r>
                  <a:rPr lang="pl-PL" sz="2000" dirty="0"/>
                  <a:t> of </a:t>
                </a:r>
                <a:r>
                  <a:rPr lang="pl-PL" sz="2000" dirty="0" err="1"/>
                  <a:t>matching</a:t>
                </a:r>
                <a:r>
                  <a:rPr lang="pl-PL" sz="2000" dirty="0"/>
                  <a:t> </a:t>
                </a:r>
                <a:r>
                  <a:rPr lang="pl-PL" sz="2000" dirty="0" err="1"/>
                  <a:t>variable</a:t>
                </a:r>
                <a:r>
                  <a:rPr lang="en-AU" sz="2000" dirty="0"/>
                  <a:t>. </a:t>
                </a:r>
                <a:br>
                  <a:rPr lang="en-AU" sz="2000" dirty="0"/>
                </a:br>
                <a:r>
                  <a:rPr lang="pl-PL" sz="2000" dirty="0" err="1"/>
                  <a:t>Example</a:t>
                </a:r>
                <a:r>
                  <a:rPr lang="en-AU" sz="2000" dirty="0"/>
                  <a:t>. </a:t>
                </a:r>
                <a:r>
                  <a:rPr lang="pl-PL" sz="2000" dirty="0"/>
                  <a:t>In Warwas </a:t>
                </a:r>
                <a:r>
                  <a:rPr lang="pl-PL" sz="2000" dirty="0" err="1"/>
                  <a:t>during</a:t>
                </a:r>
                <a:r>
                  <a:rPr lang="pl-PL" sz="2000" dirty="0"/>
                  <a:t> a period </a:t>
                </a:r>
                <a:r>
                  <a:rPr lang="en-AU" sz="2000" dirty="0"/>
                  <a:t>2004-2014 </a:t>
                </a:r>
                <a:r>
                  <a:rPr lang="pl-PL" sz="2000" dirty="0" err="1"/>
                  <a:t>there</a:t>
                </a:r>
                <a:r>
                  <a:rPr lang="pl-PL" sz="2000" dirty="0"/>
                  <a:t> </a:t>
                </a:r>
                <a:r>
                  <a:rPr lang="pl-PL" sz="2000" dirty="0" err="1"/>
                  <a:t>were</a:t>
                </a:r>
                <a:r>
                  <a:rPr lang="pl-PL" sz="2000" dirty="0"/>
                  <a:t> </a:t>
                </a:r>
                <a:r>
                  <a:rPr lang="pl-PL" sz="2000" dirty="0" err="1"/>
                  <a:t>born</a:t>
                </a:r>
                <a:r>
                  <a:rPr lang="en-AU" sz="2000" dirty="0"/>
                  <a:t> 48659 </a:t>
                </a:r>
                <a:r>
                  <a:rPr lang="pl-PL" sz="2000" dirty="0" err="1"/>
                  <a:t>girl</a:t>
                </a:r>
                <a:r>
                  <a:rPr lang="en-AU" sz="2000" dirty="0"/>
                  <a:t>, </a:t>
                </a:r>
                <a:r>
                  <a:rPr lang="pl-PL" sz="2000" dirty="0"/>
                  <a:t>of </a:t>
                </a:r>
                <a:r>
                  <a:rPr lang="pl-PL" sz="2000" dirty="0" err="1"/>
                  <a:t>which</a:t>
                </a:r>
                <a:r>
                  <a:rPr lang="en-AU" sz="2000" dirty="0"/>
                  <a:t> 3021 </a:t>
                </a:r>
                <a:r>
                  <a:rPr lang="pl-PL" sz="2000" dirty="0" err="1"/>
                  <a:t>named</a:t>
                </a:r>
                <a:r>
                  <a:rPr lang="pl-PL" sz="2000" dirty="0"/>
                  <a:t> </a:t>
                </a:r>
                <a:r>
                  <a:rPr lang="en-AU" sz="2000" dirty="0"/>
                  <a:t>Julia </a:t>
                </a:r>
                <a:r>
                  <a:rPr lang="pl-PL" sz="2000" dirty="0"/>
                  <a:t>and</a:t>
                </a:r>
                <a:r>
                  <a:rPr lang="en-AU" sz="2000" dirty="0"/>
                  <a:t> 531 </a:t>
                </a:r>
                <a:r>
                  <a:rPr lang="pl-PL" sz="2000" dirty="0" err="1"/>
                  <a:t>named</a:t>
                </a:r>
                <a:r>
                  <a:rPr lang="en-AU" sz="2000" dirty="0"/>
                  <a:t> Nikola. </a:t>
                </a:r>
                <a:r>
                  <a:rPr lang="pl-PL" sz="2000" dirty="0" err="1"/>
                  <a:t>Hence</a:t>
                </a:r>
                <a:r>
                  <a:rPr lang="en-AU" sz="2000" dirty="0"/>
                  <a:t> </a:t>
                </a:r>
                <a14:m>
                  <m:oMath xmlns:m="http://schemas.openxmlformats.org/officeDocument/2006/math">
                    <m:sSub>
                      <m:sSubPr>
                        <m:ctrlPr>
                          <a:rPr lang="en-AU" sz="2000" i="1" smtClean="0">
                            <a:latin typeface="Cambria Math" panose="02040503050406030204" pitchFamily="18" charset="0"/>
                          </a:rPr>
                        </m:ctrlPr>
                      </m:sSubPr>
                      <m:e>
                        <m:r>
                          <a:rPr lang="en-AU" sz="2000" i="1" smtClean="0">
                            <a:latin typeface="Cambria Math" panose="02040503050406030204" pitchFamily="18" charset="0"/>
                          </a:rPr>
                          <m:t>𝑢</m:t>
                        </m:r>
                      </m:e>
                      <m:sub>
                        <m:r>
                          <a:rPr lang="en-AU" sz="2000" i="1" smtClean="0">
                            <a:latin typeface="Cambria Math" panose="02040503050406030204" pitchFamily="18" charset="0"/>
                          </a:rPr>
                          <m:t>𝐽𝑢𝑙𝑖𝑎</m:t>
                        </m:r>
                      </m:sub>
                    </m:sSub>
                    <m:r>
                      <a:rPr lang="en-AU" sz="2000" i="1" smtClean="0">
                        <a:latin typeface="Cambria Math" panose="02040503050406030204" pitchFamily="18" charset="0"/>
                      </a:rPr>
                      <m:t>=0,06209</m:t>
                    </m:r>
                  </m:oMath>
                </a14:m>
                <a:r>
                  <a:rPr lang="en-AU" sz="2000" dirty="0"/>
                  <a:t> </a:t>
                </a:r>
                <a:r>
                  <a:rPr lang="pl-PL" sz="2000" dirty="0"/>
                  <a:t>while</a:t>
                </a:r>
                <a:r>
                  <a:rPr lang="en-AU" sz="2000" dirty="0"/>
                  <a:t> </a:t>
                </a:r>
                <a14:m>
                  <m:oMath xmlns:m="http://schemas.openxmlformats.org/officeDocument/2006/math">
                    <m:sSub>
                      <m:sSubPr>
                        <m:ctrlPr>
                          <a:rPr lang="en-AU" sz="2000" i="1" smtClean="0">
                            <a:latin typeface="Cambria Math" panose="02040503050406030204" pitchFamily="18" charset="0"/>
                          </a:rPr>
                        </m:ctrlPr>
                      </m:sSubPr>
                      <m:e>
                        <m:r>
                          <a:rPr lang="en-AU" sz="2000" i="1" smtClean="0">
                            <a:latin typeface="Cambria Math" panose="02040503050406030204" pitchFamily="18" charset="0"/>
                          </a:rPr>
                          <m:t>𝑢</m:t>
                        </m:r>
                      </m:e>
                      <m:sub>
                        <m:r>
                          <a:rPr lang="en-AU" sz="2000" i="1" smtClean="0">
                            <a:latin typeface="Cambria Math" panose="02040503050406030204" pitchFamily="18" charset="0"/>
                          </a:rPr>
                          <m:t>𝑁𝑖𝑘𝑜𝑙𝑎</m:t>
                        </m:r>
                      </m:sub>
                    </m:sSub>
                    <m:r>
                      <a:rPr lang="en-AU" sz="2000" i="1" smtClean="0">
                        <a:latin typeface="Cambria Math" panose="02040503050406030204" pitchFamily="18" charset="0"/>
                      </a:rPr>
                      <m:t>=0,01091</m:t>
                    </m:r>
                  </m:oMath>
                </a14:m>
                <a:endParaRPr lang="en-AU" sz="2000" dirty="0"/>
              </a:p>
              <a:p>
                <a:pPr marL="0" lvl="0" indent="0" eaLnBrk="0" fontAlgn="base" hangingPunct="0">
                  <a:lnSpc>
                    <a:spcPct val="100000"/>
                  </a:lnSpc>
                  <a:spcBef>
                    <a:spcPct val="0"/>
                  </a:spcBef>
                  <a:spcAft>
                    <a:spcPct val="0"/>
                  </a:spcAft>
                  <a:buNone/>
                </a:pPr>
                <a:endParaRPr lang="en-AU" altLang="pl-PL" sz="2000" dirty="0"/>
              </a:p>
            </p:txBody>
          </p:sp>
        </mc:Choice>
        <mc:Fallback>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268447" y="1132514"/>
                <a:ext cx="8422547" cy="4963559"/>
              </a:xfrm>
              <a:blipFill>
                <a:blip r:embed="rId2"/>
                <a:stretch>
                  <a:fillRect l="-724" t="-1351"/>
                </a:stretch>
              </a:blipFill>
            </p:spPr>
            <p:txBody>
              <a:bodyPr/>
              <a:lstStyle/>
              <a:p>
                <a:r>
                  <a:rPr lang="pl-PL">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27</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280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327171" y="1191491"/>
                <a:ext cx="7422138" cy="4597977"/>
              </a:xfrm>
            </p:spPr>
            <p:txBody>
              <a:bodyPr>
                <a:normAutofit fontScale="85000" lnSpcReduction="10000"/>
              </a:bodyPr>
              <a:lstStyle/>
              <a:p>
                <a:r>
                  <a:rPr lang="pl-PL" dirty="0"/>
                  <a:t>Probabilities </a:t>
                </a:r>
                <a14:m>
                  <m:oMath xmlns:m="http://schemas.openxmlformats.org/officeDocument/2006/math">
                    <m:r>
                      <a:rPr lang="pl-PL" i="1" dirty="0" smtClean="0">
                        <a:latin typeface="Cambria Math" panose="02040503050406030204" pitchFamily="18" charset="0"/>
                      </a:rPr>
                      <m:t>𝑚</m:t>
                    </m:r>
                  </m:oMath>
                </a14:m>
                <a:r>
                  <a:rPr lang="pl-PL" i="1" dirty="0"/>
                  <a:t> </a:t>
                </a:r>
                <a:r>
                  <a:rPr lang="pl-PL" dirty="0"/>
                  <a:t>and </a:t>
                </a:r>
                <a14:m>
                  <m:oMath xmlns:m="http://schemas.openxmlformats.org/officeDocument/2006/math">
                    <m:r>
                      <a:rPr lang="pl-PL" i="1" dirty="0" smtClean="0">
                        <a:latin typeface="Cambria Math" panose="02040503050406030204" pitchFamily="18" charset="0"/>
                      </a:rPr>
                      <m:t>𝑢</m:t>
                    </m:r>
                  </m:oMath>
                </a14:m>
                <a:r>
                  <a:rPr lang="pl-PL" dirty="0"/>
                  <a:t> </a:t>
                </a:r>
                <a:r>
                  <a:rPr lang="pl-PL" dirty="0" err="1"/>
                  <a:t>are</a:t>
                </a:r>
                <a:r>
                  <a:rPr lang="pl-PL" dirty="0"/>
                  <a:t> </a:t>
                </a:r>
                <a:r>
                  <a:rPr lang="pl-PL" dirty="0" err="1"/>
                  <a:t>used</a:t>
                </a:r>
                <a:r>
                  <a:rPr lang="pl-PL" dirty="0"/>
                  <a:t> to </a:t>
                </a:r>
                <a:r>
                  <a:rPr lang="pl-PL" dirty="0" err="1"/>
                  <a:t>calculate</a:t>
                </a:r>
                <a:r>
                  <a:rPr lang="pl-PL" dirty="0"/>
                  <a:t> a </a:t>
                </a:r>
                <a:r>
                  <a:rPr lang="pl-PL" dirty="0" err="1"/>
                  <a:t>weight</a:t>
                </a:r>
                <a:r>
                  <a:rPr lang="pl-PL" dirty="0"/>
                  <a:t> of </a:t>
                </a:r>
                <a:r>
                  <a:rPr lang="pl-PL" dirty="0" err="1"/>
                  <a:t>agreement</a:t>
                </a:r>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𝑤</m:t>
                        </m:r>
                      </m:e>
                      <m:sub>
                        <m:r>
                          <a:rPr lang="pl-PL" i="1">
                            <a:latin typeface="Cambria Math" panose="02040503050406030204" pitchFamily="18" charset="0"/>
                          </a:rPr>
                          <m:t>𝑧</m:t>
                        </m:r>
                      </m:sub>
                    </m:sSub>
                  </m:oMath>
                </a14:m>
                <a:r>
                  <a:rPr lang="pl-PL" dirty="0"/>
                  <a:t>) and </a:t>
                </a:r>
                <a:r>
                  <a:rPr lang="pl-PL" dirty="0" err="1"/>
                  <a:t>weight</a:t>
                </a:r>
                <a:r>
                  <a:rPr lang="pl-PL" dirty="0"/>
                  <a:t> of </a:t>
                </a:r>
                <a:r>
                  <a:rPr lang="pl-PL" dirty="0" err="1"/>
                  <a:t>disagreement</a:t>
                </a:r>
                <a:r>
                  <a:rPr lang="pl-PL" dirty="0"/>
                  <a:t>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𝑤</m:t>
                        </m:r>
                      </m:e>
                      <m:sub>
                        <m:r>
                          <a:rPr lang="pl-PL" b="0" i="1" smtClean="0">
                            <a:latin typeface="Cambria Math" panose="02040503050406030204" pitchFamily="18" charset="0"/>
                          </a:rPr>
                          <m:t>𝑛</m:t>
                        </m:r>
                      </m:sub>
                    </m:sSub>
                  </m:oMath>
                </a14:m>
                <a:r>
                  <a:rPr lang="pl-PL" dirty="0"/>
                  <a:t>) </a:t>
                </a:r>
                <a:r>
                  <a:rPr lang="pl-PL" dirty="0" err="1"/>
                  <a:t>given</a:t>
                </a:r>
                <a:r>
                  <a:rPr lang="pl-PL" dirty="0"/>
                  <a:t> by </a:t>
                </a:r>
                <a:r>
                  <a:rPr lang="pl-PL" dirty="0" err="1"/>
                  <a:t>formulas</a:t>
                </a:r>
                <a:r>
                  <a:rPr lang="pl-PL" dirty="0"/>
                  <a:t>:</a:t>
                </a:r>
              </a:p>
              <a:p>
                <a:pPr marL="0" indent="0">
                  <a:buNone/>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b="0" i="1" smtClean="0">
                              <a:latin typeface="Cambria Math" panose="02040503050406030204" pitchFamily="18" charset="0"/>
                            </a:rPr>
                            <m:t>𝑤</m:t>
                          </m:r>
                        </m:e>
                        <m:sub>
                          <m:r>
                            <a:rPr lang="pl-PL" b="0" i="1" smtClean="0">
                              <a:latin typeface="Cambria Math" panose="02040503050406030204" pitchFamily="18" charset="0"/>
                            </a:rPr>
                            <m:t>𝑧</m:t>
                          </m:r>
                        </m:sub>
                      </m:sSub>
                      <m:r>
                        <a:rPr lang="pl-PL" b="0" i="1" smtClean="0">
                          <a:latin typeface="Cambria Math" panose="02040503050406030204" pitchFamily="18" charset="0"/>
                        </a:rPr>
                        <m:t>=</m:t>
                      </m:r>
                      <m:func>
                        <m:funcPr>
                          <m:ctrlPr>
                            <a:rPr lang="pl-PL" i="1">
                              <a:latin typeface="Cambria Math" panose="02040503050406030204" pitchFamily="18" charset="0"/>
                            </a:rPr>
                          </m:ctrlPr>
                        </m:funcPr>
                        <m:fName>
                          <m:r>
                            <m:rPr>
                              <m:sty m:val="p"/>
                            </m:rPr>
                            <a:rPr lang="pl-PL">
                              <a:latin typeface="Cambria Math" panose="02040503050406030204" pitchFamily="18" charset="0"/>
                            </a:rPr>
                            <m:t>ln</m:t>
                          </m:r>
                        </m:fName>
                        <m:e>
                          <m:d>
                            <m:dPr>
                              <m:ctrlPr>
                                <a:rPr lang="pl-PL" i="1">
                                  <a:latin typeface="Cambria Math" panose="02040503050406030204" pitchFamily="18" charset="0"/>
                                </a:rPr>
                              </m:ctrlPr>
                            </m:dPr>
                            <m:e>
                              <m:f>
                                <m:fPr>
                                  <m:ctrlPr>
                                    <a:rPr lang="pl-PL" i="1">
                                      <a:latin typeface="Cambria Math" panose="02040503050406030204" pitchFamily="18" charset="0"/>
                                    </a:rPr>
                                  </m:ctrlPr>
                                </m:fPr>
                                <m:num>
                                  <m:r>
                                    <a:rPr lang="pl-PL" i="1">
                                      <a:latin typeface="Cambria Math" panose="02040503050406030204" pitchFamily="18" charset="0"/>
                                    </a:rPr>
                                    <m:t>𝑚</m:t>
                                  </m:r>
                                </m:num>
                                <m:den>
                                  <m:r>
                                    <a:rPr lang="pl-PL" i="1">
                                      <a:latin typeface="Cambria Math" panose="02040503050406030204" pitchFamily="18" charset="0"/>
                                    </a:rPr>
                                    <m:t>𝑢</m:t>
                                  </m:r>
                                </m:den>
                              </m:f>
                            </m:e>
                          </m:d>
                        </m:e>
                      </m:func>
                    </m:oMath>
                  </m:oMathPara>
                </a14:m>
                <a:endParaRPr lang="pl-PL" dirty="0"/>
              </a:p>
              <a:p>
                <a:pPr marL="0" indent="0">
                  <a:buNone/>
                </a:pPr>
                <a14:m>
                  <m:oMathPara xmlns:m="http://schemas.openxmlformats.org/officeDocument/2006/math">
                    <m:oMathParaPr>
                      <m:jc m:val="centerGroup"/>
                    </m:oMathParaPr>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𝑤</m:t>
                          </m:r>
                        </m:e>
                        <m:sub>
                          <m:r>
                            <a:rPr lang="pl-PL" b="0" i="1" smtClean="0">
                              <a:latin typeface="Cambria Math" panose="02040503050406030204" pitchFamily="18" charset="0"/>
                            </a:rPr>
                            <m:t>𝑛</m:t>
                          </m:r>
                        </m:sub>
                      </m:sSub>
                      <m:r>
                        <a:rPr lang="pl-PL" i="1">
                          <a:latin typeface="Cambria Math" panose="02040503050406030204" pitchFamily="18" charset="0"/>
                        </a:rPr>
                        <m:t>=</m:t>
                      </m:r>
                      <m:func>
                        <m:funcPr>
                          <m:ctrlPr>
                            <a:rPr lang="pl-PL" i="1">
                              <a:latin typeface="Cambria Math" panose="02040503050406030204" pitchFamily="18" charset="0"/>
                            </a:rPr>
                          </m:ctrlPr>
                        </m:funcPr>
                        <m:fName>
                          <m:r>
                            <m:rPr>
                              <m:sty m:val="p"/>
                            </m:rPr>
                            <a:rPr lang="pl-PL">
                              <a:latin typeface="Cambria Math" panose="02040503050406030204" pitchFamily="18" charset="0"/>
                            </a:rPr>
                            <m:t>ln</m:t>
                          </m:r>
                        </m:fName>
                        <m:e>
                          <m:d>
                            <m:dPr>
                              <m:ctrlPr>
                                <a:rPr lang="pl-PL" i="1">
                                  <a:latin typeface="Cambria Math" panose="02040503050406030204" pitchFamily="18" charset="0"/>
                                </a:rPr>
                              </m:ctrlPr>
                            </m:dPr>
                            <m:e>
                              <m:f>
                                <m:fPr>
                                  <m:ctrlPr>
                                    <a:rPr lang="pl-PL" i="1">
                                      <a:latin typeface="Cambria Math" panose="02040503050406030204" pitchFamily="18" charset="0"/>
                                    </a:rPr>
                                  </m:ctrlPr>
                                </m:fPr>
                                <m:num>
                                  <m:r>
                                    <a:rPr lang="pl-PL" i="1">
                                      <a:latin typeface="Cambria Math" panose="02040503050406030204" pitchFamily="18" charset="0"/>
                                    </a:rPr>
                                    <m:t>1−</m:t>
                                  </m:r>
                                  <m:r>
                                    <a:rPr lang="pl-PL" i="1">
                                      <a:latin typeface="Cambria Math" panose="02040503050406030204" pitchFamily="18" charset="0"/>
                                    </a:rPr>
                                    <m:t>𝑚</m:t>
                                  </m:r>
                                </m:num>
                                <m:den>
                                  <m:r>
                                    <a:rPr lang="pl-PL" i="1">
                                      <a:latin typeface="Cambria Math" panose="02040503050406030204" pitchFamily="18" charset="0"/>
                                    </a:rPr>
                                    <m:t>1−</m:t>
                                  </m:r>
                                  <m:r>
                                    <a:rPr lang="pl-PL" i="1">
                                      <a:latin typeface="Cambria Math" panose="02040503050406030204" pitchFamily="18" charset="0"/>
                                    </a:rPr>
                                    <m:t>𝑢</m:t>
                                  </m:r>
                                </m:den>
                              </m:f>
                            </m:e>
                          </m:d>
                        </m:e>
                      </m:func>
                    </m:oMath>
                  </m:oMathPara>
                </a14:m>
                <a:endParaRPr lang="pl-PL" dirty="0"/>
              </a:p>
              <a:p>
                <a:r>
                  <a:rPr lang="pl-PL" dirty="0"/>
                  <a:t>For </a:t>
                </a:r>
                <a:r>
                  <a:rPr lang="pl-PL" dirty="0" err="1"/>
                  <a:t>each</a:t>
                </a:r>
                <a:r>
                  <a:rPr lang="pl-PL" dirty="0"/>
                  <a:t> </a:t>
                </a:r>
                <a:r>
                  <a:rPr lang="pl-PL" dirty="0" err="1"/>
                  <a:t>considered</a:t>
                </a:r>
                <a:r>
                  <a:rPr lang="pl-PL" dirty="0"/>
                  <a:t> </a:t>
                </a:r>
                <a:r>
                  <a:rPr lang="pl-PL" dirty="0" err="1"/>
                  <a:t>pair</a:t>
                </a:r>
                <a:r>
                  <a:rPr lang="pl-PL" dirty="0"/>
                  <a:t> we sum </a:t>
                </a:r>
                <a:r>
                  <a:rPr lang="pl-PL" dirty="0" err="1"/>
                  <a:t>up</a:t>
                </a:r>
                <a:r>
                  <a:rPr lang="pl-PL" dirty="0"/>
                  <a:t> </a:t>
                </a:r>
                <a:r>
                  <a:rPr lang="pl-PL" dirty="0" err="1"/>
                  <a:t>agreement</a:t>
                </a:r>
                <a:r>
                  <a:rPr lang="pl-PL" dirty="0"/>
                  <a:t> and </a:t>
                </a:r>
                <a:r>
                  <a:rPr lang="pl-PL" dirty="0" err="1"/>
                  <a:t>disagreement</a:t>
                </a:r>
                <a:r>
                  <a:rPr lang="pl-PL" dirty="0"/>
                  <a:t> </a:t>
                </a:r>
                <a:r>
                  <a:rPr lang="pl-PL" dirty="0" err="1"/>
                  <a:t>weight</a:t>
                </a:r>
                <a:r>
                  <a:rPr lang="pl-PL" dirty="0"/>
                  <a:t> </a:t>
                </a:r>
                <a:r>
                  <a:rPr lang="pl-PL" dirty="0" err="1"/>
                  <a:t>over</a:t>
                </a:r>
                <a:r>
                  <a:rPr lang="pl-PL" dirty="0"/>
                  <a:t> </a:t>
                </a:r>
                <a:r>
                  <a:rPr lang="pl-PL" dirty="0" err="1"/>
                  <a:t>all</a:t>
                </a:r>
                <a:r>
                  <a:rPr lang="pl-PL" dirty="0"/>
                  <a:t> </a:t>
                </a:r>
                <a:r>
                  <a:rPr lang="pl-PL" dirty="0" err="1"/>
                  <a:t>matching</a:t>
                </a:r>
                <a:r>
                  <a:rPr lang="pl-PL" dirty="0"/>
                  <a:t> </a:t>
                </a:r>
                <a:r>
                  <a:rPr lang="pl-PL" dirty="0" err="1"/>
                  <a:t>variables</a:t>
                </a:r>
                <a:endParaRPr lang="pl-PL" dirty="0"/>
              </a:p>
              <a:p>
                <a:r>
                  <a:rPr lang="pl-PL" dirty="0"/>
                  <a:t>For a </a:t>
                </a:r>
                <a:r>
                  <a:rPr lang="pl-PL" dirty="0" err="1"/>
                  <a:t>given</a:t>
                </a:r>
                <a:r>
                  <a:rPr lang="pl-PL" dirty="0"/>
                  <a:t> </a:t>
                </a:r>
                <a:r>
                  <a:rPr lang="pl-PL" dirty="0" err="1"/>
                  <a:t>record</a:t>
                </a:r>
                <a:r>
                  <a:rPr lang="pl-PL" dirty="0"/>
                  <a:t> in the </a:t>
                </a:r>
                <a:r>
                  <a:rPr lang="pl-PL" dirty="0" err="1"/>
                  <a:t>first</a:t>
                </a:r>
                <a:r>
                  <a:rPr lang="pl-PL" dirty="0"/>
                  <a:t> data set we </a:t>
                </a:r>
                <a:r>
                  <a:rPr lang="pl-PL" dirty="0" err="1"/>
                  <a:t>match</a:t>
                </a:r>
                <a:r>
                  <a:rPr lang="pl-PL" dirty="0"/>
                  <a:t> a </a:t>
                </a:r>
                <a:r>
                  <a:rPr lang="pl-PL" dirty="0" err="1"/>
                  <a:t>record</a:t>
                </a:r>
                <a:r>
                  <a:rPr lang="pl-PL" dirty="0"/>
                  <a:t> with </a:t>
                </a:r>
                <a:r>
                  <a:rPr lang="pl-PL" dirty="0" err="1"/>
                  <a:t>highest</a:t>
                </a:r>
                <a:r>
                  <a:rPr lang="pl-PL" dirty="0"/>
                  <a:t> </a:t>
                </a:r>
                <a:r>
                  <a:rPr lang="pl-PL" dirty="0" err="1"/>
                  <a:t>matching</a:t>
                </a:r>
                <a:r>
                  <a:rPr lang="pl-PL" dirty="0"/>
                  <a:t> </a:t>
                </a:r>
                <a:r>
                  <a:rPr lang="pl-PL" dirty="0" err="1"/>
                  <a:t>score</a:t>
                </a:r>
                <a:r>
                  <a:rPr lang="pl-PL" dirty="0"/>
                  <a:t> from the </a:t>
                </a:r>
                <a:r>
                  <a:rPr lang="pl-PL" dirty="0" err="1"/>
                  <a:t>second</a:t>
                </a:r>
                <a:r>
                  <a:rPr lang="pl-PL" dirty="0"/>
                  <a:t> </a:t>
                </a:r>
                <a:r>
                  <a:rPr lang="pl-PL" dirty="0" err="1"/>
                  <a:t>dataset</a:t>
                </a:r>
                <a:endParaRPr lang="pl-PL" dirty="0"/>
              </a:p>
              <a:p>
                <a:r>
                  <a:rPr lang="pl-PL" dirty="0" err="1"/>
                  <a:t>Additionally</a:t>
                </a:r>
                <a:r>
                  <a:rPr lang="pl-PL" dirty="0"/>
                  <a:t>, we </a:t>
                </a:r>
                <a:r>
                  <a:rPr lang="pl-PL" dirty="0" err="1"/>
                  <a:t>can</a:t>
                </a:r>
                <a:r>
                  <a:rPr lang="pl-PL" dirty="0"/>
                  <a:t> set a </a:t>
                </a:r>
                <a:r>
                  <a:rPr lang="pl-PL" dirty="0" err="1"/>
                  <a:t>threshold</a:t>
                </a:r>
                <a:r>
                  <a:rPr lang="pl-PL" dirty="0"/>
                  <a:t> </a:t>
                </a:r>
                <a:r>
                  <a:rPr lang="pl-PL" dirty="0" err="1"/>
                  <a:t>value</a:t>
                </a:r>
                <a:r>
                  <a:rPr lang="pl-PL" dirty="0"/>
                  <a:t>. To </a:t>
                </a:r>
                <a:r>
                  <a:rPr lang="pl-PL" dirty="0" err="1"/>
                  <a:t>match</a:t>
                </a:r>
                <a:r>
                  <a:rPr lang="pl-PL" dirty="0"/>
                  <a:t> </a:t>
                </a:r>
                <a:r>
                  <a:rPr lang="pl-PL" dirty="0" err="1"/>
                  <a:t>records</a:t>
                </a:r>
                <a:r>
                  <a:rPr lang="pl-PL" dirty="0"/>
                  <a:t>, ,</a:t>
                </a:r>
                <a:r>
                  <a:rPr lang="pl-PL" dirty="0" err="1"/>
                  <a:t>atching</a:t>
                </a:r>
                <a:r>
                  <a:rPr lang="pl-PL" dirty="0"/>
                  <a:t> </a:t>
                </a:r>
                <a:r>
                  <a:rPr lang="pl-PL" dirty="0" err="1"/>
                  <a:t>score</a:t>
                </a:r>
                <a:r>
                  <a:rPr lang="pl-PL" dirty="0"/>
                  <a:t> </a:t>
                </a:r>
                <a:r>
                  <a:rPr lang="pl-PL" dirty="0" err="1"/>
                  <a:t>must</a:t>
                </a:r>
                <a:r>
                  <a:rPr lang="pl-PL" dirty="0"/>
                  <a:t> </a:t>
                </a:r>
                <a:r>
                  <a:rPr lang="pl-PL" dirty="0" err="1"/>
                  <a:t>exceed</a:t>
                </a:r>
                <a:r>
                  <a:rPr lang="pl-PL" dirty="0"/>
                  <a:t> a </a:t>
                </a:r>
                <a:r>
                  <a:rPr lang="pl-PL" dirty="0" err="1"/>
                  <a:t>threshold</a:t>
                </a:r>
                <a:r>
                  <a:rPr lang="pl-PL" dirty="0"/>
                  <a:t> </a:t>
                </a:r>
                <a:r>
                  <a:rPr lang="pl-PL" dirty="0" err="1"/>
                  <a:t>value</a:t>
                </a:r>
                <a:r>
                  <a:rPr lang="pl-PL" dirty="0"/>
                  <a:t>. </a:t>
                </a:r>
              </a:p>
            </p:txBody>
          </p:sp>
        </mc:Choice>
        <mc:Fallback>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327171" y="1191491"/>
                <a:ext cx="7422138" cy="4597977"/>
              </a:xfrm>
              <a:blipFill>
                <a:blip r:embed="rId2"/>
                <a:stretch>
                  <a:fillRect l="-1150" t="-2517" r="-575"/>
                </a:stretch>
              </a:blipFill>
            </p:spPr>
            <p:txBody>
              <a:bodyPr/>
              <a:lstStyle/>
              <a:p>
                <a:r>
                  <a:rPr lang="pl-PL">
                    <a:noFill/>
                  </a:rPr>
                  <a:t> </a:t>
                </a:r>
              </a:p>
            </p:txBody>
          </p:sp>
        </mc:Fallback>
      </mc:AlternateContent>
      <p:sp>
        <p:nvSpPr>
          <p:cNvPr id="5" name="Freeform 5">
            <a:extLst>
              <a:ext uri="{FF2B5EF4-FFF2-40B4-BE49-F238E27FC236}">
                <a16:creationId xmlns:a16="http://schemas.microsoft.com/office/drawing/2014/main" id="{F1EE05D3-E3FB-46F1-905F-9AD335AB388A}"/>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6" name="Obraz 5">
            <a:extLst>
              <a:ext uri="{FF2B5EF4-FFF2-40B4-BE49-F238E27FC236}">
                <a16:creationId xmlns:a16="http://schemas.microsoft.com/office/drawing/2014/main" id="{2FA2CEC7-964F-4314-8C67-64D7CC6D12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7" name="Symbol zastępczy numeru slajdu 1">
            <a:extLst>
              <a:ext uri="{FF2B5EF4-FFF2-40B4-BE49-F238E27FC236}">
                <a16:creationId xmlns:a16="http://schemas.microsoft.com/office/drawing/2014/main" id="{EF05B83B-DEBE-4D3D-94AC-11A017D71248}"/>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28</a:t>
            </a:r>
          </a:p>
        </p:txBody>
      </p:sp>
      <p:sp>
        <p:nvSpPr>
          <p:cNvPr id="10" name="Tytuł 1">
            <a:extLst>
              <a:ext uri="{FF2B5EF4-FFF2-40B4-BE49-F238E27FC236}">
                <a16:creationId xmlns:a16="http://schemas.microsoft.com/office/drawing/2014/main" id="{97439824-8F35-472C-991E-BAD88095EB24}"/>
              </a:ext>
            </a:extLst>
          </p:cNvPr>
          <p:cNvSpPr>
            <a:spLocks noGrp="1"/>
          </p:cNvSpPr>
          <p:nvPr>
            <p:ph type="title"/>
          </p:nvPr>
        </p:nvSpPr>
        <p:spPr>
          <a:xfrm>
            <a:off x="305946" y="360810"/>
            <a:ext cx="8690994" cy="621877"/>
          </a:xfrm>
        </p:spPr>
        <p:txBody>
          <a:bodyPr>
            <a:normAutofit/>
          </a:bodyPr>
          <a:lstStyle/>
          <a:p>
            <a:r>
              <a:rPr lang="en-US" sz="32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 Record Linkage</a:t>
            </a: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Tree>
    <p:extLst>
      <p:ext uri="{BB962C8B-B14F-4D97-AF65-F5344CB8AC3E}">
        <p14:creationId xmlns:p14="http://schemas.microsoft.com/office/powerpoint/2010/main" val="81290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479380"/>
            <a:ext cx="8690994" cy="152461"/>
          </a:xfrm>
        </p:spPr>
        <p:txBody>
          <a:bodyPr>
            <a:normAutofit fontScale="90000"/>
          </a:bodyPr>
          <a:lstStyle/>
          <a:p>
            <a:pPr algn="ctr"/>
            <a:br>
              <a:rPr lang="en-US" sz="3600" b="1" dirty="0"/>
            </a:b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29</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9" name="Tytuł 1">
            <a:extLst>
              <a:ext uri="{FF2B5EF4-FFF2-40B4-BE49-F238E27FC236}">
                <a16:creationId xmlns:a16="http://schemas.microsoft.com/office/drawing/2014/main" id="{13F6F3B8-DB65-4649-A68A-88FE9635E0A4}"/>
              </a:ext>
            </a:extLst>
          </p:cNvPr>
          <p:cNvSpPr txBox="1">
            <a:spLocks/>
          </p:cNvSpPr>
          <p:nvPr/>
        </p:nvSpPr>
        <p:spPr>
          <a:xfrm>
            <a:off x="564626" y="515264"/>
            <a:ext cx="6447501" cy="832607"/>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2nd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example</a:t>
            </a:r>
            <a:br>
              <a:rPr lang="pl-PL" dirty="0"/>
            </a:br>
            <a:endParaRPr lang="pl-PL" dirty="0"/>
          </a:p>
        </p:txBody>
      </p:sp>
      <p:sp>
        <p:nvSpPr>
          <p:cNvPr id="10" name="Symbol zastępczy zawartości 2">
            <a:extLst>
              <a:ext uri="{FF2B5EF4-FFF2-40B4-BE49-F238E27FC236}">
                <a16:creationId xmlns:a16="http://schemas.microsoft.com/office/drawing/2014/main" id="{13CCC4C5-2734-446D-968F-0E3DF1D48857}"/>
              </a:ext>
            </a:extLst>
          </p:cNvPr>
          <p:cNvSpPr txBox="1">
            <a:spLocks/>
          </p:cNvSpPr>
          <p:nvPr/>
        </p:nvSpPr>
        <p:spPr>
          <a:xfrm>
            <a:off x="459234" y="1218722"/>
            <a:ext cx="6832833" cy="23885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2 data </a:t>
            </a:r>
            <a:r>
              <a:rPr lang="pl-PL" dirty="0" err="1"/>
              <a:t>sets</a:t>
            </a:r>
            <a:br>
              <a:rPr lang="pl-PL" dirty="0"/>
            </a:br>
            <a:br>
              <a:rPr lang="pl-PL" dirty="0"/>
            </a:br>
            <a:br>
              <a:rPr lang="pl-PL" dirty="0"/>
            </a:br>
            <a:br>
              <a:rPr lang="pl-PL" dirty="0"/>
            </a:br>
            <a:br>
              <a:rPr lang="pl-PL" dirty="0"/>
            </a:br>
            <a:br>
              <a:rPr lang="pl-PL" dirty="0"/>
            </a:br>
            <a:br>
              <a:rPr lang="pl-PL" dirty="0"/>
            </a:br>
            <a:br>
              <a:rPr lang="pl-PL" dirty="0"/>
            </a:br>
            <a:endParaRPr lang="pl-PL" dirty="0"/>
          </a:p>
          <a:p>
            <a:r>
              <a:rPr lang="en-GB" dirty="0"/>
              <a:t>Setting probabilities</a:t>
            </a:r>
          </a:p>
        </p:txBody>
      </p:sp>
      <p:graphicFrame>
        <p:nvGraphicFramePr>
          <p:cNvPr id="11" name="Tabela 10">
            <a:extLst>
              <a:ext uri="{FF2B5EF4-FFF2-40B4-BE49-F238E27FC236}">
                <a16:creationId xmlns:a16="http://schemas.microsoft.com/office/drawing/2014/main" id="{F155204A-CA8E-43BF-A383-6A61963E2EBB}"/>
              </a:ext>
            </a:extLst>
          </p:cNvPr>
          <p:cNvGraphicFramePr>
            <a:graphicFrameLocks noGrp="1"/>
          </p:cNvGraphicFramePr>
          <p:nvPr>
            <p:extLst/>
          </p:nvPr>
        </p:nvGraphicFramePr>
        <p:xfrm>
          <a:off x="761828" y="1465924"/>
          <a:ext cx="3309649" cy="1546696"/>
        </p:xfrm>
        <a:graphic>
          <a:graphicData uri="http://schemas.openxmlformats.org/drawingml/2006/table">
            <a:tbl>
              <a:tblPr firstRow="1">
                <a:tableStyleId>{5C22544A-7EE6-4342-B048-85BDC9FD1C3A}</a:tableStyleId>
              </a:tblPr>
              <a:tblGrid>
                <a:gridCol w="729758">
                  <a:extLst>
                    <a:ext uri="{9D8B030D-6E8A-4147-A177-3AD203B41FA5}">
                      <a16:colId xmlns:a16="http://schemas.microsoft.com/office/drawing/2014/main" val="1467199875"/>
                    </a:ext>
                  </a:extLst>
                </a:gridCol>
                <a:gridCol w="699351">
                  <a:extLst>
                    <a:ext uri="{9D8B030D-6E8A-4147-A177-3AD203B41FA5}">
                      <a16:colId xmlns:a16="http://schemas.microsoft.com/office/drawing/2014/main" val="3732473987"/>
                    </a:ext>
                  </a:extLst>
                </a:gridCol>
                <a:gridCol w="805775">
                  <a:extLst>
                    <a:ext uri="{9D8B030D-6E8A-4147-A177-3AD203B41FA5}">
                      <a16:colId xmlns:a16="http://schemas.microsoft.com/office/drawing/2014/main" val="4230090470"/>
                    </a:ext>
                  </a:extLst>
                </a:gridCol>
                <a:gridCol w="1074765">
                  <a:extLst>
                    <a:ext uri="{9D8B030D-6E8A-4147-A177-3AD203B41FA5}">
                      <a16:colId xmlns:a16="http://schemas.microsoft.com/office/drawing/2014/main" val="1399490910"/>
                    </a:ext>
                  </a:extLst>
                </a:gridCol>
              </a:tblGrid>
              <a:tr h="498971">
                <a:tc>
                  <a:txBody>
                    <a:bodyPr/>
                    <a:lstStyle/>
                    <a:p>
                      <a:pPr algn="ctr" fontAlgn="b"/>
                      <a:r>
                        <a:rPr lang="pl-PL" sz="1100" u="none" strike="noStrike" dirty="0">
                          <a:effectLst/>
                        </a:rPr>
                        <a:t>No.</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Sex</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en-GB" sz="1100" u="none" strike="noStrike" noProof="0" dirty="0">
                          <a:effectLst/>
                        </a:rPr>
                        <a:t>Month of birth</a:t>
                      </a:r>
                      <a:endParaRPr lang="en-GB" sz="1100" b="0" i="0" u="none" strike="noStrike" noProof="0" dirty="0">
                        <a:solidFill>
                          <a:srgbClr val="000000"/>
                        </a:solidFill>
                        <a:effectLst/>
                        <a:latin typeface="Calibri" panose="020F0502020204030204" pitchFamily="34" charset="0"/>
                      </a:endParaRPr>
                    </a:p>
                  </a:txBody>
                  <a:tcPr marL="5715" marR="5715" marT="5715" marB="0" anchor="ctr"/>
                </a:tc>
                <a:tc>
                  <a:txBody>
                    <a:bodyPr/>
                    <a:lstStyle/>
                    <a:p>
                      <a:pPr algn="ctr" fontAlgn="b"/>
                      <a:r>
                        <a:rPr lang="en-GB" sz="1100" u="none" strike="noStrike" noProof="0" dirty="0">
                          <a:effectLst/>
                        </a:rPr>
                        <a:t>Salary</a:t>
                      </a:r>
                      <a:endParaRPr lang="en-GB" sz="1100" b="0" i="0" u="none" strike="noStrike" noProof="0"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570742876"/>
                  </a:ext>
                </a:extLst>
              </a:tr>
              <a:tr h="209545">
                <a:tc>
                  <a:txBody>
                    <a:bodyPr/>
                    <a:lstStyle/>
                    <a:p>
                      <a:pPr algn="ctr" fontAlgn="b"/>
                      <a:r>
                        <a:rPr lang="pl-PL" sz="1100" u="none" strike="noStrike" dirty="0">
                          <a:effectLst/>
                        </a:rPr>
                        <a:t>P1</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b="0" i="0" u="none" strike="noStrike" dirty="0">
                          <a:solidFill>
                            <a:srgbClr val="000000"/>
                          </a:solidFill>
                          <a:effectLst/>
                          <a:latin typeface="Calibri" panose="020F0502020204030204" pitchFamily="34" charset="0"/>
                        </a:rPr>
                        <a:t>F</a:t>
                      </a:r>
                    </a:p>
                  </a:txBody>
                  <a:tcPr marL="5715" marR="5715" marT="5715" marB="0" anchor="ctr"/>
                </a:tc>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3700</a:t>
                      </a:r>
                      <a:endParaRPr lang="pl-PL" sz="11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536283844"/>
                  </a:ext>
                </a:extLst>
              </a:tr>
              <a:tr h="209545">
                <a:tc>
                  <a:txBody>
                    <a:bodyPr/>
                    <a:lstStyle/>
                    <a:p>
                      <a:pPr algn="ctr" fontAlgn="b"/>
                      <a:r>
                        <a:rPr lang="pl-PL" sz="1100" u="none" strike="noStrike" dirty="0">
                          <a:effectLst/>
                        </a:rPr>
                        <a:t>P2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F</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a:effectLst/>
                        </a:rPr>
                        <a:t>3800</a:t>
                      </a:r>
                      <a:endParaRPr lang="pl-PL" sz="1100" b="0" i="0" u="none" strike="noStrike">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3806151542"/>
                  </a:ext>
                </a:extLst>
              </a:tr>
              <a:tr h="209545">
                <a:tc>
                  <a:txBody>
                    <a:bodyPr/>
                    <a:lstStyle/>
                    <a:p>
                      <a:pPr algn="ctr" fontAlgn="b"/>
                      <a:r>
                        <a:rPr lang="pl-PL" sz="1100" u="none" strike="noStrike" dirty="0">
                          <a:effectLst/>
                        </a:rPr>
                        <a:t>P3</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F</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4</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4200</a:t>
                      </a:r>
                      <a:endParaRPr lang="pl-PL" sz="11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1032895337"/>
                  </a:ext>
                </a:extLst>
              </a:tr>
              <a:tr h="209545">
                <a:tc>
                  <a:txBody>
                    <a:bodyPr/>
                    <a:lstStyle/>
                    <a:p>
                      <a:pPr algn="ctr" fontAlgn="b"/>
                      <a:r>
                        <a:rPr lang="pl-PL" sz="1100" u="none" strike="noStrike" dirty="0">
                          <a:effectLst/>
                        </a:rPr>
                        <a:t>P4</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a:effectLst/>
                        </a:rPr>
                        <a:t>M</a:t>
                      </a:r>
                      <a:endParaRPr lang="pl-PL" sz="1100" b="0" i="0" u="none" strike="noStrike">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5500</a:t>
                      </a:r>
                      <a:endParaRPr lang="pl-PL" sz="11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3649528303"/>
                  </a:ext>
                </a:extLst>
              </a:tr>
              <a:tr h="209545">
                <a:tc>
                  <a:txBody>
                    <a:bodyPr/>
                    <a:lstStyle/>
                    <a:p>
                      <a:pPr algn="ctr" fontAlgn="b"/>
                      <a:r>
                        <a:rPr lang="pl-PL" sz="1100" u="none" strike="noStrike" dirty="0">
                          <a:effectLst/>
                        </a:rPr>
                        <a:t>P5</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a:effectLst/>
                        </a:rPr>
                        <a:t>M</a:t>
                      </a:r>
                      <a:endParaRPr lang="pl-PL" sz="1100" b="0" i="0" u="none" strike="noStrike">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a:effectLst/>
                        </a:rPr>
                        <a:t>4</a:t>
                      </a:r>
                      <a:endParaRPr lang="pl-PL" sz="1100" b="0" i="0" u="none" strike="noStrike">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3900</a:t>
                      </a:r>
                      <a:endParaRPr lang="pl-PL" sz="1100" b="0" i="0" u="none" strike="noStrike" dirty="0">
                        <a:solidFill>
                          <a:srgbClr val="000000"/>
                        </a:solidFill>
                        <a:effectLst/>
                        <a:latin typeface="Calibri" panose="020F0502020204030204" pitchFamily="34" charset="0"/>
                      </a:endParaRPr>
                    </a:p>
                  </a:txBody>
                  <a:tcPr marL="5715" marR="5715" marT="5715" marB="0" anchor="ctr"/>
                </a:tc>
                <a:extLst>
                  <a:ext uri="{0D108BD9-81ED-4DB2-BD59-A6C34878D82A}">
                    <a16:rowId xmlns:a16="http://schemas.microsoft.com/office/drawing/2014/main" val="2678685992"/>
                  </a:ext>
                </a:extLst>
              </a:tr>
            </a:tbl>
          </a:graphicData>
        </a:graphic>
      </p:graphicFrame>
      <p:graphicFrame>
        <p:nvGraphicFramePr>
          <p:cNvPr id="12" name="Tabela 11">
            <a:extLst>
              <a:ext uri="{FF2B5EF4-FFF2-40B4-BE49-F238E27FC236}">
                <a16:creationId xmlns:a16="http://schemas.microsoft.com/office/drawing/2014/main" id="{A9DEEE5F-60CE-4DA1-9695-C95C99774C50}"/>
              </a:ext>
            </a:extLst>
          </p:cNvPr>
          <p:cNvGraphicFramePr>
            <a:graphicFrameLocks noGrp="1"/>
          </p:cNvGraphicFramePr>
          <p:nvPr>
            <p:extLst/>
          </p:nvPr>
        </p:nvGraphicFramePr>
        <p:xfrm>
          <a:off x="4447919" y="1477867"/>
          <a:ext cx="2844148" cy="1534753"/>
        </p:xfrm>
        <a:graphic>
          <a:graphicData uri="http://schemas.openxmlformats.org/drawingml/2006/table">
            <a:tbl>
              <a:tblPr firstRow="1">
                <a:tableStyleId>{5C22544A-7EE6-4342-B048-85BDC9FD1C3A}</a:tableStyleId>
              </a:tblPr>
              <a:tblGrid>
                <a:gridCol w="595778">
                  <a:extLst>
                    <a:ext uri="{9D8B030D-6E8A-4147-A177-3AD203B41FA5}">
                      <a16:colId xmlns:a16="http://schemas.microsoft.com/office/drawing/2014/main" val="3143809402"/>
                    </a:ext>
                  </a:extLst>
                </a:gridCol>
                <a:gridCol w="595778">
                  <a:extLst>
                    <a:ext uri="{9D8B030D-6E8A-4147-A177-3AD203B41FA5}">
                      <a16:colId xmlns:a16="http://schemas.microsoft.com/office/drawing/2014/main" val="867657019"/>
                    </a:ext>
                  </a:extLst>
                </a:gridCol>
                <a:gridCol w="669938">
                  <a:extLst>
                    <a:ext uri="{9D8B030D-6E8A-4147-A177-3AD203B41FA5}">
                      <a16:colId xmlns:a16="http://schemas.microsoft.com/office/drawing/2014/main" val="3687657853"/>
                    </a:ext>
                  </a:extLst>
                </a:gridCol>
                <a:gridCol w="982654">
                  <a:extLst>
                    <a:ext uri="{9D8B030D-6E8A-4147-A177-3AD203B41FA5}">
                      <a16:colId xmlns:a16="http://schemas.microsoft.com/office/drawing/2014/main" val="2922173586"/>
                    </a:ext>
                  </a:extLst>
                </a:gridCol>
              </a:tblGrid>
              <a:tr h="649025">
                <a:tc>
                  <a:txBody>
                    <a:bodyPr/>
                    <a:lstStyle/>
                    <a:p>
                      <a:pPr algn="ctr" fontAlgn="b"/>
                      <a:r>
                        <a:rPr lang="pl-PL" sz="1100" u="none" strike="noStrike" dirty="0">
                          <a:effectLst/>
                        </a:rPr>
                        <a:t>No.</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pl-PL" sz="1100" b="1" u="none" strike="noStrike" kern="1200" dirty="0">
                          <a:solidFill>
                            <a:schemeClr val="lt1"/>
                          </a:solidFill>
                          <a:effectLst/>
                          <a:latin typeface="+mn-lt"/>
                          <a:ea typeface="+mn-ea"/>
                          <a:cs typeface="+mn-cs"/>
                        </a:rPr>
                        <a:t>Sex</a:t>
                      </a:r>
                    </a:p>
                  </a:txBody>
                  <a:tcPr marL="5715" marR="5715" marT="5715" marB="0" anchor="ctr"/>
                </a:tc>
                <a:tc>
                  <a:txBody>
                    <a:bodyPr/>
                    <a:lstStyle/>
                    <a:p>
                      <a:pPr algn="ctr" fontAlgn="b"/>
                      <a:r>
                        <a:rPr lang="en-GB" sz="1100" u="none" strike="noStrike" noProof="0" dirty="0">
                          <a:effectLst/>
                        </a:rPr>
                        <a:t>Month of birth</a:t>
                      </a:r>
                      <a:endParaRPr lang="en-GB" sz="1100" b="0" i="0" u="none" strike="noStrike" noProof="0"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en-GB" sz="1100" b="1" u="none" strike="noStrike" kern="1200" noProof="0" dirty="0">
                          <a:solidFill>
                            <a:schemeClr val="lt1"/>
                          </a:solidFill>
                          <a:effectLst/>
                          <a:latin typeface="+mn-lt"/>
                          <a:ea typeface="+mn-ea"/>
                          <a:cs typeface="+mn-cs"/>
                        </a:rPr>
                        <a:t>Health self- assessment</a:t>
                      </a:r>
                    </a:p>
                  </a:txBody>
                  <a:tcPr marL="5715" marR="5715" marT="5715" marB="0" anchor="ctr"/>
                </a:tc>
                <a:extLst>
                  <a:ext uri="{0D108BD9-81ED-4DB2-BD59-A6C34878D82A}">
                    <a16:rowId xmlns:a16="http://schemas.microsoft.com/office/drawing/2014/main" val="424060281"/>
                  </a:ext>
                </a:extLst>
              </a:tr>
              <a:tr h="221432">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Q1</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F</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1</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4</a:t>
                      </a:r>
                    </a:p>
                  </a:txBody>
                  <a:tcPr marL="5715" marR="5715" marT="5715" marB="0" anchor="ctr"/>
                </a:tc>
                <a:extLst>
                  <a:ext uri="{0D108BD9-81ED-4DB2-BD59-A6C34878D82A}">
                    <a16:rowId xmlns:a16="http://schemas.microsoft.com/office/drawing/2014/main" val="1933945857"/>
                  </a:ext>
                </a:extLst>
              </a:tr>
              <a:tr h="221432">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Q2</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F</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4</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5</a:t>
                      </a:r>
                    </a:p>
                  </a:txBody>
                  <a:tcPr marL="5715" marR="5715" marT="5715" marB="0" anchor="ctr"/>
                </a:tc>
                <a:extLst>
                  <a:ext uri="{0D108BD9-81ED-4DB2-BD59-A6C34878D82A}">
                    <a16:rowId xmlns:a16="http://schemas.microsoft.com/office/drawing/2014/main" val="1812452277"/>
                  </a:ext>
                </a:extLst>
              </a:tr>
              <a:tr h="221432">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Q3</a:t>
                      </a:r>
                    </a:p>
                  </a:txBody>
                  <a:tcPr marL="5715" marR="5715" marT="5715" marB="0" anchor="ctr"/>
                </a:tc>
                <a:tc>
                  <a:txBody>
                    <a:bodyPr/>
                    <a:lstStyle/>
                    <a:p>
                      <a:pPr marL="0" algn="ctr" defTabSz="457200" rtl="0" eaLnBrk="1" fontAlgn="b" latinLnBrk="0" hangingPunct="1"/>
                      <a:r>
                        <a:rPr lang="pl-PL" sz="1100" u="none" strike="noStrike" kern="1200">
                          <a:solidFill>
                            <a:schemeClr val="dk1"/>
                          </a:solidFill>
                          <a:effectLst/>
                          <a:latin typeface="+mn-lt"/>
                          <a:ea typeface="+mn-ea"/>
                          <a:cs typeface="+mn-cs"/>
                        </a:rPr>
                        <a:t>M</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1</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3</a:t>
                      </a:r>
                    </a:p>
                  </a:txBody>
                  <a:tcPr marL="5715" marR="5715" marT="5715" marB="0" anchor="ctr"/>
                </a:tc>
                <a:extLst>
                  <a:ext uri="{0D108BD9-81ED-4DB2-BD59-A6C34878D82A}">
                    <a16:rowId xmlns:a16="http://schemas.microsoft.com/office/drawing/2014/main" val="3928902944"/>
                  </a:ext>
                </a:extLst>
              </a:tr>
              <a:tr h="221432">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Q4</a:t>
                      </a:r>
                    </a:p>
                  </a:txBody>
                  <a:tcPr marL="5715" marR="5715" marT="5715" marB="0" anchor="ctr"/>
                </a:tc>
                <a:tc>
                  <a:txBody>
                    <a:bodyPr/>
                    <a:lstStyle/>
                    <a:p>
                      <a:pPr marL="0" algn="ctr" defTabSz="457200" rtl="0" eaLnBrk="1" fontAlgn="b" latinLnBrk="0" hangingPunct="1"/>
                      <a:r>
                        <a:rPr lang="pl-PL" sz="1100" u="none" strike="noStrike" kern="1200">
                          <a:solidFill>
                            <a:schemeClr val="dk1"/>
                          </a:solidFill>
                          <a:effectLst/>
                          <a:latin typeface="+mn-lt"/>
                          <a:ea typeface="+mn-ea"/>
                          <a:cs typeface="+mn-cs"/>
                        </a:rPr>
                        <a:t>M</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4</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5</a:t>
                      </a:r>
                    </a:p>
                  </a:txBody>
                  <a:tcPr marL="5715" marR="5715" marT="5715" marB="0" anchor="ctr"/>
                </a:tc>
                <a:extLst>
                  <a:ext uri="{0D108BD9-81ED-4DB2-BD59-A6C34878D82A}">
                    <a16:rowId xmlns:a16="http://schemas.microsoft.com/office/drawing/2014/main" val="3009780184"/>
                  </a:ext>
                </a:extLst>
              </a:tr>
            </a:tbl>
          </a:graphicData>
        </a:graphic>
      </p:graphicFrame>
      <p:graphicFrame>
        <p:nvGraphicFramePr>
          <p:cNvPr id="13" name="Tabela 12">
            <a:extLst>
              <a:ext uri="{FF2B5EF4-FFF2-40B4-BE49-F238E27FC236}">
                <a16:creationId xmlns:a16="http://schemas.microsoft.com/office/drawing/2014/main" id="{FEDB8297-6B8B-4974-9227-719C204D77E1}"/>
              </a:ext>
            </a:extLst>
          </p:cNvPr>
          <p:cNvGraphicFramePr>
            <a:graphicFrameLocks noGrp="1"/>
          </p:cNvGraphicFramePr>
          <p:nvPr>
            <p:extLst/>
          </p:nvPr>
        </p:nvGraphicFramePr>
        <p:xfrm>
          <a:off x="638474" y="3806656"/>
          <a:ext cx="3809445" cy="1087452"/>
        </p:xfrm>
        <a:graphic>
          <a:graphicData uri="http://schemas.openxmlformats.org/drawingml/2006/table">
            <a:tbl>
              <a:tblPr firstRow="1">
                <a:tableStyleId>{5C22544A-7EE6-4342-B048-85BDC9FD1C3A}</a:tableStyleId>
              </a:tblPr>
              <a:tblGrid>
                <a:gridCol w="1081269">
                  <a:extLst>
                    <a:ext uri="{9D8B030D-6E8A-4147-A177-3AD203B41FA5}">
                      <a16:colId xmlns:a16="http://schemas.microsoft.com/office/drawing/2014/main" val="3143809402"/>
                    </a:ext>
                  </a:extLst>
                </a:gridCol>
                <a:gridCol w="703176">
                  <a:extLst>
                    <a:ext uri="{9D8B030D-6E8A-4147-A177-3AD203B41FA5}">
                      <a16:colId xmlns:a16="http://schemas.microsoft.com/office/drawing/2014/main" val="867657019"/>
                    </a:ext>
                  </a:extLst>
                </a:gridCol>
                <a:gridCol w="1134000">
                  <a:extLst>
                    <a:ext uri="{9D8B030D-6E8A-4147-A177-3AD203B41FA5}">
                      <a16:colId xmlns:a16="http://schemas.microsoft.com/office/drawing/2014/main" val="3687657853"/>
                    </a:ext>
                  </a:extLst>
                </a:gridCol>
                <a:gridCol w="891000">
                  <a:extLst>
                    <a:ext uri="{9D8B030D-6E8A-4147-A177-3AD203B41FA5}">
                      <a16:colId xmlns:a16="http://schemas.microsoft.com/office/drawing/2014/main" val="2922173586"/>
                    </a:ext>
                  </a:extLst>
                </a:gridCol>
              </a:tblGrid>
              <a:tr h="594000">
                <a:tc>
                  <a:txBody>
                    <a:bodyPr/>
                    <a:lstStyle/>
                    <a:p>
                      <a:pPr marL="0" algn="ctr" defTabSz="457200" rtl="0" eaLnBrk="1" fontAlgn="b" latinLnBrk="0" hangingPunct="1"/>
                      <a:r>
                        <a:rPr lang="en-GB" sz="1100" b="1" u="none" strike="noStrike" kern="1200" noProof="0" dirty="0">
                          <a:solidFill>
                            <a:schemeClr val="lt1"/>
                          </a:solidFill>
                          <a:effectLst/>
                          <a:latin typeface="+mn-lt"/>
                          <a:ea typeface="+mn-ea"/>
                          <a:cs typeface="+mn-cs"/>
                        </a:rPr>
                        <a:t>Result of sex comparison</a:t>
                      </a:r>
                    </a:p>
                  </a:txBody>
                  <a:tcPr marL="5715" marR="5715" marT="5715" marB="0" anchor="ctr"/>
                </a:tc>
                <a:tc>
                  <a:txBody>
                    <a:bodyPr/>
                    <a:lstStyle/>
                    <a:p>
                      <a:pPr marL="0" algn="ctr" defTabSz="457200" rtl="0" eaLnBrk="1" fontAlgn="b" latinLnBrk="0" hangingPunct="1"/>
                      <a:r>
                        <a:rPr lang="en-GB" sz="1100" b="1" u="none" strike="noStrike" kern="1200" noProof="0" dirty="0">
                          <a:solidFill>
                            <a:schemeClr val="lt1"/>
                          </a:solidFill>
                          <a:effectLst/>
                          <a:latin typeface="+mn-lt"/>
                          <a:ea typeface="+mn-ea"/>
                          <a:cs typeface="+mn-cs"/>
                        </a:rPr>
                        <a:t>Correct</a:t>
                      </a:r>
                      <a:r>
                        <a:rPr lang="pl-PL" sz="1100" b="1" u="none" strike="noStrike" kern="1200" dirty="0">
                          <a:solidFill>
                            <a:schemeClr val="lt1"/>
                          </a:solidFill>
                          <a:effectLst/>
                          <a:latin typeface="+mn-lt"/>
                          <a:ea typeface="+mn-ea"/>
                          <a:cs typeface="+mn-cs"/>
                        </a:rPr>
                        <a:t> </a:t>
                      </a:r>
                      <a:r>
                        <a:rPr lang="en-GB" sz="1100" b="1" u="none" strike="noStrike" kern="1200" noProof="0" dirty="0">
                          <a:solidFill>
                            <a:schemeClr val="lt1"/>
                          </a:solidFill>
                          <a:effectLst/>
                          <a:latin typeface="+mn-lt"/>
                          <a:ea typeface="+mn-ea"/>
                          <a:cs typeface="+mn-cs"/>
                        </a:rPr>
                        <a:t>linkage</a:t>
                      </a:r>
                    </a:p>
                  </a:txBody>
                  <a:tcPr marL="5715" marR="5715" marT="571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100" b="1" u="none" strike="noStrike" kern="1200" noProof="0" dirty="0">
                          <a:solidFill>
                            <a:schemeClr val="lt1"/>
                          </a:solidFill>
                          <a:effectLst/>
                          <a:latin typeface="+mn-lt"/>
                          <a:ea typeface="+mn-ea"/>
                          <a:cs typeface="+mn-cs"/>
                        </a:rPr>
                        <a:t>Incorrect</a:t>
                      </a:r>
                      <a:r>
                        <a:rPr lang="pl-PL" sz="1100" b="1" u="none" strike="noStrike" kern="1200" dirty="0">
                          <a:solidFill>
                            <a:schemeClr val="lt1"/>
                          </a:solidFill>
                          <a:effectLst/>
                          <a:latin typeface="+mn-lt"/>
                          <a:ea typeface="+mn-ea"/>
                          <a:cs typeface="+mn-cs"/>
                        </a:rPr>
                        <a:t> </a:t>
                      </a:r>
                      <a:r>
                        <a:rPr lang="en-GB" sz="1100" b="1" u="none" strike="noStrike" kern="1200" noProof="0" dirty="0">
                          <a:solidFill>
                            <a:schemeClr val="lt1"/>
                          </a:solidFill>
                          <a:effectLst/>
                          <a:latin typeface="+mn-lt"/>
                          <a:ea typeface="+mn-ea"/>
                          <a:cs typeface="+mn-cs"/>
                        </a:rPr>
                        <a:t>linkage</a:t>
                      </a:r>
                    </a:p>
                  </a:txBody>
                  <a:tcPr marL="5715" marR="5715" marT="5715" marB="0" anchor="ctr"/>
                </a:tc>
                <a:tc>
                  <a:txBody>
                    <a:bodyPr/>
                    <a:lstStyle/>
                    <a:p>
                      <a:pPr marL="0" algn="ctr" defTabSz="457200" rtl="0" eaLnBrk="1" fontAlgn="b" latinLnBrk="0" hangingPunct="1"/>
                      <a:r>
                        <a:rPr lang="pl-PL" sz="1100" b="1" u="none" strike="noStrike" kern="1200" dirty="0" err="1">
                          <a:solidFill>
                            <a:schemeClr val="lt1"/>
                          </a:solidFill>
                          <a:effectLst/>
                          <a:latin typeface="+mn-lt"/>
                          <a:ea typeface="+mn-ea"/>
                          <a:cs typeface="+mn-cs"/>
                        </a:rPr>
                        <a:t>Weight</a:t>
                      </a:r>
                      <a:endParaRPr lang="pl-PL" sz="1100" b="1" u="none" strike="noStrike" kern="1200" dirty="0">
                        <a:solidFill>
                          <a:schemeClr val="lt1"/>
                        </a:solidFill>
                        <a:effectLst/>
                        <a:latin typeface="+mn-lt"/>
                        <a:ea typeface="+mn-ea"/>
                        <a:cs typeface="+mn-cs"/>
                      </a:endParaRPr>
                    </a:p>
                  </a:txBody>
                  <a:tcPr marL="5715" marR="5715" marT="5715" marB="0" anchor="ctr"/>
                </a:tc>
                <a:extLst>
                  <a:ext uri="{0D108BD9-81ED-4DB2-BD59-A6C34878D82A}">
                    <a16:rowId xmlns:a16="http://schemas.microsoft.com/office/drawing/2014/main" val="424060281"/>
                  </a:ext>
                </a:extLst>
              </a:tr>
              <a:tr h="246726">
                <a:tc>
                  <a:txBody>
                    <a:bodyPr/>
                    <a:lstStyle/>
                    <a:p>
                      <a:pPr marL="0" algn="ctr" defTabSz="457200" rtl="0" eaLnBrk="1" fontAlgn="b" latinLnBrk="0" hangingPunct="1"/>
                      <a:r>
                        <a:rPr lang="en-GB" sz="1100" u="none" strike="noStrike" kern="1200" noProof="0" dirty="0">
                          <a:solidFill>
                            <a:schemeClr val="dk1"/>
                          </a:solidFill>
                          <a:effectLst/>
                          <a:latin typeface="+mn-lt"/>
                          <a:ea typeface="+mn-ea"/>
                          <a:cs typeface="+mn-cs"/>
                        </a:rPr>
                        <a:t>Match</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0,99</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0.5</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 0,9855</a:t>
                      </a:r>
                    </a:p>
                  </a:txBody>
                  <a:tcPr marL="5715" marR="5715" marT="5715" marB="0" anchor="ctr"/>
                </a:tc>
                <a:extLst>
                  <a:ext uri="{0D108BD9-81ED-4DB2-BD59-A6C34878D82A}">
                    <a16:rowId xmlns:a16="http://schemas.microsoft.com/office/drawing/2014/main" val="1933945857"/>
                  </a:ext>
                </a:extLst>
              </a:tr>
              <a:tr h="246726">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100" u="none" strike="noStrike" kern="1200" noProof="0" dirty="0" err="1">
                          <a:solidFill>
                            <a:schemeClr val="dk1"/>
                          </a:solidFill>
                          <a:effectLst/>
                          <a:latin typeface="+mn-lt"/>
                          <a:ea typeface="+mn-ea"/>
                          <a:cs typeface="+mn-cs"/>
                        </a:rPr>
                        <a:t>Unmatch</a:t>
                      </a:r>
                      <a:endParaRPr lang="en-GB" sz="1100" u="none" strike="noStrike" kern="1200" noProof="0" dirty="0">
                        <a:solidFill>
                          <a:schemeClr val="dk1"/>
                        </a:solidFill>
                        <a:effectLst/>
                        <a:latin typeface="+mn-lt"/>
                        <a:ea typeface="+mn-ea"/>
                        <a:cs typeface="+mn-cs"/>
                      </a:endParaRP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0,01</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0.5</a:t>
                      </a: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-5,6438</a:t>
                      </a:r>
                    </a:p>
                  </a:txBody>
                  <a:tcPr marL="5715" marR="5715" marT="5715" marB="0" anchor="ctr"/>
                </a:tc>
                <a:extLst>
                  <a:ext uri="{0D108BD9-81ED-4DB2-BD59-A6C34878D82A}">
                    <a16:rowId xmlns:a16="http://schemas.microsoft.com/office/drawing/2014/main" val="1812452277"/>
                  </a:ext>
                </a:extLst>
              </a:tr>
            </a:tbl>
          </a:graphicData>
        </a:graphic>
      </p:graphicFrame>
      <p:graphicFrame>
        <p:nvGraphicFramePr>
          <p:cNvPr id="14" name="Tabela 13">
            <a:extLst>
              <a:ext uri="{FF2B5EF4-FFF2-40B4-BE49-F238E27FC236}">
                <a16:creationId xmlns:a16="http://schemas.microsoft.com/office/drawing/2014/main" id="{6E4CCF75-47EC-493A-9E9A-95D9F65E3159}"/>
              </a:ext>
            </a:extLst>
          </p:cNvPr>
          <p:cNvGraphicFramePr>
            <a:graphicFrameLocks noGrp="1"/>
          </p:cNvGraphicFramePr>
          <p:nvPr>
            <p:extLst/>
          </p:nvPr>
        </p:nvGraphicFramePr>
        <p:xfrm>
          <a:off x="4696081" y="3776846"/>
          <a:ext cx="3809445" cy="1087452"/>
        </p:xfrm>
        <a:graphic>
          <a:graphicData uri="http://schemas.openxmlformats.org/drawingml/2006/table">
            <a:tbl>
              <a:tblPr firstRow="1">
                <a:tableStyleId>{5C22544A-7EE6-4342-B048-85BDC9FD1C3A}</a:tableStyleId>
              </a:tblPr>
              <a:tblGrid>
                <a:gridCol w="945000">
                  <a:extLst>
                    <a:ext uri="{9D8B030D-6E8A-4147-A177-3AD203B41FA5}">
                      <a16:colId xmlns:a16="http://schemas.microsoft.com/office/drawing/2014/main" val="3143809402"/>
                    </a:ext>
                  </a:extLst>
                </a:gridCol>
                <a:gridCol w="839445">
                  <a:extLst>
                    <a:ext uri="{9D8B030D-6E8A-4147-A177-3AD203B41FA5}">
                      <a16:colId xmlns:a16="http://schemas.microsoft.com/office/drawing/2014/main" val="867657019"/>
                    </a:ext>
                  </a:extLst>
                </a:gridCol>
                <a:gridCol w="1134000">
                  <a:extLst>
                    <a:ext uri="{9D8B030D-6E8A-4147-A177-3AD203B41FA5}">
                      <a16:colId xmlns:a16="http://schemas.microsoft.com/office/drawing/2014/main" val="3687657853"/>
                    </a:ext>
                  </a:extLst>
                </a:gridCol>
                <a:gridCol w="891000">
                  <a:extLst>
                    <a:ext uri="{9D8B030D-6E8A-4147-A177-3AD203B41FA5}">
                      <a16:colId xmlns:a16="http://schemas.microsoft.com/office/drawing/2014/main" val="2922173586"/>
                    </a:ext>
                  </a:extLst>
                </a:gridCol>
              </a:tblGrid>
              <a:tr h="594000">
                <a:tc>
                  <a:txBody>
                    <a:bodyPr/>
                    <a:lstStyle/>
                    <a:p>
                      <a:pPr marL="0" algn="ctr" defTabSz="457200" rtl="0" eaLnBrk="1" fontAlgn="b" latinLnBrk="0" hangingPunct="1"/>
                      <a:r>
                        <a:rPr lang="en-GB" sz="1100" b="1" u="none" strike="noStrike" kern="1200" noProof="0" dirty="0">
                          <a:solidFill>
                            <a:schemeClr val="lt1"/>
                          </a:solidFill>
                          <a:effectLst/>
                          <a:latin typeface="+mn-lt"/>
                          <a:ea typeface="+mn-ea"/>
                          <a:cs typeface="+mn-cs"/>
                        </a:rPr>
                        <a:t>Result of </a:t>
                      </a:r>
                      <a:r>
                        <a:rPr lang="pl-PL" sz="1100" b="1" u="none" strike="noStrike" kern="1200" noProof="0" dirty="0" err="1">
                          <a:solidFill>
                            <a:schemeClr val="lt1"/>
                          </a:solidFill>
                          <a:effectLst/>
                          <a:latin typeface="+mn-lt"/>
                          <a:ea typeface="+mn-ea"/>
                          <a:cs typeface="+mn-cs"/>
                        </a:rPr>
                        <a:t>month</a:t>
                      </a:r>
                      <a:r>
                        <a:rPr lang="pl-PL" sz="1100" b="1" u="none" strike="noStrike" kern="1200" noProof="0" dirty="0">
                          <a:solidFill>
                            <a:schemeClr val="lt1"/>
                          </a:solidFill>
                          <a:effectLst/>
                          <a:latin typeface="+mn-lt"/>
                          <a:ea typeface="+mn-ea"/>
                          <a:cs typeface="+mn-cs"/>
                        </a:rPr>
                        <a:t> </a:t>
                      </a:r>
                      <a:r>
                        <a:rPr lang="en-GB" sz="1100" b="1" u="none" strike="noStrike" kern="1200" noProof="0" dirty="0">
                          <a:solidFill>
                            <a:schemeClr val="lt1"/>
                          </a:solidFill>
                          <a:effectLst/>
                          <a:latin typeface="+mn-lt"/>
                          <a:ea typeface="+mn-ea"/>
                          <a:cs typeface="+mn-cs"/>
                        </a:rPr>
                        <a:t> comparison</a:t>
                      </a:r>
                    </a:p>
                  </a:txBody>
                  <a:tcPr marL="5715" marR="5715" marT="5715" marB="0" anchor="ctr"/>
                </a:tc>
                <a:tc>
                  <a:txBody>
                    <a:bodyPr/>
                    <a:lstStyle/>
                    <a:p>
                      <a:pPr marL="0" algn="ctr" defTabSz="457200" rtl="0" eaLnBrk="1" fontAlgn="b" latinLnBrk="0" hangingPunct="1"/>
                      <a:r>
                        <a:rPr lang="en-GB" sz="1100" b="1" u="none" strike="noStrike" kern="1200" noProof="0" dirty="0">
                          <a:solidFill>
                            <a:schemeClr val="lt1"/>
                          </a:solidFill>
                          <a:effectLst/>
                          <a:latin typeface="+mn-lt"/>
                          <a:ea typeface="+mn-ea"/>
                          <a:cs typeface="+mn-cs"/>
                        </a:rPr>
                        <a:t>Correct</a:t>
                      </a:r>
                      <a:r>
                        <a:rPr lang="pl-PL" sz="1100" b="1" u="none" strike="noStrike" kern="1200" dirty="0">
                          <a:solidFill>
                            <a:schemeClr val="lt1"/>
                          </a:solidFill>
                          <a:effectLst/>
                          <a:latin typeface="+mn-lt"/>
                          <a:ea typeface="+mn-ea"/>
                          <a:cs typeface="+mn-cs"/>
                        </a:rPr>
                        <a:t> </a:t>
                      </a:r>
                      <a:r>
                        <a:rPr lang="en-GB" sz="1100" b="1" u="none" strike="noStrike" kern="1200" noProof="0" dirty="0">
                          <a:solidFill>
                            <a:schemeClr val="lt1"/>
                          </a:solidFill>
                          <a:effectLst/>
                          <a:latin typeface="+mn-lt"/>
                          <a:ea typeface="+mn-ea"/>
                          <a:cs typeface="+mn-cs"/>
                        </a:rPr>
                        <a:t>linkage</a:t>
                      </a:r>
                    </a:p>
                  </a:txBody>
                  <a:tcPr marL="5715" marR="5715" marT="571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100" b="1" u="none" strike="noStrike" kern="1200" noProof="0" dirty="0">
                          <a:solidFill>
                            <a:schemeClr val="lt1"/>
                          </a:solidFill>
                          <a:effectLst/>
                          <a:latin typeface="+mn-lt"/>
                          <a:ea typeface="+mn-ea"/>
                          <a:cs typeface="+mn-cs"/>
                        </a:rPr>
                        <a:t>Incorrect</a:t>
                      </a:r>
                      <a:r>
                        <a:rPr lang="pl-PL" sz="1100" b="1" u="none" strike="noStrike" kern="1200" dirty="0">
                          <a:solidFill>
                            <a:schemeClr val="lt1"/>
                          </a:solidFill>
                          <a:effectLst/>
                          <a:latin typeface="+mn-lt"/>
                          <a:ea typeface="+mn-ea"/>
                          <a:cs typeface="+mn-cs"/>
                        </a:rPr>
                        <a:t> </a:t>
                      </a:r>
                      <a:r>
                        <a:rPr lang="en-GB" sz="1100" b="1" u="none" strike="noStrike" kern="1200" noProof="0" dirty="0">
                          <a:solidFill>
                            <a:schemeClr val="lt1"/>
                          </a:solidFill>
                          <a:effectLst/>
                          <a:latin typeface="+mn-lt"/>
                          <a:ea typeface="+mn-ea"/>
                          <a:cs typeface="+mn-cs"/>
                        </a:rPr>
                        <a:t>linkage</a:t>
                      </a:r>
                    </a:p>
                  </a:txBody>
                  <a:tcPr marL="5715" marR="5715" marT="5715" marB="0" anchor="ctr"/>
                </a:tc>
                <a:tc>
                  <a:txBody>
                    <a:bodyPr/>
                    <a:lstStyle/>
                    <a:p>
                      <a:pPr marL="0" algn="ctr" defTabSz="457200" rtl="0" eaLnBrk="1" fontAlgn="b" latinLnBrk="0" hangingPunct="1"/>
                      <a:r>
                        <a:rPr lang="pl-PL" sz="1100" b="1" u="none" strike="noStrike" kern="1200" dirty="0" err="1">
                          <a:solidFill>
                            <a:schemeClr val="lt1"/>
                          </a:solidFill>
                          <a:effectLst/>
                          <a:latin typeface="+mn-lt"/>
                          <a:ea typeface="+mn-ea"/>
                          <a:cs typeface="+mn-cs"/>
                        </a:rPr>
                        <a:t>Weight</a:t>
                      </a:r>
                      <a:endParaRPr lang="pl-PL" sz="1100" b="1" u="none" strike="noStrike" kern="1200" dirty="0">
                        <a:solidFill>
                          <a:schemeClr val="lt1"/>
                        </a:solidFill>
                        <a:effectLst/>
                        <a:latin typeface="+mn-lt"/>
                        <a:ea typeface="+mn-ea"/>
                        <a:cs typeface="+mn-cs"/>
                      </a:endParaRPr>
                    </a:p>
                  </a:txBody>
                  <a:tcPr marL="5715" marR="5715" marT="5715" marB="0" anchor="ctr"/>
                </a:tc>
                <a:extLst>
                  <a:ext uri="{0D108BD9-81ED-4DB2-BD59-A6C34878D82A}">
                    <a16:rowId xmlns:a16="http://schemas.microsoft.com/office/drawing/2014/main" val="424060281"/>
                  </a:ext>
                </a:extLst>
              </a:tr>
              <a:tr h="246726">
                <a:tc>
                  <a:txBody>
                    <a:bodyPr/>
                    <a:lstStyle/>
                    <a:p>
                      <a:pPr marL="0" algn="ctr" defTabSz="457200" rtl="0" eaLnBrk="1" fontAlgn="b" latinLnBrk="0" hangingPunct="1"/>
                      <a:r>
                        <a:rPr lang="en-GB" sz="1100" u="none" strike="noStrike" kern="1200" noProof="0" dirty="0">
                          <a:solidFill>
                            <a:schemeClr val="dk1"/>
                          </a:solidFill>
                          <a:effectLst/>
                          <a:latin typeface="+mn-lt"/>
                          <a:ea typeface="+mn-ea"/>
                          <a:cs typeface="+mn-cs"/>
                        </a:rPr>
                        <a:t>Match</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0,95</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0,0833</a:t>
                      </a:r>
                    </a:p>
                  </a:txBody>
                  <a:tcPr marL="5715" marR="5715" marT="5715" marB="0" anchor="ctr"/>
                </a:tc>
                <a:tc>
                  <a:txBody>
                    <a:bodyPr/>
                    <a:lstStyle/>
                    <a:p>
                      <a:pPr algn="ctr" fontAlgn="b"/>
                      <a:r>
                        <a:rPr lang="pl-PL" sz="1100" u="none" strike="noStrike" kern="1200">
                          <a:solidFill>
                            <a:schemeClr val="dk1"/>
                          </a:solidFill>
                          <a:effectLst/>
                          <a:latin typeface="+mn-lt"/>
                          <a:ea typeface="+mn-ea"/>
                          <a:cs typeface="+mn-cs"/>
                        </a:rPr>
                        <a:t>3,5110</a:t>
                      </a:r>
                    </a:p>
                  </a:txBody>
                  <a:tcPr marL="5715" marR="5715" marT="5715" marB="0" anchor="ctr"/>
                </a:tc>
                <a:extLst>
                  <a:ext uri="{0D108BD9-81ED-4DB2-BD59-A6C34878D82A}">
                    <a16:rowId xmlns:a16="http://schemas.microsoft.com/office/drawing/2014/main" val="1933945857"/>
                  </a:ext>
                </a:extLst>
              </a:tr>
              <a:tr h="246726">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GB" sz="1100" u="none" strike="noStrike" kern="1200" noProof="0" dirty="0" err="1">
                          <a:solidFill>
                            <a:schemeClr val="dk1"/>
                          </a:solidFill>
                          <a:effectLst/>
                          <a:latin typeface="+mn-lt"/>
                          <a:ea typeface="+mn-ea"/>
                          <a:cs typeface="+mn-cs"/>
                        </a:rPr>
                        <a:t>Unmatch</a:t>
                      </a:r>
                      <a:endParaRPr lang="en-GB" sz="1100" u="none" strike="noStrike" kern="1200" noProof="0" dirty="0">
                        <a:solidFill>
                          <a:schemeClr val="dk1"/>
                        </a:solidFill>
                        <a:effectLst/>
                        <a:latin typeface="+mn-lt"/>
                        <a:ea typeface="+mn-ea"/>
                        <a:cs typeface="+mn-cs"/>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0,05</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0,9167</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-4,1964</a:t>
                      </a:r>
                    </a:p>
                  </a:txBody>
                  <a:tcPr marL="5715" marR="5715" marT="5715" marB="0" anchor="ctr"/>
                </a:tc>
                <a:extLst>
                  <a:ext uri="{0D108BD9-81ED-4DB2-BD59-A6C34878D82A}">
                    <a16:rowId xmlns:a16="http://schemas.microsoft.com/office/drawing/2014/main" val="1812452277"/>
                  </a:ext>
                </a:extLst>
              </a:tr>
            </a:tbl>
          </a:graphicData>
        </a:graphic>
      </p:graphicFrame>
    </p:spTree>
    <p:extLst>
      <p:ext uri="{BB962C8B-B14F-4D97-AF65-F5344CB8AC3E}">
        <p14:creationId xmlns:p14="http://schemas.microsoft.com/office/powerpoint/2010/main" val="132038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479380"/>
            <a:ext cx="8690994" cy="152461"/>
          </a:xfrm>
        </p:spPr>
        <p:txBody>
          <a:bodyPr>
            <a:normAutofit fontScale="90000"/>
          </a:bodyPr>
          <a:lstStyle/>
          <a:p>
            <a:pPr algn="ctr"/>
            <a:br>
              <a:rPr lang="en-US" sz="3600" b="1" dirty="0"/>
            </a:b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30</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
        <p:nvSpPr>
          <p:cNvPr id="15" name="Symbol zastępczy zawartości 2">
            <a:extLst>
              <a:ext uri="{FF2B5EF4-FFF2-40B4-BE49-F238E27FC236}">
                <a16:creationId xmlns:a16="http://schemas.microsoft.com/office/drawing/2014/main" id="{63E1E527-3030-40D8-924F-2B77B59FCA9B}"/>
              </a:ext>
            </a:extLst>
          </p:cNvPr>
          <p:cNvSpPr>
            <a:spLocks noGrp="1"/>
          </p:cNvSpPr>
          <p:nvPr>
            <p:ph idx="1"/>
          </p:nvPr>
        </p:nvSpPr>
        <p:spPr>
          <a:xfrm>
            <a:off x="655417" y="397833"/>
            <a:ext cx="2725346" cy="310159"/>
          </a:xfrm>
        </p:spPr>
        <p:txBody>
          <a:bodyPr>
            <a:normAutofit fontScale="25000" lnSpcReduction="20000"/>
          </a:bodyPr>
          <a:lstStyle/>
          <a:p>
            <a:pPr marL="0" indent="0">
              <a:buNone/>
            </a:pPr>
            <a:r>
              <a:rPr lang="pl-PL" sz="8000" dirty="0"/>
              <a:t>Total </a:t>
            </a:r>
            <a:r>
              <a:rPr lang="pl-PL" sz="8000" dirty="0" err="1"/>
              <a:t>weight</a:t>
            </a:r>
            <a:r>
              <a:rPr lang="pl-PL" dirty="0"/>
              <a:t>								</a:t>
            </a:r>
            <a:br>
              <a:rPr lang="pl-PL" dirty="0"/>
            </a:br>
            <a:br>
              <a:rPr lang="pl-PL" dirty="0"/>
            </a:br>
            <a:br>
              <a:rPr lang="pl-PL" dirty="0"/>
            </a:br>
            <a:br>
              <a:rPr lang="pl-PL" dirty="0"/>
            </a:br>
            <a:br>
              <a:rPr lang="pl-PL" dirty="0"/>
            </a:br>
            <a:br>
              <a:rPr lang="pl-PL" dirty="0"/>
            </a:br>
            <a:br>
              <a:rPr lang="pl-PL" dirty="0"/>
            </a:br>
            <a:br>
              <a:rPr lang="pl-PL" dirty="0"/>
            </a:br>
            <a:endParaRPr lang="pl-PL" dirty="0"/>
          </a:p>
          <a:p>
            <a:pPr marL="0" indent="0">
              <a:buNone/>
            </a:pPr>
            <a:endParaRPr lang="pl-PL" dirty="0"/>
          </a:p>
        </p:txBody>
      </p:sp>
      <p:graphicFrame>
        <p:nvGraphicFramePr>
          <p:cNvPr id="16" name="Tabela 15">
            <a:extLst>
              <a:ext uri="{FF2B5EF4-FFF2-40B4-BE49-F238E27FC236}">
                <a16:creationId xmlns:a16="http://schemas.microsoft.com/office/drawing/2014/main" id="{1FB0AF69-932A-432B-9E73-BAF33F79DDD2}"/>
              </a:ext>
            </a:extLst>
          </p:cNvPr>
          <p:cNvGraphicFramePr>
            <a:graphicFrameLocks noGrp="1"/>
          </p:cNvGraphicFramePr>
          <p:nvPr>
            <p:extLst/>
          </p:nvPr>
        </p:nvGraphicFramePr>
        <p:xfrm>
          <a:off x="655417" y="955430"/>
          <a:ext cx="2942505" cy="1622899"/>
        </p:xfrm>
        <a:graphic>
          <a:graphicData uri="http://schemas.openxmlformats.org/drawingml/2006/table">
            <a:tbl>
              <a:tblPr firstRow="1">
                <a:tableStyleId>{5C22544A-7EE6-4342-B048-85BDC9FD1C3A}</a:tableStyleId>
              </a:tblPr>
              <a:tblGrid>
                <a:gridCol w="489761">
                  <a:extLst>
                    <a:ext uri="{9D8B030D-6E8A-4147-A177-3AD203B41FA5}">
                      <a16:colId xmlns:a16="http://schemas.microsoft.com/office/drawing/2014/main" val="1467199875"/>
                    </a:ext>
                  </a:extLst>
                </a:gridCol>
                <a:gridCol w="613186">
                  <a:extLst>
                    <a:ext uri="{9D8B030D-6E8A-4147-A177-3AD203B41FA5}">
                      <a16:colId xmlns:a16="http://schemas.microsoft.com/office/drawing/2014/main" val="3732473987"/>
                    </a:ext>
                  </a:extLst>
                </a:gridCol>
                <a:gridCol w="613186">
                  <a:extLst>
                    <a:ext uri="{9D8B030D-6E8A-4147-A177-3AD203B41FA5}">
                      <a16:colId xmlns:a16="http://schemas.microsoft.com/office/drawing/2014/main" val="4230090470"/>
                    </a:ext>
                  </a:extLst>
                </a:gridCol>
                <a:gridCol w="613186">
                  <a:extLst>
                    <a:ext uri="{9D8B030D-6E8A-4147-A177-3AD203B41FA5}">
                      <a16:colId xmlns:a16="http://schemas.microsoft.com/office/drawing/2014/main" val="1399490910"/>
                    </a:ext>
                  </a:extLst>
                </a:gridCol>
                <a:gridCol w="613186">
                  <a:extLst>
                    <a:ext uri="{9D8B030D-6E8A-4147-A177-3AD203B41FA5}">
                      <a16:colId xmlns:a16="http://schemas.microsoft.com/office/drawing/2014/main" val="2876828230"/>
                    </a:ext>
                  </a:extLst>
                </a:gridCol>
              </a:tblGrid>
              <a:tr h="523554">
                <a:tc>
                  <a:txBody>
                    <a:bodyPr/>
                    <a:lstStyle/>
                    <a:p>
                      <a:pPr algn="ctr" fontAlgn="b"/>
                      <a:r>
                        <a:rPr lang="pl-PL" sz="1100" u="none" strike="noStrike" dirty="0">
                          <a:effectLst/>
                        </a:rPr>
                        <a:t>No.</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b="1" u="none" strike="noStrike" kern="1200" dirty="0">
                          <a:solidFill>
                            <a:schemeClr val="lt1"/>
                          </a:solidFill>
                          <a:effectLst/>
                          <a:latin typeface="+mn-lt"/>
                          <a:ea typeface="+mn-ea"/>
                          <a:cs typeface="+mn-cs"/>
                        </a:rPr>
                        <a:t>Q1</a:t>
                      </a:r>
                    </a:p>
                  </a:txBody>
                  <a:tcPr marL="5715" marR="5715" marT="5715" marB="0" anchor="ctr"/>
                </a:tc>
                <a:tc>
                  <a:txBody>
                    <a:bodyPr/>
                    <a:lstStyle/>
                    <a:p>
                      <a:pPr algn="ctr" fontAlgn="b"/>
                      <a:r>
                        <a:rPr lang="pl-PL" sz="1100" b="1" u="none" strike="noStrike" kern="1200" dirty="0">
                          <a:solidFill>
                            <a:schemeClr val="lt1"/>
                          </a:solidFill>
                          <a:effectLst/>
                          <a:latin typeface="+mn-lt"/>
                          <a:ea typeface="+mn-ea"/>
                          <a:cs typeface="+mn-cs"/>
                        </a:rPr>
                        <a:t>Q2</a:t>
                      </a:r>
                    </a:p>
                  </a:txBody>
                  <a:tcPr marL="5715" marR="5715" marT="5715" marB="0" anchor="ctr"/>
                </a:tc>
                <a:tc>
                  <a:txBody>
                    <a:bodyPr/>
                    <a:lstStyle/>
                    <a:p>
                      <a:pPr algn="ctr" fontAlgn="b"/>
                      <a:r>
                        <a:rPr lang="pl-PL" sz="1100" b="1" u="none" strike="noStrike" kern="1200" dirty="0">
                          <a:solidFill>
                            <a:schemeClr val="lt1"/>
                          </a:solidFill>
                          <a:effectLst/>
                          <a:latin typeface="+mn-lt"/>
                          <a:ea typeface="+mn-ea"/>
                          <a:cs typeface="+mn-cs"/>
                        </a:rPr>
                        <a:t>Q3</a:t>
                      </a:r>
                    </a:p>
                  </a:txBody>
                  <a:tcPr marL="5715" marR="5715" marT="5715" marB="0" anchor="ctr"/>
                </a:tc>
                <a:tc>
                  <a:txBody>
                    <a:bodyPr/>
                    <a:lstStyle/>
                    <a:p>
                      <a:pPr algn="ctr" fontAlgn="b"/>
                      <a:r>
                        <a:rPr lang="pl-PL" sz="1100" b="1" u="none" strike="noStrike" kern="1200" dirty="0">
                          <a:solidFill>
                            <a:schemeClr val="lt1"/>
                          </a:solidFill>
                          <a:effectLst/>
                          <a:latin typeface="+mn-lt"/>
                          <a:ea typeface="+mn-ea"/>
                          <a:cs typeface="+mn-cs"/>
                        </a:rPr>
                        <a:t>Q4</a:t>
                      </a:r>
                    </a:p>
                  </a:txBody>
                  <a:tcPr marL="5715" marR="5715" marT="5715" marB="0" anchor="ctr"/>
                </a:tc>
                <a:extLst>
                  <a:ext uri="{0D108BD9-81ED-4DB2-BD59-A6C34878D82A}">
                    <a16:rowId xmlns:a16="http://schemas.microsoft.com/office/drawing/2014/main" val="1570742876"/>
                  </a:ext>
                </a:extLst>
              </a:tr>
              <a:tr h="219869">
                <a:tc>
                  <a:txBody>
                    <a:bodyPr/>
                    <a:lstStyle/>
                    <a:p>
                      <a:pPr algn="ctr" fontAlgn="b"/>
                      <a:r>
                        <a:rPr lang="pl-PL" sz="1100" u="none" strike="noStrike" dirty="0">
                          <a:effectLst/>
                        </a:rPr>
                        <a:t>P1</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4,496</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-3,211</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-2,133</a:t>
                      </a:r>
                    </a:p>
                  </a:txBody>
                  <a:tcPr marL="5715" marR="5715" marT="5715" marB="0" anchor="ctr"/>
                </a:tc>
                <a:tc>
                  <a:txBody>
                    <a:bodyPr/>
                    <a:lstStyle/>
                    <a:p>
                      <a:pPr algn="ctr" fontAlgn="b"/>
                      <a:r>
                        <a:rPr lang="pl-PL" sz="1100" u="none" strike="noStrike" kern="1200">
                          <a:solidFill>
                            <a:schemeClr val="dk1"/>
                          </a:solidFill>
                          <a:effectLst/>
                          <a:latin typeface="+mn-lt"/>
                          <a:ea typeface="+mn-ea"/>
                          <a:cs typeface="+mn-cs"/>
                        </a:rPr>
                        <a:t>-9,840</a:t>
                      </a:r>
                    </a:p>
                  </a:txBody>
                  <a:tcPr marL="5715" marR="5715" marT="5715" marB="0" anchor="ctr"/>
                </a:tc>
                <a:extLst>
                  <a:ext uri="{0D108BD9-81ED-4DB2-BD59-A6C34878D82A}">
                    <a16:rowId xmlns:a16="http://schemas.microsoft.com/office/drawing/2014/main" val="1536283844"/>
                  </a:ext>
                </a:extLst>
              </a:tr>
              <a:tr h="219869">
                <a:tc>
                  <a:txBody>
                    <a:bodyPr/>
                    <a:lstStyle/>
                    <a:p>
                      <a:pPr algn="ctr" fontAlgn="b"/>
                      <a:r>
                        <a:rPr lang="pl-PL" sz="1100" u="none" strike="noStrike" dirty="0">
                          <a:effectLst/>
                        </a:rPr>
                        <a:t>P2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-3,211</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-3,211</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-9,840</a:t>
                      </a:r>
                    </a:p>
                  </a:txBody>
                  <a:tcPr marL="5715" marR="5715" marT="5715" marB="0" anchor="ctr"/>
                </a:tc>
                <a:tc>
                  <a:txBody>
                    <a:bodyPr/>
                    <a:lstStyle/>
                    <a:p>
                      <a:pPr algn="ctr" fontAlgn="b"/>
                      <a:r>
                        <a:rPr lang="pl-PL" sz="1100" u="none" strike="noStrike" kern="1200">
                          <a:solidFill>
                            <a:schemeClr val="dk1"/>
                          </a:solidFill>
                          <a:effectLst/>
                          <a:latin typeface="+mn-lt"/>
                          <a:ea typeface="+mn-ea"/>
                          <a:cs typeface="+mn-cs"/>
                        </a:rPr>
                        <a:t>-9,840</a:t>
                      </a:r>
                    </a:p>
                  </a:txBody>
                  <a:tcPr marL="5715" marR="5715" marT="5715" marB="0" anchor="ctr"/>
                </a:tc>
                <a:extLst>
                  <a:ext uri="{0D108BD9-81ED-4DB2-BD59-A6C34878D82A}">
                    <a16:rowId xmlns:a16="http://schemas.microsoft.com/office/drawing/2014/main" val="3806151542"/>
                  </a:ext>
                </a:extLst>
              </a:tr>
              <a:tr h="219869">
                <a:tc>
                  <a:txBody>
                    <a:bodyPr/>
                    <a:lstStyle/>
                    <a:p>
                      <a:pPr algn="ctr" fontAlgn="b"/>
                      <a:r>
                        <a:rPr lang="pl-PL" sz="1100" u="none" strike="noStrike" dirty="0">
                          <a:effectLst/>
                        </a:rPr>
                        <a:t>P3</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-3,211</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4,496</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-9,840</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-2,133</a:t>
                      </a:r>
                    </a:p>
                  </a:txBody>
                  <a:tcPr marL="5715" marR="5715" marT="5715" marB="0" anchor="ctr"/>
                </a:tc>
                <a:extLst>
                  <a:ext uri="{0D108BD9-81ED-4DB2-BD59-A6C34878D82A}">
                    <a16:rowId xmlns:a16="http://schemas.microsoft.com/office/drawing/2014/main" val="1032895337"/>
                  </a:ext>
                </a:extLst>
              </a:tr>
              <a:tr h="219869">
                <a:tc>
                  <a:txBody>
                    <a:bodyPr/>
                    <a:lstStyle/>
                    <a:p>
                      <a:pPr algn="ctr" fontAlgn="b"/>
                      <a:r>
                        <a:rPr lang="pl-PL" sz="1100" u="none" strike="noStrike" dirty="0">
                          <a:effectLst/>
                        </a:rPr>
                        <a:t>P4</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-9,840</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-9,840</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-3,211</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-3,211</a:t>
                      </a:r>
                    </a:p>
                  </a:txBody>
                  <a:tcPr marL="5715" marR="5715" marT="5715" marB="0" anchor="ctr"/>
                </a:tc>
                <a:extLst>
                  <a:ext uri="{0D108BD9-81ED-4DB2-BD59-A6C34878D82A}">
                    <a16:rowId xmlns:a16="http://schemas.microsoft.com/office/drawing/2014/main" val="3649528303"/>
                  </a:ext>
                </a:extLst>
              </a:tr>
              <a:tr h="219869">
                <a:tc>
                  <a:txBody>
                    <a:bodyPr/>
                    <a:lstStyle/>
                    <a:p>
                      <a:pPr algn="ctr" fontAlgn="b"/>
                      <a:r>
                        <a:rPr lang="pl-PL" sz="1100" u="none" strike="noStrike" dirty="0">
                          <a:effectLst/>
                        </a:rPr>
                        <a:t>P5</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-9,840</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-2,133</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-3,211</a:t>
                      </a: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4,496</a:t>
                      </a:r>
                    </a:p>
                  </a:txBody>
                  <a:tcPr marL="5715" marR="5715" marT="5715" marB="0" anchor="ctr"/>
                </a:tc>
                <a:extLst>
                  <a:ext uri="{0D108BD9-81ED-4DB2-BD59-A6C34878D82A}">
                    <a16:rowId xmlns:a16="http://schemas.microsoft.com/office/drawing/2014/main" val="2678685992"/>
                  </a:ext>
                </a:extLst>
              </a:tr>
            </a:tbl>
          </a:graphicData>
        </a:graphic>
      </p:graphicFrame>
      <p:graphicFrame>
        <p:nvGraphicFramePr>
          <p:cNvPr id="17" name="Tabela 16">
            <a:extLst>
              <a:ext uri="{FF2B5EF4-FFF2-40B4-BE49-F238E27FC236}">
                <a16:creationId xmlns:a16="http://schemas.microsoft.com/office/drawing/2014/main" id="{9982B04A-FF08-4864-B1FF-0E7BEF183DCF}"/>
              </a:ext>
            </a:extLst>
          </p:cNvPr>
          <p:cNvGraphicFramePr>
            <a:graphicFrameLocks noGrp="1"/>
          </p:cNvGraphicFramePr>
          <p:nvPr>
            <p:extLst/>
          </p:nvPr>
        </p:nvGraphicFramePr>
        <p:xfrm>
          <a:off x="5907266" y="1130529"/>
          <a:ext cx="1101368" cy="1440340"/>
        </p:xfrm>
        <a:graphic>
          <a:graphicData uri="http://schemas.openxmlformats.org/drawingml/2006/table">
            <a:tbl>
              <a:tblPr firstRow="1">
                <a:tableStyleId>{5C22544A-7EE6-4342-B048-85BDC9FD1C3A}</a:tableStyleId>
              </a:tblPr>
              <a:tblGrid>
                <a:gridCol w="489060">
                  <a:extLst>
                    <a:ext uri="{9D8B030D-6E8A-4147-A177-3AD203B41FA5}">
                      <a16:colId xmlns:a16="http://schemas.microsoft.com/office/drawing/2014/main" val="4242061929"/>
                    </a:ext>
                  </a:extLst>
                </a:gridCol>
                <a:gridCol w="612308">
                  <a:extLst>
                    <a:ext uri="{9D8B030D-6E8A-4147-A177-3AD203B41FA5}">
                      <a16:colId xmlns:a16="http://schemas.microsoft.com/office/drawing/2014/main" val="1057033769"/>
                    </a:ext>
                  </a:extLst>
                </a:gridCol>
              </a:tblGrid>
              <a:tr h="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l-PL" sz="1100" u="none" strike="noStrike" dirty="0">
                          <a:effectLst/>
                        </a:rPr>
                        <a:t>No.</a:t>
                      </a:r>
                      <a:endParaRPr lang="pl-PL" sz="1100" b="0" i="0" u="none" strike="noStrike" dirty="0">
                        <a:solidFill>
                          <a:srgbClr val="000000"/>
                        </a:solidFill>
                        <a:effectLst/>
                        <a:latin typeface="Calibri" panose="020F0502020204030204" pitchFamily="34" charset="0"/>
                      </a:endParaRPr>
                    </a:p>
                    <a:p>
                      <a:pPr algn="ctr" fontAlgn="b"/>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b="1" u="none" strike="noStrike" kern="1200" dirty="0">
                          <a:solidFill>
                            <a:schemeClr val="lt1"/>
                          </a:solidFill>
                          <a:effectLst/>
                          <a:latin typeface="+mn-lt"/>
                          <a:ea typeface="+mn-ea"/>
                          <a:cs typeface="+mn-cs"/>
                        </a:rPr>
                        <a:t>Q</a:t>
                      </a:r>
                    </a:p>
                  </a:txBody>
                  <a:tcPr marL="5715" marR="5715" marT="5715" marB="0" anchor="ctr"/>
                </a:tc>
                <a:extLst>
                  <a:ext uri="{0D108BD9-81ED-4DB2-BD59-A6C34878D82A}">
                    <a16:rowId xmlns:a16="http://schemas.microsoft.com/office/drawing/2014/main" val="3957384993"/>
                  </a:ext>
                </a:extLst>
              </a:tr>
              <a:tr h="219869">
                <a:tc>
                  <a:txBody>
                    <a:bodyPr/>
                    <a:lstStyle/>
                    <a:p>
                      <a:pPr algn="ctr" fontAlgn="b"/>
                      <a:r>
                        <a:rPr lang="pl-PL" sz="1100" u="none" strike="noStrike" dirty="0">
                          <a:effectLst/>
                        </a:rPr>
                        <a:t>P1</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1</a:t>
                      </a:r>
                    </a:p>
                  </a:txBody>
                  <a:tcPr marL="5715" marR="5715" marT="5715" marB="0" anchor="ctr"/>
                </a:tc>
                <a:extLst>
                  <a:ext uri="{0D108BD9-81ED-4DB2-BD59-A6C34878D82A}">
                    <a16:rowId xmlns:a16="http://schemas.microsoft.com/office/drawing/2014/main" val="4248793460"/>
                  </a:ext>
                </a:extLst>
              </a:tr>
              <a:tr h="219869">
                <a:tc>
                  <a:txBody>
                    <a:bodyPr/>
                    <a:lstStyle/>
                    <a:p>
                      <a:pPr algn="ctr" fontAlgn="b"/>
                      <a:r>
                        <a:rPr lang="pl-PL" sz="1100" u="none" strike="noStrike" dirty="0">
                          <a:effectLst/>
                        </a:rPr>
                        <a:t>P2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2,3</a:t>
                      </a:r>
                    </a:p>
                  </a:txBody>
                  <a:tcPr marL="5715" marR="5715" marT="5715" marB="0" anchor="ctr"/>
                </a:tc>
                <a:extLst>
                  <a:ext uri="{0D108BD9-81ED-4DB2-BD59-A6C34878D82A}">
                    <a16:rowId xmlns:a16="http://schemas.microsoft.com/office/drawing/2014/main" val="510918246"/>
                  </a:ext>
                </a:extLst>
              </a:tr>
              <a:tr h="219869">
                <a:tc>
                  <a:txBody>
                    <a:bodyPr/>
                    <a:lstStyle/>
                    <a:p>
                      <a:pPr algn="ctr" fontAlgn="b"/>
                      <a:r>
                        <a:rPr lang="pl-PL" sz="1100" u="none" strike="noStrike" dirty="0">
                          <a:effectLst/>
                        </a:rPr>
                        <a:t>P3</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4</a:t>
                      </a:r>
                    </a:p>
                  </a:txBody>
                  <a:tcPr marL="5715" marR="5715" marT="5715" marB="0" anchor="ctr"/>
                </a:tc>
                <a:extLst>
                  <a:ext uri="{0D108BD9-81ED-4DB2-BD59-A6C34878D82A}">
                    <a16:rowId xmlns:a16="http://schemas.microsoft.com/office/drawing/2014/main" val="4275603812"/>
                  </a:ext>
                </a:extLst>
              </a:tr>
              <a:tr h="219869">
                <a:tc>
                  <a:txBody>
                    <a:bodyPr/>
                    <a:lstStyle/>
                    <a:p>
                      <a:pPr algn="ctr" fontAlgn="b"/>
                      <a:r>
                        <a:rPr lang="pl-PL" sz="1100" u="none" strike="noStrike" dirty="0">
                          <a:effectLst/>
                        </a:rPr>
                        <a:t>P4</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3,4</a:t>
                      </a:r>
                    </a:p>
                  </a:txBody>
                  <a:tcPr marL="5715" marR="5715" marT="5715" marB="0" anchor="ctr"/>
                </a:tc>
                <a:extLst>
                  <a:ext uri="{0D108BD9-81ED-4DB2-BD59-A6C34878D82A}">
                    <a16:rowId xmlns:a16="http://schemas.microsoft.com/office/drawing/2014/main" val="155515224"/>
                  </a:ext>
                </a:extLst>
              </a:tr>
              <a:tr h="219869">
                <a:tc>
                  <a:txBody>
                    <a:bodyPr/>
                    <a:lstStyle/>
                    <a:p>
                      <a:pPr algn="ctr" fontAlgn="b"/>
                      <a:r>
                        <a:rPr lang="pl-PL" sz="1100" u="none" strike="noStrike" dirty="0">
                          <a:effectLst/>
                        </a:rPr>
                        <a:t>P5</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kern="1200" dirty="0">
                          <a:solidFill>
                            <a:schemeClr val="dk1"/>
                          </a:solidFill>
                          <a:effectLst/>
                          <a:latin typeface="+mn-lt"/>
                          <a:ea typeface="+mn-ea"/>
                          <a:cs typeface="+mn-cs"/>
                        </a:rPr>
                        <a:t>2</a:t>
                      </a:r>
                    </a:p>
                  </a:txBody>
                  <a:tcPr marL="5715" marR="5715" marT="5715" marB="0" anchor="ctr"/>
                </a:tc>
                <a:extLst>
                  <a:ext uri="{0D108BD9-81ED-4DB2-BD59-A6C34878D82A}">
                    <a16:rowId xmlns:a16="http://schemas.microsoft.com/office/drawing/2014/main" val="4084952446"/>
                  </a:ext>
                </a:extLst>
              </a:tr>
            </a:tbl>
          </a:graphicData>
        </a:graphic>
      </p:graphicFrame>
      <p:sp>
        <p:nvSpPr>
          <p:cNvPr id="20" name="Symbol zastępczy zawartości 2">
            <a:extLst>
              <a:ext uri="{FF2B5EF4-FFF2-40B4-BE49-F238E27FC236}">
                <a16:creationId xmlns:a16="http://schemas.microsoft.com/office/drawing/2014/main" id="{299BF4EB-0B16-4942-A4D5-144E31A8BF07}"/>
              </a:ext>
            </a:extLst>
          </p:cNvPr>
          <p:cNvSpPr txBox="1">
            <a:spLocks/>
          </p:cNvSpPr>
          <p:nvPr/>
        </p:nvSpPr>
        <p:spPr>
          <a:xfrm>
            <a:off x="5372387" y="633768"/>
            <a:ext cx="2595853" cy="64332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8000" dirty="0"/>
              <a:t>The most </a:t>
            </a:r>
            <a:r>
              <a:rPr lang="pl-PL" sz="8000" dirty="0" err="1"/>
              <a:t>likely</a:t>
            </a:r>
            <a:r>
              <a:rPr lang="pl-PL" sz="8000" dirty="0"/>
              <a:t> </a:t>
            </a:r>
            <a:r>
              <a:rPr lang="pl-PL" sz="8000" dirty="0" err="1"/>
              <a:t>links</a:t>
            </a:r>
            <a:r>
              <a:rPr lang="pl-PL" sz="8000" dirty="0"/>
              <a:t>	</a:t>
            </a:r>
            <a:r>
              <a:rPr lang="pl-PL" dirty="0"/>
              <a:t>						</a:t>
            </a:r>
            <a:br>
              <a:rPr lang="pl-PL" dirty="0"/>
            </a:br>
            <a:br>
              <a:rPr lang="pl-PL" dirty="0"/>
            </a:br>
            <a:br>
              <a:rPr lang="pl-PL" dirty="0"/>
            </a:br>
            <a:br>
              <a:rPr lang="pl-PL" dirty="0"/>
            </a:br>
            <a:br>
              <a:rPr lang="pl-PL" dirty="0"/>
            </a:br>
            <a:br>
              <a:rPr lang="pl-PL" dirty="0"/>
            </a:br>
            <a:br>
              <a:rPr lang="pl-PL" dirty="0"/>
            </a:br>
            <a:br>
              <a:rPr lang="pl-PL" dirty="0"/>
            </a:br>
            <a:endParaRPr lang="pl-PL" dirty="0"/>
          </a:p>
          <a:p>
            <a:pPr marL="0" indent="0">
              <a:buFont typeface="Arial" panose="020B0604020202020204" pitchFamily="34" charset="0"/>
              <a:buNone/>
            </a:pPr>
            <a:endParaRPr lang="pl-PL" dirty="0"/>
          </a:p>
        </p:txBody>
      </p:sp>
      <p:graphicFrame>
        <p:nvGraphicFramePr>
          <p:cNvPr id="22" name="Tabela 21">
            <a:extLst>
              <a:ext uri="{FF2B5EF4-FFF2-40B4-BE49-F238E27FC236}">
                <a16:creationId xmlns:a16="http://schemas.microsoft.com/office/drawing/2014/main" id="{BC8F2A29-6393-4420-A1C4-808ECB3744D6}"/>
              </a:ext>
            </a:extLst>
          </p:cNvPr>
          <p:cNvGraphicFramePr>
            <a:graphicFrameLocks noGrp="1"/>
          </p:cNvGraphicFramePr>
          <p:nvPr>
            <p:extLst/>
          </p:nvPr>
        </p:nvGraphicFramePr>
        <p:xfrm>
          <a:off x="937804" y="3466997"/>
          <a:ext cx="6285117" cy="2445610"/>
        </p:xfrm>
        <a:graphic>
          <a:graphicData uri="http://schemas.openxmlformats.org/drawingml/2006/table">
            <a:tbl>
              <a:tblPr firstRow="1">
                <a:tableStyleId>{5C22544A-7EE6-4342-B048-85BDC9FD1C3A}</a:tableStyleId>
              </a:tblPr>
              <a:tblGrid>
                <a:gridCol w="1046118">
                  <a:extLst>
                    <a:ext uri="{9D8B030D-6E8A-4147-A177-3AD203B41FA5}">
                      <a16:colId xmlns:a16="http://schemas.microsoft.com/office/drawing/2014/main" val="1467199875"/>
                    </a:ext>
                  </a:extLst>
                </a:gridCol>
                <a:gridCol w="1002530">
                  <a:extLst>
                    <a:ext uri="{9D8B030D-6E8A-4147-A177-3AD203B41FA5}">
                      <a16:colId xmlns:a16="http://schemas.microsoft.com/office/drawing/2014/main" val="3732473987"/>
                    </a:ext>
                  </a:extLst>
                </a:gridCol>
                <a:gridCol w="1155089">
                  <a:extLst>
                    <a:ext uri="{9D8B030D-6E8A-4147-A177-3AD203B41FA5}">
                      <a16:colId xmlns:a16="http://schemas.microsoft.com/office/drawing/2014/main" val="4230090470"/>
                    </a:ext>
                  </a:extLst>
                </a:gridCol>
                <a:gridCol w="1540690">
                  <a:extLst>
                    <a:ext uri="{9D8B030D-6E8A-4147-A177-3AD203B41FA5}">
                      <a16:colId xmlns:a16="http://schemas.microsoft.com/office/drawing/2014/main" val="1399490910"/>
                    </a:ext>
                  </a:extLst>
                </a:gridCol>
                <a:gridCol w="1540690">
                  <a:extLst>
                    <a:ext uri="{9D8B030D-6E8A-4147-A177-3AD203B41FA5}">
                      <a16:colId xmlns:a16="http://schemas.microsoft.com/office/drawing/2014/main" val="3469509163"/>
                    </a:ext>
                  </a:extLst>
                </a:gridCol>
              </a:tblGrid>
              <a:tr h="788965">
                <a:tc>
                  <a:txBody>
                    <a:bodyPr/>
                    <a:lstStyle/>
                    <a:p>
                      <a:pPr algn="ctr" fontAlgn="b"/>
                      <a:r>
                        <a:rPr lang="pl-PL" sz="1100" u="none" strike="noStrike" dirty="0">
                          <a:effectLst/>
                        </a:rPr>
                        <a:t>No.</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pl-PL" sz="1100" b="1" u="none" strike="noStrike" kern="1200" dirty="0">
                          <a:solidFill>
                            <a:schemeClr val="lt1"/>
                          </a:solidFill>
                          <a:effectLst/>
                          <a:latin typeface="+mn-lt"/>
                          <a:ea typeface="+mn-ea"/>
                          <a:cs typeface="+mn-cs"/>
                        </a:rPr>
                        <a:t>Sex</a:t>
                      </a:r>
                    </a:p>
                  </a:txBody>
                  <a:tcPr marL="5715" marR="5715" marT="5715" marB="0" anchor="ctr"/>
                </a:tc>
                <a:tc>
                  <a:txBody>
                    <a:bodyPr/>
                    <a:lstStyle/>
                    <a:p>
                      <a:pPr marL="0" algn="ctr" defTabSz="457200" rtl="0" eaLnBrk="1" fontAlgn="b" latinLnBrk="0" hangingPunct="1"/>
                      <a:r>
                        <a:rPr lang="pl-PL" sz="1100" b="1" u="none" strike="noStrike" kern="1200" dirty="0" err="1">
                          <a:solidFill>
                            <a:schemeClr val="lt1"/>
                          </a:solidFill>
                          <a:effectLst/>
                          <a:latin typeface="+mn-lt"/>
                          <a:ea typeface="+mn-ea"/>
                          <a:cs typeface="+mn-cs"/>
                        </a:rPr>
                        <a:t>Month</a:t>
                      </a:r>
                      <a:r>
                        <a:rPr lang="pl-PL" sz="1100" b="1" u="none" strike="noStrike" kern="1200" dirty="0">
                          <a:solidFill>
                            <a:schemeClr val="lt1"/>
                          </a:solidFill>
                          <a:effectLst/>
                          <a:latin typeface="+mn-lt"/>
                          <a:ea typeface="+mn-ea"/>
                          <a:cs typeface="+mn-cs"/>
                        </a:rPr>
                        <a:t> of </a:t>
                      </a:r>
                      <a:r>
                        <a:rPr lang="pl-PL" sz="1100" b="1" u="none" strike="noStrike" kern="1200" dirty="0" err="1">
                          <a:solidFill>
                            <a:schemeClr val="lt1"/>
                          </a:solidFill>
                          <a:effectLst/>
                          <a:latin typeface="+mn-lt"/>
                          <a:ea typeface="+mn-ea"/>
                          <a:cs typeface="+mn-cs"/>
                        </a:rPr>
                        <a:t>birth</a:t>
                      </a:r>
                      <a:endParaRPr lang="pl-PL" sz="1100" b="1" u="none" strike="noStrike" kern="1200" dirty="0">
                        <a:solidFill>
                          <a:schemeClr val="lt1"/>
                        </a:solidFill>
                        <a:effectLst/>
                        <a:latin typeface="+mn-lt"/>
                        <a:ea typeface="+mn-ea"/>
                        <a:cs typeface="+mn-cs"/>
                      </a:endParaRPr>
                    </a:p>
                  </a:txBody>
                  <a:tcPr marL="5715" marR="5715" marT="5715" marB="0" anchor="ctr"/>
                </a:tc>
                <a:tc>
                  <a:txBody>
                    <a:bodyPr/>
                    <a:lstStyle/>
                    <a:p>
                      <a:pPr algn="ctr" fontAlgn="b"/>
                      <a:r>
                        <a:rPr lang="pl-PL" sz="1100" u="none" strike="noStrike" dirty="0" err="1">
                          <a:effectLst/>
                        </a:rPr>
                        <a:t>Salary</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en-GB" sz="1100" b="1" u="none" strike="noStrike" kern="1200" noProof="0" dirty="0">
                          <a:solidFill>
                            <a:schemeClr val="lt1"/>
                          </a:solidFill>
                          <a:effectLst/>
                          <a:latin typeface="+mn-lt"/>
                          <a:ea typeface="+mn-ea"/>
                          <a:cs typeface="+mn-cs"/>
                        </a:rPr>
                        <a:t>Health self- assessment</a:t>
                      </a:r>
                    </a:p>
                  </a:txBody>
                  <a:tcPr marL="5715" marR="5715" marT="5715" marB="0" anchor="ctr"/>
                </a:tc>
                <a:extLst>
                  <a:ext uri="{0D108BD9-81ED-4DB2-BD59-A6C34878D82A}">
                    <a16:rowId xmlns:a16="http://schemas.microsoft.com/office/drawing/2014/main" val="1570742876"/>
                  </a:ext>
                </a:extLst>
              </a:tr>
              <a:tr h="331329">
                <a:tc>
                  <a:txBody>
                    <a:bodyPr/>
                    <a:lstStyle/>
                    <a:p>
                      <a:pPr algn="ctr" fontAlgn="b"/>
                      <a:r>
                        <a:rPr lang="pl-PL" sz="1100" u="none" strike="noStrike" dirty="0">
                          <a:effectLst/>
                        </a:rPr>
                        <a:t>P1</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b="0" i="0" u="none" strike="noStrike" dirty="0">
                          <a:solidFill>
                            <a:srgbClr val="000000"/>
                          </a:solidFill>
                          <a:effectLst/>
                          <a:latin typeface="Calibri" panose="020F0502020204030204" pitchFamily="34" charset="0"/>
                        </a:rPr>
                        <a:t>F</a:t>
                      </a:r>
                    </a:p>
                  </a:txBody>
                  <a:tcPr marL="5715" marR="5715" marT="5715" marB="0" anchor="ctr"/>
                </a:tc>
                <a:tc>
                  <a:txBody>
                    <a:bodyPr/>
                    <a:lstStyle/>
                    <a:p>
                      <a:pPr algn="ctr" fontAlgn="b"/>
                      <a:r>
                        <a:rPr lang="pl-PL" sz="1100" u="none" strike="noStrike">
                          <a:effectLst/>
                        </a:rPr>
                        <a:t>1</a:t>
                      </a:r>
                      <a:endParaRPr lang="pl-PL" sz="1100" b="0" i="0" u="none" strike="noStrike">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3700</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4</a:t>
                      </a:r>
                    </a:p>
                  </a:txBody>
                  <a:tcPr marL="5715" marR="5715" marT="5715" marB="0" anchor="ctr"/>
                </a:tc>
                <a:extLst>
                  <a:ext uri="{0D108BD9-81ED-4DB2-BD59-A6C34878D82A}">
                    <a16:rowId xmlns:a16="http://schemas.microsoft.com/office/drawing/2014/main" val="1536283844"/>
                  </a:ext>
                </a:extLst>
              </a:tr>
              <a:tr h="331329">
                <a:tc>
                  <a:txBody>
                    <a:bodyPr/>
                    <a:lstStyle/>
                    <a:p>
                      <a:pPr algn="ctr" fontAlgn="b"/>
                      <a:r>
                        <a:rPr lang="pl-PL" sz="1100" u="none" strike="noStrike" dirty="0">
                          <a:effectLst/>
                        </a:rPr>
                        <a:t>P2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b="0" i="0" u="none" strike="noStrike" dirty="0">
                          <a:solidFill>
                            <a:srgbClr val="000000"/>
                          </a:solidFill>
                          <a:effectLst/>
                          <a:latin typeface="Calibri" panose="020F0502020204030204" pitchFamily="34" charset="0"/>
                        </a:rPr>
                        <a:t>F</a:t>
                      </a:r>
                    </a:p>
                  </a:txBody>
                  <a:tcPr marL="5715" marR="5715" marT="5715" marB="0" anchor="ctr"/>
                </a:tc>
                <a:tc>
                  <a:txBody>
                    <a:bodyPr/>
                    <a:lstStyle/>
                    <a:p>
                      <a:pPr algn="ctr" fontAlgn="b"/>
                      <a:r>
                        <a:rPr lang="pl-PL" sz="1100" u="none" strike="noStrike" dirty="0">
                          <a:effectLst/>
                        </a:rPr>
                        <a:t>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3800</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5</a:t>
                      </a:r>
                    </a:p>
                  </a:txBody>
                  <a:tcPr marL="5715" marR="5715" marT="5715" marB="0" anchor="ctr"/>
                </a:tc>
                <a:extLst>
                  <a:ext uri="{0D108BD9-81ED-4DB2-BD59-A6C34878D82A}">
                    <a16:rowId xmlns:a16="http://schemas.microsoft.com/office/drawing/2014/main" val="3806151542"/>
                  </a:ext>
                </a:extLst>
              </a:tr>
              <a:tr h="331329">
                <a:tc>
                  <a:txBody>
                    <a:bodyPr/>
                    <a:lstStyle/>
                    <a:p>
                      <a:pPr algn="ctr" fontAlgn="b"/>
                      <a:r>
                        <a:rPr lang="pl-PL" sz="1100" u="none" strike="noStrike" dirty="0">
                          <a:effectLst/>
                        </a:rPr>
                        <a:t>P3</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F</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4</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4200</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3</a:t>
                      </a:r>
                    </a:p>
                  </a:txBody>
                  <a:tcPr marL="5715" marR="5715" marT="5715" marB="0" anchor="ctr"/>
                </a:tc>
                <a:extLst>
                  <a:ext uri="{0D108BD9-81ED-4DB2-BD59-A6C34878D82A}">
                    <a16:rowId xmlns:a16="http://schemas.microsoft.com/office/drawing/2014/main" val="1032895337"/>
                  </a:ext>
                </a:extLst>
              </a:tr>
              <a:tr h="331329">
                <a:tc>
                  <a:txBody>
                    <a:bodyPr/>
                    <a:lstStyle/>
                    <a:p>
                      <a:pPr algn="ctr" fontAlgn="b"/>
                      <a:r>
                        <a:rPr lang="pl-PL" sz="1100" u="none" strike="noStrike" dirty="0">
                          <a:effectLst/>
                        </a:rPr>
                        <a:t>P4</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a:effectLst/>
                        </a:rPr>
                        <a:t>M</a:t>
                      </a:r>
                      <a:endParaRPr lang="pl-PL" sz="1100" b="0" i="0" u="none" strike="noStrike">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2</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5500</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3</a:t>
                      </a:r>
                    </a:p>
                  </a:txBody>
                  <a:tcPr marL="5715" marR="5715" marT="5715" marB="0" anchor="ctr"/>
                </a:tc>
                <a:extLst>
                  <a:ext uri="{0D108BD9-81ED-4DB2-BD59-A6C34878D82A}">
                    <a16:rowId xmlns:a16="http://schemas.microsoft.com/office/drawing/2014/main" val="3649528303"/>
                  </a:ext>
                </a:extLst>
              </a:tr>
              <a:tr h="331329">
                <a:tc>
                  <a:txBody>
                    <a:bodyPr/>
                    <a:lstStyle/>
                    <a:p>
                      <a:pPr algn="ctr" fontAlgn="b"/>
                      <a:r>
                        <a:rPr lang="pl-PL" sz="1100" u="none" strike="noStrike" dirty="0">
                          <a:effectLst/>
                        </a:rPr>
                        <a:t>P5</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M</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4</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algn="ctr" fontAlgn="b"/>
                      <a:r>
                        <a:rPr lang="pl-PL" sz="1100" u="none" strike="noStrike" dirty="0">
                          <a:effectLst/>
                        </a:rPr>
                        <a:t>3900</a:t>
                      </a:r>
                      <a:endParaRPr lang="pl-PL" sz="1100" b="0" i="0" u="none" strike="noStrike" dirty="0">
                        <a:solidFill>
                          <a:srgbClr val="000000"/>
                        </a:solidFill>
                        <a:effectLst/>
                        <a:latin typeface="Calibri" panose="020F0502020204030204" pitchFamily="34" charset="0"/>
                      </a:endParaRPr>
                    </a:p>
                  </a:txBody>
                  <a:tcPr marL="5715" marR="5715" marT="5715" marB="0" anchor="ctr"/>
                </a:tc>
                <a:tc>
                  <a:txBody>
                    <a:bodyPr/>
                    <a:lstStyle/>
                    <a:p>
                      <a:pPr marL="0" algn="ctr" defTabSz="457200" rtl="0" eaLnBrk="1" fontAlgn="b" latinLnBrk="0" hangingPunct="1"/>
                      <a:r>
                        <a:rPr lang="pl-PL" sz="1100" u="none" strike="noStrike" kern="1200" dirty="0">
                          <a:solidFill>
                            <a:schemeClr val="dk1"/>
                          </a:solidFill>
                          <a:effectLst/>
                          <a:latin typeface="+mn-lt"/>
                          <a:ea typeface="+mn-ea"/>
                          <a:cs typeface="+mn-cs"/>
                        </a:rPr>
                        <a:t>4</a:t>
                      </a:r>
                    </a:p>
                  </a:txBody>
                  <a:tcPr marL="5715" marR="5715" marT="5715" marB="0" anchor="ctr"/>
                </a:tc>
                <a:extLst>
                  <a:ext uri="{0D108BD9-81ED-4DB2-BD59-A6C34878D82A}">
                    <a16:rowId xmlns:a16="http://schemas.microsoft.com/office/drawing/2014/main" val="2678685992"/>
                  </a:ext>
                </a:extLst>
              </a:tr>
            </a:tbl>
          </a:graphicData>
        </a:graphic>
      </p:graphicFrame>
      <p:sp>
        <p:nvSpPr>
          <p:cNvPr id="23" name="Symbol zastępczy zawartości 2">
            <a:extLst>
              <a:ext uri="{FF2B5EF4-FFF2-40B4-BE49-F238E27FC236}">
                <a16:creationId xmlns:a16="http://schemas.microsoft.com/office/drawing/2014/main" id="{4A84F9D6-421D-4373-8528-CE7FBC6CC6F2}"/>
              </a:ext>
            </a:extLst>
          </p:cNvPr>
          <p:cNvSpPr txBox="1">
            <a:spLocks/>
          </p:cNvSpPr>
          <p:nvPr/>
        </p:nvSpPr>
        <p:spPr>
          <a:xfrm>
            <a:off x="937804" y="2986890"/>
            <a:ext cx="3315414" cy="48010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000" dirty="0"/>
              <a:t>Dataset after linkage process</a:t>
            </a:r>
            <a:r>
              <a:rPr lang="pl-PL" dirty="0"/>
              <a:t>								</a:t>
            </a:r>
            <a:br>
              <a:rPr lang="pl-PL" dirty="0"/>
            </a:br>
            <a:br>
              <a:rPr lang="pl-PL" dirty="0"/>
            </a:br>
            <a:br>
              <a:rPr lang="pl-PL" dirty="0"/>
            </a:br>
            <a:br>
              <a:rPr lang="pl-PL" dirty="0"/>
            </a:br>
            <a:br>
              <a:rPr lang="pl-PL" dirty="0"/>
            </a:br>
            <a:br>
              <a:rPr lang="pl-PL" dirty="0"/>
            </a:br>
            <a:br>
              <a:rPr lang="pl-PL" dirty="0"/>
            </a:br>
            <a:endParaRPr lang="pl-PL" dirty="0"/>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36577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0"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pPr algn="ct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Basic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Concepts</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in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Data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184559" y="796954"/>
                <a:ext cx="8506436" cy="5299119"/>
              </a:xfrm>
            </p:spPr>
            <p:txBody>
              <a:bodyPr>
                <a:normAutofit fontScale="92500" lnSpcReduction="10000"/>
              </a:bodyPr>
              <a:lstStyle/>
              <a:p>
                <a:r>
                  <a:rPr lang="en-US" dirty="0"/>
                  <a:t>For two datasets </a:t>
                </a:r>
                <a:r>
                  <a:rPr lang="en-US" i="1" dirty="0"/>
                  <a:t>A</a:t>
                </a:r>
                <a:r>
                  <a:rPr lang="en-US" dirty="0"/>
                  <a:t> and </a:t>
                </a:r>
                <a:r>
                  <a:rPr lang="en-US" i="1" dirty="0"/>
                  <a:t>B</a:t>
                </a:r>
                <a:r>
                  <a:rPr lang="en-US" dirty="0"/>
                  <a:t>, let the records in each dataset be denoted </a:t>
                </a:r>
                <a:r>
                  <a:rPr lang="en-US" i="1" dirty="0"/>
                  <a:t>a</a:t>
                </a:r>
                <a:r>
                  <a:rPr lang="en-US" dirty="0"/>
                  <a:t> ∈ </a:t>
                </a:r>
                <a:r>
                  <a:rPr lang="en-US" i="1" dirty="0"/>
                  <a:t>A</a:t>
                </a:r>
                <a:r>
                  <a:rPr lang="en-US" dirty="0"/>
                  <a:t>, </a:t>
                </a:r>
                <a:r>
                  <a:rPr lang="en-US" i="1" dirty="0"/>
                  <a:t>b</a:t>
                </a:r>
                <a:r>
                  <a:rPr lang="en-US" dirty="0"/>
                  <a:t> ∈ </a:t>
                </a:r>
                <a:r>
                  <a:rPr lang="en-US" i="1" dirty="0"/>
                  <a:t>B</a:t>
                </a:r>
                <a:r>
                  <a:rPr lang="en-US" dirty="0"/>
                  <a:t> and the set of all possible matches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m:t>
                    </m:r>
                  </m:oMath>
                </a14:m>
                <a:r>
                  <a:rPr lang="en-US" dirty="0"/>
                  <a:t>. Let </a:t>
                </a:r>
                <a14:m>
                  <m:oMath xmlns:m="http://schemas.openxmlformats.org/officeDocument/2006/math">
                    <m:r>
                      <a:rPr lang="en-US" i="1" dirty="0" smtClean="0">
                        <a:latin typeface="Cambria Math" panose="02040503050406030204" pitchFamily="18" charset="0"/>
                      </a:rPr>
                      <m:t>𝛼</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 represent the matching variables for entity </a:t>
                </a:r>
                <a14:m>
                  <m:oMath xmlns:m="http://schemas.openxmlformats.org/officeDocument/2006/math">
                    <m:r>
                      <a:rPr lang="en-US" i="1" dirty="0" smtClean="0">
                        <a:latin typeface="Cambria Math" panose="02040503050406030204" pitchFamily="18" charset="0"/>
                      </a:rPr>
                      <m:t>𝑎</m:t>
                    </m:r>
                  </m:oMath>
                </a14:m>
                <a:r>
                  <a:rPr lang="en-US" dirty="0"/>
                  <a:t> in file </a:t>
                </a:r>
                <a14:m>
                  <m:oMath xmlns:m="http://schemas.openxmlformats.org/officeDocument/2006/math">
                    <m:r>
                      <a:rPr lang="en-US" i="1" dirty="0" smtClean="0">
                        <a:latin typeface="Cambria Math" panose="02040503050406030204" pitchFamily="18" charset="0"/>
                      </a:rPr>
                      <m:t>𝐴</m:t>
                    </m:r>
                  </m:oMath>
                </a14:m>
                <a:r>
                  <a:rPr lang="en-US" dirty="0"/>
                  <a:t> and similarly </a:t>
                </a:r>
                <a14:m>
                  <m:oMath xmlns:m="http://schemas.openxmlformats.org/officeDocument/2006/math">
                    <m:r>
                      <a:rPr lang="en-US" i="1" dirty="0" smtClean="0">
                        <a:latin typeface="Cambria Math" panose="02040503050406030204" pitchFamily="18" charset="0"/>
                      </a:rPr>
                      <m:t>𝛽</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oMath>
                </a14:m>
                <a:r>
                  <a:rPr lang="en-US" dirty="0"/>
                  <a:t> for entity </a:t>
                </a:r>
                <a14:m>
                  <m:oMath xmlns:m="http://schemas.openxmlformats.org/officeDocument/2006/math">
                    <m:r>
                      <a:rPr lang="en-US" i="1" dirty="0" smtClean="0">
                        <a:latin typeface="Cambria Math" panose="02040503050406030204" pitchFamily="18" charset="0"/>
                      </a:rPr>
                      <m:t>𝑏</m:t>
                    </m:r>
                  </m:oMath>
                </a14:m>
                <a:r>
                  <a:rPr lang="en-US" dirty="0"/>
                  <a:t> in file</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𝐵</m:t>
                    </m:r>
                  </m:oMath>
                </a14:m>
                <a:r>
                  <a:rPr lang="en-US" dirty="0"/>
                  <a:t>. </a:t>
                </a:r>
                <a:endParaRPr lang="pl-PL" dirty="0"/>
              </a:p>
              <a:p>
                <a:r>
                  <a:rPr lang="en-US" dirty="0"/>
                  <a:t>The aim is to determine a set of matches</a:t>
                </a:r>
                <a:endParaRPr lang="pl-PL"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m:t>
                      </m:r>
                      <m:d>
                        <m:dPr>
                          <m:begChr m:val="{"/>
                          <m:endChr m:val="}"/>
                          <m:ctrlPr>
                            <a:rPr lang="en-US" i="1" dirty="0" smtClean="0">
                              <a:latin typeface="Cambria Math" panose="02040503050406030204" pitchFamily="18" charset="0"/>
                            </a:rPr>
                          </m:ctrlPr>
                        </m:dPr>
                        <m:e>
                          <m:d>
                            <m:dPr>
                              <m:ctrlPr>
                                <a:rPr lang="en-US" i="1" dirty="0" smtClean="0">
                                  <a:latin typeface="Cambria Math" panose="02040503050406030204" pitchFamily="18" charset="0"/>
                                </a:rPr>
                              </m:ctrlPr>
                            </m:dPr>
                            <m:e>
                              <m:r>
                                <a:rPr lang="en-US" i="1" dirty="0" smtClean="0">
                                  <a:latin typeface="Cambria Math" panose="02040503050406030204" pitchFamily="18" charset="0"/>
                                </a:rPr>
                                <m:t>𝛼</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𝑎</m:t>
                                  </m:r>
                                </m:e>
                              </m:d>
                              <m:r>
                                <a:rPr lang="en-US" i="1" dirty="0" smtClean="0">
                                  <a:latin typeface="Cambria Math" panose="02040503050406030204" pitchFamily="18" charset="0"/>
                                </a:rPr>
                                <m:t>, </m:t>
                              </m:r>
                              <m:r>
                                <a:rPr lang="en-US" i="1" dirty="0" smtClean="0">
                                  <a:latin typeface="Cambria Math" panose="02040503050406030204" pitchFamily="18" charset="0"/>
                                </a:rPr>
                                <m:t>𝛽</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𝑏</m:t>
                                  </m:r>
                                </m:e>
                              </m:d>
                            </m:e>
                          </m:d>
                        </m:e>
                        <m:e>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𝑏</m:t>
                          </m:r>
                        </m:e>
                      </m:d>
                    </m:oMath>
                  </m:oMathPara>
                </a14:m>
                <a:endParaRPr lang="pl-PL" i="1" dirty="0">
                  <a:latin typeface="Cambria Math" panose="02040503050406030204" pitchFamily="18" charset="0"/>
                </a:endParaRPr>
              </a:p>
              <a:p>
                <a:pPr marL="0" indent="0">
                  <a:buNone/>
                </a:pPr>
                <a14:m>
                  <m:oMath xmlns:m="http://schemas.openxmlformats.org/officeDocument/2006/math">
                    <m:r>
                      <a:rPr lang="en-US" i="1" dirty="0" smtClean="0">
                        <a:latin typeface="Cambria Math" panose="02040503050406030204" pitchFamily="18" charset="0"/>
                      </a:rPr>
                      <m:t> </m:t>
                    </m:r>
                  </m:oMath>
                </a14:m>
                <a:r>
                  <a:rPr lang="en-US" dirty="0"/>
                  <a:t>and a set of non-matches</a:t>
                </a:r>
                <a:endParaRPr lang="pl-PL" dirty="0"/>
              </a:p>
              <a:p>
                <a:pPr marL="0" indent="0" algn="ctr">
                  <a:buNone/>
                </a:pPr>
                <a:r>
                  <a:rPr lang="en-US" dirty="0"/>
                  <a:t> </a:t>
                </a:r>
                <a14:m>
                  <m:oMath xmlns:m="http://schemas.openxmlformats.org/officeDocument/2006/math">
                    <m:r>
                      <a:rPr lang="en-US" i="1" dirty="0" smtClean="0">
                        <a:latin typeface="Cambria Math" panose="02040503050406030204" pitchFamily="18" charset="0"/>
                      </a:rPr>
                      <m:t>𝑁𝑀</m:t>
                    </m:r>
                    <m:r>
                      <a:rPr lang="en-US" i="1" dirty="0" smtClean="0">
                        <a:latin typeface="Cambria Math" panose="02040503050406030204" pitchFamily="18" charset="0"/>
                      </a:rPr>
                      <m:t> = </m:t>
                    </m:r>
                    <m:d>
                      <m:dPr>
                        <m:begChr m:val="{"/>
                        <m:endChr m:val="}"/>
                        <m:ctrlPr>
                          <a:rPr lang="en-US" i="1" dirty="0" smtClean="0">
                            <a:latin typeface="Cambria Math" panose="02040503050406030204" pitchFamily="18" charset="0"/>
                          </a:rPr>
                        </m:ctrlPr>
                      </m:dPr>
                      <m:e>
                        <m:d>
                          <m:dPr>
                            <m:ctrlPr>
                              <a:rPr lang="en-US" i="1" dirty="0" smtClean="0">
                                <a:latin typeface="Cambria Math" panose="02040503050406030204" pitchFamily="18" charset="0"/>
                              </a:rPr>
                            </m:ctrlPr>
                          </m:dPr>
                          <m:e>
                            <m:r>
                              <a:rPr lang="en-US" i="1" dirty="0" smtClean="0">
                                <a:latin typeface="Cambria Math" panose="02040503050406030204" pitchFamily="18" charset="0"/>
                              </a:rPr>
                              <m:t>𝛼</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𝑎</m:t>
                                </m:r>
                              </m:e>
                            </m:d>
                            <m:r>
                              <a:rPr lang="en-US" i="1" dirty="0" smtClean="0">
                                <a:latin typeface="Cambria Math" panose="02040503050406030204" pitchFamily="18" charset="0"/>
                              </a:rPr>
                              <m:t>, </m:t>
                            </m:r>
                            <m:r>
                              <a:rPr lang="en-US" i="1" dirty="0" smtClean="0">
                                <a:latin typeface="Cambria Math" panose="02040503050406030204" pitchFamily="18" charset="0"/>
                              </a:rPr>
                              <m:t>𝛽</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𝑏</m:t>
                                </m:r>
                              </m:e>
                            </m:d>
                          </m:e>
                        </m:d>
                      </m:e>
                      <m:e>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𝑏</m:t>
                        </m:r>
                      </m:e>
                    </m:d>
                  </m:oMath>
                </a14:m>
                <a:endParaRPr lang="pl-PL" dirty="0"/>
              </a:p>
              <a:p>
                <a:r>
                  <a:rPr lang="en-US" dirty="0"/>
                  <a:t>To develop the decision rule, it is necessary to define a comparison space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 : </m:t>
                    </m:r>
                    <m:r>
                      <a:rPr lang="en-US" i="1" dirty="0" smtClean="0">
                        <a:latin typeface="Cambria Math" panose="02040503050406030204" pitchFamily="18" charset="0"/>
                      </a:rPr>
                      <m:t>𝛼</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𝛽</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 → </m:t>
                    </m:r>
                    <m:r>
                      <m:rPr>
                        <m:sty m:val="p"/>
                      </m:rPr>
                      <a:rPr lang="en-US" i="0" dirty="0">
                        <a:latin typeface="Cambria Math" panose="02040503050406030204" pitchFamily="18" charset="0"/>
                      </a:rPr>
                      <m:t>Γ</m:t>
                    </m:r>
                  </m:oMath>
                </a14:m>
                <a:r>
                  <a:rPr lang="en-US" dirty="0"/>
                  <a:t>. This comparison space is composed of a comparison vector </a:t>
                </a:r>
                <a14:m>
                  <m:oMath xmlns:m="http://schemas.openxmlformats.org/officeDocument/2006/math">
                    <m:r>
                      <a:rPr lang="en-US" i="1" dirty="0" smtClean="0">
                        <a:latin typeface="Cambria Math" panose="02040503050406030204" pitchFamily="18" charset="0"/>
                      </a:rPr>
                      <m:t>𝛾</m:t>
                    </m:r>
                    <m:r>
                      <a:rPr lang="en-US" i="1" dirty="0" smtClean="0">
                        <a:latin typeface="Cambria Math" panose="02040503050406030204" pitchFamily="18" charset="0"/>
                      </a:rPr>
                      <m:t> ∈ </m:t>
                    </m:r>
                    <m:r>
                      <m:rPr>
                        <m:sty m:val="p"/>
                      </m:rPr>
                      <a:rPr lang="en-US" i="0" dirty="0">
                        <a:latin typeface="Cambria Math" panose="02040503050406030204" pitchFamily="18" charset="0"/>
                      </a:rPr>
                      <m:t>Γ</m:t>
                    </m:r>
                    <m:r>
                      <a:rPr lang="en-US" i="1" dirty="0">
                        <a:latin typeface="Cambria Math" panose="02040503050406030204" pitchFamily="18" charset="0"/>
                      </a:rPr>
                      <m:t> </m:t>
                    </m:r>
                  </m:oMath>
                </a14:m>
                <a:r>
                  <a:rPr lang="en-US" dirty="0"/>
                  <a:t>that represents an agreement pattern (typically 1 for agree and 0 for disagree) for each matching variable. </a:t>
                </a:r>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184559" y="796954"/>
                <a:ext cx="8506436" cy="5299119"/>
              </a:xfrm>
              <a:blipFill>
                <a:blip r:embed="rId2"/>
                <a:stretch>
                  <a:fillRect l="-1074" t="-2417" r="-1791" b="-575"/>
                </a:stretch>
              </a:blipFill>
            </p:spPr>
            <p:txBody>
              <a:bodyPr/>
              <a:lstStyle/>
              <a:p>
                <a:r>
                  <a:rPr lang="en-GB">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2688875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Example</a:t>
            </a: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184559" y="796954"/>
                <a:ext cx="8506436" cy="5299119"/>
              </a:xfrm>
            </p:spPr>
            <p:txBody>
              <a:bodyPr>
                <a:normAutofit/>
              </a:bodyPr>
              <a:lstStyle/>
              <a:p>
                <a:pPr marL="0" lvl="0" indent="0" eaLnBrk="0" fontAlgn="base" hangingPunct="0">
                  <a:lnSpc>
                    <a:spcPct val="100000"/>
                  </a:lnSpc>
                  <a:spcBef>
                    <a:spcPct val="0"/>
                  </a:spcBef>
                  <a:spcAft>
                    <a:spcPct val="0"/>
                  </a:spcAft>
                  <a:buNone/>
                </a:pPr>
                <a:r>
                  <a:rPr lang="pl-PL" altLang="pl-PL" sz="2000" dirty="0"/>
                  <a:t>As </a:t>
                </a:r>
                <a:r>
                  <a:rPr lang="pl-PL" altLang="pl-PL" sz="2000" dirty="0" err="1"/>
                  <a:t>an</a:t>
                </a:r>
                <a:r>
                  <a:rPr lang="pl-PL" altLang="pl-PL" sz="2000" dirty="0"/>
                  <a:t> </a:t>
                </a:r>
                <a:r>
                  <a:rPr lang="pl-PL" altLang="pl-PL" sz="2000" dirty="0" err="1"/>
                  <a:t>example</a:t>
                </a:r>
                <a:r>
                  <a:rPr lang="pl-PL" altLang="pl-PL" sz="2000" dirty="0"/>
                  <a:t> of </a:t>
                </a:r>
                <a:r>
                  <a:rPr lang="pl-PL" altLang="pl-PL" sz="2000" dirty="0" err="1"/>
                  <a:t>an</a:t>
                </a:r>
                <a:r>
                  <a:rPr lang="pl-PL" altLang="pl-PL" sz="2000" dirty="0"/>
                  <a:t> </a:t>
                </a:r>
                <a:r>
                  <a:rPr lang="pl-PL" altLang="pl-PL" sz="2000" dirty="0" err="1"/>
                  <a:t>agreement</a:t>
                </a:r>
                <a:r>
                  <a:rPr lang="pl-PL" altLang="pl-PL" sz="2000" dirty="0"/>
                  <a:t> </a:t>
                </a:r>
                <a:r>
                  <a:rPr lang="pl-PL" altLang="pl-PL" sz="2000" dirty="0" err="1"/>
                  <a:t>pattern</a:t>
                </a:r>
                <a:r>
                  <a:rPr lang="pl-PL" altLang="pl-PL" sz="2000" dirty="0"/>
                  <a:t> for </a:t>
                </a:r>
                <a:r>
                  <a:rPr lang="pl-PL" altLang="pl-PL" sz="2000" dirty="0" err="1"/>
                  <a:t>pair</a:t>
                </a:r>
                <a:r>
                  <a:rPr lang="pl-PL" altLang="pl-PL" sz="2000" dirty="0"/>
                  <a:t> j with </a:t>
                </a:r>
                <a:r>
                  <a:rPr lang="pl-PL" altLang="pl-PL" sz="2000" dirty="0" err="1"/>
                  <a:t>three</a:t>
                </a:r>
                <a:r>
                  <a:rPr lang="pl-PL" altLang="pl-PL" sz="2000" dirty="0"/>
                  <a:t> </a:t>
                </a:r>
                <a:r>
                  <a:rPr lang="pl-PL" altLang="pl-PL" sz="2000" dirty="0" err="1"/>
                  <a:t>matching</a:t>
                </a:r>
                <a:r>
                  <a:rPr lang="pl-PL" altLang="pl-PL" sz="2000" dirty="0"/>
                  <a:t> </a:t>
                </a:r>
                <a:r>
                  <a:rPr lang="pl-PL" altLang="pl-PL" sz="2000" dirty="0" err="1"/>
                  <a:t>variables</a:t>
                </a:r>
                <a:r>
                  <a:rPr lang="pl-PL" altLang="pl-PL" sz="2000" dirty="0"/>
                  <a:t> </a:t>
                </a:r>
                <a14:m>
                  <m:oMath xmlns:m="http://schemas.openxmlformats.org/officeDocument/2006/math">
                    <m:sSup>
                      <m:sSupPr>
                        <m:ctrlPr>
                          <a:rPr lang="pl-PL" altLang="pl-PL" sz="2000" i="1" dirty="0" smtClean="0">
                            <a:latin typeface="Cambria Math" panose="02040503050406030204" pitchFamily="18" charset="0"/>
                          </a:rPr>
                        </m:ctrlPr>
                      </m:sSupPr>
                      <m:e>
                        <m:r>
                          <a:rPr lang="pl-PL" altLang="pl-PL" sz="2000" i="1" dirty="0">
                            <a:latin typeface="Cambria Math" panose="02040503050406030204" pitchFamily="18" charset="0"/>
                          </a:rPr>
                          <m:t>𝛾</m:t>
                        </m:r>
                      </m:e>
                      <m:sup>
                        <m:r>
                          <a:rPr lang="pl-PL" altLang="pl-PL" sz="2000" i="1" dirty="0">
                            <a:latin typeface="Cambria Math" panose="02040503050406030204" pitchFamily="18" charset="0"/>
                          </a:rPr>
                          <m:t>𝑗</m:t>
                        </m:r>
                      </m:sup>
                    </m:sSup>
                    <m:r>
                      <a:rPr lang="pl-PL" altLang="pl-PL" sz="2000" i="1" dirty="0" smtClean="0">
                        <a:latin typeface="Cambria Math" panose="02040503050406030204" pitchFamily="18" charset="0"/>
                      </a:rPr>
                      <m:t>=</m:t>
                    </m:r>
                    <m:d>
                      <m:dPr>
                        <m:ctrlPr>
                          <a:rPr lang="pl-PL" altLang="pl-PL" sz="2000" b="0" i="1" dirty="0" smtClean="0">
                            <a:latin typeface="Cambria Math" panose="02040503050406030204" pitchFamily="18" charset="0"/>
                          </a:rPr>
                        </m:ctrlPr>
                      </m:dPr>
                      <m:e>
                        <m:sSubSup>
                          <m:sSubSupPr>
                            <m:ctrlPr>
                              <a:rPr lang="pl-PL" altLang="pl-PL" sz="2000" b="0" i="1" dirty="0" smtClean="0">
                                <a:latin typeface="Cambria Math" panose="02040503050406030204" pitchFamily="18" charset="0"/>
                              </a:rPr>
                            </m:ctrlPr>
                          </m:sSubSupPr>
                          <m:e>
                            <m:r>
                              <a:rPr lang="pl-PL" altLang="pl-PL" sz="2000" i="1" dirty="0">
                                <a:latin typeface="Cambria Math" panose="02040503050406030204" pitchFamily="18" charset="0"/>
                              </a:rPr>
                              <m:t>𝛾</m:t>
                            </m:r>
                          </m:e>
                          <m:sub>
                            <m:r>
                              <a:rPr lang="pl-PL" altLang="pl-PL" sz="2000" i="1" dirty="0">
                                <a:latin typeface="Cambria Math" panose="02040503050406030204" pitchFamily="18" charset="0"/>
                              </a:rPr>
                              <m:t>1</m:t>
                            </m:r>
                          </m:sub>
                          <m:sup>
                            <m:r>
                              <a:rPr lang="pl-PL" altLang="pl-PL" sz="2000" i="1" dirty="0">
                                <a:latin typeface="Cambria Math" panose="02040503050406030204" pitchFamily="18" charset="0"/>
                              </a:rPr>
                              <m:t>𝑗</m:t>
                            </m:r>
                          </m:sup>
                        </m:sSubSup>
                        <m:r>
                          <a:rPr lang="pl-PL" altLang="pl-PL" sz="2000" i="1" dirty="0" smtClean="0">
                            <a:latin typeface="Cambria Math" panose="02040503050406030204" pitchFamily="18" charset="0"/>
                          </a:rPr>
                          <m:t>,</m:t>
                        </m:r>
                        <m:sSubSup>
                          <m:sSubSupPr>
                            <m:ctrlPr>
                              <a:rPr lang="pl-PL" altLang="pl-PL" sz="2000" i="1" dirty="0">
                                <a:latin typeface="Cambria Math" panose="02040503050406030204" pitchFamily="18" charset="0"/>
                              </a:rPr>
                            </m:ctrlPr>
                          </m:sSubSupPr>
                          <m:e>
                            <m:r>
                              <a:rPr lang="pl-PL" altLang="pl-PL" sz="2000" i="1" dirty="0">
                                <a:latin typeface="Cambria Math" panose="02040503050406030204" pitchFamily="18" charset="0"/>
                              </a:rPr>
                              <m:t>𝛾</m:t>
                            </m:r>
                          </m:e>
                          <m:sub>
                            <m:r>
                              <a:rPr lang="pl-PL" altLang="pl-PL" sz="2000" b="0" i="1" dirty="0" smtClean="0">
                                <a:latin typeface="Cambria Math" panose="02040503050406030204" pitchFamily="18" charset="0"/>
                              </a:rPr>
                              <m:t>2</m:t>
                            </m:r>
                          </m:sub>
                          <m:sup>
                            <m:r>
                              <a:rPr lang="pl-PL" altLang="pl-PL" sz="2000" i="1" dirty="0">
                                <a:latin typeface="Cambria Math" panose="02040503050406030204" pitchFamily="18" charset="0"/>
                              </a:rPr>
                              <m:t>𝑗</m:t>
                            </m:r>
                          </m:sup>
                        </m:sSubSup>
                        <m:r>
                          <a:rPr lang="pl-PL" altLang="pl-PL" sz="2000" i="1" dirty="0">
                            <a:latin typeface="Cambria Math" panose="02040503050406030204" pitchFamily="18" charset="0"/>
                          </a:rPr>
                          <m:t>,</m:t>
                        </m:r>
                        <m:r>
                          <a:rPr lang="pl-PL" altLang="pl-PL" sz="2000" i="1" dirty="0" smtClean="0">
                            <a:latin typeface="Cambria Math" panose="02040503050406030204" pitchFamily="18" charset="0"/>
                          </a:rPr>
                          <m:t>,</m:t>
                        </m:r>
                        <m:sSubSup>
                          <m:sSubSupPr>
                            <m:ctrlPr>
                              <a:rPr lang="pl-PL" altLang="pl-PL" sz="2000" i="1" dirty="0">
                                <a:latin typeface="Cambria Math" panose="02040503050406030204" pitchFamily="18" charset="0"/>
                              </a:rPr>
                            </m:ctrlPr>
                          </m:sSubSupPr>
                          <m:e>
                            <m:r>
                              <a:rPr lang="pl-PL" altLang="pl-PL" sz="2000" i="1" dirty="0">
                                <a:latin typeface="Cambria Math" panose="02040503050406030204" pitchFamily="18" charset="0"/>
                              </a:rPr>
                              <m:t>𝛾</m:t>
                            </m:r>
                          </m:e>
                          <m:sub>
                            <m:r>
                              <a:rPr lang="pl-PL" altLang="pl-PL" sz="2000" b="0" i="1" dirty="0" smtClean="0">
                                <a:latin typeface="Cambria Math" panose="02040503050406030204" pitchFamily="18" charset="0"/>
                              </a:rPr>
                              <m:t>3</m:t>
                            </m:r>
                          </m:sub>
                          <m:sup>
                            <m:r>
                              <a:rPr lang="pl-PL" altLang="pl-PL" sz="2000" i="1" dirty="0">
                                <a:latin typeface="Cambria Math" panose="02040503050406030204" pitchFamily="18" charset="0"/>
                              </a:rPr>
                              <m:t>𝑗</m:t>
                            </m:r>
                          </m:sup>
                        </m:sSubSup>
                        <m:r>
                          <a:rPr lang="pl-PL" altLang="pl-PL" sz="2000" i="1" dirty="0">
                            <a:latin typeface="Cambria Math" panose="02040503050406030204" pitchFamily="18" charset="0"/>
                          </a:rPr>
                          <m:t>,</m:t>
                        </m:r>
                      </m:e>
                    </m:d>
                    <m:r>
                      <a:rPr lang="pl-PL" altLang="pl-PL" sz="2000" b="0" i="1" dirty="0" smtClean="0">
                        <a:latin typeface="Cambria Math" panose="02040503050406030204" pitchFamily="18" charset="0"/>
                      </a:rPr>
                      <m:t>.</m:t>
                    </m:r>
                  </m:oMath>
                </a14:m>
                <a:endParaRPr lang="pl-PL" altLang="pl-PL" sz="2000" b="0" dirty="0"/>
              </a:p>
              <a:p>
                <a:pPr marL="0" lvl="0" indent="0" eaLnBrk="0" fontAlgn="base" hangingPunct="0">
                  <a:lnSpc>
                    <a:spcPct val="100000"/>
                  </a:lnSpc>
                  <a:spcBef>
                    <a:spcPct val="0"/>
                  </a:spcBef>
                  <a:spcAft>
                    <a:spcPct val="0"/>
                  </a:spcAft>
                  <a:buNone/>
                </a:pPr>
                <a:r>
                  <a:rPr lang="pl-PL" altLang="pl-PL" sz="2000" dirty="0" err="1"/>
                  <a:t>Let</a:t>
                </a:r>
                <a:r>
                  <a:rPr lang="pl-PL" altLang="pl-PL" sz="2000" dirty="0"/>
                  <a:t> </a:t>
                </a:r>
                <a14:m>
                  <m:oMath xmlns:m="http://schemas.openxmlformats.org/officeDocument/2006/math">
                    <m:sSubSup>
                      <m:sSubSupPr>
                        <m:ctrlPr>
                          <a:rPr lang="pl-PL" altLang="pl-PL" sz="2000" i="1" dirty="0">
                            <a:latin typeface="Cambria Math" panose="02040503050406030204" pitchFamily="18" charset="0"/>
                          </a:rPr>
                        </m:ctrlPr>
                      </m:sSubSupPr>
                      <m:e>
                        <m:r>
                          <a:rPr lang="pl-PL" altLang="pl-PL" sz="2000" i="1" dirty="0">
                            <a:latin typeface="Cambria Math" panose="02040503050406030204" pitchFamily="18" charset="0"/>
                          </a:rPr>
                          <m:t>𝛾</m:t>
                        </m:r>
                      </m:e>
                      <m:sub>
                        <m:r>
                          <a:rPr lang="pl-PL" altLang="pl-PL" sz="2000" i="1" dirty="0">
                            <a:latin typeface="Cambria Math" panose="02040503050406030204" pitchFamily="18" charset="0"/>
                          </a:rPr>
                          <m:t>1</m:t>
                        </m:r>
                      </m:sub>
                      <m:sup>
                        <m:r>
                          <a:rPr lang="pl-PL" altLang="pl-PL" sz="2000" i="1" dirty="0">
                            <a:latin typeface="Cambria Math" panose="02040503050406030204" pitchFamily="18" charset="0"/>
                          </a:rPr>
                          <m:t>𝑗</m:t>
                        </m:r>
                      </m:sup>
                    </m:sSubSup>
                  </m:oMath>
                </a14:m>
                <a:r>
                  <a:rPr lang="pl-PL" altLang="pl-PL" sz="2000" dirty="0"/>
                  <a:t>=1 </a:t>
                </a:r>
                <a:r>
                  <a:rPr lang="pl-PL" altLang="pl-PL" sz="2000" dirty="0" err="1"/>
                  <a:t>if</a:t>
                </a:r>
                <a:r>
                  <a:rPr lang="pl-PL" altLang="pl-PL" sz="2000" dirty="0"/>
                  <a:t> </a:t>
                </a:r>
                <a:r>
                  <a:rPr lang="pl-PL" altLang="pl-PL" sz="2000" dirty="0" err="1"/>
                  <a:t>pair</a:t>
                </a:r>
                <a:r>
                  <a:rPr lang="pl-PL" altLang="pl-PL" sz="2000" dirty="0"/>
                  <a:t> j </a:t>
                </a:r>
                <a:r>
                  <a:rPr lang="pl-PL" altLang="pl-PL" sz="2000" dirty="0" err="1"/>
                  <a:t>agrees</a:t>
                </a:r>
                <a:r>
                  <a:rPr lang="pl-PL" altLang="pl-PL" sz="2000" dirty="0"/>
                  <a:t> on </a:t>
                </a:r>
                <a:r>
                  <a:rPr lang="pl-PL" altLang="pl-PL" sz="2000" dirty="0" err="1"/>
                  <a:t>last</a:t>
                </a:r>
                <a:r>
                  <a:rPr lang="pl-PL" altLang="pl-PL" sz="2000" dirty="0"/>
                  <a:t> </a:t>
                </a:r>
                <a:r>
                  <a:rPr lang="pl-PL" altLang="pl-PL" sz="2000" dirty="0" err="1"/>
                  <a:t>name</a:t>
                </a:r>
                <a:r>
                  <a:rPr lang="pl-PL" altLang="pl-PL" sz="2000" dirty="0"/>
                  <a:t> and 0 </a:t>
                </a:r>
                <a:r>
                  <a:rPr lang="pl-PL" altLang="pl-PL" sz="2000" dirty="0" err="1"/>
                  <a:t>otherwise</a:t>
                </a:r>
                <a:r>
                  <a:rPr lang="pl-PL" altLang="pl-PL" sz="2000" dirty="0"/>
                  <a:t>, </a:t>
                </a:r>
                <a14:m>
                  <m:oMath xmlns:m="http://schemas.openxmlformats.org/officeDocument/2006/math">
                    <m:sSubSup>
                      <m:sSubSupPr>
                        <m:ctrlPr>
                          <a:rPr lang="pl-PL" altLang="pl-PL" sz="2000" i="1" dirty="0">
                            <a:latin typeface="Cambria Math" panose="02040503050406030204" pitchFamily="18" charset="0"/>
                          </a:rPr>
                        </m:ctrlPr>
                      </m:sSubSupPr>
                      <m:e>
                        <m:r>
                          <a:rPr lang="pl-PL" altLang="pl-PL" sz="2000" i="1" dirty="0">
                            <a:latin typeface="Cambria Math" panose="02040503050406030204" pitchFamily="18" charset="0"/>
                          </a:rPr>
                          <m:t>𝛾</m:t>
                        </m:r>
                      </m:e>
                      <m:sub>
                        <m:r>
                          <a:rPr lang="pl-PL" altLang="pl-PL" sz="2000" b="0" i="1" dirty="0" smtClean="0">
                            <a:latin typeface="Cambria Math" panose="02040503050406030204" pitchFamily="18" charset="0"/>
                          </a:rPr>
                          <m:t>2</m:t>
                        </m:r>
                      </m:sub>
                      <m:sup>
                        <m:r>
                          <a:rPr lang="pl-PL" altLang="pl-PL" sz="2000" i="1" dirty="0">
                            <a:latin typeface="Cambria Math" panose="02040503050406030204" pitchFamily="18" charset="0"/>
                          </a:rPr>
                          <m:t>𝑗</m:t>
                        </m:r>
                      </m:sup>
                    </m:sSubSup>
                    <m:r>
                      <a:rPr lang="pl-PL" altLang="pl-PL" sz="2000" i="1" dirty="0">
                        <a:latin typeface="Cambria Math" panose="02040503050406030204" pitchFamily="18" charset="0"/>
                      </a:rPr>
                      <m:t>, </m:t>
                    </m:r>
                  </m:oMath>
                </a14:m>
                <a:r>
                  <a:rPr lang="pl-PL" altLang="pl-PL" sz="2000" dirty="0"/>
                  <a:t>=1 </a:t>
                </a:r>
                <a:r>
                  <a:rPr lang="pl-PL" altLang="pl-PL" sz="2000" dirty="0" err="1"/>
                  <a:t>if</a:t>
                </a:r>
                <a:r>
                  <a:rPr lang="pl-PL" altLang="pl-PL" sz="2000" dirty="0"/>
                  <a:t> </a:t>
                </a:r>
                <a:r>
                  <a:rPr lang="pl-PL" altLang="pl-PL" sz="2000" dirty="0" err="1"/>
                  <a:t>pair</a:t>
                </a:r>
                <a:r>
                  <a:rPr lang="pl-PL" altLang="pl-PL" sz="2000" dirty="0"/>
                  <a:t> j </a:t>
                </a:r>
                <a:r>
                  <a:rPr lang="pl-PL" altLang="pl-PL" sz="2000" dirty="0" err="1"/>
                  <a:t>agrees</a:t>
                </a:r>
                <a:r>
                  <a:rPr lang="pl-PL" altLang="pl-PL" sz="2000" dirty="0"/>
                  <a:t> on </a:t>
                </a:r>
                <a:r>
                  <a:rPr lang="pl-PL" altLang="pl-PL" sz="2000" dirty="0" err="1"/>
                  <a:t>first</a:t>
                </a:r>
                <a:r>
                  <a:rPr lang="pl-PL" altLang="pl-PL" sz="2000" dirty="0"/>
                  <a:t> </a:t>
                </a:r>
                <a:r>
                  <a:rPr lang="pl-PL" altLang="pl-PL" sz="2000" dirty="0" err="1"/>
                  <a:t>name</a:t>
                </a:r>
                <a:r>
                  <a:rPr lang="pl-PL" altLang="pl-PL" sz="2000" dirty="0"/>
                  <a:t> and 0 </a:t>
                </a:r>
                <a:r>
                  <a:rPr lang="pl-PL" altLang="pl-PL" sz="2000" dirty="0" err="1"/>
                  <a:t>otherwise</a:t>
                </a:r>
                <a:r>
                  <a:rPr lang="pl-PL" altLang="pl-PL" sz="2000" dirty="0"/>
                  <a:t>, and </a:t>
                </a:r>
                <a14:m>
                  <m:oMath xmlns:m="http://schemas.openxmlformats.org/officeDocument/2006/math">
                    <m:sSubSup>
                      <m:sSubSupPr>
                        <m:ctrlPr>
                          <a:rPr lang="pl-PL" altLang="pl-PL" sz="2000" i="1" dirty="0">
                            <a:latin typeface="Cambria Math" panose="02040503050406030204" pitchFamily="18" charset="0"/>
                          </a:rPr>
                        </m:ctrlPr>
                      </m:sSubSupPr>
                      <m:e>
                        <m:r>
                          <a:rPr lang="pl-PL" altLang="pl-PL" sz="2000" i="1" dirty="0">
                            <a:latin typeface="Cambria Math" panose="02040503050406030204" pitchFamily="18" charset="0"/>
                          </a:rPr>
                          <m:t>𝛾</m:t>
                        </m:r>
                      </m:e>
                      <m:sub>
                        <m:r>
                          <a:rPr lang="pl-PL" altLang="pl-PL" sz="2000" b="0" i="1" dirty="0" smtClean="0">
                            <a:latin typeface="Cambria Math" panose="02040503050406030204" pitchFamily="18" charset="0"/>
                          </a:rPr>
                          <m:t>3</m:t>
                        </m:r>
                      </m:sub>
                      <m:sup>
                        <m:r>
                          <a:rPr lang="pl-PL" altLang="pl-PL" sz="2000" i="1" dirty="0">
                            <a:latin typeface="Cambria Math" panose="02040503050406030204" pitchFamily="18" charset="0"/>
                          </a:rPr>
                          <m:t>𝑗</m:t>
                        </m:r>
                      </m:sup>
                    </m:sSubSup>
                    <m:r>
                      <a:rPr lang="pl-PL" altLang="pl-PL" sz="2000" i="1" dirty="0">
                        <a:latin typeface="Cambria Math" panose="02040503050406030204" pitchFamily="18" charset="0"/>
                      </a:rPr>
                      <m:t>, </m:t>
                    </m:r>
                  </m:oMath>
                </a14:m>
                <a:r>
                  <a:rPr lang="pl-PL" altLang="pl-PL" sz="2000" dirty="0"/>
                  <a:t>=1 </a:t>
                </a:r>
                <a:r>
                  <a:rPr lang="pl-PL" altLang="pl-PL" sz="2000" dirty="0" err="1"/>
                  <a:t>if</a:t>
                </a:r>
                <a:r>
                  <a:rPr lang="pl-PL" altLang="pl-PL" sz="2000" dirty="0"/>
                  <a:t> </a:t>
                </a:r>
                <a:r>
                  <a:rPr lang="pl-PL" altLang="pl-PL" sz="2000" dirty="0" err="1"/>
                  <a:t>pair</a:t>
                </a:r>
                <a:r>
                  <a:rPr lang="pl-PL" altLang="pl-PL" sz="2000" dirty="0"/>
                  <a:t> j </a:t>
                </a:r>
                <a:r>
                  <a:rPr lang="pl-PL" altLang="pl-PL" sz="2000" dirty="0" err="1"/>
                  <a:t>agrees</a:t>
                </a:r>
                <a:r>
                  <a:rPr lang="pl-PL" altLang="pl-PL" sz="2000" dirty="0"/>
                  <a:t> on </a:t>
                </a:r>
                <a:r>
                  <a:rPr lang="pl-PL" altLang="pl-PL" sz="2000" dirty="0" err="1"/>
                  <a:t>street</a:t>
                </a:r>
                <a:r>
                  <a:rPr lang="pl-PL" altLang="pl-PL" sz="2000" dirty="0"/>
                  <a:t> </a:t>
                </a:r>
                <a:r>
                  <a:rPr lang="pl-PL" altLang="pl-PL" sz="2000" dirty="0" err="1"/>
                  <a:t>name</a:t>
                </a:r>
                <a:r>
                  <a:rPr lang="pl-PL" altLang="pl-PL" sz="2000" dirty="0"/>
                  <a:t> and 0 </a:t>
                </a:r>
                <a:r>
                  <a:rPr lang="pl-PL" altLang="pl-PL" sz="2000" dirty="0" err="1"/>
                  <a:t>otherwise</a:t>
                </a:r>
                <a:r>
                  <a:rPr lang="pl-PL" altLang="pl-PL" sz="2000" dirty="0"/>
                  <a:t>.</a:t>
                </a:r>
              </a:p>
              <a:p>
                <a:pPr marL="0" lvl="0" indent="0" eaLnBrk="0" fontAlgn="base" hangingPunct="0">
                  <a:lnSpc>
                    <a:spcPct val="100000"/>
                  </a:lnSpc>
                  <a:spcBef>
                    <a:spcPct val="0"/>
                  </a:spcBef>
                  <a:spcAft>
                    <a:spcPct val="0"/>
                  </a:spcAft>
                  <a:buNone/>
                </a:pPr>
                <a:r>
                  <a:rPr lang="pl-PL" altLang="pl-PL" sz="2000" dirty="0"/>
                  <a:t> One </a:t>
                </a:r>
                <a:r>
                  <a:rPr lang="pl-PL" altLang="pl-PL" sz="2000" dirty="0" err="1"/>
                  <a:t>such</a:t>
                </a:r>
                <a:r>
                  <a:rPr lang="pl-PL" altLang="pl-PL" sz="2000" dirty="0"/>
                  <a:t> </a:t>
                </a:r>
                <a:r>
                  <a:rPr lang="pl-PL" altLang="pl-PL" sz="2000" dirty="0" err="1"/>
                  <a:t>agreement</a:t>
                </a:r>
                <a:r>
                  <a:rPr lang="pl-PL" altLang="pl-PL" sz="2000" dirty="0"/>
                  <a:t> </a:t>
                </a:r>
                <a:r>
                  <a:rPr lang="pl-PL" altLang="pl-PL" sz="2000" dirty="0" err="1"/>
                  <a:t>pattern</a:t>
                </a:r>
                <a:r>
                  <a:rPr lang="pl-PL" altLang="pl-PL" sz="2000" dirty="0"/>
                  <a:t> </a:t>
                </a:r>
                <a:r>
                  <a:rPr lang="pl-PL" altLang="pl-PL" sz="2000" dirty="0" err="1"/>
                  <a:t>might</a:t>
                </a:r>
                <a:r>
                  <a:rPr lang="pl-PL" altLang="pl-PL" sz="2000" dirty="0"/>
                  <a:t> be </a:t>
                </a:r>
                <a14:m>
                  <m:oMath xmlns:m="http://schemas.openxmlformats.org/officeDocument/2006/math">
                    <m:sSup>
                      <m:sSupPr>
                        <m:ctrlPr>
                          <a:rPr lang="pl-PL" altLang="pl-PL" sz="2000" i="1" dirty="0">
                            <a:latin typeface="Cambria Math" panose="02040503050406030204" pitchFamily="18" charset="0"/>
                          </a:rPr>
                        </m:ctrlPr>
                      </m:sSupPr>
                      <m:e>
                        <m:r>
                          <a:rPr lang="pl-PL" altLang="pl-PL" sz="2000" i="1" dirty="0">
                            <a:latin typeface="Cambria Math" panose="02040503050406030204" pitchFamily="18" charset="0"/>
                          </a:rPr>
                          <m:t>𝛾</m:t>
                        </m:r>
                      </m:e>
                      <m:sup>
                        <m:r>
                          <a:rPr lang="pl-PL" altLang="pl-PL" sz="2000" i="1" dirty="0">
                            <a:latin typeface="Cambria Math" panose="02040503050406030204" pitchFamily="18" charset="0"/>
                          </a:rPr>
                          <m:t>𝑗</m:t>
                        </m:r>
                      </m:sup>
                    </m:sSup>
                    <m:r>
                      <a:rPr lang="pl-PL" altLang="pl-PL" sz="2000" i="1" dirty="0">
                        <a:latin typeface="Cambria Math" panose="02040503050406030204" pitchFamily="18" charset="0"/>
                      </a:rPr>
                      <m:t> </m:t>
                    </m:r>
                  </m:oMath>
                </a14:m>
                <a:r>
                  <a:rPr lang="pl-PL" altLang="pl-PL" sz="2000" dirty="0"/>
                  <a:t>= (1, 0, 1): </a:t>
                </a:r>
                <a:r>
                  <a:rPr lang="pl-PL" altLang="pl-PL" sz="2000" dirty="0" err="1"/>
                  <a:t>agree</a:t>
                </a:r>
                <a:r>
                  <a:rPr lang="pl-PL" altLang="pl-PL" sz="2000" dirty="0"/>
                  <a:t> on </a:t>
                </a:r>
                <a:r>
                  <a:rPr lang="pl-PL" altLang="pl-PL" sz="2000" dirty="0" err="1"/>
                  <a:t>last</a:t>
                </a:r>
                <a:r>
                  <a:rPr lang="pl-PL" altLang="pl-PL" sz="2000" dirty="0"/>
                  <a:t> </a:t>
                </a:r>
                <a:r>
                  <a:rPr lang="pl-PL" altLang="pl-PL" sz="2000" dirty="0" err="1"/>
                  <a:t>name</a:t>
                </a:r>
                <a:r>
                  <a:rPr lang="pl-PL" altLang="pl-PL" sz="2000" dirty="0"/>
                  <a:t>, </a:t>
                </a:r>
                <a:r>
                  <a:rPr lang="pl-PL" altLang="pl-PL" sz="2000" dirty="0" err="1"/>
                  <a:t>disagree</a:t>
                </a:r>
                <a:r>
                  <a:rPr lang="pl-PL" altLang="pl-PL" sz="2000" dirty="0"/>
                  <a:t> on </a:t>
                </a:r>
                <a:r>
                  <a:rPr lang="pl-PL" altLang="pl-PL" sz="2000" dirty="0" err="1"/>
                  <a:t>first</a:t>
                </a:r>
                <a:r>
                  <a:rPr lang="pl-PL" altLang="pl-PL" sz="2000" dirty="0"/>
                  <a:t> </a:t>
                </a:r>
                <a:r>
                  <a:rPr lang="pl-PL" altLang="pl-PL" sz="2000" dirty="0" err="1"/>
                  <a:t>name</a:t>
                </a:r>
                <a:r>
                  <a:rPr lang="pl-PL" altLang="pl-PL" sz="2000" dirty="0"/>
                  <a:t> and </a:t>
                </a:r>
                <a:r>
                  <a:rPr lang="pl-PL" altLang="pl-PL" sz="2000" dirty="0" err="1"/>
                  <a:t>agree</a:t>
                </a:r>
                <a:r>
                  <a:rPr lang="pl-PL" altLang="pl-PL" sz="2000" dirty="0"/>
                  <a:t> on </a:t>
                </a:r>
                <a:r>
                  <a:rPr lang="pl-PL" altLang="pl-PL" sz="2000" dirty="0" err="1"/>
                  <a:t>street</a:t>
                </a:r>
                <a:r>
                  <a:rPr lang="pl-PL" altLang="pl-PL" sz="2000" dirty="0"/>
                  <a:t> </a:t>
                </a:r>
                <a:r>
                  <a:rPr lang="pl-PL" altLang="pl-PL" sz="2000" dirty="0" err="1"/>
                  <a:t>name</a:t>
                </a:r>
                <a:r>
                  <a:rPr lang="pl-PL" altLang="pl-PL" sz="2000" dirty="0"/>
                  <a:t>. In </a:t>
                </a:r>
                <a:r>
                  <a:rPr lang="pl-PL" altLang="pl-PL" sz="2000" dirty="0" err="1"/>
                  <a:t>fact</a:t>
                </a:r>
                <a:r>
                  <a:rPr lang="pl-PL" altLang="pl-PL" sz="2000" dirty="0"/>
                  <a:t>, for </a:t>
                </a:r>
                <a:r>
                  <a:rPr lang="pl-PL" altLang="pl-PL" sz="2000" dirty="0" err="1"/>
                  <a:t>three</a:t>
                </a:r>
                <a:r>
                  <a:rPr lang="pl-PL" altLang="pl-PL" sz="2000" dirty="0"/>
                  <a:t> </a:t>
                </a:r>
                <a:r>
                  <a:rPr lang="pl-PL" altLang="pl-PL" sz="2000" dirty="0" err="1"/>
                  <a:t>matching</a:t>
                </a:r>
                <a:r>
                  <a:rPr lang="pl-PL" altLang="pl-PL" sz="2000" dirty="0"/>
                  <a:t> </a:t>
                </a:r>
                <a:r>
                  <a:rPr lang="pl-PL" altLang="pl-PL" sz="2000" dirty="0" err="1"/>
                  <a:t>variables</a:t>
                </a:r>
                <a:r>
                  <a:rPr lang="pl-PL" altLang="pl-PL" sz="2000" dirty="0"/>
                  <a:t> and for a </a:t>
                </a:r>
                <a:r>
                  <a:rPr lang="pl-PL" altLang="pl-PL" sz="2000" dirty="0" err="1"/>
                  <a:t>simple</a:t>
                </a:r>
                <a:r>
                  <a:rPr lang="pl-PL" altLang="pl-PL" sz="2000" dirty="0"/>
                  <a:t> </a:t>
                </a:r>
                <a:r>
                  <a:rPr lang="pl-PL" altLang="pl-PL" sz="2000" dirty="0" err="1"/>
                  <a:t>agree</a:t>
                </a:r>
                <a:r>
                  <a:rPr lang="pl-PL" altLang="pl-PL" sz="2000" dirty="0"/>
                  <a:t>/</a:t>
                </a:r>
                <a:r>
                  <a:rPr lang="pl-PL" altLang="pl-PL" sz="2000" dirty="0" err="1"/>
                  <a:t>disagree</a:t>
                </a:r>
                <a:r>
                  <a:rPr lang="pl-PL" altLang="pl-PL" sz="2000" dirty="0"/>
                  <a:t> {1,0} </a:t>
                </a:r>
                <a:r>
                  <a:rPr lang="pl-PL" altLang="pl-PL" sz="2000" dirty="0" err="1"/>
                  <a:t>pattern</a:t>
                </a:r>
                <a:r>
                  <a:rPr lang="pl-PL" altLang="pl-PL" sz="2000" dirty="0"/>
                  <a:t>, the </a:t>
                </a:r>
                <a:r>
                  <a:rPr lang="pl-PL" altLang="pl-PL" sz="2000" dirty="0" err="1"/>
                  <a:t>comparison</a:t>
                </a:r>
                <a:r>
                  <a:rPr lang="pl-PL" altLang="pl-PL" sz="2000" dirty="0"/>
                  <a:t> </a:t>
                </a:r>
                <a:r>
                  <a:rPr lang="pl-PL" altLang="pl-PL" sz="2000" dirty="0" err="1"/>
                  <a:t>space</a:t>
                </a:r>
                <a:r>
                  <a:rPr lang="pl-PL" altLang="pl-PL" sz="2000" dirty="0"/>
                  <a:t> </a:t>
                </a:r>
                <a:r>
                  <a:rPr lang="pl-PL" altLang="pl-PL" sz="2000" dirty="0" err="1"/>
                  <a:t>would</a:t>
                </a:r>
                <a:r>
                  <a:rPr lang="pl-PL" altLang="pl-PL" sz="2000" dirty="0"/>
                  <a:t> </a:t>
                </a:r>
                <a:r>
                  <a:rPr lang="pl-PL" altLang="pl-PL" sz="2000" dirty="0" err="1"/>
                  <a:t>contain</a:t>
                </a:r>
                <a:r>
                  <a:rPr lang="pl-PL" altLang="pl-PL" sz="2000" dirty="0"/>
                  <a:t> </a:t>
                </a:r>
                <a:r>
                  <a:rPr lang="pl-PL" altLang="pl-PL" sz="2000" dirty="0" err="1"/>
                  <a:t>eight</a:t>
                </a:r>
                <a:r>
                  <a:rPr lang="pl-PL" altLang="pl-PL" sz="2000" dirty="0"/>
                  <a:t> </a:t>
                </a:r>
                <a:r>
                  <a:rPr lang="pl-PL" altLang="pl-PL" sz="2000" dirty="0" err="1"/>
                  <a:t>possible</a:t>
                </a:r>
                <a:r>
                  <a:rPr lang="pl-PL" altLang="pl-PL" sz="2000" dirty="0"/>
                  <a:t> </a:t>
                </a:r>
                <a:r>
                  <a:rPr lang="pl-PL" altLang="pl-PL" sz="2000" dirty="0" err="1"/>
                  <a:t>agreement</a:t>
                </a:r>
                <a:r>
                  <a:rPr lang="pl-PL" altLang="pl-PL" sz="2000" dirty="0"/>
                  <a:t> </a:t>
                </a:r>
                <a:r>
                  <a:rPr lang="pl-PL" altLang="pl-PL" sz="2000" dirty="0" err="1"/>
                  <a:t>patterns</a:t>
                </a:r>
                <a:r>
                  <a:rPr lang="pl-PL" altLang="pl-PL" sz="2000" dirty="0"/>
                  <a:t>. </a:t>
                </a:r>
              </a:p>
              <a:p>
                <a:pPr marL="0" lvl="0" indent="0" eaLnBrk="0" fontAlgn="base" hangingPunct="0">
                  <a:lnSpc>
                    <a:spcPct val="100000"/>
                  </a:lnSpc>
                  <a:spcBef>
                    <a:spcPct val="0"/>
                  </a:spcBef>
                  <a:spcAft>
                    <a:spcPct val="0"/>
                  </a:spcAft>
                  <a:buNone/>
                </a:pPr>
                <a:r>
                  <a:rPr lang="pl-PL" altLang="pl-PL" sz="2000" dirty="0"/>
                  <a:t>Agreement </a:t>
                </a:r>
                <a:r>
                  <a:rPr lang="pl-PL" altLang="pl-PL" sz="2000" dirty="0" err="1"/>
                  <a:t>patterns</a:t>
                </a:r>
                <a:r>
                  <a:rPr lang="pl-PL" altLang="pl-PL" sz="2000" dirty="0"/>
                  <a:t> </a:t>
                </a:r>
                <a:r>
                  <a:rPr lang="pl-PL" altLang="pl-PL" sz="2000" dirty="0" err="1"/>
                  <a:t>can</a:t>
                </a:r>
                <a:r>
                  <a:rPr lang="pl-PL" altLang="pl-PL" sz="2000" dirty="0"/>
                  <a:t> </a:t>
                </a:r>
                <a:r>
                  <a:rPr lang="pl-PL" altLang="pl-PL" sz="2000" dirty="0" err="1"/>
                  <a:t>also</a:t>
                </a:r>
                <a:r>
                  <a:rPr lang="pl-PL" altLang="pl-PL" sz="2000" dirty="0"/>
                  <a:t> be </a:t>
                </a:r>
                <a:r>
                  <a:rPr lang="pl-PL" altLang="pl-PL" sz="2000" dirty="0" err="1"/>
                  <a:t>more</a:t>
                </a:r>
                <a:r>
                  <a:rPr lang="pl-PL" altLang="pl-PL" sz="2000" dirty="0"/>
                  <a:t> </a:t>
                </a:r>
                <a:r>
                  <a:rPr lang="pl-PL" altLang="pl-PL" sz="2000" dirty="0" err="1"/>
                  <a:t>complex</a:t>
                </a:r>
                <a:r>
                  <a:rPr lang="pl-PL" altLang="pl-PL" sz="2000" dirty="0"/>
                  <a:t>, </a:t>
                </a:r>
                <a:r>
                  <a:rPr lang="pl-PL" altLang="pl-PL" sz="2000" dirty="0" err="1"/>
                  <a:t>using</a:t>
                </a:r>
                <a:r>
                  <a:rPr lang="pl-PL" altLang="pl-PL" sz="2000" dirty="0"/>
                  <a:t> string </a:t>
                </a:r>
                <a:r>
                  <a:rPr lang="pl-PL" altLang="pl-PL" sz="2000" dirty="0" err="1"/>
                  <a:t>comparators</a:t>
                </a:r>
                <a:r>
                  <a:rPr lang="pl-PL" altLang="pl-PL" sz="2000" dirty="0"/>
                  <a:t>, for </a:t>
                </a:r>
                <a:r>
                  <a:rPr lang="pl-PL" altLang="pl-PL" sz="2000" dirty="0" err="1"/>
                  <a:t>example</a:t>
                </a:r>
                <a:r>
                  <a:rPr lang="pl-PL" altLang="pl-PL" sz="2000" dirty="0"/>
                  <a:t>, γ j = (0.66, 0, 0.80). </a:t>
                </a:r>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184559" y="796954"/>
                <a:ext cx="8506436" cy="5299119"/>
              </a:xfrm>
              <a:blipFill>
                <a:blip r:embed="rId2"/>
                <a:stretch>
                  <a:fillRect l="-716" t="-690"/>
                </a:stretch>
              </a:blipFill>
            </p:spPr>
            <p:txBody>
              <a:bodyPr/>
              <a:lstStyle/>
              <a:p>
                <a:r>
                  <a:rPr lang="en-GB">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953211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pPr algn="ct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Basic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Concepts</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in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Data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184559" y="796954"/>
                <a:ext cx="8506436" cy="5299119"/>
              </a:xfrm>
            </p:spPr>
            <p:txBody>
              <a:bodyPr>
                <a:normAutofit/>
              </a:bodyPr>
              <a:lstStyle/>
              <a:p>
                <a:r>
                  <a:rPr lang="en-US" dirty="0"/>
                  <a:t>The </a:t>
                </a:r>
                <a14:m>
                  <m:oMath xmlns:m="http://schemas.openxmlformats.org/officeDocument/2006/math">
                    <m:r>
                      <a:rPr lang="en-US" i="1" dirty="0" smtClean="0">
                        <a:latin typeface="Cambria Math" panose="02040503050406030204" pitchFamily="18" charset="0"/>
                      </a:rPr>
                      <m:t>𝑚</m:t>
                    </m:r>
                  </m:oMath>
                </a14:m>
                <a:r>
                  <a:rPr lang="en-US" dirty="0"/>
                  <a:t>-probability is now formally defined as the conditional probability that a record pair </a:t>
                </a:r>
                <a:r>
                  <a:rPr lang="en-US" i="1" dirty="0"/>
                  <a:t>j</a:t>
                </a:r>
                <a:r>
                  <a:rPr lang="en-US" dirty="0"/>
                  <a:t> has an agreement pattern </a:t>
                </a:r>
                <a14:m>
                  <m:oMath xmlns:m="http://schemas.openxmlformats.org/officeDocument/2006/math">
                    <m:sSup>
                      <m:sSupPr>
                        <m:ctrlPr>
                          <a:rPr lang="pl-PL" altLang="pl-PL" i="1" dirty="0">
                            <a:latin typeface="Cambria Math" panose="02040503050406030204" pitchFamily="18" charset="0"/>
                          </a:rPr>
                        </m:ctrlPr>
                      </m:sSupPr>
                      <m:e>
                        <m:r>
                          <a:rPr lang="pl-PL" altLang="pl-PL" i="1" dirty="0">
                            <a:latin typeface="Cambria Math" panose="02040503050406030204" pitchFamily="18" charset="0"/>
                          </a:rPr>
                          <m:t>𝛾</m:t>
                        </m:r>
                      </m:e>
                      <m:sup>
                        <m:r>
                          <a:rPr lang="pl-PL" altLang="pl-PL" i="1" dirty="0">
                            <a:latin typeface="Cambria Math" panose="02040503050406030204" pitchFamily="18" charset="0"/>
                          </a:rPr>
                          <m:t>𝑗</m:t>
                        </m:r>
                      </m:sup>
                    </m:sSup>
                    <m:r>
                      <a:rPr lang="pl-PL" altLang="pl-PL" i="1" dirty="0">
                        <a:latin typeface="Cambria Math" panose="02040503050406030204" pitchFamily="18" charset="0"/>
                      </a:rPr>
                      <m:t> </m:t>
                    </m:r>
                  </m:oMath>
                </a14:m>
                <a:r>
                  <a:rPr lang="en-US" dirty="0"/>
                  <a:t>given that it is a match (</a:t>
                </a:r>
                <a:r>
                  <a:rPr lang="en-US" i="1" dirty="0"/>
                  <a:t>M</a:t>
                </a:r>
                <a:r>
                  <a:rPr lang="en-US" dirty="0"/>
                  <a:t>), denoted as </a:t>
                </a:r>
                <a:r>
                  <a:rPr lang="en-US" i="1" dirty="0"/>
                  <a:t>m</a:t>
                </a:r>
                <a:r>
                  <a:rPr lang="en-US" dirty="0"/>
                  <a:t> = </a:t>
                </a:r>
                <a:r>
                  <a:rPr lang="en-US" i="1" dirty="0"/>
                  <a:t>P</a:t>
                </a:r>
                <a:r>
                  <a:rPr lang="en-US" dirty="0"/>
                  <a:t>(</a:t>
                </a:r>
                <a14:m>
                  <m:oMath xmlns:m="http://schemas.openxmlformats.org/officeDocument/2006/math">
                    <m:sSup>
                      <m:sSupPr>
                        <m:ctrlPr>
                          <a:rPr lang="pl-PL" altLang="pl-PL" i="1" dirty="0">
                            <a:latin typeface="Cambria Math" panose="02040503050406030204" pitchFamily="18" charset="0"/>
                          </a:rPr>
                        </m:ctrlPr>
                      </m:sSupPr>
                      <m:e>
                        <m:r>
                          <a:rPr lang="pl-PL" altLang="pl-PL" i="1" dirty="0">
                            <a:latin typeface="Cambria Math" panose="02040503050406030204" pitchFamily="18" charset="0"/>
                          </a:rPr>
                          <m:t>𝛾</m:t>
                        </m:r>
                      </m:e>
                      <m:sup>
                        <m:r>
                          <a:rPr lang="pl-PL" altLang="pl-PL" i="1" dirty="0">
                            <a:latin typeface="Cambria Math" panose="02040503050406030204" pitchFamily="18" charset="0"/>
                          </a:rPr>
                          <m:t>𝑗</m:t>
                        </m:r>
                      </m:sup>
                    </m:sSup>
                    <m:r>
                      <a:rPr lang="pl-PL" altLang="pl-PL" i="1" dirty="0">
                        <a:latin typeface="Cambria Math" panose="02040503050406030204" pitchFamily="18" charset="0"/>
                      </a:rPr>
                      <m:t> </m:t>
                    </m:r>
                  </m:oMath>
                </a14:m>
                <a:r>
                  <a:rPr lang="en-US" dirty="0"/>
                  <a:t>| </a:t>
                </a:r>
                <a:r>
                  <a:rPr lang="en-US" i="1" dirty="0"/>
                  <a:t>M</a:t>
                </a:r>
                <a:r>
                  <a:rPr lang="en-US" dirty="0"/>
                  <a:t>), and the </a:t>
                </a:r>
                <a14:m>
                  <m:oMath xmlns:m="http://schemas.openxmlformats.org/officeDocument/2006/math">
                    <m:r>
                      <a:rPr lang="en-US" i="1" dirty="0" smtClean="0">
                        <a:latin typeface="Cambria Math" panose="02040503050406030204" pitchFamily="18" charset="0"/>
                      </a:rPr>
                      <m:t>𝑢</m:t>
                    </m:r>
                  </m:oMath>
                </a14:m>
                <a:r>
                  <a:rPr lang="en-US" dirty="0"/>
                  <a:t>-probability as the conditional probability that a record pair </a:t>
                </a:r>
                <a:r>
                  <a:rPr lang="en-US" i="1" dirty="0"/>
                  <a:t>j</a:t>
                </a:r>
                <a:r>
                  <a:rPr lang="en-US" dirty="0"/>
                  <a:t> has an agreement pattern </a:t>
                </a:r>
                <a14:m>
                  <m:oMath xmlns:m="http://schemas.openxmlformats.org/officeDocument/2006/math">
                    <m:sSup>
                      <m:sSupPr>
                        <m:ctrlPr>
                          <a:rPr lang="pl-PL" altLang="pl-PL" i="1" dirty="0">
                            <a:latin typeface="Cambria Math" panose="02040503050406030204" pitchFamily="18" charset="0"/>
                          </a:rPr>
                        </m:ctrlPr>
                      </m:sSupPr>
                      <m:e>
                        <m:r>
                          <a:rPr lang="pl-PL" altLang="pl-PL" i="1" dirty="0">
                            <a:latin typeface="Cambria Math" panose="02040503050406030204" pitchFamily="18" charset="0"/>
                          </a:rPr>
                          <m:t>𝛾</m:t>
                        </m:r>
                      </m:e>
                      <m:sup>
                        <m:r>
                          <a:rPr lang="pl-PL" altLang="pl-PL" i="1" dirty="0">
                            <a:latin typeface="Cambria Math" panose="02040503050406030204" pitchFamily="18" charset="0"/>
                          </a:rPr>
                          <m:t>𝑗</m:t>
                        </m:r>
                      </m:sup>
                    </m:sSup>
                    <m:r>
                      <a:rPr lang="pl-PL" altLang="pl-PL" i="1" dirty="0">
                        <a:latin typeface="Cambria Math" panose="02040503050406030204" pitchFamily="18" charset="0"/>
                      </a:rPr>
                      <m:t> </m:t>
                    </m:r>
                  </m:oMath>
                </a14:m>
                <a:r>
                  <a:rPr lang="en-US" dirty="0"/>
                  <a:t>given that it is not a match (NM), denoted as </a:t>
                </a:r>
                <a:r>
                  <a:rPr lang="en-US" i="1" dirty="0"/>
                  <a:t>u</a:t>
                </a:r>
                <a:r>
                  <a:rPr lang="en-US" dirty="0"/>
                  <a:t> = </a:t>
                </a:r>
                <a:r>
                  <a:rPr lang="en-US" i="1" dirty="0"/>
                  <a:t>P</a:t>
                </a:r>
                <a:r>
                  <a:rPr lang="en-US" dirty="0"/>
                  <a:t>(</a:t>
                </a:r>
                <a14:m>
                  <m:oMath xmlns:m="http://schemas.openxmlformats.org/officeDocument/2006/math">
                    <m:sSup>
                      <m:sSupPr>
                        <m:ctrlPr>
                          <a:rPr lang="pl-PL" altLang="pl-PL" i="1" dirty="0">
                            <a:latin typeface="Cambria Math" panose="02040503050406030204" pitchFamily="18" charset="0"/>
                          </a:rPr>
                        </m:ctrlPr>
                      </m:sSupPr>
                      <m:e>
                        <m:r>
                          <a:rPr lang="pl-PL" altLang="pl-PL" i="1" dirty="0">
                            <a:latin typeface="Cambria Math" panose="02040503050406030204" pitchFamily="18" charset="0"/>
                          </a:rPr>
                          <m:t>𝛾</m:t>
                        </m:r>
                      </m:e>
                      <m:sup>
                        <m:r>
                          <a:rPr lang="pl-PL" altLang="pl-PL" i="1" dirty="0">
                            <a:latin typeface="Cambria Math" panose="02040503050406030204" pitchFamily="18" charset="0"/>
                          </a:rPr>
                          <m:t>𝑗</m:t>
                        </m:r>
                      </m:sup>
                    </m:sSup>
                    <m:r>
                      <a:rPr lang="pl-PL" altLang="pl-PL" i="1" dirty="0">
                        <a:latin typeface="Cambria Math" panose="02040503050406030204" pitchFamily="18" charset="0"/>
                      </a:rPr>
                      <m:t> </m:t>
                    </m:r>
                  </m:oMath>
                </a14:m>
                <a:r>
                  <a:rPr lang="en-US" dirty="0"/>
                  <a:t>| </a:t>
                </a:r>
                <a:r>
                  <a:rPr lang="en-US" i="1" dirty="0"/>
                  <a:t>NM</a:t>
                </a:r>
                <a:r>
                  <a:rPr lang="en-US" dirty="0"/>
                  <a:t>).</a:t>
                </a:r>
                <a:endParaRPr lang="pl-PL" dirty="0"/>
              </a:p>
              <a:p>
                <a:r>
                  <a:rPr lang="en-US" dirty="0"/>
                  <a:t> Finally, let </a:t>
                </a:r>
                <a:r>
                  <a:rPr lang="en-US" i="1" dirty="0"/>
                  <a:t>P</a:t>
                </a:r>
                <a:r>
                  <a:rPr lang="en-US" dirty="0"/>
                  <a:t>(</a:t>
                </a:r>
                <a:r>
                  <a:rPr lang="en-US" i="1" dirty="0"/>
                  <a:t>M</a:t>
                </a:r>
                <a:r>
                  <a:rPr lang="en-US" dirty="0"/>
                  <a:t>) be the marginal probability of a correct match.</a:t>
                </a:r>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184559" y="796954"/>
                <a:ext cx="8506436" cy="5299119"/>
              </a:xfrm>
              <a:blipFill>
                <a:blip r:embed="rId2"/>
                <a:stretch>
                  <a:fillRect l="-1289" t="-1956" r="-1719"/>
                </a:stretch>
              </a:blipFill>
            </p:spPr>
            <p:txBody>
              <a:bodyPr/>
              <a:lstStyle/>
              <a:p>
                <a:r>
                  <a:rPr lang="en-GB">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17</a:t>
            </a:r>
          </a:p>
        </p:txBody>
      </p:sp>
    </p:spTree>
    <p:extLst>
      <p:ext uri="{BB962C8B-B14F-4D97-AF65-F5344CB8AC3E}">
        <p14:creationId xmlns:p14="http://schemas.microsoft.com/office/powerpoint/2010/main" val="2383370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pPr algn="ct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Basic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Concepts</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in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Data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184559" y="796954"/>
                <a:ext cx="8506436" cy="5299119"/>
              </a:xfrm>
            </p:spPr>
            <p:txBody>
              <a:bodyPr>
                <a:normAutofit/>
              </a:bodyPr>
              <a:lstStyle/>
              <a:p>
                <a:r>
                  <a:rPr lang="en-US" sz="2000" dirty="0"/>
                  <a:t>The probability of interest is the match probability given an agreement pattern </a:t>
                </a:r>
                <a14:m>
                  <m:oMath xmlns:m="http://schemas.openxmlformats.org/officeDocument/2006/math">
                    <m:r>
                      <a:rPr lang="en-US" sz="2000" i="1" dirty="0" smtClean="0">
                        <a:latin typeface="Cambria Math" panose="02040503050406030204" pitchFamily="18" charset="0"/>
                      </a:rPr>
                      <m:t>𝛾</m:t>
                    </m:r>
                    <m:r>
                      <a:rPr lang="en-US" sz="2000" i="1" dirty="0" smtClean="0">
                        <a:latin typeface="Cambria Math" panose="02040503050406030204" pitchFamily="18" charset="0"/>
                      </a:rPr>
                      <m:t>: </m:t>
                    </m:r>
                    <m:r>
                      <a:rPr lang="en-US" sz="2000" i="1" dirty="0" smtClean="0">
                        <a:latin typeface="Cambria Math" panose="02040503050406030204" pitchFamily="18" charset="0"/>
                      </a:rPr>
                      <m:t>𝑃</m:t>
                    </m:r>
                    <m:r>
                      <a:rPr lang="en-US" sz="2000" i="1" dirty="0" smtClean="0">
                        <a:latin typeface="Cambria Math" panose="02040503050406030204" pitchFamily="18" charset="0"/>
                      </a:rPr>
                      <m:t>(</m:t>
                    </m:r>
                    <m:r>
                      <a:rPr lang="en-US" sz="2000" i="1" dirty="0" smtClean="0">
                        <a:latin typeface="Cambria Math" panose="02040503050406030204" pitchFamily="18" charset="0"/>
                      </a:rPr>
                      <m:t>𝑀</m:t>
                    </m:r>
                    <m:r>
                      <a:rPr lang="en-US" sz="2000" i="1" dirty="0" smtClean="0">
                        <a:latin typeface="Cambria Math" panose="02040503050406030204" pitchFamily="18" charset="0"/>
                      </a:rPr>
                      <m:t>| </m:t>
                    </m:r>
                    <m:r>
                      <a:rPr lang="en-US" sz="2000" i="1" dirty="0" smtClean="0">
                        <a:latin typeface="Cambria Math" panose="02040503050406030204" pitchFamily="18" charset="0"/>
                      </a:rPr>
                      <m:t>𝛾</m:t>
                    </m:r>
                    <m:r>
                      <a:rPr lang="en-US" sz="2000" i="1" dirty="0" smtClean="0">
                        <a:latin typeface="Cambria Math" panose="02040503050406030204" pitchFamily="18" charset="0"/>
                      </a:rPr>
                      <m:t> </m:t>
                    </m:r>
                    <m:r>
                      <a:rPr lang="en-US" sz="2000" i="1" baseline="30000" dirty="0">
                        <a:latin typeface="Cambria Math" panose="02040503050406030204" pitchFamily="18" charset="0"/>
                      </a:rPr>
                      <m:t>𝑗</m:t>
                    </m:r>
                    <m:r>
                      <a:rPr lang="en-US" sz="2000" i="1" dirty="0">
                        <a:latin typeface="Cambria Math" panose="02040503050406030204" pitchFamily="18" charset="0"/>
                      </a:rPr>
                      <m:t>). </m:t>
                    </m:r>
                  </m:oMath>
                </a14:m>
                <a:endParaRPr lang="pl-PL" sz="2000" dirty="0"/>
              </a:p>
              <a:p>
                <a:r>
                  <a:rPr lang="en-US" sz="2000" dirty="0"/>
                  <a:t>According to Bayes’ theorem, this is the posterior probability calculated as follows:</a:t>
                </a:r>
                <a:endParaRPr lang="pl-PL" sz="2000" dirty="0"/>
              </a:p>
              <a:p>
                <a:pPr marL="0" lv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m:rPr>
                          <m:sty m:val="p"/>
                        </m:rPr>
                        <a:rPr lang="en-US" sz="2000" b="0" i="0" dirty="0">
                          <a:latin typeface="Cambria Math" panose="02040503050406030204" pitchFamily="18" charset="0"/>
                        </a:rPr>
                        <m:t>P</m:t>
                      </m:r>
                      <m:d>
                        <m:dPr>
                          <m:ctrlPr>
                            <a:rPr lang="en-US" sz="2000" i="1" dirty="0">
                              <a:latin typeface="Cambria Math" panose="02040503050406030204" pitchFamily="18" charset="0"/>
                            </a:rPr>
                          </m:ctrlPr>
                        </m:dPr>
                        <m:e>
                          <m:r>
                            <m:rPr>
                              <m:sty m:val="p"/>
                            </m:rPr>
                            <a:rPr lang="en-US" sz="2000" b="0" i="0" dirty="0">
                              <a:latin typeface="Cambria Math" panose="02040503050406030204" pitchFamily="18" charset="0"/>
                            </a:rPr>
                            <m:t>M</m:t>
                          </m:r>
                        </m:e>
                        <m:e>
                          <m:r>
                            <a:rPr lang="en-US" sz="2000" b="0" i="0" dirty="0">
                              <a:latin typeface="Cambria Math" panose="02040503050406030204" pitchFamily="18" charset="0"/>
                            </a:rPr>
                            <m:t> </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e>
                      </m:d>
                      <m:r>
                        <a:rPr lang="pl-PL" sz="2000" b="0" i="0" dirty="0">
                          <a:latin typeface="Cambria Math" panose="02040503050406030204" pitchFamily="18" charset="0"/>
                        </a:rPr>
                        <m:t>=</m:t>
                      </m:r>
                      <m:f>
                        <m:fPr>
                          <m:ctrlPr>
                            <a:rPr lang="pl-PL" altLang="pl-PL" sz="2000" i="1" baseline="30000" dirty="0">
                              <a:latin typeface="Cambria Math" panose="02040503050406030204" pitchFamily="18" charset="0"/>
                            </a:rPr>
                          </m:ctrlPr>
                        </m:fPr>
                        <m:num>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num>
                        <m:den>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r>
                            <m:rPr>
                              <m:nor/>
                            </m:rPr>
                            <a:rPr lang="pl-PL" altLang="pl-PL" sz="2000" dirty="0">
                              <a:latin typeface="Cambria Math" panose="02040503050406030204" pitchFamily="18" charset="0"/>
                            </a:rPr>
                            <m:t>)</m:t>
                          </m:r>
                        </m:den>
                      </m:f>
                      <m:r>
                        <a:rPr lang="pl-PL" altLang="pl-PL" sz="2000" b="0" i="0" dirty="0" smtClean="0">
                          <a:latin typeface="Cambria Math" panose="02040503050406030204" pitchFamily="18" charset="0"/>
                        </a:rPr>
                        <m:t>=</m:t>
                      </m:r>
                      <m:f>
                        <m:fPr>
                          <m:ctrlPr>
                            <a:rPr lang="pl-PL" altLang="pl-PL" sz="2000" i="1" dirty="0" smtClean="0">
                              <a:latin typeface="Cambria Math" panose="02040503050406030204" pitchFamily="18" charset="0"/>
                            </a:rPr>
                          </m:ctrlPr>
                        </m:fPr>
                        <m:num>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num>
                        <m:den>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r>
                            <a:rPr lang="pl-PL" altLang="pl-PL" sz="2000" b="0" i="0" dirty="0" smtClean="0">
                              <a:latin typeface="Cambria Math" panose="02040503050406030204" pitchFamily="18" charset="0"/>
                            </a:rPr>
                            <m:t>+</m:t>
                          </m:r>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r>
                            <m:rPr>
                              <m:nor/>
                            </m:rPr>
                            <a:rPr lang="pl-PL" altLang="pl-PL" sz="2000" dirty="0">
                              <a:latin typeface="Cambria Math" panose="02040503050406030204" pitchFamily="18" charset="0"/>
                            </a:rPr>
                            <m:t>|</m:t>
                          </m:r>
                          <m:r>
                            <m:rPr>
                              <m:nor/>
                            </m:rPr>
                            <a:rPr lang="pl-PL" altLang="pl-PL" sz="2000" dirty="0" smtClean="0">
                              <a:latin typeface="Cambria Math" panose="02040503050406030204" pitchFamily="18" charset="0"/>
                            </a:rPr>
                            <m:t>N</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)(1−</m:t>
                          </m:r>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den>
                      </m:f>
                      <m:r>
                        <a:rPr lang="pl-PL" altLang="pl-PL" sz="2000" b="0" i="0" dirty="0" smtClean="0">
                          <a:latin typeface="Cambria Math" panose="02040503050406030204" pitchFamily="18" charset="0"/>
                        </a:rPr>
                        <m:t>=</m:t>
                      </m:r>
                      <m:f>
                        <m:fPr>
                          <m:ctrlPr>
                            <a:rPr lang="pl-PL" altLang="pl-PL" sz="2000" i="1" dirty="0" smtClean="0">
                              <a:latin typeface="Cambria Math" panose="02040503050406030204" pitchFamily="18" charset="0"/>
                            </a:rPr>
                          </m:ctrlPr>
                        </m:fPr>
                        <m:num>
                          <m:r>
                            <a:rPr lang="pl-PL" altLang="pl-PL" sz="2000" b="0" i="0" dirty="0" smtClean="0">
                              <a:latin typeface="Cambria Math" panose="02040503050406030204" pitchFamily="18" charset="0"/>
                            </a:rPr>
                            <m:t>1</m:t>
                          </m:r>
                        </m:num>
                        <m:den>
                          <m:r>
                            <a:rPr lang="pl-PL" altLang="pl-PL" sz="2000" b="0" i="0" dirty="0" smtClean="0">
                              <a:latin typeface="Cambria Math" panose="02040503050406030204" pitchFamily="18" charset="0"/>
                            </a:rPr>
                            <m:t>1+</m:t>
                          </m:r>
                          <m:f>
                            <m:fPr>
                              <m:ctrlPr>
                                <a:rPr lang="pl-PL" altLang="pl-PL" sz="2000" i="1" dirty="0" smtClean="0">
                                  <a:latin typeface="Cambria Math" panose="02040503050406030204" pitchFamily="18" charset="0"/>
                                </a:rPr>
                              </m:ctrlPr>
                            </m:fPr>
                            <m:num>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NM</m:t>
                              </m:r>
                              <m:r>
                                <m:rPr>
                                  <m:nor/>
                                </m:rPr>
                                <a:rPr lang="pl-PL" altLang="pl-PL" sz="2000" dirty="0">
                                  <a:latin typeface="Cambria Math" panose="02040503050406030204" pitchFamily="18" charset="0"/>
                                </a:rPr>
                                <m:t>)(1−</m:t>
                              </m:r>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num>
                            <m:den>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sty m:val="p"/>
                                </m:rPr>
                                <a:rPr lang="en-US" sz="2000" b="0" i="0" dirty="0">
                                  <a:latin typeface="Cambria Math" panose="02040503050406030204" pitchFamily="18" charset="0"/>
                                </a:rPr>
                                <m:t>γ</m:t>
                              </m:r>
                              <m:r>
                                <a:rPr lang="en-US" sz="2000" b="0" i="0" dirty="0">
                                  <a:latin typeface="Cambria Math" panose="02040503050406030204" pitchFamily="18" charset="0"/>
                                </a:rPr>
                                <m:t> </m:t>
                              </m:r>
                              <m:r>
                                <m:rPr>
                                  <m:sty m:val="p"/>
                                </m:rPr>
                                <a:rPr lang="en-US" sz="2000" b="0" i="0" baseline="30000" dirty="0">
                                  <a:latin typeface="Cambria Math" panose="02040503050406030204" pitchFamily="18" charset="0"/>
                                </a:rPr>
                                <m:t>j</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den>
                          </m:f>
                        </m:den>
                      </m:f>
                    </m:oMath>
                  </m:oMathPara>
                </a14:m>
                <a:endParaRPr lang="pl-PL" altLang="pl-PL" sz="2000" dirty="0">
                  <a:latin typeface="Cambria Math" panose="02040503050406030204" pitchFamily="18" charset="0"/>
                </a:endParaRPr>
              </a:p>
              <a:p>
                <a:pPr marL="0" lvl="0" indent="0" eaLnBrk="0" fontAlgn="base" hangingPunct="0">
                  <a:lnSpc>
                    <a:spcPct val="100000"/>
                  </a:lnSpc>
                  <a:spcBef>
                    <a:spcPct val="0"/>
                  </a:spcBef>
                  <a:spcAft>
                    <a:spcPct val="0"/>
                  </a:spcAft>
                  <a:buNone/>
                </a:pPr>
                <a14:m>
                  <m:oMathPara xmlns:m="http://schemas.openxmlformats.org/officeDocument/2006/math">
                    <m:oMathParaPr>
                      <m:jc m:val="centerGroup"/>
                    </m:oMathParaPr>
                    <m:oMath xmlns:m="http://schemas.openxmlformats.org/officeDocument/2006/math">
                      <m:r>
                        <a:rPr lang="pl-PL" altLang="pl-PL" sz="2000" i="1" dirty="0">
                          <a:latin typeface="Cambria Math" panose="02040503050406030204" pitchFamily="18" charset="0"/>
                        </a:rPr>
                        <m:t> </m:t>
                      </m:r>
                    </m:oMath>
                  </m:oMathPara>
                </a14:m>
                <a:endParaRPr lang="pl-PL" altLang="pl-PL" sz="2000" i="1" dirty="0">
                  <a:latin typeface="Cambria Math" panose="02040503050406030204" pitchFamily="18" charset="0"/>
                </a:endParaRPr>
              </a:p>
              <a:p>
                <a:pPr marL="0" lvl="0" indent="0" eaLnBrk="0" fontAlgn="base" hangingPunct="0">
                  <a:lnSpc>
                    <a:spcPct val="100000"/>
                  </a:lnSpc>
                  <a:spcBef>
                    <a:spcPct val="0"/>
                  </a:spcBef>
                  <a:spcAft>
                    <a:spcPct val="0"/>
                  </a:spcAft>
                  <a:buNone/>
                </a:pPr>
                <a:r>
                  <a:rPr lang="pl-PL" altLang="pl-PL" sz="2000" dirty="0"/>
                  <a:t>The </a:t>
                </a:r>
                <a:r>
                  <a:rPr lang="pl-PL" altLang="pl-PL" sz="2000" dirty="0" err="1"/>
                  <a:t>agreement</a:t>
                </a:r>
                <a:r>
                  <a:rPr lang="pl-PL" altLang="pl-PL" sz="2000" dirty="0"/>
                  <a:t> (</a:t>
                </a:r>
                <a:r>
                  <a:rPr lang="pl-PL" altLang="pl-PL" sz="2000" dirty="0" err="1"/>
                  <a:t>likelihood</a:t>
                </a:r>
                <a:r>
                  <a:rPr lang="pl-PL" altLang="pl-PL" sz="2000" dirty="0"/>
                  <a:t>) ratio </a:t>
                </a:r>
                <a14:m>
                  <m:oMath xmlns:m="http://schemas.openxmlformats.org/officeDocument/2006/math">
                    <m:r>
                      <m:rPr>
                        <m:nor/>
                      </m:rPr>
                      <a:rPr lang="pl-PL" altLang="pl-PL" sz="2000" dirty="0" smtClean="0">
                        <a:latin typeface="Cambria Math" panose="02040503050406030204" pitchFamily="18" charset="0"/>
                      </a:rPr>
                      <m:t>R</m:t>
                    </m:r>
                    <m:r>
                      <m:rPr>
                        <m:nor/>
                      </m:rPr>
                      <a:rPr lang="pl-PL" altLang="pl-PL" sz="2000" dirty="0" smtClean="0">
                        <a:latin typeface="Cambria Math" panose="02040503050406030204" pitchFamily="18" charset="0"/>
                      </a:rPr>
                      <m:t>(</m:t>
                    </m:r>
                    <m:r>
                      <a:rPr lang="en-US" sz="2000" i="1" dirty="0">
                        <a:latin typeface="Cambria Math" panose="02040503050406030204" pitchFamily="18" charset="0"/>
                      </a:rPr>
                      <m:t>𝛾</m:t>
                    </m:r>
                    <m:r>
                      <a:rPr lang="en-US" sz="2000" i="1" dirty="0">
                        <a:latin typeface="Cambria Math" panose="02040503050406030204" pitchFamily="18" charset="0"/>
                      </a:rPr>
                      <m:t> </m:t>
                    </m:r>
                    <m:r>
                      <a:rPr lang="en-US" sz="2000" i="1" baseline="30000" dirty="0">
                        <a:latin typeface="Cambria Math" panose="02040503050406030204" pitchFamily="18" charset="0"/>
                      </a:rPr>
                      <m:t>𝑗</m:t>
                    </m:r>
                    <m:r>
                      <m:rPr>
                        <m:nor/>
                      </m:rPr>
                      <a:rPr lang="pl-PL" altLang="pl-PL" sz="2000" dirty="0">
                        <a:latin typeface="Cambria Math" panose="02040503050406030204" pitchFamily="18" charset="0"/>
                      </a:rPr>
                      <m:t>)</m:t>
                    </m:r>
                    <m:r>
                      <m:rPr>
                        <m:nor/>
                      </m:rPr>
                      <a:rPr lang="pl-PL" altLang="pl-PL" sz="2000" b="0" i="0" dirty="0" smtClean="0">
                        <a:latin typeface="Cambria Math" panose="02040503050406030204" pitchFamily="18" charset="0"/>
                      </a:rPr>
                      <m:t>=</m:t>
                    </m:r>
                    <m:f>
                      <m:fPr>
                        <m:ctrlPr>
                          <a:rPr lang="pl-PL" altLang="pl-PL" sz="2000" b="0" i="1" dirty="0" smtClean="0">
                            <a:latin typeface="Cambria Math" panose="02040503050406030204" pitchFamily="18" charset="0"/>
                          </a:rPr>
                        </m:ctrlPr>
                      </m:fPr>
                      <m:num>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a:rPr lang="en-US" sz="2000" i="1" dirty="0">
                            <a:latin typeface="Cambria Math" panose="02040503050406030204" pitchFamily="18" charset="0"/>
                          </a:rPr>
                          <m:t>𝛾</m:t>
                        </m:r>
                        <m:r>
                          <a:rPr lang="en-US" sz="2000" i="1" dirty="0">
                            <a:latin typeface="Cambria Math" panose="02040503050406030204" pitchFamily="18" charset="0"/>
                          </a:rPr>
                          <m:t> </m:t>
                        </m:r>
                        <m:r>
                          <a:rPr lang="en-US" sz="2000" i="1" baseline="30000" dirty="0">
                            <a:latin typeface="Cambria Math" panose="02040503050406030204" pitchFamily="18" charset="0"/>
                          </a:rPr>
                          <m:t>𝑗</m:t>
                        </m:r>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r>
                          <a:rPr lang="pl-PL" altLang="pl-PL" sz="2000" i="1" dirty="0" smtClean="0">
                            <a:latin typeface="Cambria Math" panose="02040503050406030204" pitchFamily="18" charset="0"/>
                          </a:rPr>
                          <m:t> </m:t>
                        </m:r>
                      </m:num>
                      <m:den>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r>
                          <a:rPr lang="en-US" sz="2000" i="1" dirty="0">
                            <a:latin typeface="Cambria Math" panose="02040503050406030204" pitchFamily="18" charset="0"/>
                          </a:rPr>
                          <m:t>𝛾</m:t>
                        </m:r>
                        <m:r>
                          <a:rPr lang="en-US" sz="2000" i="1" dirty="0">
                            <a:latin typeface="Cambria Math" panose="02040503050406030204" pitchFamily="18" charset="0"/>
                          </a:rPr>
                          <m:t> </m:t>
                        </m:r>
                        <m:r>
                          <a:rPr lang="en-US" sz="2000" i="1" baseline="30000" dirty="0">
                            <a:latin typeface="Cambria Math" panose="02040503050406030204" pitchFamily="18" charset="0"/>
                          </a:rPr>
                          <m:t>𝑗</m:t>
                        </m:r>
                        <m:r>
                          <m:rPr>
                            <m:nor/>
                          </m:rPr>
                          <a:rPr lang="pl-PL" altLang="pl-PL" sz="2000" dirty="0">
                            <a:latin typeface="Cambria Math" panose="02040503050406030204" pitchFamily="18" charset="0"/>
                          </a:rPr>
                          <m:t>|</m:t>
                        </m:r>
                        <m:r>
                          <m:rPr>
                            <m:nor/>
                          </m:rPr>
                          <a:rPr lang="pl-PL" altLang="pl-PL" sz="2000" b="0" i="0" dirty="0" smtClean="0">
                            <a:latin typeface="Cambria Math" panose="02040503050406030204" pitchFamily="18" charset="0"/>
                          </a:rPr>
                          <m:t>N</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den>
                    </m:f>
                  </m:oMath>
                </a14:m>
                <a:r>
                  <a:rPr lang="en-US" sz="2000" dirty="0"/>
                  <a:t> is defined as the test statistic (overall score) for record pair </a:t>
                </a:r>
                <a:r>
                  <a:rPr lang="en-US" sz="2000" i="1" dirty="0"/>
                  <a:t>j</a:t>
                </a:r>
                <a:r>
                  <a:rPr lang="en-US" sz="2000" dirty="0"/>
                  <a:t>, since </a:t>
                </a:r>
                <a:r>
                  <a:rPr lang="en-US" sz="2000" dirty="0" err="1"/>
                  <a:t>maximising</a:t>
                </a:r>
                <a:r>
                  <a:rPr lang="en-US" sz="2000" dirty="0"/>
                  <a:t> the likelihood ratio is the same as </a:t>
                </a:r>
                <a:r>
                  <a:rPr lang="en-US" sz="2000" dirty="0" err="1"/>
                  <a:t>maximising</a:t>
                </a:r>
                <a:r>
                  <a:rPr lang="en-US" sz="2000" dirty="0"/>
                  <a:t> the posterior probability of </a:t>
                </a:r>
                <a14:m>
                  <m:oMath xmlns:m="http://schemas.openxmlformats.org/officeDocument/2006/math">
                    <m:r>
                      <m:rPr>
                        <m:sty m:val="p"/>
                      </m:rPr>
                      <a:rPr lang="en-US" sz="2000" dirty="0">
                        <a:latin typeface="Cambria Math" panose="02040503050406030204" pitchFamily="18" charset="0"/>
                      </a:rPr>
                      <m:t>P</m:t>
                    </m:r>
                    <m:d>
                      <m:dPr>
                        <m:ctrlPr>
                          <a:rPr lang="en-US" sz="2000" i="1" dirty="0">
                            <a:latin typeface="Cambria Math" panose="02040503050406030204" pitchFamily="18" charset="0"/>
                          </a:rPr>
                        </m:ctrlPr>
                      </m:dPr>
                      <m:e>
                        <m:r>
                          <m:rPr>
                            <m:sty m:val="p"/>
                          </m:rPr>
                          <a:rPr lang="en-US" sz="2000" dirty="0">
                            <a:latin typeface="Cambria Math" panose="02040503050406030204" pitchFamily="18" charset="0"/>
                          </a:rPr>
                          <m:t>M</m:t>
                        </m:r>
                      </m:e>
                      <m:e>
                        <m:r>
                          <a:rPr lang="en-US" sz="2000" dirty="0">
                            <a:latin typeface="Cambria Math" panose="02040503050406030204" pitchFamily="18" charset="0"/>
                          </a:rPr>
                          <m:t> </m:t>
                        </m:r>
                        <m:r>
                          <m:rPr>
                            <m:sty m:val="p"/>
                          </m:rPr>
                          <a:rPr lang="en-US" sz="2000" dirty="0">
                            <a:latin typeface="Cambria Math" panose="02040503050406030204" pitchFamily="18" charset="0"/>
                          </a:rPr>
                          <m:t>γ</m:t>
                        </m:r>
                        <m:r>
                          <a:rPr lang="en-US" sz="2000" dirty="0">
                            <a:latin typeface="Cambria Math" panose="02040503050406030204" pitchFamily="18" charset="0"/>
                          </a:rPr>
                          <m:t> </m:t>
                        </m:r>
                        <m:r>
                          <m:rPr>
                            <m:sty m:val="p"/>
                          </m:rPr>
                          <a:rPr lang="en-US" sz="2000" baseline="30000" dirty="0">
                            <a:latin typeface="Cambria Math" panose="02040503050406030204" pitchFamily="18" charset="0"/>
                          </a:rPr>
                          <m:t>j</m:t>
                        </m:r>
                      </m:e>
                    </m:d>
                  </m:oMath>
                </a14:m>
                <a:endParaRPr lang="pl-PL" altLang="pl-PL" dirty="0"/>
              </a:p>
              <a:p>
                <a:endParaRPr lang="en-US" dirty="0"/>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184559" y="796954"/>
                <a:ext cx="8506436" cy="5299119"/>
              </a:xfrm>
              <a:blipFill>
                <a:blip r:embed="rId2"/>
                <a:stretch>
                  <a:fillRect l="-716" t="-1266"/>
                </a:stretch>
              </a:blipFill>
            </p:spPr>
            <p:txBody>
              <a:bodyPr/>
              <a:lstStyle/>
              <a:p>
                <a:r>
                  <a:rPr lang="en-GB">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18</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5871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pPr algn="ct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Basic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Concepts</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in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Data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184559" y="796954"/>
                <a:ext cx="8506436" cy="5299119"/>
              </a:xfrm>
            </p:spPr>
            <p:txBody>
              <a:bodyPr>
                <a:normAutofit/>
              </a:bodyPr>
              <a:lstStyle/>
              <a:p>
                <a:r>
                  <a:rPr lang="en-US" sz="2000" dirty="0"/>
                  <a:t>Therefore, one can simply order the likelihood ratios </a:t>
                </a:r>
                <a14:m>
                  <m:oMath xmlns:m="http://schemas.openxmlformats.org/officeDocument/2006/math">
                    <m:r>
                      <m:rPr>
                        <m:nor/>
                      </m:rPr>
                      <a:rPr lang="pl-PL" altLang="pl-PL" sz="2000" dirty="0">
                        <a:latin typeface="Cambria Math" panose="02040503050406030204" pitchFamily="18" charset="0"/>
                      </a:rPr>
                      <m:t>R</m:t>
                    </m:r>
                    <m:r>
                      <m:rPr>
                        <m:nor/>
                      </m:rPr>
                      <a:rPr lang="pl-PL" altLang="pl-PL" sz="2000" dirty="0">
                        <a:latin typeface="Cambria Math" panose="02040503050406030204" pitchFamily="18" charset="0"/>
                      </a:rPr>
                      <m:t>(</m:t>
                    </m:r>
                    <m:r>
                      <a:rPr lang="en-US" sz="2000" i="1" dirty="0">
                        <a:latin typeface="Cambria Math" panose="02040503050406030204" pitchFamily="18" charset="0"/>
                      </a:rPr>
                      <m:t>𝛾</m:t>
                    </m:r>
                    <m:r>
                      <a:rPr lang="en-US" sz="2000" i="1" dirty="0">
                        <a:latin typeface="Cambria Math" panose="02040503050406030204" pitchFamily="18" charset="0"/>
                      </a:rPr>
                      <m:t> </m:t>
                    </m:r>
                    <m:r>
                      <a:rPr lang="en-US" sz="2000" i="1" baseline="30000" dirty="0">
                        <a:latin typeface="Cambria Math" panose="02040503050406030204" pitchFamily="18" charset="0"/>
                      </a:rPr>
                      <m:t>𝑗</m:t>
                    </m:r>
                    <m:r>
                      <m:rPr>
                        <m:nor/>
                      </m:rPr>
                      <a:rPr lang="pl-PL" altLang="pl-PL" sz="2000" dirty="0">
                        <a:latin typeface="Cambria Math" panose="02040503050406030204" pitchFamily="18" charset="0"/>
                      </a:rPr>
                      <m:t>)=</m:t>
                    </m:r>
                    <m:r>
                      <a:rPr lang="pl-PL" altLang="pl-PL" sz="2000" i="1" dirty="0">
                        <a:latin typeface="Cambria Math" panose="02040503050406030204" pitchFamily="18" charset="0"/>
                      </a:rPr>
                      <m:t> </m:t>
                    </m:r>
                  </m:oMath>
                </a14:m>
                <a:r>
                  <a:rPr lang="en-US" sz="2000" dirty="0"/>
                  <a:t>and choose an upper cutoff </a:t>
                </a:r>
                <a14:m>
                  <m:oMath xmlns:m="http://schemas.openxmlformats.org/officeDocument/2006/math">
                    <m:r>
                      <a:rPr lang="en-US" sz="2000" i="1" dirty="0" smtClean="0">
                        <a:latin typeface="Cambria Math" panose="02040503050406030204" pitchFamily="18" charset="0"/>
                      </a:rPr>
                      <m:t>𝑊</m:t>
                    </m:r>
                    <m:r>
                      <a:rPr lang="en-US" sz="2000" i="1" baseline="30000" dirty="0">
                        <a:latin typeface="Cambria Math" panose="02040503050406030204" pitchFamily="18" charset="0"/>
                      </a:rPr>
                      <m:t>+</m:t>
                    </m:r>
                    <m:r>
                      <a:rPr lang="en-US" sz="2000" i="1" dirty="0">
                        <a:latin typeface="Cambria Math" panose="02040503050406030204" pitchFamily="18" charset="0"/>
                      </a:rPr>
                      <m:t> </m:t>
                    </m:r>
                  </m:oMath>
                </a14:m>
                <a:r>
                  <a:rPr lang="en-US" sz="2000" dirty="0"/>
                  <a:t>and a lower cutoff </a:t>
                </a:r>
                <a14:m>
                  <m:oMath xmlns:m="http://schemas.openxmlformats.org/officeDocument/2006/math">
                    <m:r>
                      <a:rPr lang="en-US" sz="2000" i="1" dirty="0" smtClean="0">
                        <a:latin typeface="Cambria Math" panose="02040503050406030204" pitchFamily="18" charset="0"/>
                      </a:rPr>
                      <m:t>𝑊</m:t>
                    </m:r>
                    <m:r>
                      <a:rPr lang="en-US" sz="2000" i="1" dirty="0" smtClean="0">
                        <a:latin typeface="Cambria Math" panose="02040503050406030204" pitchFamily="18" charset="0"/>
                      </a:rPr>
                      <m:t> − </m:t>
                    </m:r>
                  </m:oMath>
                </a14:m>
                <a:r>
                  <a:rPr lang="en-US" sz="2000" dirty="0"/>
                  <a:t>for determining the correct matches and correct non-matches.</a:t>
                </a:r>
                <a:endParaRPr lang="pl-PL" sz="2000" dirty="0"/>
              </a:p>
              <a:p>
                <a:r>
                  <a:rPr lang="en-US" sz="2000" dirty="0"/>
                  <a:t> The linkage rule </a:t>
                </a:r>
                <a14:m>
                  <m:oMath xmlns:m="http://schemas.openxmlformats.org/officeDocument/2006/math">
                    <m:r>
                      <a:rPr lang="en-US" sz="2000" i="1" dirty="0" smtClean="0">
                        <a:latin typeface="Cambria Math" panose="02040503050406030204" pitchFamily="18" charset="0"/>
                      </a:rPr>
                      <m:t>𝐹</m:t>
                    </m:r>
                    <m:r>
                      <a:rPr lang="en-US" sz="2000" i="1" dirty="0" smtClean="0">
                        <a:latin typeface="Cambria Math" panose="02040503050406030204" pitchFamily="18" charset="0"/>
                      </a:rPr>
                      <m:t> : </m:t>
                    </m:r>
                    <m:r>
                      <m:rPr>
                        <m:sty m:val="p"/>
                      </m:rPr>
                      <a:rPr lang="en-US" sz="2000" i="0" dirty="0">
                        <a:latin typeface="Cambria Math" panose="02040503050406030204" pitchFamily="18" charset="0"/>
                      </a:rPr>
                      <m:t>Γ</m:t>
                    </m:r>
                    <m:r>
                      <a:rPr lang="en-US" sz="2000" i="1" dirty="0">
                        <a:latin typeface="Cambria Math" panose="02040503050406030204" pitchFamily="18" charset="0"/>
                      </a:rPr>
                      <m:t> → {</m:t>
                    </m:r>
                    <m:r>
                      <a:rPr lang="en-US" sz="2000" i="1" dirty="0">
                        <a:latin typeface="Cambria Math" panose="02040503050406030204" pitchFamily="18" charset="0"/>
                      </a:rPr>
                      <m:t>𝑀</m:t>
                    </m:r>
                    <m:r>
                      <a:rPr lang="en-US" sz="2000" i="1" dirty="0">
                        <a:latin typeface="Cambria Math" panose="02040503050406030204" pitchFamily="18" charset="0"/>
                      </a:rPr>
                      <m:t>, </m:t>
                    </m:r>
                    <m:r>
                      <a:rPr lang="en-US" sz="2000" i="1" dirty="0">
                        <a:latin typeface="Cambria Math" panose="02040503050406030204" pitchFamily="18" charset="0"/>
                      </a:rPr>
                      <m:t>𝐶</m:t>
                    </m:r>
                    <m:r>
                      <a:rPr lang="en-US" sz="2000" i="1" dirty="0">
                        <a:latin typeface="Cambria Math" panose="02040503050406030204" pitchFamily="18" charset="0"/>
                      </a:rPr>
                      <m:t>, </m:t>
                    </m:r>
                    <m:r>
                      <a:rPr lang="en-US" sz="2000" i="1" dirty="0">
                        <a:latin typeface="Cambria Math" panose="02040503050406030204" pitchFamily="18" charset="0"/>
                      </a:rPr>
                      <m:t>𝑁𝑀</m:t>
                    </m:r>
                    <m:r>
                      <a:rPr lang="en-US" sz="2000" i="1" dirty="0">
                        <a:latin typeface="Cambria Math" panose="02040503050406030204" pitchFamily="18" charset="0"/>
                      </a:rPr>
                      <m:t>} </m:t>
                    </m:r>
                  </m:oMath>
                </a14:m>
                <a:r>
                  <a:rPr lang="en-US" sz="2000" dirty="0"/>
                  <a:t>maps a record pair </a:t>
                </a:r>
                <a14:m>
                  <m:oMath xmlns:m="http://schemas.openxmlformats.org/officeDocument/2006/math">
                    <m:r>
                      <a:rPr lang="en-US" sz="2000" i="1" dirty="0" smtClean="0">
                        <a:latin typeface="Cambria Math" panose="02040503050406030204" pitchFamily="18" charset="0"/>
                      </a:rPr>
                      <m:t>𝑗</m:t>
                    </m:r>
                  </m:oMath>
                </a14:m>
                <a:r>
                  <a:rPr lang="en-US" sz="2000" dirty="0"/>
                  <a:t> comparison value to a set of three classes—matches (</a:t>
                </a:r>
                <a14:m>
                  <m:oMath xmlns:m="http://schemas.openxmlformats.org/officeDocument/2006/math">
                    <m:r>
                      <a:rPr lang="en-US" sz="2000" i="1" dirty="0" smtClean="0">
                        <a:latin typeface="Cambria Math" panose="02040503050406030204" pitchFamily="18" charset="0"/>
                      </a:rPr>
                      <m:t>𝑀</m:t>
                    </m:r>
                  </m:oMath>
                </a14:m>
                <a:r>
                  <a:rPr lang="en-US" sz="2000" dirty="0"/>
                  <a:t>), non-matches (</a:t>
                </a:r>
                <a14:m>
                  <m:oMath xmlns:m="http://schemas.openxmlformats.org/officeDocument/2006/math">
                    <m:r>
                      <a:rPr lang="en-US" sz="2000" i="1" dirty="0" smtClean="0">
                        <a:latin typeface="Cambria Math" panose="02040503050406030204" pitchFamily="18" charset="0"/>
                      </a:rPr>
                      <m:t>𝑁𝑀</m:t>
                    </m:r>
                  </m:oMath>
                </a14:m>
                <a:r>
                  <a:rPr lang="en-US" sz="2000" dirty="0"/>
                  <a:t>) and a set of undecided cases for manual clerical review (</a:t>
                </a:r>
                <a14:m>
                  <m:oMath xmlns:m="http://schemas.openxmlformats.org/officeDocument/2006/math">
                    <m:r>
                      <a:rPr lang="en-US" sz="2000" i="1" dirty="0" smtClean="0">
                        <a:latin typeface="Cambria Math" panose="02040503050406030204" pitchFamily="18" charset="0"/>
                      </a:rPr>
                      <m:t>𝐶</m:t>
                    </m:r>
                  </m:oMath>
                </a14:m>
                <a:r>
                  <a:rPr lang="en-US" sz="2000" dirty="0"/>
                  <a:t>)—defined as follows</a:t>
                </a:r>
                <a:r>
                  <a:rPr lang="pl-PL" sz="2000" dirty="0"/>
                  <a:t>:</a:t>
                </a:r>
              </a:p>
              <a:p>
                <a14:m>
                  <m:oMath xmlns:m="http://schemas.openxmlformats.org/officeDocument/2006/math">
                    <m:r>
                      <a:rPr lang="pl-PL" sz="2000" i="1">
                        <a:latin typeface="Cambria Math" panose="02040503050406030204" pitchFamily="18" charset="0"/>
                      </a:rPr>
                      <m:t>𝐹</m:t>
                    </m:r>
                    <m:r>
                      <a:rPr lang="pl-PL"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sSup>
                              <m:sSupPr>
                                <m:ctrlPr>
                                  <a:rPr lang="en-US" sz="2000" i="1" smtClean="0">
                                    <a:latin typeface="Cambria Math" panose="02040503050406030204" pitchFamily="18" charset="0"/>
                                  </a:rPr>
                                </m:ctrlPr>
                              </m:sSupPr>
                              <m:e>
                                <m:r>
                                  <a:rPr lang="en-US" sz="2000" i="1" dirty="0">
                                    <a:latin typeface="Cambria Math" panose="02040503050406030204" pitchFamily="18" charset="0"/>
                                  </a:rPr>
                                  <m:t>𝛾</m:t>
                                </m:r>
                              </m:e>
                              <m:sup>
                                <m:r>
                                  <a:rPr lang="en-US" sz="2000" i="1" dirty="0">
                                    <a:latin typeface="Cambria Math" panose="02040503050406030204" pitchFamily="18" charset="0"/>
                                  </a:rPr>
                                  <m:t>𝑗</m:t>
                                </m:r>
                              </m:sup>
                            </m:sSup>
                            <m:r>
                              <a:rPr lang="en-US" sz="2000" i="1" dirty="0" smtClean="0">
                                <a:latin typeface="Cambria Math" panose="02040503050406030204" pitchFamily="18" charset="0"/>
                              </a:rPr>
                              <m:t> </m:t>
                            </m:r>
                            <m:r>
                              <a:rPr lang="pl-PL" sz="2000" i="1" dirty="0">
                                <a:latin typeface="Cambria Math" panose="02040503050406030204" pitchFamily="18" charset="0"/>
                              </a:rPr>
                              <m:t>∈</m:t>
                            </m:r>
                            <m:r>
                              <a:rPr lang="pl-PL" sz="2000" i="1" dirty="0">
                                <a:latin typeface="Cambria Math" panose="02040503050406030204" pitchFamily="18" charset="0"/>
                              </a:rPr>
                              <m:t>𝑀</m:t>
                            </m:r>
                            <m:r>
                              <m:rPr>
                                <m:nor/>
                              </m:rPr>
                              <a:rPr lang="pl-PL" sz="2000" i="1" dirty="0">
                                <a:latin typeface="Cambria Math" panose="02040503050406030204" pitchFamily="18" charset="0"/>
                              </a:rPr>
                              <m:t> </m:t>
                            </m:r>
                            <m:r>
                              <m:rPr>
                                <m:nor/>
                              </m:rPr>
                              <a:rPr lang="pl-PL" sz="2000" i="1" dirty="0">
                                <a:latin typeface="Cambria Math" panose="02040503050406030204" pitchFamily="18" charset="0"/>
                              </a:rPr>
                              <m:t>if</m:t>
                            </m:r>
                            <m:r>
                              <m:rPr>
                                <m:nor/>
                              </m:rPr>
                              <a:rPr lang="pl-PL" sz="2000" i="1" dirty="0">
                                <a:latin typeface="Cambria Math" panose="02040503050406030204" pitchFamily="18" charset="0"/>
                              </a:rPr>
                              <m:t> </m:t>
                            </m:r>
                            <m:r>
                              <m:rPr>
                                <m:nor/>
                              </m:rPr>
                              <a:rPr lang="pl-PL" altLang="pl-PL" sz="2000" i="1" dirty="0">
                                <a:latin typeface="Cambria Math" panose="02040503050406030204" pitchFamily="18" charset="0"/>
                              </a:rPr>
                              <m:t>R</m:t>
                            </m:r>
                            <m:r>
                              <m:rPr>
                                <m:nor/>
                              </m:rPr>
                              <a:rPr lang="pl-PL" altLang="pl-PL" sz="2000" i="1" dirty="0">
                                <a:latin typeface="Cambria Math" panose="02040503050406030204" pitchFamily="18" charset="0"/>
                              </a:rPr>
                              <m:t>(</m:t>
                            </m:r>
                            <m:r>
                              <a:rPr lang="en-US" sz="2000" i="1" dirty="0">
                                <a:latin typeface="Cambria Math" panose="02040503050406030204" pitchFamily="18" charset="0"/>
                              </a:rPr>
                              <m:t>𝛾</m:t>
                            </m:r>
                            <m:r>
                              <a:rPr lang="en-US" sz="2000" i="1" dirty="0">
                                <a:latin typeface="Cambria Math" panose="02040503050406030204" pitchFamily="18" charset="0"/>
                              </a:rPr>
                              <m:t> </m:t>
                            </m:r>
                            <m:r>
                              <a:rPr lang="en-US" sz="2000" i="1" dirty="0">
                                <a:latin typeface="Cambria Math" panose="02040503050406030204" pitchFamily="18" charset="0"/>
                              </a:rPr>
                              <m:t>𝑗</m:t>
                            </m:r>
                            <m:r>
                              <m:rPr>
                                <m:nor/>
                              </m:rPr>
                              <a:rPr lang="pl-PL" altLang="pl-PL" sz="2000" i="1" dirty="0">
                                <a:latin typeface="Cambria Math" panose="02040503050406030204" pitchFamily="18" charset="0"/>
                              </a:rPr>
                              <m:t>)≥</m:t>
                            </m:r>
                            <m:r>
                              <m:rPr>
                                <m:nor/>
                              </m:rPr>
                              <a:rPr lang="pl-PL" sz="2000" i="1" dirty="0">
                                <a:latin typeface="Cambria Math" panose="02040503050406030204" pitchFamily="18" charset="0"/>
                              </a:rPr>
                              <m:t> </m:t>
                            </m:r>
                            <m:r>
                              <a:rPr lang="en-US" sz="2000" i="1" dirty="0">
                                <a:latin typeface="Cambria Math" panose="02040503050406030204" pitchFamily="18" charset="0"/>
                              </a:rPr>
                              <m:t>𝑊</m:t>
                            </m:r>
                            <m:r>
                              <a:rPr lang="en-US" sz="2000" i="1" dirty="0">
                                <a:latin typeface="Cambria Math" panose="02040503050406030204" pitchFamily="18" charset="0"/>
                              </a:rPr>
                              <m:t>+</m:t>
                            </m:r>
                            <m:r>
                              <m:rPr>
                                <m:nor/>
                              </m:rPr>
                              <a:rPr lang="en-US" sz="2000" i="1" dirty="0">
                                <a:latin typeface="Cambria Math" panose="02040503050406030204" pitchFamily="18" charset="0"/>
                              </a:rPr>
                              <m:t> </m:t>
                            </m:r>
                          </m:e>
                          <m:e>
                            <m:sSup>
                              <m:sSupPr>
                                <m:ctrlPr>
                                  <a:rPr lang="en-US" sz="2000" i="1">
                                    <a:latin typeface="Cambria Math" panose="02040503050406030204" pitchFamily="18" charset="0"/>
                                  </a:rPr>
                                </m:ctrlPr>
                              </m:sSupPr>
                              <m:e>
                                <m:r>
                                  <a:rPr lang="en-US" sz="2000" i="1" dirty="0">
                                    <a:latin typeface="Cambria Math" panose="02040503050406030204" pitchFamily="18" charset="0"/>
                                  </a:rPr>
                                  <m:t>𝛾</m:t>
                                </m:r>
                              </m:e>
                              <m:sup>
                                <m:r>
                                  <a:rPr lang="en-US" sz="2000" i="1" dirty="0">
                                    <a:latin typeface="Cambria Math" panose="02040503050406030204" pitchFamily="18" charset="0"/>
                                  </a:rPr>
                                  <m:t>𝑗</m:t>
                                </m:r>
                              </m:sup>
                            </m:sSup>
                            <m:r>
                              <a:rPr lang="pl-PL" sz="2000" i="1" dirty="0">
                                <a:latin typeface="Cambria Math" panose="02040503050406030204" pitchFamily="18" charset="0"/>
                              </a:rPr>
                              <m:t>∈</m:t>
                            </m:r>
                            <m:r>
                              <a:rPr lang="pl-PL" sz="2000" i="1" dirty="0">
                                <a:latin typeface="Cambria Math" panose="02040503050406030204" pitchFamily="18" charset="0"/>
                              </a:rPr>
                              <m:t>𝑁𝑀</m:t>
                            </m:r>
                            <m:r>
                              <m:rPr>
                                <m:nor/>
                              </m:rPr>
                              <a:rPr lang="pl-PL" sz="2000" i="1" dirty="0">
                                <a:latin typeface="Cambria Math" panose="02040503050406030204" pitchFamily="18" charset="0"/>
                              </a:rPr>
                              <m:t> </m:t>
                            </m:r>
                            <m:r>
                              <m:rPr>
                                <m:nor/>
                              </m:rPr>
                              <a:rPr lang="pl-PL" sz="2000" i="1" dirty="0">
                                <a:latin typeface="Cambria Math" panose="02040503050406030204" pitchFamily="18" charset="0"/>
                              </a:rPr>
                              <m:t>if</m:t>
                            </m:r>
                            <m:r>
                              <m:rPr>
                                <m:nor/>
                              </m:rPr>
                              <a:rPr lang="pl-PL" sz="2000" i="1" dirty="0">
                                <a:latin typeface="Cambria Math" panose="02040503050406030204" pitchFamily="18" charset="0"/>
                              </a:rPr>
                              <m:t> </m:t>
                            </m:r>
                            <m:r>
                              <m:rPr>
                                <m:nor/>
                              </m:rPr>
                              <a:rPr lang="pl-PL" altLang="pl-PL" sz="2000" i="1" dirty="0">
                                <a:latin typeface="Cambria Math" panose="02040503050406030204" pitchFamily="18" charset="0"/>
                              </a:rPr>
                              <m:t>R</m:t>
                            </m:r>
                            <m:r>
                              <m:rPr>
                                <m:nor/>
                              </m:rPr>
                              <a:rPr lang="pl-PL" altLang="pl-PL" sz="2000" i="1" dirty="0">
                                <a:latin typeface="Cambria Math" panose="02040503050406030204" pitchFamily="18" charset="0"/>
                              </a:rPr>
                              <m:t>(</m:t>
                            </m:r>
                            <m:r>
                              <a:rPr lang="en-US" sz="2000" i="1" dirty="0">
                                <a:latin typeface="Cambria Math" panose="02040503050406030204" pitchFamily="18" charset="0"/>
                              </a:rPr>
                              <m:t>𝛾</m:t>
                            </m:r>
                            <m:r>
                              <a:rPr lang="en-US" sz="2000" i="1" dirty="0">
                                <a:latin typeface="Cambria Math" panose="02040503050406030204" pitchFamily="18" charset="0"/>
                              </a:rPr>
                              <m:t> </m:t>
                            </m:r>
                            <m:r>
                              <a:rPr lang="en-US" sz="2000" i="1" dirty="0">
                                <a:latin typeface="Cambria Math" panose="02040503050406030204" pitchFamily="18" charset="0"/>
                              </a:rPr>
                              <m:t>𝑗</m:t>
                            </m:r>
                            <m:r>
                              <m:rPr>
                                <m:nor/>
                              </m:rPr>
                              <a:rPr lang="pl-PL" altLang="pl-PL" sz="2000" i="1" dirty="0">
                                <a:latin typeface="Cambria Math" panose="02040503050406030204" pitchFamily="18" charset="0"/>
                              </a:rPr>
                              <m:t>)≤</m:t>
                            </m:r>
                            <m:r>
                              <m:rPr>
                                <m:nor/>
                              </m:rPr>
                              <a:rPr lang="pl-PL" sz="2000" i="1" dirty="0">
                                <a:latin typeface="Cambria Math" panose="02040503050406030204" pitchFamily="18" charset="0"/>
                              </a:rPr>
                              <m:t> </m:t>
                            </m:r>
                            <m:r>
                              <a:rPr lang="en-US" sz="2000" i="1" dirty="0">
                                <a:latin typeface="Cambria Math" panose="02040503050406030204" pitchFamily="18" charset="0"/>
                              </a:rPr>
                              <m:t>𝑊</m:t>
                            </m:r>
                            <m:r>
                              <a:rPr lang="pl-PL" sz="2000" i="1" dirty="0">
                                <a:latin typeface="Cambria Math" panose="02040503050406030204" pitchFamily="18" charset="0"/>
                              </a:rPr>
                              <m:t>−</m:t>
                            </m:r>
                          </m:e>
                          <m:e>
                            <m:sSup>
                              <m:sSupPr>
                                <m:ctrlPr>
                                  <a:rPr lang="en-US" sz="2000" i="1">
                                    <a:latin typeface="Cambria Math" panose="02040503050406030204" pitchFamily="18" charset="0"/>
                                  </a:rPr>
                                </m:ctrlPr>
                              </m:sSupPr>
                              <m:e>
                                <m:r>
                                  <a:rPr lang="en-US" sz="2000" i="1" dirty="0">
                                    <a:latin typeface="Cambria Math" panose="02040503050406030204" pitchFamily="18" charset="0"/>
                                  </a:rPr>
                                  <m:t>𝛾</m:t>
                                </m:r>
                              </m:e>
                              <m:sup>
                                <m:r>
                                  <a:rPr lang="en-US" sz="2000" i="1" dirty="0">
                                    <a:latin typeface="Cambria Math" panose="02040503050406030204" pitchFamily="18" charset="0"/>
                                  </a:rPr>
                                  <m:t>𝑗</m:t>
                                </m:r>
                              </m:sup>
                            </m:sSup>
                            <m:r>
                              <a:rPr lang="pl-PL" sz="2000" i="1" dirty="0">
                                <a:latin typeface="Cambria Math" panose="02040503050406030204" pitchFamily="18" charset="0"/>
                              </a:rPr>
                              <m:t>∈</m:t>
                            </m:r>
                            <m:r>
                              <a:rPr lang="pl-PL" sz="2000" i="1" dirty="0">
                                <a:latin typeface="Cambria Math" panose="02040503050406030204" pitchFamily="18" charset="0"/>
                              </a:rPr>
                              <m:t>𝐶</m:t>
                            </m:r>
                            <m:r>
                              <a:rPr lang="pl-PL" sz="2000" i="1" dirty="0">
                                <a:latin typeface="Cambria Math" panose="02040503050406030204" pitchFamily="18" charset="0"/>
                              </a:rPr>
                              <m:t> </m:t>
                            </m:r>
                            <m:r>
                              <a:rPr lang="pl-PL" sz="2000" i="1" dirty="0">
                                <a:latin typeface="Cambria Math" panose="02040503050406030204" pitchFamily="18" charset="0"/>
                              </a:rPr>
                              <m:t>𝑜𝑡h𝑒𝑟𝑤𝑖𝑠𝑒</m:t>
                            </m:r>
                          </m:e>
                        </m:eqArr>
                      </m:e>
                    </m:d>
                  </m:oMath>
                </a14:m>
                <a:endParaRPr lang="pl-PL" sz="2000" i="1" dirty="0">
                  <a:latin typeface="Cambria Math" panose="02040503050406030204" pitchFamily="18" charset="0"/>
                </a:endParaRPr>
              </a:p>
              <a:p>
                <a:endParaRPr lang="pl-PL" sz="2000" i="1" dirty="0">
                  <a:latin typeface="Cambria Math" panose="02040503050406030204" pitchFamily="18" charset="0"/>
                </a:endParaRPr>
              </a:p>
              <a:p>
                <a:r>
                  <a:rPr lang="en-US" sz="2000" dirty="0"/>
                  <a:t>The F&amp;S framework assumes conditional independence across matching variables. </a:t>
                </a:r>
                <a:endParaRPr lang="pl-PL" sz="2000" dirty="0"/>
              </a:p>
              <a:p>
                <a:r>
                  <a:rPr lang="en-US" sz="2000" dirty="0"/>
                  <a:t>This means that the errors associated with one matching variable are independent of the errors associated with another matching variable.</a:t>
                </a:r>
                <a:endParaRPr lang="en-US" sz="2000" i="1" dirty="0">
                  <a:latin typeface="Cambria Math" panose="02040503050406030204" pitchFamily="18" charset="0"/>
                </a:endParaRPr>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184559" y="796954"/>
                <a:ext cx="8506436" cy="5299119"/>
              </a:xfrm>
              <a:blipFill>
                <a:blip r:embed="rId2"/>
                <a:stretch>
                  <a:fillRect l="-645" t="-1266" r="-1003"/>
                </a:stretch>
              </a:blipFill>
            </p:spPr>
            <p:txBody>
              <a:bodyPr/>
              <a:lstStyle/>
              <a:p>
                <a:r>
                  <a:rPr lang="en-GB">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19</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3332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101876"/>
            <a:ext cx="8690994" cy="152461"/>
          </a:xfrm>
        </p:spPr>
        <p:txBody>
          <a:bodyPr>
            <a:normAutofit fontScale="90000"/>
          </a:bodyPr>
          <a:lstStyle/>
          <a:p>
            <a:pPr algn="ct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Basic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Concepts</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in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Data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184731" y="720754"/>
                <a:ext cx="8506436" cy="5299119"/>
              </a:xfrm>
            </p:spPr>
            <p:txBody>
              <a:bodyPr>
                <a:normAutofit lnSpcReduction="10000"/>
              </a:bodyPr>
              <a:lstStyle/>
              <a:p>
                <a:r>
                  <a:rPr lang="en-US" sz="2000" dirty="0"/>
                  <a:t>Under conditional independence the </a:t>
                </a:r>
                <a:r>
                  <a:rPr lang="en-US" sz="2000" i="1" dirty="0"/>
                  <a:t>m-</a:t>
                </a:r>
                <a:r>
                  <a:rPr lang="en-US" sz="2000" dirty="0"/>
                  <a:t> and </a:t>
                </a:r>
                <a:r>
                  <a:rPr lang="en-US" sz="2000" i="1" dirty="0"/>
                  <a:t>u</a:t>
                </a:r>
                <a:r>
                  <a:rPr lang="en-US" sz="2000" dirty="0"/>
                  <a:t>-probabilities can be decomposed as follows:</a:t>
                </a:r>
                <a:endParaRPr lang="pl-PL" sz="2000" dirty="0"/>
              </a:p>
              <a:p>
                <a:pPr marL="0" indent="0">
                  <a:buNone/>
                </a:pPr>
                <a:endParaRPr lang="pl-PL" sz="2000" i="1" dirty="0">
                  <a:latin typeface="Cambria Math" panose="02040503050406030204" pitchFamily="18" charset="0"/>
                </a:endParaRPr>
              </a:p>
              <a:p>
                <a:pPr marL="0" indent="0">
                  <a:buNone/>
                </a:pPr>
                <a:r>
                  <a:rPr lang="pl-PL" sz="2000" dirty="0"/>
                  <a:t>and</a:t>
                </a:r>
              </a:p>
              <a:p>
                <a:pPr marL="0" indent="0">
                  <a:buNone/>
                </a:pPr>
                <a14:m>
                  <m:oMathPara xmlns:m="http://schemas.openxmlformats.org/officeDocument/2006/math">
                    <m:oMathParaPr>
                      <m:jc m:val="centerGroup"/>
                    </m:oMathParaPr>
                    <m:oMath xmlns:m="http://schemas.openxmlformats.org/officeDocument/2006/math">
                      <m:r>
                        <a:rPr lang="pl-PL" sz="2000">
                          <a:latin typeface="Cambria Math" panose="02040503050406030204" pitchFamily="18" charset="0"/>
                        </a:rPr>
                        <m:t>𝑃</m:t>
                      </m:r>
                      <m:d>
                        <m:dPr>
                          <m:ctrlPr>
                            <a:rPr lang="pl-PL" sz="2000" i="1">
                              <a:latin typeface="Cambria Math" panose="02040503050406030204" pitchFamily="18" charset="0"/>
                            </a:rPr>
                          </m:ctrlPr>
                        </m:dPr>
                        <m:e>
                          <m:sSup>
                            <m:sSupPr>
                              <m:ctrlPr>
                                <a:rPr lang="pl-PL" sz="2000" i="1">
                                  <a:latin typeface="Cambria Math" panose="02040503050406030204" pitchFamily="18" charset="0"/>
                                </a:rPr>
                              </m:ctrlPr>
                            </m:sSupPr>
                            <m:e>
                              <m:r>
                                <a:rPr lang="pl-PL" sz="2000">
                                  <a:latin typeface="Cambria Math" panose="02040503050406030204" pitchFamily="18" charset="0"/>
                                </a:rPr>
                                <m:t>𝛾</m:t>
                              </m:r>
                            </m:e>
                            <m:sup>
                              <m:r>
                                <a:rPr lang="pl-PL" sz="2000">
                                  <a:latin typeface="Cambria Math" panose="02040503050406030204" pitchFamily="18" charset="0"/>
                                </a:rPr>
                                <m:t>𝑗</m:t>
                              </m:r>
                            </m:sup>
                          </m:sSup>
                        </m:e>
                        <m:e>
                          <m:r>
                            <a:rPr lang="pl-PL" sz="2000">
                              <a:latin typeface="Cambria Math" panose="02040503050406030204" pitchFamily="18" charset="0"/>
                            </a:rPr>
                            <m:t>𝑁𝑀</m:t>
                          </m:r>
                        </m:e>
                      </m:d>
                      <m:r>
                        <a:rPr lang="pl-PL" sz="2000">
                          <a:latin typeface="Cambria Math" panose="02040503050406030204" pitchFamily="18" charset="0"/>
                        </a:rPr>
                        <m:t>=</m:t>
                      </m:r>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1</m:t>
                              </m:r>
                            </m:sub>
                            <m:sup>
                              <m:r>
                                <a:rPr lang="pl-PL" sz="2000">
                                  <a:latin typeface="Cambria Math" panose="02040503050406030204" pitchFamily="18" charset="0"/>
                                </a:rPr>
                                <m:t>𝑗</m:t>
                              </m:r>
                            </m:sup>
                          </m:sSubSup>
                        </m:e>
                        <m:e>
                          <m:r>
                            <a:rPr lang="pl-PL" sz="2000">
                              <a:latin typeface="Cambria Math" panose="02040503050406030204" pitchFamily="18" charset="0"/>
                            </a:rPr>
                            <m:t>𝑁𝑀</m:t>
                          </m:r>
                        </m:e>
                      </m:d>
                      <m:r>
                        <a:rPr lang="pl-PL" sz="2000">
                          <a:latin typeface="Cambria Math" panose="02040503050406030204" pitchFamily="18" charset="0"/>
                        </a:rPr>
                        <m:t>×</m:t>
                      </m:r>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2</m:t>
                              </m:r>
                            </m:sub>
                            <m:sup>
                              <m:r>
                                <a:rPr lang="pl-PL" sz="2000">
                                  <a:latin typeface="Cambria Math" panose="02040503050406030204" pitchFamily="18" charset="0"/>
                                </a:rPr>
                                <m:t>𝑗</m:t>
                              </m:r>
                            </m:sup>
                          </m:sSubSup>
                        </m:e>
                        <m:e>
                          <m:r>
                            <a:rPr lang="pl-PL" sz="2000">
                              <a:latin typeface="Cambria Math" panose="02040503050406030204" pitchFamily="18" charset="0"/>
                            </a:rPr>
                            <m:t>𝑁𝑀</m:t>
                          </m:r>
                        </m:e>
                      </m:d>
                      <m:r>
                        <a:rPr lang="pl-PL" sz="2000">
                          <a:latin typeface="Cambria Math" panose="02040503050406030204" pitchFamily="18" charset="0"/>
                        </a:rPr>
                        <m:t>×…×</m:t>
                      </m:r>
                      <m:r>
                        <a:rPr lang="pl-PL" sz="2000">
                          <a:latin typeface="Cambria Math" panose="02040503050406030204" pitchFamily="18" charset="0"/>
                        </a:rPr>
                        <m:t>𝑃</m:t>
                      </m:r>
                      <m:r>
                        <a:rPr lang="pl-PL" sz="2000">
                          <a:latin typeface="Cambria Math" panose="02040503050406030204" pitchFamily="18" charset="0"/>
                        </a:rPr>
                        <m:t>(</m:t>
                      </m:r>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𝑘</m:t>
                          </m:r>
                        </m:sub>
                        <m:sup>
                          <m:r>
                            <a:rPr lang="pl-PL" sz="2000">
                              <a:latin typeface="Cambria Math" panose="02040503050406030204" pitchFamily="18" charset="0"/>
                            </a:rPr>
                            <m:t>𝑗</m:t>
                          </m:r>
                        </m:sup>
                      </m:sSubSup>
                      <m:r>
                        <a:rPr lang="pl-PL" sz="2000">
                          <a:latin typeface="Cambria Math" panose="02040503050406030204" pitchFamily="18" charset="0"/>
                        </a:rPr>
                        <m:t>|</m:t>
                      </m:r>
                      <m:r>
                        <a:rPr lang="pl-PL" sz="2000">
                          <a:latin typeface="Cambria Math" panose="02040503050406030204" pitchFamily="18" charset="0"/>
                        </a:rPr>
                        <m:t>𝑁𝑀</m:t>
                      </m:r>
                      <m:r>
                        <a:rPr lang="pl-PL" sz="2000">
                          <a:latin typeface="Cambria Math" panose="02040503050406030204" pitchFamily="18" charset="0"/>
                        </a:rPr>
                        <m:t>)</m:t>
                      </m:r>
                    </m:oMath>
                  </m:oMathPara>
                </a14:m>
                <a:endParaRPr lang="en-GB" sz="2000" dirty="0">
                  <a:latin typeface="Cambria Math" panose="02040503050406030204" pitchFamily="18" charset="0"/>
                </a:endParaRPr>
              </a:p>
              <a:p>
                <a:pPr marL="0" indent="0">
                  <a:buNone/>
                </a:pPr>
                <a:r>
                  <a:rPr lang="en-US" sz="2000" dirty="0"/>
                  <a:t>The likelihood ratio for record pair </a:t>
                </a:r>
                <a:r>
                  <a:rPr lang="en-US" sz="2000" i="1" dirty="0"/>
                  <a:t>j</a:t>
                </a:r>
                <a:r>
                  <a:rPr lang="en-US" sz="2000" dirty="0"/>
                  <a:t> becomes:</a:t>
                </a:r>
                <a:endParaRPr lang="pl-PL" sz="2000" dirty="0"/>
              </a:p>
              <a:p>
                <a:pPr marL="0" indent="0">
                  <a:buNone/>
                </a:pPr>
                <a14:m>
                  <m:oMathPara xmlns:m="http://schemas.openxmlformats.org/officeDocument/2006/math">
                    <m:oMathParaPr>
                      <m:jc m:val="centerGroup"/>
                    </m:oMathParaPr>
                    <m:oMath xmlns:m="http://schemas.openxmlformats.org/officeDocument/2006/math">
                      <m:r>
                        <m:rPr>
                          <m:nor/>
                        </m:rPr>
                        <a:rPr lang="pl-PL" altLang="pl-PL" sz="2000" dirty="0">
                          <a:latin typeface="Cambria Math" panose="02040503050406030204" pitchFamily="18" charset="0"/>
                        </a:rPr>
                        <m:t>R</m:t>
                      </m:r>
                      <m:r>
                        <m:rPr>
                          <m:nor/>
                        </m:rPr>
                        <a:rPr lang="pl-PL" altLang="pl-PL" sz="2000" dirty="0">
                          <a:latin typeface="Cambria Math" panose="02040503050406030204" pitchFamily="18" charset="0"/>
                        </a:rPr>
                        <m:t>(</m:t>
                      </m:r>
                      <m:sSup>
                        <m:sSupPr>
                          <m:ctrlPr>
                            <a:rPr lang="pl-PL" sz="2000" i="1">
                              <a:latin typeface="Cambria Math" panose="02040503050406030204" pitchFamily="18" charset="0"/>
                            </a:rPr>
                          </m:ctrlPr>
                        </m:sSupPr>
                        <m:e>
                          <m:r>
                            <a:rPr lang="pl-PL" sz="2000">
                              <a:latin typeface="Cambria Math" panose="02040503050406030204" pitchFamily="18" charset="0"/>
                            </a:rPr>
                            <m:t>𝛾</m:t>
                          </m:r>
                        </m:e>
                        <m:sup>
                          <m:r>
                            <a:rPr lang="pl-PL" sz="2000">
                              <a:latin typeface="Cambria Math" panose="02040503050406030204" pitchFamily="18" charset="0"/>
                            </a:rPr>
                            <m:t>𝑗</m:t>
                          </m:r>
                        </m:sup>
                      </m:sSup>
                      <m:r>
                        <m:rPr>
                          <m:nor/>
                        </m:rPr>
                        <a:rPr lang="pl-PL" altLang="pl-PL" sz="2000" dirty="0">
                          <a:latin typeface="Cambria Math" panose="02040503050406030204" pitchFamily="18" charset="0"/>
                        </a:rPr>
                        <m:t>)=</m:t>
                      </m:r>
                      <m:f>
                        <m:fPr>
                          <m:ctrlPr>
                            <a:rPr lang="pl-PL" altLang="pl-PL" sz="2000" i="1" dirty="0">
                              <a:latin typeface="Cambria Math" panose="02040503050406030204" pitchFamily="18" charset="0"/>
                            </a:rPr>
                          </m:ctrlPr>
                        </m:fPr>
                        <m:num>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sSup>
                            <m:sSupPr>
                              <m:ctrlPr>
                                <a:rPr lang="pl-PL" sz="2000" i="1">
                                  <a:latin typeface="Cambria Math" panose="02040503050406030204" pitchFamily="18" charset="0"/>
                                </a:rPr>
                              </m:ctrlPr>
                            </m:sSupPr>
                            <m:e>
                              <m:r>
                                <a:rPr lang="pl-PL" sz="2000">
                                  <a:latin typeface="Cambria Math" panose="02040503050406030204" pitchFamily="18" charset="0"/>
                                </a:rPr>
                                <m:t>𝛾</m:t>
                              </m:r>
                            </m:e>
                            <m:sup>
                              <m:r>
                                <a:rPr lang="pl-PL" sz="2000">
                                  <a:latin typeface="Cambria Math" panose="02040503050406030204" pitchFamily="18" charset="0"/>
                                </a:rPr>
                                <m:t>𝑗</m:t>
                              </m:r>
                            </m:sup>
                          </m:sSup>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M</m:t>
                          </m:r>
                          <m:r>
                            <m:rPr>
                              <m:nor/>
                            </m:rPr>
                            <a:rPr lang="pl-PL" altLang="pl-PL" sz="2000" dirty="0">
                              <a:latin typeface="Cambria Math" panose="02040503050406030204" pitchFamily="18" charset="0"/>
                            </a:rPr>
                            <m:t>)</m:t>
                          </m:r>
                          <m:r>
                            <a:rPr lang="pl-PL" altLang="pl-PL" sz="2000" dirty="0">
                              <a:latin typeface="Cambria Math" panose="02040503050406030204" pitchFamily="18" charset="0"/>
                            </a:rPr>
                            <m:t> </m:t>
                          </m:r>
                        </m:num>
                        <m:den>
                          <m:r>
                            <m:rPr>
                              <m:nor/>
                            </m:rPr>
                            <a:rPr lang="pl-PL" altLang="pl-PL" sz="2000" dirty="0">
                              <a:latin typeface="Cambria Math" panose="02040503050406030204" pitchFamily="18" charset="0"/>
                            </a:rPr>
                            <m:t>P</m:t>
                          </m:r>
                          <m:r>
                            <m:rPr>
                              <m:nor/>
                            </m:rPr>
                            <a:rPr lang="pl-PL" altLang="pl-PL" sz="2000" dirty="0">
                              <a:latin typeface="Cambria Math" panose="02040503050406030204" pitchFamily="18" charset="0"/>
                            </a:rPr>
                            <m:t>(</m:t>
                          </m:r>
                          <m:sSup>
                            <m:sSupPr>
                              <m:ctrlPr>
                                <a:rPr lang="pl-PL" sz="2000" i="1">
                                  <a:latin typeface="Cambria Math" panose="02040503050406030204" pitchFamily="18" charset="0"/>
                                </a:rPr>
                              </m:ctrlPr>
                            </m:sSupPr>
                            <m:e>
                              <m:r>
                                <a:rPr lang="pl-PL" sz="2000">
                                  <a:latin typeface="Cambria Math" panose="02040503050406030204" pitchFamily="18" charset="0"/>
                                </a:rPr>
                                <m:t>𝛾</m:t>
                              </m:r>
                            </m:e>
                            <m:sup>
                              <m:r>
                                <a:rPr lang="pl-PL" sz="2000">
                                  <a:latin typeface="Cambria Math" panose="02040503050406030204" pitchFamily="18" charset="0"/>
                                </a:rPr>
                                <m:t>𝑗</m:t>
                              </m:r>
                            </m:sup>
                          </m:sSup>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NM</m:t>
                          </m:r>
                          <m:r>
                            <m:rPr>
                              <m:nor/>
                            </m:rPr>
                            <a:rPr lang="pl-PL" altLang="pl-PL" sz="2000" dirty="0">
                              <a:latin typeface="Cambria Math" panose="02040503050406030204" pitchFamily="18" charset="0"/>
                            </a:rPr>
                            <m:t>)</m:t>
                          </m:r>
                        </m:den>
                      </m:f>
                      <m:r>
                        <a:rPr lang="pl-PL" altLang="pl-PL" sz="2000" dirty="0">
                          <a:latin typeface="Cambria Math" panose="02040503050406030204" pitchFamily="18" charset="0"/>
                        </a:rPr>
                        <m:t>=</m:t>
                      </m:r>
                      <m:f>
                        <m:fPr>
                          <m:ctrlPr>
                            <a:rPr lang="pl-PL" altLang="pl-PL" sz="2000" i="1" dirty="0">
                              <a:latin typeface="Cambria Math" panose="02040503050406030204" pitchFamily="18" charset="0"/>
                            </a:rPr>
                          </m:ctrlPr>
                        </m:fPr>
                        <m:num>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1</m:t>
                                  </m:r>
                                </m:sub>
                                <m:sup>
                                  <m:r>
                                    <a:rPr lang="pl-PL" sz="2000">
                                      <a:latin typeface="Cambria Math" panose="02040503050406030204" pitchFamily="18" charset="0"/>
                                    </a:rPr>
                                    <m:t>𝑗</m:t>
                                  </m:r>
                                </m:sup>
                              </m:sSubSup>
                            </m:e>
                            <m:e>
                              <m:r>
                                <a:rPr lang="pl-PL" sz="2000">
                                  <a:latin typeface="Cambria Math" panose="02040503050406030204" pitchFamily="18" charset="0"/>
                                </a:rPr>
                                <m:t>𝑀</m:t>
                              </m:r>
                            </m:e>
                          </m:d>
                          <m:r>
                            <a:rPr lang="pl-PL" sz="2000">
                              <a:latin typeface="Cambria Math" panose="02040503050406030204" pitchFamily="18" charset="0"/>
                            </a:rPr>
                            <m:t>×</m:t>
                          </m:r>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2</m:t>
                                  </m:r>
                                </m:sub>
                                <m:sup>
                                  <m:r>
                                    <a:rPr lang="pl-PL" sz="2000">
                                      <a:latin typeface="Cambria Math" panose="02040503050406030204" pitchFamily="18" charset="0"/>
                                    </a:rPr>
                                    <m:t>𝑗</m:t>
                                  </m:r>
                                </m:sup>
                              </m:sSubSup>
                            </m:e>
                            <m:e>
                              <m:r>
                                <a:rPr lang="pl-PL" sz="2000">
                                  <a:latin typeface="Cambria Math" panose="02040503050406030204" pitchFamily="18" charset="0"/>
                                </a:rPr>
                                <m:t>𝑀</m:t>
                              </m:r>
                            </m:e>
                          </m:d>
                          <m:r>
                            <a:rPr lang="pl-PL" sz="2000">
                              <a:latin typeface="Cambria Math" panose="02040503050406030204" pitchFamily="18" charset="0"/>
                            </a:rPr>
                            <m:t>×…×</m:t>
                          </m:r>
                          <m:r>
                            <a:rPr lang="pl-PL" sz="2000">
                              <a:latin typeface="Cambria Math" panose="02040503050406030204" pitchFamily="18" charset="0"/>
                            </a:rPr>
                            <m:t>𝑃</m:t>
                          </m:r>
                          <m:r>
                            <a:rPr lang="pl-PL" sz="2000">
                              <a:latin typeface="Cambria Math" panose="02040503050406030204" pitchFamily="18" charset="0"/>
                            </a:rPr>
                            <m:t>(</m:t>
                          </m:r>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𝑘</m:t>
                              </m:r>
                            </m:sub>
                            <m:sup>
                              <m:r>
                                <a:rPr lang="pl-PL" sz="2000">
                                  <a:latin typeface="Cambria Math" panose="02040503050406030204" pitchFamily="18" charset="0"/>
                                </a:rPr>
                                <m:t>𝑗</m:t>
                              </m:r>
                            </m:sup>
                          </m:sSubSup>
                          <m:r>
                            <a:rPr lang="pl-PL" sz="2000">
                              <a:latin typeface="Cambria Math" panose="02040503050406030204" pitchFamily="18" charset="0"/>
                            </a:rPr>
                            <m:t>|</m:t>
                          </m:r>
                          <m:r>
                            <a:rPr lang="pl-PL" sz="2000">
                              <a:latin typeface="Cambria Math" panose="02040503050406030204" pitchFamily="18" charset="0"/>
                            </a:rPr>
                            <m:t>𝑀</m:t>
                          </m:r>
                          <m:r>
                            <a:rPr lang="pl-PL" sz="2000">
                              <a:latin typeface="Cambria Math" panose="02040503050406030204" pitchFamily="18" charset="0"/>
                            </a:rPr>
                            <m:t>)</m:t>
                          </m:r>
                        </m:num>
                        <m:den>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1</m:t>
                                  </m:r>
                                </m:sub>
                                <m:sup>
                                  <m:r>
                                    <a:rPr lang="pl-PL" sz="2000">
                                      <a:latin typeface="Cambria Math" panose="02040503050406030204" pitchFamily="18" charset="0"/>
                                    </a:rPr>
                                    <m:t>𝑗</m:t>
                                  </m:r>
                                </m:sup>
                              </m:sSubSup>
                            </m:e>
                            <m:e>
                              <m:r>
                                <a:rPr lang="pl-PL" sz="2000">
                                  <a:latin typeface="Cambria Math" panose="02040503050406030204" pitchFamily="18" charset="0"/>
                                </a:rPr>
                                <m:t>𝑁𝑀</m:t>
                              </m:r>
                            </m:e>
                          </m:d>
                          <m:r>
                            <a:rPr lang="pl-PL" sz="2000">
                              <a:latin typeface="Cambria Math" panose="02040503050406030204" pitchFamily="18" charset="0"/>
                            </a:rPr>
                            <m:t>×</m:t>
                          </m:r>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2</m:t>
                                  </m:r>
                                </m:sub>
                                <m:sup>
                                  <m:r>
                                    <a:rPr lang="pl-PL" sz="2000">
                                      <a:latin typeface="Cambria Math" panose="02040503050406030204" pitchFamily="18" charset="0"/>
                                    </a:rPr>
                                    <m:t>𝑗</m:t>
                                  </m:r>
                                </m:sup>
                              </m:sSubSup>
                            </m:e>
                            <m:e>
                              <m:r>
                                <a:rPr lang="pl-PL" sz="2000">
                                  <a:latin typeface="Cambria Math" panose="02040503050406030204" pitchFamily="18" charset="0"/>
                                </a:rPr>
                                <m:t>𝑁𝑀</m:t>
                              </m:r>
                            </m:e>
                          </m:d>
                          <m:r>
                            <a:rPr lang="pl-PL" sz="2000">
                              <a:latin typeface="Cambria Math" panose="02040503050406030204" pitchFamily="18" charset="0"/>
                            </a:rPr>
                            <m:t>×…×</m:t>
                          </m:r>
                          <m:r>
                            <a:rPr lang="pl-PL" sz="2000">
                              <a:latin typeface="Cambria Math" panose="02040503050406030204" pitchFamily="18" charset="0"/>
                            </a:rPr>
                            <m:t>𝑃</m:t>
                          </m:r>
                          <m:r>
                            <a:rPr lang="pl-PL" sz="2000">
                              <a:latin typeface="Cambria Math" panose="02040503050406030204" pitchFamily="18" charset="0"/>
                            </a:rPr>
                            <m:t>(</m:t>
                          </m:r>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𝑘</m:t>
                              </m:r>
                            </m:sub>
                            <m:sup>
                              <m:r>
                                <a:rPr lang="pl-PL" sz="2000">
                                  <a:latin typeface="Cambria Math" panose="02040503050406030204" pitchFamily="18" charset="0"/>
                                </a:rPr>
                                <m:t>𝑗</m:t>
                              </m:r>
                            </m:sup>
                          </m:sSubSup>
                          <m:r>
                            <a:rPr lang="pl-PL" sz="2000">
                              <a:latin typeface="Cambria Math" panose="02040503050406030204" pitchFamily="18" charset="0"/>
                            </a:rPr>
                            <m:t>|</m:t>
                          </m:r>
                          <m:r>
                            <a:rPr lang="pl-PL" sz="2000">
                              <a:latin typeface="Cambria Math" panose="02040503050406030204" pitchFamily="18" charset="0"/>
                            </a:rPr>
                            <m:t>𝑁𝑀</m:t>
                          </m:r>
                          <m:r>
                            <a:rPr lang="pl-PL" sz="2000">
                              <a:latin typeface="Cambria Math" panose="02040503050406030204" pitchFamily="18" charset="0"/>
                            </a:rPr>
                            <m:t>)</m:t>
                          </m:r>
                        </m:den>
                      </m:f>
                    </m:oMath>
                  </m:oMathPara>
                </a14:m>
                <a:endParaRPr lang="pl-PL" sz="2000" dirty="0">
                  <a:latin typeface="Cambria Math" panose="02040503050406030204" pitchFamily="18" charset="0"/>
                </a:endParaRPr>
              </a:p>
              <a:p>
                <a:pPr marL="0" indent="0">
                  <a:buNone/>
                </a:pPr>
                <a:r>
                  <a:rPr lang="en-US" sz="2000" dirty="0"/>
                  <a:t>Taking the log transformation, the overall score based on the likelihood ratio for record pair </a:t>
                </a:r>
                <a14:m>
                  <m:oMath xmlns:m="http://schemas.openxmlformats.org/officeDocument/2006/math">
                    <m:r>
                      <a:rPr lang="en-US" sz="2000" i="1" dirty="0" smtClean="0">
                        <a:latin typeface="Cambria Math" panose="02040503050406030204" pitchFamily="18" charset="0"/>
                      </a:rPr>
                      <m:t>𝑗</m:t>
                    </m:r>
                  </m:oMath>
                </a14:m>
                <a:r>
                  <a:rPr lang="en-US" sz="2000" dirty="0"/>
                  <a:t> is the sum:</a:t>
                </a:r>
                <a:endParaRPr lang="pl-PL" sz="2000" dirty="0"/>
              </a:p>
              <a:p>
                <a:pPr marL="0" indent="0">
                  <a:buNone/>
                </a:pPr>
                <a:r>
                  <a:rPr lang="pl-PL" altLang="pl-PL" sz="2000" dirty="0">
                    <a:latin typeface="Cambria Math" panose="02040503050406030204" pitchFamily="18" charset="0"/>
                  </a:rPr>
                  <a:t>log[</a:t>
                </a:r>
                <a14:m>
                  <m:oMath xmlns:m="http://schemas.openxmlformats.org/officeDocument/2006/math">
                    <m:r>
                      <m:rPr>
                        <m:nor/>
                      </m:rPr>
                      <a:rPr lang="pl-PL" altLang="pl-PL" sz="2000" dirty="0">
                        <a:latin typeface="Cambria Math" panose="02040503050406030204" pitchFamily="18" charset="0"/>
                      </a:rPr>
                      <m:t>R</m:t>
                    </m:r>
                    <m:r>
                      <m:rPr>
                        <m:nor/>
                      </m:rPr>
                      <a:rPr lang="pl-PL" altLang="pl-PL" sz="2000" dirty="0">
                        <a:latin typeface="Cambria Math" panose="02040503050406030204" pitchFamily="18" charset="0"/>
                      </a:rPr>
                      <m:t>(</m:t>
                    </m:r>
                    <m:sSup>
                      <m:sSupPr>
                        <m:ctrlPr>
                          <a:rPr lang="pl-PL" sz="2000" i="1">
                            <a:latin typeface="Cambria Math" panose="02040503050406030204" pitchFamily="18" charset="0"/>
                          </a:rPr>
                        </m:ctrlPr>
                      </m:sSupPr>
                      <m:e>
                        <m:r>
                          <a:rPr lang="pl-PL" sz="2000">
                            <a:latin typeface="Cambria Math" panose="02040503050406030204" pitchFamily="18" charset="0"/>
                          </a:rPr>
                          <m:t>𝛾</m:t>
                        </m:r>
                      </m:e>
                      <m:sup>
                        <m:r>
                          <a:rPr lang="pl-PL" sz="2000">
                            <a:latin typeface="Cambria Math" panose="02040503050406030204" pitchFamily="18" charset="0"/>
                          </a:rPr>
                          <m:t>𝑗</m:t>
                        </m:r>
                      </m:sup>
                    </m:sSup>
                    <m:r>
                      <m:rPr>
                        <m:nor/>
                      </m:rPr>
                      <a:rPr lang="pl-PL" altLang="pl-PL" sz="2000" dirty="0">
                        <a:latin typeface="Cambria Math" panose="02040503050406030204" pitchFamily="18" charset="0"/>
                      </a:rPr>
                      <m:t>)]=</m:t>
                    </m:r>
                    <m:r>
                      <m:rPr>
                        <m:nor/>
                      </m:rPr>
                      <a:rPr lang="pl-PL" altLang="pl-PL" sz="2000" dirty="0">
                        <a:latin typeface="Cambria Math" panose="02040503050406030204" pitchFamily="18" charset="0"/>
                      </a:rPr>
                      <m:t>log</m:t>
                    </m:r>
                    <m:r>
                      <m:rPr>
                        <m:nor/>
                      </m:rPr>
                      <a:rPr lang="pl-PL" altLang="pl-PL" sz="2000" dirty="0">
                        <a:latin typeface="Cambria Math" panose="02040503050406030204" pitchFamily="18" charset="0"/>
                      </a:rPr>
                      <m:t>(</m:t>
                    </m:r>
                    <m:f>
                      <m:fPr>
                        <m:ctrlPr>
                          <a:rPr lang="pl-PL" altLang="pl-PL" sz="2000" i="1" dirty="0">
                            <a:latin typeface="Cambria Math" panose="02040503050406030204" pitchFamily="18" charset="0"/>
                          </a:rPr>
                        </m:ctrlPr>
                      </m:fPr>
                      <m:num>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1</m:t>
                                </m:r>
                              </m:sub>
                              <m:sup>
                                <m:r>
                                  <a:rPr lang="pl-PL" sz="2000">
                                    <a:latin typeface="Cambria Math" panose="02040503050406030204" pitchFamily="18" charset="0"/>
                                  </a:rPr>
                                  <m:t>𝑗</m:t>
                                </m:r>
                              </m:sup>
                            </m:sSubSup>
                          </m:e>
                          <m:e>
                            <m:r>
                              <a:rPr lang="pl-PL" sz="2000">
                                <a:latin typeface="Cambria Math" panose="02040503050406030204" pitchFamily="18" charset="0"/>
                              </a:rPr>
                              <m:t>𝑀</m:t>
                            </m:r>
                          </m:e>
                        </m:d>
                      </m:num>
                      <m:den>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1</m:t>
                                </m:r>
                              </m:sub>
                              <m:sup>
                                <m:r>
                                  <a:rPr lang="pl-PL" sz="2000">
                                    <a:latin typeface="Cambria Math" panose="02040503050406030204" pitchFamily="18" charset="0"/>
                                  </a:rPr>
                                  <m:t>𝑗</m:t>
                                </m:r>
                              </m:sup>
                            </m:sSubSup>
                          </m:e>
                          <m:e>
                            <m:r>
                              <a:rPr lang="pl-PL" sz="2000">
                                <a:latin typeface="Cambria Math" panose="02040503050406030204" pitchFamily="18" charset="0"/>
                              </a:rPr>
                              <m:t>𝑁𝑀</m:t>
                            </m:r>
                          </m:e>
                        </m:d>
                      </m:den>
                    </m:f>
                    <m:r>
                      <a:rPr lang="pl-PL" altLang="pl-PL" sz="2000" dirty="0">
                        <a:latin typeface="Cambria Math" panose="02040503050406030204" pitchFamily="18" charset="0"/>
                      </a:rPr>
                      <m:t>)+</m:t>
                    </m:r>
                  </m:oMath>
                </a14:m>
                <a:r>
                  <a:rPr lang="pl-PL" altLang="pl-PL" sz="2000" dirty="0"/>
                  <a:t> </a:t>
                </a:r>
                <a14:m>
                  <m:oMath xmlns:m="http://schemas.openxmlformats.org/officeDocument/2006/math">
                    <m:r>
                      <m:rPr>
                        <m:nor/>
                      </m:rPr>
                      <a:rPr lang="pl-PL" altLang="pl-PL" sz="2000" dirty="0">
                        <a:latin typeface="Cambria Math" panose="02040503050406030204" pitchFamily="18" charset="0"/>
                      </a:rPr>
                      <m:t>log</m:t>
                    </m:r>
                    <m:r>
                      <m:rPr>
                        <m:nor/>
                      </m:rPr>
                      <a:rPr lang="pl-PL" altLang="pl-PL" sz="2000" dirty="0">
                        <a:latin typeface="Cambria Math" panose="02040503050406030204" pitchFamily="18" charset="0"/>
                      </a:rPr>
                      <m:t>(</m:t>
                    </m:r>
                    <m:f>
                      <m:fPr>
                        <m:ctrlPr>
                          <a:rPr lang="pl-PL" altLang="pl-PL" sz="2000" i="1" dirty="0">
                            <a:latin typeface="Cambria Math" panose="02040503050406030204" pitchFamily="18" charset="0"/>
                          </a:rPr>
                        </m:ctrlPr>
                      </m:fPr>
                      <m:num>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ea typeface="Cambria Math" panose="02040503050406030204" pitchFamily="18" charset="0"/>
                                  </a:rPr>
                                  <m:t>𝛾</m:t>
                                </m:r>
                              </m:e>
                              <m:sub>
                                <m:r>
                                  <a:rPr lang="pl-PL" sz="2000" b="0" i="1" smtClean="0">
                                    <a:latin typeface="Cambria Math" panose="02040503050406030204" pitchFamily="18" charset="0"/>
                                    <a:ea typeface="Cambria Math" panose="02040503050406030204" pitchFamily="18" charset="0"/>
                                  </a:rPr>
                                  <m:t>2</m:t>
                                </m:r>
                              </m:sub>
                              <m:sup>
                                <m:r>
                                  <a:rPr lang="pl-PL" sz="2000" i="1">
                                    <a:latin typeface="Cambria Math" panose="02040503050406030204" pitchFamily="18" charset="0"/>
                                  </a:rPr>
                                  <m:t>𝑗</m:t>
                                </m:r>
                              </m:sup>
                            </m:sSubSup>
                          </m:e>
                          <m:e>
                            <m:r>
                              <a:rPr lang="pl-PL" sz="2000" i="1">
                                <a:latin typeface="Cambria Math" panose="02040503050406030204" pitchFamily="18" charset="0"/>
                              </a:rPr>
                              <m:t>𝑀</m:t>
                            </m:r>
                          </m:e>
                        </m:d>
                      </m:num>
                      <m:den>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ea typeface="Cambria Math" panose="02040503050406030204" pitchFamily="18" charset="0"/>
                                  </a:rPr>
                                  <m:t>𝛾</m:t>
                                </m:r>
                              </m:e>
                              <m:sub>
                                <m:r>
                                  <a:rPr lang="pl-PL" sz="2000" b="0" i="1" smtClean="0">
                                    <a:latin typeface="Cambria Math" panose="02040503050406030204" pitchFamily="18" charset="0"/>
                                    <a:ea typeface="Cambria Math" panose="02040503050406030204" pitchFamily="18" charset="0"/>
                                  </a:rPr>
                                  <m:t>2</m:t>
                                </m:r>
                              </m:sub>
                              <m:sup>
                                <m:r>
                                  <a:rPr lang="pl-PL" sz="2000" i="1">
                                    <a:latin typeface="Cambria Math" panose="02040503050406030204" pitchFamily="18" charset="0"/>
                                  </a:rPr>
                                  <m:t>𝑗</m:t>
                                </m:r>
                              </m:sup>
                            </m:sSubSup>
                          </m:e>
                          <m:e>
                            <m:r>
                              <a:rPr lang="pl-PL" sz="2000" i="1">
                                <a:latin typeface="Cambria Math" panose="02040503050406030204" pitchFamily="18" charset="0"/>
                              </a:rPr>
                              <m:t>𝑁𝑀</m:t>
                            </m:r>
                          </m:e>
                        </m:d>
                      </m:den>
                    </m:f>
                    <m:r>
                      <a:rPr lang="pl-PL" altLang="pl-PL" sz="2000" dirty="0">
                        <a:latin typeface="Cambria Math" panose="02040503050406030204" pitchFamily="18" charset="0"/>
                      </a:rPr>
                      <m:t>)+</m:t>
                    </m:r>
                    <m:r>
                      <a:rPr lang="pl-PL" altLang="pl-PL" sz="2000" b="0" i="0" dirty="0" smtClean="0">
                        <a:latin typeface="Cambria Math" panose="02040503050406030204" pitchFamily="18" charset="0"/>
                      </a:rPr>
                      <m:t>…+</m:t>
                    </m:r>
                    <m:r>
                      <m:rPr>
                        <m:nor/>
                      </m:rPr>
                      <a:rPr lang="pl-PL" altLang="pl-PL" sz="2000" dirty="0">
                        <a:latin typeface="Cambria Math" panose="02040503050406030204" pitchFamily="18" charset="0"/>
                      </a:rPr>
                      <m:t>log</m:t>
                    </m:r>
                    <m:r>
                      <m:rPr>
                        <m:nor/>
                      </m:rPr>
                      <a:rPr lang="pl-PL" altLang="pl-PL" sz="2000" dirty="0">
                        <a:latin typeface="Cambria Math" panose="02040503050406030204" pitchFamily="18" charset="0"/>
                      </a:rPr>
                      <m:t>(</m:t>
                    </m:r>
                    <m:f>
                      <m:fPr>
                        <m:ctrlPr>
                          <a:rPr lang="pl-PL" altLang="pl-PL" sz="2000" i="1" dirty="0">
                            <a:latin typeface="Cambria Math" panose="02040503050406030204" pitchFamily="18" charset="0"/>
                          </a:rPr>
                        </m:ctrlPr>
                      </m:fPr>
                      <m:num>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ea typeface="Cambria Math" panose="02040503050406030204" pitchFamily="18" charset="0"/>
                                  </a:rPr>
                                  <m:t>𝛾</m:t>
                                </m:r>
                              </m:e>
                              <m:sub>
                                <m:r>
                                  <a:rPr lang="pl-PL" sz="2000" b="0" i="1" smtClean="0">
                                    <a:latin typeface="Cambria Math" panose="02040503050406030204" pitchFamily="18" charset="0"/>
                                  </a:rPr>
                                  <m:t>𝑘</m:t>
                                </m:r>
                              </m:sub>
                              <m:sup>
                                <m:r>
                                  <a:rPr lang="pl-PL" sz="2000" i="1">
                                    <a:latin typeface="Cambria Math" panose="02040503050406030204" pitchFamily="18" charset="0"/>
                                  </a:rPr>
                                  <m:t>𝑗</m:t>
                                </m:r>
                              </m:sup>
                            </m:sSubSup>
                          </m:e>
                          <m:e>
                            <m:r>
                              <a:rPr lang="pl-PL" sz="2000" i="1">
                                <a:latin typeface="Cambria Math" panose="02040503050406030204" pitchFamily="18" charset="0"/>
                              </a:rPr>
                              <m:t>𝑀</m:t>
                            </m:r>
                          </m:e>
                        </m:d>
                      </m:num>
                      <m:den>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ea typeface="Cambria Math" panose="02040503050406030204" pitchFamily="18" charset="0"/>
                                  </a:rPr>
                                  <m:t>𝛾</m:t>
                                </m:r>
                              </m:e>
                              <m:sub>
                                <m:r>
                                  <a:rPr lang="pl-PL" sz="2000" b="0" i="1" smtClean="0">
                                    <a:latin typeface="Cambria Math" panose="02040503050406030204" pitchFamily="18" charset="0"/>
                                  </a:rPr>
                                  <m:t>𝑘</m:t>
                                </m:r>
                              </m:sub>
                              <m:sup>
                                <m:r>
                                  <a:rPr lang="pl-PL" sz="2000" i="1">
                                    <a:latin typeface="Cambria Math" panose="02040503050406030204" pitchFamily="18" charset="0"/>
                                  </a:rPr>
                                  <m:t>𝑗</m:t>
                                </m:r>
                              </m:sup>
                            </m:sSubSup>
                          </m:e>
                          <m:e>
                            <m:r>
                              <a:rPr lang="pl-PL" sz="2000" i="1">
                                <a:latin typeface="Cambria Math" panose="02040503050406030204" pitchFamily="18" charset="0"/>
                              </a:rPr>
                              <m:t>𝑁𝑀</m:t>
                            </m:r>
                          </m:e>
                        </m:d>
                      </m:den>
                    </m:f>
                    <m:r>
                      <a:rPr lang="pl-PL" altLang="pl-PL" sz="2000" dirty="0">
                        <a:latin typeface="Cambria Math" panose="02040503050406030204" pitchFamily="18" charset="0"/>
                      </a:rPr>
                      <m:t>)</m:t>
                    </m:r>
                  </m:oMath>
                </a14:m>
                <a:endParaRPr lang="pl-PL" sz="2000" dirty="0"/>
              </a:p>
              <a:p>
                <a:pPr marL="0" indent="0">
                  <a:buNone/>
                </a:pPr>
                <a:r>
                  <a:rPr lang="en-US" sz="2000" dirty="0"/>
                  <a:t>Note that any log can be taken for the transformation and that here the natural log is used.</a:t>
                </a:r>
                <a:endParaRPr lang="pl-PL" sz="2000" dirty="0"/>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184731" y="720754"/>
                <a:ext cx="8506436" cy="5299119"/>
              </a:xfrm>
              <a:blipFill>
                <a:blip r:embed="rId2"/>
                <a:stretch>
                  <a:fillRect l="-716" t="-1609" r="-72"/>
                </a:stretch>
              </a:blipFill>
            </p:spPr>
            <p:txBody>
              <a:bodyPr/>
              <a:lstStyle/>
              <a:p>
                <a:r>
                  <a:rPr lang="pl-PL">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20</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pole tekstowe 8">
                <a:extLst>
                  <a:ext uri="{FF2B5EF4-FFF2-40B4-BE49-F238E27FC236}">
                    <a16:creationId xmlns:a16="http://schemas.microsoft.com/office/drawing/2014/main" id="{F522F140-B2B9-4657-BF82-983B7478A3F7}"/>
                  </a:ext>
                </a:extLst>
              </p:cNvPr>
              <p:cNvSpPr txBox="1"/>
              <p:nvPr/>
            </p:nvSpPr>
            <p:spPr>
              <a:xfrm>
                <a:off x="761998" y="1305231"/>
                <a:ext cx="6935787" cy="3807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sz="2000">
                          <a:latin typeface="Cambria Math" panose="02040503050406030204" pitchFamily="18" charset="0"/>
                        </a:rPr>
                        <m:t>𝑃</m:t>
                      </m:r>
                      <m:d>
                        <m:dPr>
                          <m:ctrlPr>
                            <a:rPr lang="pl-PL" sz="2000" i="1">
                              <a:latin typeface="Cambria Math" panose="02040503050406030204" pitchFamily="18" charset="0"/>
                            </a:rPr>
                          </m:ctrlPr>
                        </m:dPr>
                        <m:e>
                          <m:sSup>
                            <m:sSupPr>
                              <m:ctrlPr>
                                <a:rPr lang="pl-PL" sz="2000" i="1">
                                  <a:latin typeface="Cambria Math" panose="02040503050406030204" pitchFamily="18" charset="0"/>
                                </a:rPr>
                              </m:ctrlPr>
                            </m:sSupPr>
                            <m:e>
                              <m:r>
                                <a:rPr lang="pl-PL" sz="2000">
                                  <a:latin typeface="Cambria Math" panose="02040503050406030204" pitchFamily="18" charset="0"/>
                                </a:rPr>
                                <m:t>𝛾</m:t>
                              </m:r>
                            </m:e>
                            <m:sup>
                              <m:r>
                                <a:rPr lang="pl-PL" sz="2000">
                                  <a:latin typeface="Cambria Math" panose="02040503050406030204" pitchFamily="18" charset="0"/>
                                </a:rPr>
                                <m:t>𝑗</m:t>
                              </m:r>
                            </m:sup>
                          </m:sSup>
                        </m:e>
                        <m:e>
                          <m:r>
                            <a:rPr lang="pl-PL" sz="2000">
                              <a:latin typeface="Cambria Math" panose="02040503050406030204" pitchFamily="18" charset="0"/>
                            </a:rPr>
                            <m:t>𝑀</m:t>
                          </m:r>
                        </m:e>
                      </m:d>
                      <m:r>
                        <a:rPr lang="pl-PL" sz="2000">
                          <a:latin typeface="Cambria Math" panose="02040503050406030204" pitchFamily="18" charset="0"/>
                        </a:rPr>
                        <m:t>=</m:t>
                      </m:r>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1</m:t>
                              </m:r>
                            </m:sub>
                            <m:sup>
                              <m:r>
                                <a:rPr lang="pl-PL" sz="2000">
                                  <a:latin typeface="Cambria Math" panose="02040503050406030204" pitchFamily="18" charset="0"/>
                                </a:rPr>
                                <m:t>𝑗</m:t>
                              </m:r>
                            </m:sup>
                          </m:sSubSup>
                        </m:e>
                        <m:e>
                          <m:r>
                            <a:rPr lang="pl-PL" sz="2000">
                              <a:latin typeface="Cambria Math" panose="02040503050406030204" pitchFamily="18" charset="0"/>
                            </a:rPr>
                            <m:t>𝑀</m:t>
                          </m:r>
                        </m:e>
                      </m:d>
                      <m:r>
                        <a:rPr lang="pl-PL" sz="2000">
                          <a:latin typeface="Cambria Math" panose="02040503050406030204" pitchFamily="18" charset="0"/>
                        </a:rPr>
                        <m:t>×</m:t>
                      </m:r>
                      <m:r>
                        <a:rPr lang="pl-PL" sz="2000">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2</m:t>
                              </m:r>
                            </m:sub>
                            <m:sup>
                              <m:r>
                                <a:rPr lang="pl-PL" sz="2000">
                                  <a:latin typeface="Cambria Math" panose="02040503050406030204" pitchFamily="18" charset="0"/>
                                </a:rPr>
                                <m:t>𝑗</m:t>
                              </m:r>
                            </m:sup>
                          </m:sSubSup>
                        </m:e>
                        <m:e>
                          <m:r>
                            <a:rPr lang="pl-PL" sz="2000">
                              <a:latin typeface="Cambria Math" panose="02040503050406030204" pitchFamily="18" charset="0"/>
                            </a:rPr>
                            <m:t>𝑀</m:t>
                          </m:r>
                        </m:e>
                      </m:d>
                      <m:r>
                        <a:rPr lang="pl-PL" sz="2000">
                          <a:latin typeface="Cambria Math" panose="02040503050406030204" pitchFamily="18" charset="0"/>
                        </a:rPr>
                        <m:t>×…×</m:t>
                      </m:r>
                      <m:r>
                        <a:rPr lang="pl-PL" sz="2000">
                          <a:latin typeface="Cambria Math" panose="02040503050406030204" pitchFamily="18" charset="0"/>
                        </a:rPr>
                        <m:t>𝑃</m:t>
                      </m:r>
                      <m:r>
                        <a:rPr lang="pl-PL" sz="2000">
                          <a:latin typeface="Cambria Math" panose="02040503050406030204" pitchFamily="18" charset="0"/>
                        </a:rPr>
                        <m:t>(</m:t>
                      </m:r>
                      <m:sSubSup>
                        <m:sSubSupPr>
                          <m:ctrlPr>
                            <a:rPr lang="pl-PL" sz="2000" i="1">
                              <a:latin typeface="Cambria Math" panose="02040503050406030204" pitchFamily="18" charset="0"/>
                            </a:rPr>
                          </m:ctrlPr>
                        </m:sSubSupPr>
                        <m:e>
                          <m:r>
                            <a:rPr lang="pl-PL" sz="2000">
                              <a:latin typeface="Cambria Math" panose="02040503050406030204" pitchFamily="18" charset="0"/>
                            </a:rPr>
                            <m:t>𝛾</m:t>
                          </m:r>
                        </m:e>
                        <m:sub>
                          <m:r>
                            <a:rPr lang="pl-PL" sz="2000">
                              <a:latin typeface="Cambria Math" panose="02040503050406030204" pitchFamily="18" charset="0"/>
                            </a:rPr>
                            <m:t>𝑘</m:t>
                          </m:r>
                        </m:sub>
                        <m:sup>
                          <m:r>
                            <a:rPr lang="pl-PL" sz="2000">
                              <a:latin typeface="Cambria Math" panose="02040503050406030204" pitchFamily="18" charset="0"/>
                            </a:rPr>
                            <m:t>𝑗</m:t>
                          </m:r>
                        </m:sup>
                      </m:sSubSup>
                      <m:r>
                        <a:rPr lang="pl-PL" sz="2000">
                          <a:latin typeface="Cambria Math" panose="02040503050406030204" pitchFamily="18" charset="0"/>
                        </a:rPr>
                        <m:t>|</m:t>
                      </m:r>
                      <m:r>
                        <a:rPr lang="pl-PL" sz="2000">
                          <a:latin typeface="Cambria Math" panose="02040503050406030204" pitchFamily="18" charset="0"/>
                        </a:rPr>
                        <m:t>𝑀</m:t>
                      </m:r>
                      <m:r>
                        <a:rPr lang="pl-PL" sz="2000">
                          <a:latin typeface="Cambria Math" panose="02040503050406030204" pitchFamily="18" charset="0"/>
                        </a:rPr>
                        <m:t>)</m:t>
                      </m:r>
                    </m:oMath>
                  </m:oMathPara>
                </a14:m>
                <a:endParaRPr lang="en-GB" sz="2000" dirty="0">
                  <a:latin typeface="Cambria Math" panose="02040503050406030204" pitchFamily="18" charset="0"/>
                </a:endParaRPr>
              </a:p>
            </p:txBody>
          </p:sp>
        </mc:Choice>
        <mc:Fallback xmlns="">
          <p:sp>
            <p:nvSpPr>
              <p:cNvPr id="9" name="pole tekstowe 8">
                <a:extLst>
                  <a:ext uri="{FF2B5EF4-FFF2-40B4-BE49-F238E27FC236}">
                    <a16:creationId xmlns:a16="http://schemas.microsoft.com/office/drawing/2014/main" id="{F522F140-B2B9-4657-BF82-983B7478A3F7}"/>
                  </a:ext>
                </a:extLst>
              </p:cNvPr>
              <p:cNvSpPr txBox="1">
                <a:spLocks noRot="1" noChangeAspect="1" noMove="1" noResize="1" noEditPoints="1" noAdjustHandles="1" noChangeArrowheads="1" noChangeShapeType="1" noTextEdit="1"/>
              </p:cNvSpPr>
              <p:nvPr/>
            </p:nvSpPr>
            <p:spPr>
              <a:xfrm>
                <a:off x="761998" y="1305231"/>
                <a:ext cx="6935787" cy="380745"/>
              </a:xfrm>
              <a:prstGeom prst="rect">
                <a:avLst/>
              </a:prstGeom>
              <a:blipFill>
                <a:blip r:embed="rId4"/>
                <a:stretch>
                  <a:fillRect b="-17460"/>
                </a:stretch>
              </a:blipFill>
            </p:spPr>
            <p:txBody>
              <a:bodyPr/>
              <a:lstStyle/>
              <a:p>
                <a:r>
                  <a:rPr lang="pl-PL">
                    <a:noFill/>
                  </a:rPr>
                  <a:t> </a:t>
                </a:r>
              </a:p>
            </p:txBody>
          </p:sp>
        </mc:Fallback>
      </mc:AlternateContent>
    </p:spTree>
    <p:extLst>
      <p:ext uri="{BB962C8B-B14F-4D97-AF65-F5344CB8AC3E}">
        <p14:creationId xmlns:p14="http://schemas.microsoft.com/office/powerpoint/2010/main" val="378143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559153" cy="1640429"/>
          </a:xfrm>
        </p:spPr>
        <p:txBody>
          <a:bodyPr>
            <a:normAutofit/>
          </a:bodyPr>
          <a:lstStyle/>
          <a:p>
            <a:pPr marL="0" indent="0">
              <a:buNone/>
            </a:pPr>
            <a:r>
              <a:rPr lang="en-AU" dirty="0"/>
              <a:t>Consider two datasets</a:t>
            </a:r>
          </a:p>
          <a:p>
            <a:r>
              <a:rPr lang="en-AU" dirty="0"/>
              <a:t>Tax payers and their tax statements</a:t>
            </a:r>
          </a:p>
          <a:p>
            <a:r>
              <a:rPr lang="en-AU" dirty="0"/>
              <a:t>Benefactor</a:t>
            </a:r>
            <a:r>
              <a:rPr lang="pl-PL" dirty="0"/>
              <a:t>s</a:t>
            </a:r>
            <a:r>
              <a:rPr lang="en-AU" dirty="0"/>
              <a:t> of government program „My Photovoltaics”</a:t>
            </a:r>
          </a:p>
          <a:p>
            <a:pPr marL="0" indent="0">
              <a:buNone/>
            </a:pPr>
            <a:endParaRPr lang="en-AU" i="1" dirty="0">
              <a:latin typeface="Cambria Math" panose="02040503050406030204" pitchFamily="18"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graphicFrame>
        <p:nvGraphicFramePr>
          <p:cNvPr id="7" name="Tabela 6">
            <a:extLst>
              <a:ext uri="{FF2B5EF4-FFF2-40B4-BE49-F238E27FC236}">
                <a16:creationId xmlns:a16="http://schemas.microsoft.com/office/drawing/2014/main" id="{E8A8A2D3-C4C3-44EE-81CF-CB0B3F514644}"/>
              </a:ext>
            </a:extLst>
          </p:cNvPr>
          <p:cNvGraphicFramePr>
            <a:graphicFrameLocks noGrp="1"/>
          </p:cNvGraphicFramePr>
          <p:nvPr>
            <p:extLst>
              <p:ext uri="{D42A27DB-BD31-4B8C-83A1-F6EECF244321}">
                <p14:modId xmlns:p14="http://schemas.microsoft.com/office/powerpoint/2010/main" val="247969516"/>
              </p:ext>
            </p:extLst>
          </p:nvPr>
        </p:nvGraphicFramePr>
        <p:xfrm>
          <a:off x="419451" y="3081982"/>
          <a:ext cx="5366068" cy="1483360"/>
        </p:xfrm>
        <a:graphic>
          <a:graphicData uri="http://schemas.openxmlformats.org/drawingml/2006/table">
            <a:tbl>
              <a:tblPr firstRow="1" bandRow="1">
                <a:tableStyleId>{5C22544A-7EE6-4342-B048-85BDC9FD1C3A}</a:tableStyleId>
              </a:tblPr>
              <a:tblGrid>
                <a:gridCol w="1302068">
                  <a:extLst>
                    <a:ext uri="{9D8B030D-6E8A-4147-A177-3AD203B41FA5}">
                      <a16:colId xmlns:a16="http://schemas.microsoft.com/office/drawing/2014/main" val="3075369304"/>
                    </a:ext>
                  </a:extLst>
                </a:gridCol>
                <a:gridCol w="2032000">
                  <a:extLst>
                    <a:ext uri="{9D8B030D-6E8A-4147-A177-3AD203B41FA5}">
                      <a16:colId xmlns:a16="http://schemas.microsoft.com/office/drawing/2014/main" val="665398816"/>
                    </a:ext>
                  </a:extLst>
                </a:gridCol>
                <a:gridCol w="2032000">
                  <a:extLst>
                    <a:ext uri="{9D8B030D-6E8A-4147-A177-3AD203B41FA5}">
                      <a16:colId xmlns:a16="http://schemas.microsoft.com/office/drawing/2014/main" val="715546126"/>
                    </a:ext>
                  </a:extLst>
                </a:gridCol>
              </a:tblGrid>
              <a:tr h="370840">
                <a:tc>
                  <a:txBody>
                    <a:bodyPr/>
                    <a:lstStyle/>
                    <a:p>
                      <a:pPr algn="ctr"/>
                      <a:r>
                        <a:rPr lang="pl-PL" dirty="0" err="1"/>
                        <a:t>Tax</a:t>
                      </a:r>
                      <a:r>
                        <a:rPr lang="pl-PL" dirty="0"/>
                        <a:t> ID</a:t>
                      </a:r>
                    </a:p>
                  </a:txBody>
                  <a:tcPr/>
                </a:tc>
                <a:tc>
                  <a:txBody>
                    <a:bodyPr/>
                    <a:lstStyle/>
                    <a:p>
                      <a:pPr algn="ctr"/>
                      <a:r>
                        <a:rPr lang="pl-PL" dirty="0" err="1"/>
                        <a:t>Revenues</a:t>
                      </a:r>
                      <a:r>
                        <a:rPr lang="pl-PL" dirty="0"/>
                        <a:t> [th EUR]</a:t>
                      </a:r>
                    </a:p>
                  </a:txBody>
                  <a:tcPr/>
                </a:tc>
                <a:tc>
                  <a:txBody>
                    <a:bodyPr/>
                    <a:lstStyle/>
                    <a:p>
                      <a:pPr algn="ctr"/>
                      <a:r>
                        <a:rPr lang="pl-PL" dirty="0"/>
                        <a:t>VAT [th EUR]</a:t>
                      </a:r>
                    </a:p>
                  </a:txBody>
                  <a:tcPr/>
                </a:tc>
                <a:extLst>
                  <a:ext uri="{0D108BD9-81ED-4DB2-BD59-A6C34878D82A}">
                    <a16:rowId xmlns:a16="http://schemas.microsoft.com/office/drawing/2014/main" val="1010912463"/>
                  </a:ext>
                </a:extLst>
              </a:tr>
              <a:tr h="370840">
                <a:tc>
                  <a:txBody>
                    <a:bodyPr/>
                    <a:lstStyle/>
                    <a:p>
                      <a:r>
                        <a:rPr lang="pl-PL" dirty="0"/>
                        <a:t>813-444-86</a:t>
                      </a:r>
                    </a:p>
                  </a:txBody>
                  <a:tcPr/>
                </a:tc>
                <a:tc>
                  <a:txBody>
                    <a:bodyPr/>
                    <a:lstStyle/>
                    <a:p>
                      <a:pPr algn="r"/>
                      <a:r>
                        <a:rPr lang="pl-PL" dirty="0"/>
                        <a:t>124,4</a:t>
                      </a:r>
                    </a:p>
                  </a:txBody>
                  <a:tcPr/>
                </a:tc>
                <a:tc>
                  <a:txBody>
                    <a:bodyPr/>
                    <a:lstStyle/>
                    <a:p>
                      <a:pPr algn="r"/>
                      <a:r>
                        <a:rPr lang="pl-PL" dirty="0"/>
                        <a:t>34,1</a:t>
                      </a:r>
                    </a:p>
                  </a:txBody>
                  <a:tcPr/>
                </a:tc>
                <a:extLst>
                  <a:ext uri="{0D108BD9-81ED-4DB2-BD59-A6C34878D82A}">
                    <a16:rowId xmlns:a16="http://schemas.microsoft.com/office/drawing/2014/main" val="2273723374"/>
                  </a:ext>
                </a:extLst>
              </a:tr>
              <a:tr h="370840">
                <a:tc>
                  <a:txBody>
                    <a:bodyPr/>
                    <a:lstStyle/>
                    <a:p>
                      <a:r>
                        <a:rPr lang="pl-PL" dirty="0"/>
                        <a:t>611-569-99</a:t>
                      </a:r>
                    </a:p>
                  </a:txBody>
                  <a:tcPr/>
                </a:tc>
                <a:tc>
                  <a:txBody>
                    <a:bodyPr/>
                    <a:lstStyle/>
                    <a:p>
                      <a:pPr algn="r"/>
                      <a:r>
                        <a:rPr lang="pl-PL" dirty="0"/>
                        <a:t>41,4</a:t>
                      </a:r>
                    </a:p>
                  </a:txBody>
                  <a:tcPr/>
                </a:tc>
                <a:tc>
                  <a:txBody>
                    <a:bodyPr/>
                    <a:lstStyle/>
                    <a:p>
                      <a:pPr algn="r"/>
                      <a:r>
                        <a:rPr lang="pl-PL" dirty="0"/>
                        <a:t>9,3</a:t>
                      </a:r>
                    </a:p>
                  </a:txBody>
                  <a:tcPr/>
                </a:tc>
                <a:extLst>
                  <a:ext uri="{0D108BD9-81ED-4DB2-BD59-A6C34878D82A}">
                    <a16:rowId xmlns:a16="http://schemas.microsoft.com/office/drawing/2014/main" val="2123645295"/>
                  </a:ext>
                </a:extLst>
              </a:tr>
              <a:tr h="370840">
                <a:tc>
                  <a:txBody>
                    <a:bodyPr/>
                    <a:lstStyle/>
                    <a:p>
                      <a:r>
                        <a:rPr lang="pl-PL" dirty="0"/>
                        <a:t>774-121-29</a:t>
                      </a:r>
                    </a:p>
                  </a:txBody>
                  <a:tcPr/>
                </a:tc>
                <a:tc>
                  <a:txBody>
                    <a:bodyPr/>
                    <a:lstStyle/>
                    <a:p>
                      <a:pPr algn="r"/>
                      <a:r>
                        <a:rPr lang="pl-PL" dirty="0"/>
                        <a:t>329,8</a:t>
                      </a:r>
                    </a:p>
                  </a:txBody>
                  <a:tcPr/>
                </a:tc>
                <a:tc>
                  <a:txBody>
                    <a:bodyPr/>
                    <a:lstStyle/>
                    <a:p>
                      <a:pPr algn="r"/>
                      <a:r>
                        <a:rPr lang="pl-PL" dirty="0"/>
                        <a:t>78,8</a:t>
                      </a:r>
                    </a:p>
                  </a:txBody>
                  <a:tcPr/>
                </a:tc>
                <a:extLst>
                  <a:ext uri="{0D108BD9-81ED-4DB2-BD59-A6C34878D82A}">
                    <a16:rowId xmlns:a16="http://schemas.microsoft.com/office/drawing/2014/main" val="2316667026"/>
                  </a:ext>
                </a:extLst>
              </a:tr>
            </a:tbl>
          </a:graphicData>
        </a:graphic>
      </p:graphicFrame>
      <p:graphicFrame>
        <p:nvGraphicFramePr>
          <p:cNvPr id="8" name="Tabela 7">
            <a:extLst>
              <a:ext uri="{FF2B5EF4-FFF2-40B4-BE49-F238E27FC236}">
                <a16:creationId xmlns:a16="http://schemas.microsoft.com/office/drawing/2014/main" id="{7E1B1246-34B5-47FE-90F7-E09A19C11AAA}"/>
              </a:ext>
            </a:extLst>
          </p:cNvPr>
          <p:cNvGraphicFramePr>
            <a:graphicFrameLocks noGrp="1"/>
          </p:cNvGraphicFramePr>
          <p:nvPr>
            <p:extLst>
              <p:ext uri="{D42A27DB-BD31-4B8C-83A1-F6EECF244321}">
                <p14:modId xmlns:p14="http://schemas.microsoft.com/office/powerpoint/2010/main" val="245834090"/>
              </p:ext>
            </p:extLst>
          </p:nvPr>
        </p:nvGraphicFramePr>
        <p:xfrm>
          <a:off x="2493115" y="4972939"/>
          <a:ext cx="5366068" cy="1483360"/>
        </p:xfrm>
        <a:graphic>
          <a:graphicData uri="http://schemas.openxmlformats.org/drawingml/2006/table">
            <a:tbl>
              <a:tblPr firstRow="1" bandRow="1">
                <a:tableStyleId>{93296810-A885-4BE3-A3E7-6D5BEEA58F35}</a:tableStyleId>
              </a:tblPr>
              <a:tblGrid>
                <a:gridCol w="1302068">
                  <a:extLst>
                    <a:ext uri="{9D8B030D-6E8A-4147-A177-3AD203B41FA5}">
                      <a16:colId xmlns:a16="http://schemas.microsoft.com/office/drawing/2014/main" val="3075369304"/>
                    </a:ext>
                  </a:extLst>
                </a:gridCol>
                <a:gridCol w="2032000">
                  <a:extLst>
                    <a:ext uri="{9D8B030D-6E8A-4147-A177-3AD203B41FA5}">
                      <a16:colId xmlns:a16="http://schemas.microsoft.com/office/drawing/2014/main" val="665398816"/>
                    </a:ext>
                  </a:extLst>
                </a:gridCol>
                <a:gridCol w="2032000">
                  <a:extLst>
                    <a:ext uri="{9D8B030D-6E8A-4147-A177-3AD203B41FA5}">
                      <a16:colId xmlns:a16="http://schemas.microsoft.com/office/drawing/2014/main" val="715546126"/>
                    </a:ext>
                  </a:extLst>
                </a:gridCol>
              </a:tblGrid>
              <a:tr h="370840">
                <a:tc>
                  <a:txBody>
                    <a:bodyPr/>
                    <a:lstStyle/>
                    <a:p>
                      <a:pPr algn="ctr"/>
                      <a:r>
                        <a:rPr lang="pl-PL" dirty="0" err="1"/>
                        <a:t>Tax</a:t>
                      </a:r>
                      <a:r>
                        <a:rPr lang="pl-PL" dirty="0"/>
                        <a:t> ID</a:t>
                      </a:r>
                    </a:p>
                  </a:txBody>
                  <a:tcPr/>
                </a:tc>
                <a:tc>
                  <a:txBody>
                    <a:bodyPr/>
                    <a:lstStyle/>
                    <a:p>
                      <a:pPr algn="ctr"/>
                      <a:r>
                        <a:rPr lang="pl-PL" dirty="0" err="1"/>
                        <a:t>Funding</a:t>
                      </a:r>
                      <a:r>
                        <a:rPr lang="pl-PL" dirty="0"/>
                        <a:t> [th EUR]</a:t>
                      </a:r>
                    </a:p>
                  </a:txBody>
                  <a:tcPr/>
                </a:tc>
                <a:tc>
                  <a:txBody>
                    <a:bodyPr/>
                    <a:lstStyle/>
                    <a:p>
                      <a:pPr algn="ctr"/>
                      <a:r>
                        <a:rPr lang="pl-PL" dirty="0"/>
                        <a:t>PV </a:t>
                      </a:r>
                      <a:r>
                        <a:rPr lang="pl-PL" dirty="0" err="1"/>
                        <a:t>power</a:t>
                      </a:r>
                      <a:r>
                        <a:rPr lang="pl-PL" dirty="0"/>
                        <a:t> [kW]</a:t>
                      </a:r>
                    </a:p>
                  </a:txBody>
                  <a:tcPr/>
                </a:tc>
                <a:extLst>
                  <a:ext uri="{0D108BD9-81ED-4DB2-BD59-A6C34878D82A}">
                    <a16:rowId xmlns:a16="http://schemas.microsoft.com/office/drawing/2014/main" val="1010912463"/>
                  </a:ext>
                </a:extLst>
              </a:tr>
              <a:tr h="370840">
                <a:tc>
                  <a:txBody>
                    <a:bodyPr/>
                    <a:lstStyle/>
                    <a:p>
                      <a:r>
                        <a:rPr lang="pl-PL" dirty="0"/>
                        <a:t>611-569-99</a:t>
                      </a:r>
                    </a:p>
                  </a:txBody>
                  <a:tcPr/>
                </a:tc>
                <a:tc>
                  <a:txBody>
                    <a:bodyPr/>
                    <a:lstStyle/>
                    <a:p>
                      <a:pPr algn="r"/>
                      <a:r>
                        <a:rPr lang="pl-PL" dirty="0"/>
                        <a:t>3,4</a:t>
                      </a:r>
                    </a:p>
                  </a:txBody>
                  <a:tcPr/>
                </a:tc>
                <a:tc>
                  <a:txBody>
                    <a:bodyPr/>
                    <a:lstStyle/>
                    <a:p>
                      <a:pPr algn="r"/>
                      <a:r>
                        <a:rPr lang="pl-PL" dirty="0"/>
                        <a:t>8</a:t>
                      </a:r>
                    </a:p>
                  </a:txBody>
                  <a:tcPr/>
                </a:tc>
                <a:extLst>
                  <a:ext uri="{0D108BD9-81ED-4DB2-BD59-A6C34878D82A}">
                    <a16:rowId xmlns:a16="http://schemas.microsoft.com/office/drawing/2014/main" val="2273723374"/>
                  </a:ext>
                </a:extLst>
              </a:tr>
              <a:tr h="370840">
                <a:tc>
                  <a:txBody>
                    <a:bodyPr/>
                    <a:lstStyle/>
                    <a:p>
                      <a:r>
                        <a:rPr lang="pl-PL" dirty="0"/>
                        <a:t>774-121-29</a:t>
                      </a:r>
                    </a:p>
                  </a:txBody>
                  <a:tcPr/>
                </a:tc>
                <a:tc>
                  <a:txBody>
                    <a:bodyPr/>
                    <a:lstStyle/>
                    <a:p>
                      <a:pPr algn="r"/>
                      <a:r>
                        <a:rPr lang="pl-PL" dirty="0"/>
                        <a:t>6,8</a:t>
                      </a:r>
                    </a:p>
                  </a:txBody>
                  <a:tcPr/>
                </a:tc>
                <a:tc>
                  <a:txBody>
                    <a:bodyPr/>
                    <a:lstStyle/>
                    <a:p>
                      <a:pPr algn="r"/>
                      <a:r>
                        <a:rPr lang="pl-PL" dirty="0"/>
                        <a:t>16</a:t>
                      </a:r>
                    </a:p>
                  </a:txBody>
                  <a:tcPr/>
                </a:tc>
                <a:extLst>
                  <a:ext uri="{0D108BD9-81ED-4DB2-BD59-A6C34878D82A}">
                    <a16:rowId xmlns:a16="http://schemas.microsoft.com/office/drawing/2014/main" val="2123645295"/>
                  </a:ext>
                </a:extLst>
              </a:tr>
              <a:tr h="370840">
                <a:tc>
                  <a:txBody>
                    <a:bodyPr/>
                    <a:lstStyle/>
                    <a:p>
                      <a:r>
                        <a:rPr lang="pl-PL" dirty="0"/>
                        <a:t>113-486-44</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dirty="0"/>
                        <a:t>3,4</a:t>
                      </a:r>
                    </a:p>
                  </a:txBody>
                  <a:tcPr/>
                </a:tc>
                <a:tc>
                  <a:txBody>
                    <a:bodyPr/>
                    <a:lstStyle/>
                    <a:p>
                      <a:pPr algn="r"/>
                      <a:r>
                        <a:rPr lang="pl-PL" dirty="0"/>
                        <a:t>8</a:t>
                      </a:r>
                    </a:p>
                  </a:txBody>
                  <a:tcPr/>
                </a:tc>
                <a:extLst>
                  <a:ext uri="{0D108BD9-81ED-4DB2-BD59-A6C34878D82A}">
                    <a16:rowId xmlns:a16="http://schemas.microsoft.com/office/drawing/2014/main" val="2316667026"/>
                  </a:ext>
                </a:extLst>
              </a:tr>
            </a:tbl>
          </a:graphicData>
        </a:graphic>
      </p:graphicFrame>
    </p:spTree>
    <p:extLst>
      <p:ext uri="{BB962C8B-B14F-4D97-AF65-F5344CB8AC3E}">
        <p14:creationId xmlns:p14="http://schemas.microsoft.com/office/powerpoint/2010/main" val="280055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199971" y="2702076"/>
            <a:ext cx="8690994" cy="152461"/>
          </a:xfrm>
        </p:spPr>
        <p:txBody>
          <a:bodyPr>
            <a:normAutofit fontScale="90000"/>
          </a:bodyPr>
          <a:lstStyle/>
          <a:p>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Basic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Concept</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in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Data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sz="3600" b="1" dirty="0"/>
            </a:br>
            <a:br>
              <a:rPr lang="en-US" sz="3600" b="1" dirty="0"/>
            </a:br>
            <a:br>
              <a:rPr lang="pl-PL" sz="3600" b="1" dirty="0"/>
            </a:br>
            <a:br>
              <a:rPr lang="en-US" sz="3600" b="1" dirty="0"/>
            </a:br>
            <a:br>
              <a:rPr lang="en-US" sz="3600" b="1" dirty="0"/>
            </a:br>
            <a:br>
              <a:rPr lang="pl-PL" sz="3200" b="1" dirty="0"/>
            </a:br>
            <a:br>
              <a:rPr lang="pl-PL" sz="3200" b="1" dirty="0"/>
            </a:b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52536" y="1043073"/>
                <a:ext cx="8506436" cy="5299119"/>
              </a:xfrm>
            </p:spPr>
            <p:txBody>
              <a:bodyPr>
                <a:normAutofit/>
              </a:bodyPr>
              <a:lstStyle/>
              <a:p>
                <a:r>
                  <a:rPr lang="en-US" sz="2000" dirty="0"/>
                  <a:t>The likelihood ratio can be modified to take into account a </a:t>
                </a:r>
                <a:r>
                  <a:rPr lang="en-US" sz="2000" b="1" dirty="0"/>
                  <a:t>string comparator</a:t>
                </a:r>
                <a:r>
                  <a:rPr lang="en-US" sz="2000" dirty="0"/>
                  <a:t>.</a:t>
                </a:r>
                <a:endParaRPr lang="pl-PL" sz="2000" dirty="0"/>
              </a:p>
              <a:p>
                <a:r>
                  <a:rPr lang="en-US" sz="2000" dirty="0"/>
                  <a:t>A common approach when using the simple agree/disagree {1,0} comparison vector of the F&amp;S framework is by interpolation. </a:t>
                </a:r>
                <a:endParaRPr lang="pl-PL" sz="2000" dirty="0"/>
              </a:p>
              <a:p>
                <a:r>
                  <a:rPr lang="en-US" sz="2000" dirty="0"/>
                  <a:t>Assume matching variable </a:t>
                </a:r>
                <a:r>
                  <a:rPr lang="en-US" sz="2000" i="1" dirty="0"/>
                  <a:t>k</a:t>
                </a:r>
                <a:r>
                  <a:rPr lang="en-US" sz="2000" dirty="0"/>
                  <a:t> is first or last name. The likelihood ratio is modified as follows</a:t>
                </a:r>
                <a:r>
                  <a:rPr lang="pl-PL" sz="2000" dirty="0"/>
                  <a:t>:</a:t>
                </a:r>
              </a:p>
              <a:p>
                <a14:m>
                  <m:oMath xmlns:m="http://schemas.openxmlformats.org/officeDocument/2006/math">
                    <m:r>
                      <a:rPr lang="pl-PL" sz="2000" b="0" i="1" smtClean="0">
                        <a:latin typeface="Cambria Math" panose="02040503050406030204" pitchFamily="18" charset="0"/>
                      </a:rPr>
                      <m:t>𝑅</m:t>
                    </m:r>
                    <m:d>
                      <m:dPr>
                        <m:ctrlPr>
                          <a:rPr lang="pl-PL" sz="2000" b="0" i="1" smtClean="0">
                            <a:latin typeface="Cambria Math" panose="02040503050406030204" pitchFamily="18" charset="0"/>
                          </a:rPr>
                        </m:ctrlPr>
                      </m:dPr>
                      <m:e>
                        <m:sSubSup>
                          <m:sSubSupPr>
                            <m:ctrlPr>
                              <a:rPr lang="pl-PL" sz="2000" b="0" i="1" smtClean="0">
                                <a:latin typeface="Cambria Math" panose="02040503050406030204" pitchFamily="18" charset="0"/>
                              </a:rPr>
                            </m:ctrlPr>
                          </m:sSubSupPr>
                          <m:e>
                            <m:r>
                              <a:rPr lang="pl-PL" sz="2000" b="0" i="1" smtClean="0">
                                <a:latin typeface="Cambria Math" panose="02040503050406030204" pitchFamily="18" charset="0"/>
                                <a:ea typeface="Cambria Math" panose="02040503050406030204" pitchFamily="18" charset="0"/>
                              </a:rPr>
                              <m:t>𝛾</m:t>
                            </m:r>
                          </m:e>
                          <m:sub>
                            <m:r>
                              <a:rPr lang="pl-PL" sz="2000" b="0" i="1" smtClean="0">
                                <a:latin typeface="Cambria Math" panose="02040503050406030204" pitchFamily="18" charset="0"/>
                              </a:rPr>
                              <m:t>𝑘</m:t>
                            </m:r>
                          </m:sub>
                          <m:sup>
                            <m:r>
                              <a:rPr lang="pl-PL" sz="2000" b="0" i="1" smtClean="0">
                                <a:latin typeface="Cambria Math" panose="02040503050406030204" pitchFamily="18" charset="0"/>
                              </a:rPr>
                              <m:t>𝑗</m:t>
                            </m:r>
                          </m:sup>
                        </m:sSubSup>
                      </m:e>
                    </m:d>
                    <m:r>
                      <a:rPr lang="pl-PL" sz="2000" b="0" i="0" smtClean="0">
                        <a:latin typeface="Cambria Math" panose="02040503050406030204" pitchFamily="18" charset="0"/>
                      </a:rPr>
                      <m:t>=</m:t>
                    </m:r>
                    <m:sSubSup>
                      <m:sSubSupPr>
                        <m:ctrlPr>
                          <a:rPr lang="pl-PL" sz="2000" b="0" i="1" smtClean="0">
                            <a:latin typeface="Cambria Math" panose="02040503050406030204" pitchFamily="18" charset="0"/>
                          </a:rPr>
                        </m:ctrlPr>
                      </m:sSubSupPr>
                      <m:e>
                        <m:r>
                          <m:rPr>
                            <m:nor/>
                          </m:rPr>
                          <a:rPr lang="pl-PL" altLang="pl-PL" sz="2000" dirty="0"/>
                          <m:t>Φ</m:t>
                        </m:r>
                      </m:e>
                      <m:sub>
                        <m:r>
                          <a:rPr lang="pl-PL" sz="2000" b="0" i="1" smtClean="0">
                            <a:latin typeface="Cambria Math" panose="02040503050406030204" pitchFamily="18" charset="0"/>
                          </a:rPr>
                          <m:t>(</m:t>
                        </m:r>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𝑠</m:t>
                            </m:r>
                          </m:e>
                          <m:sub>
                            <m:r>
                              <a:rPr lang="pl-PL" sz="2000" b="0" i="1" smtClean="0">
                                <a:latin typeface="Cambria Math" panose="02040503050406030204" pitchFamily="18" charset="0"/>
                              </a:rPr>
                              <m:t>1</m:t>
                            </m:r>
                          </m:sub>
                        </m:sSub>
                        <m:r>
                          <a:rPr lang="pl-PL" sz="2000" b="0" i="1" smtClean="0">
                            <a:latin typeface="Cambria Math" panose="02040503050406030204" pitchFamily="18" charset="0"/>
                          </a:rPr>
                          <m:t>,</m:t>
                        </m:r>
                        <m:sSub>
                          <m:sSubPr>
                            <m:ctrlPr>
                              <a:rPr lang="pl-PL" sz="2000" b="0" i="1" smtClean="0">
                                <a:latin typeface="Cambria Math" panose="02040503050406030204" pitchFamily="18" charset="0"/>
                              </a:rPr>
                            </m:ctrlPr>
                          </m:sSubPr>
                          <m:e>
                            <m:r>
                              <a:rPr lang="pl-PL" sz="2000" b="0" i="1" smtClean="0">
                                <a:latin typeface="Cambria Math" panose="02040503050406030204" pitchFamily="18" charset="0"/>
                              </a:rPr>
                              <m:t>𝑠</m:t>
                            </m:r>
                          </m:e>
                          <m:sub>
                            <m:r>
                              <a:rPr lang="pl-PL" sz="2000" b="0" i="1" smtClean="0">
                                <a:latin typeface="Cambria Math" panose="02040503050406030204" pitchFamily="18" charset="0"/>
                              </a:rPr>
                              <m:t>2</m:t>
                            </m:r>
                          </m:sub>
                        </m:sSub>
                        <m:r>
                          <a:rPr lang="pl-PL" sz="2000" b="0" i="1" smtClean="0">
                            <a:latin typeface="Cambria Math" panose="02040503050406030204" pitchFamily="18" charset="0"/>
                          </a:rPr>
                          <m:t>)</m:t>
                        </m:r>
                      </m:sub>
                      <m:sup>
                        <m:r>
                          <a:rPr lang="pl-PL" sz="2000" b="0" i="1" smtClean="0">
                            <a:latin typeface="Cambria Math" panose="02040503050406030204" pitchFamily="18" charset="0"/>
                          </a:rPr>
                          <m:t>𝑗</m:t>
                        </m:r>
                      </m:sup>
                    </m:sSubSup>
                  </m:oMath>
                </a14:m>
                <a:r>
                  <a:rPr lang="pl-PL" altLang="pl-PL" sz="2000" dirty="0"/>
                  <a:t> </a:t>
                </a:r>
                <a14:m>
                  <m:oMath xmlns:m="http://schemas.openxmlformats.org/officeDocument/2006/math">
                    <m:f>
                      <m:fPr>
                        <m:ctrlPr>
                          <a:rPr lang="pl-PL" altLang="pl-PL" sz="2000" i="1" dirty="0">
                            <a:latin typeface="Cambria Math" panose="02040503050406030204" pitchFamily="18" charset="0"/>
                          </a:rPr>
                        </m:ctrlPr>
                      </m:fPr>
                      <m:num>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rPr>
                                  <m:t>𝛾</m:t>
                                </m:r>
                              </m:e>
                              <m:sub>
                                <m:r>
                                  <a:rPr lang="pl-PL" sz="2000" i="1">
                                    <a:latin typeface="Cambria Math" panose="02040503050406030204" pitchFamily="18" charset="0"/>
                                  </a:rPr>
                                  <m:t>𝑘</m:t>
                                </m:r>
                              </m:sub>
                              <m:sup>
                                <m:r>
                                  <a:rPr lang="pl-PL" sz="2000" i="1">
                                    <a:latin typeface="Cambria Math" panose="02040503050406030204" pitchFamily="18" charset="0"/>
                                  </a:rPr>
                                  <m:t>𝑗</m:t>
                                </m:r>
                              </m:sup>
                            </m:sSubSup>
                          </m:e>
                          <m:e>
                            <m:r>
                              <a:rPr lang="pl-PL" sz="2000" i="1">
                                <a:latin typeface="Cambria Math" panose="02040503050406030204" pitchFamily="18" charset="0"/>
                              </a:rPr>
                              <m:t>𝑀</m:t>
                            </m:r>
                          </m:e>
                        </m:d>
                      </m:num>
                      <m:den>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rPr>
                                  <m:t>𝛾</m:t>
                                </m:r>
                              </m:e>
                              <m:sub>
                                <m:r>
                                  <a:rPr lang="pl-PL" sz="2000" i="1">
                                    <a:latin typeface="Cambria Math" panose="02040503050406030204" pitchFamily="18" charset="0"/>
                                  </a:rPr>
                                  <m:t>𝑘</m:t>
                                </m:r>
                              </m:sub>
                              <m:sup>
                                <m:r>
                                  <a:rPr lang="pl-PL" sz="2000" i="1">
                                    <a:latin typeface="Cambria Math" panose="02040503050406030204" pitchFamily="18" charset="0"/>
                                  </a:rPr>
                                  <m:t>𝑗</m:t>
                                </m:r>
                              </m:sup>
                            </m:sSubSup>
                          </m:e>
                          <m:e>
                            <m:r>
                              <a:rPr lang="pl-PL" sz="2000" i="1">
                                <a:latin typeface="Cambria Math" panose="02040503050406030204" pitchFamily="18" charset="0"/>
                              </a:rPr>
                              <m:t>𝑁𝑀</m:t>
                            </m:r>
                          </m:e>
                        </m:d>
                      </m:den>
                    </m:f>
                  </m:oMath>
                </a14:m>
                <a:r>
                  <a:rPr lang="pl-PL" sz="2000" dirty="0"/>
                  <a:t>+ </a:t>
                </a:r>
                <a14:m>
                  <m:oMath xmlns:m="http://schemas.openxmlformats.org/officeDocument/2006/math">
                    <m:sSubSup>
                      <m:sSubSupPr>
                        <m:ctrlPr>
                          <a:rPr lang="pl-PL" sz="2000" i="1">
                            <a:latin typeface="Cambria Math" panose="02040503050406030204" pitchFamily="18" charset="0"/>
                          </a:rPr>
                        </m:ctrlPr>
                      </m:sSubSupPr>
                      <m:e>
                        <m:r>
                          <a:rPr lang="pl-PL" sz="2000" b="0" i="1" smtClean="0">
                            <a:latin typeface="Cambria Math" panose="02040503050406030204" pitchFamily="18" charset="0"/>
                          </a:rPr>
                          <m:t>(1−</m:t>
                        </m:r>
                        <m:r>
                          <m:rPr>
                            <m:nor/>
                          </m:rPr>
                          <a:rPr lang="pl-PL" altLang="pl-PL" sz="2000" dirty="0"/>
                          <m:t>Φ</m:t>
                        </m:r>
                      </m:e>
                      <m: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𝑠</m:t>
                            </m:r>
                          </m:e>
                          <m:sub>
                            <m:r>
                              <a:rPr lang="pl-PL" sz="2000" i="1">
                                <a:latin typeface="Cambria Math" panose="02040503050406030204" pitchFamily="18" charset="0"/>
                              </a:rPr>
                              <m:t>1</m:t>
                            </m:r>
                          </m:sub>
                        </m:s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𝑠</m:t>
                            </m:r>
                          </m:e>
                          <m:sub>
                            <m:r>
                              <a:rPr lang="pl-PL" sz="2000" i="1">
                                <a:latin typeface="Cambria Math" panose="02040503050406030204" pitchFamily="18" charset="0"/>
                              </a:rPr>
                              <m:t>2</m:t>
                            </m:r>
                          </m:sub>
                        </m:sSub>
                        <m:r>
                          <a:rPr lang="pl-PL" sz="2000" i="1">
                            <a:latin typeface="Cambria Math" panose="02040503050406030204" pitchFamily="18" charset="0"/>
                          </a:rPr>
                          <m:t>)</m:t>
                        </m:r>
                      </m:sub>
                      <m:sup>
                        <m:r>
                          <a:rPr lang="pl-PL" sz="2000" i="1">
                            <a:latin typeface="Cambria Math" panose="02040503050406030204" pitchFamily="18" charset="0"/>
                          </a:rPr>
                          <m:t>𝑗</m:t>
                        </m:r>
                      </m:sup>
                    </m:sSubSup>
                    <m:r>
                      <a:rPr lang="pl-PL" sz="2000" b="0" i="1" smtClean="0">
                        <a:latin typeface="Cambria Math" panose="02040503050406030204" pitchFamily="18" charset="0"/>
                      </a:rPr>
                      <m:t>)</m:t>
                    </m:r>
                  </m:oMath>
                </a14:m>
                <a:r>
                  <a:rPr lang="pl-PL" altLang="pl-PL" sz="2000" dirty="0"/>
                  <a:t> </a:t>
                </a:r>
                <a14:m>
                  <m:oMath xmlns:m="http://schemas.openxmlformats.org/officeDocument/2006/math">
                    <m:f>
                      <m:fPr>
                        <m:ctrlPr>
                          <a:rPr lang="pl-PL" altLang="pl-PL" sz="2000" i="1" dirty="0">
                            <a:latin typeface="Cambria Math" panose="02040503050406030204" pitchFamily="18" charset="0"/>
                          </a:rPr>
                        </m:ctrlPr>
                      </m:fPr>
                      <m:num>
                        <m:r>
                          <a:rPr lang="pl-PL" altLang="pl-PL" sz="2000" b="0" i="1" dirty="0" smtClean="0">
                            <a:latin typeface="Cambria Math" panose="02040503050406030204" pitchFamily="18" charset="0"/>
                          </a:rPr>
                          <m:t>1−</m:t>
                        </m:r>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rPr>
                                  <m:t>𝛾</m:t>
                                </m:r>
                              </m:e>
                              <m:sub>
                                <m:r>
                                  <a:rPr lang="pl-PL" sz="2000" i="1">
                                    <a:latin typeface="Cambria Math" panose="02040503050406030204" pitchFamily="18" charset="0"/>
                                  </a:rPr>
                                  <m:t>𝑘</m:t>
                                </m:r>
                              </m:sub>
                              <m:sup>
                                <m:r>
                                  <a:rPr lang="pl-PL" sz="2000" i="1">
                                    <a:latin typeface="Cambria Math" panose="02040503050406030204" pitchFamily="18" charset="0"/>
                                  </a:rPr>
                                  <m:t>𝑗</m:t>
                                </m:r>
                              </m:sup>
                            </m:sSubSup>
                          </m:e>
                          <m:e>
                            <m:r>
                              <a:rPr lang="pl-PL" sz="2000" i="1">
                                <a:latin typeface="Cambria Math" panose="02040503050406030204" pitchFamily="18" charset="0"/>
                              </a:rPr>
                              <m:t>𝑀</m:t>
                            </m:r>
                          </m:e>
                        </m:d>
                      </m:num>
                      <m:den>
                        <m:r>
                          <a:rPr lang="pl-PL" sz="2000" b="0" i="1" smtClean="0">
                            <a:latin typeface="Cambria Math" panose="02040503050406030204" pitchFamily="18" charset="0"/>
                          </a:rPr>
                          <m:t>1−</m:t>
                        </m:r>
                        <m:r>
                          <a:rPr lang="pl-PL" sz="2000" i="1">
                            <a:latin typeface="Cambria Math" panose="02040503050406030204" pitchFamily="18" charset="0"/>
                          </a:rPr>
                          <m:t>𝑃</m:t>
                        </m:r>
                        <m:d>
                          <m:dPr>
                            <m:ctrlPr>
                              <a:rPr lang="pl-PL" sz="2000" i="1">
                                <a:latin typeface="Cambria Math" panose="02040503050406030204" pitchFamily="18" charset="0"/>
                              </a:rPr>
                            </m:ctrlPr>
                          </m:dPr>
                          <m:e>
                            <m:sSubSup>
                              <m:sSubSupPr>
                                <m:ctrlPr>
                                  <a:rPr lang="pl-PL" sz="2000" i="1">
                                    <a:latin typeface="Cambria Math" panose="02040503050406030204" pitchFamily="18" charset="0"/>
                                  </a:rPr>
                                </m:ctrlPr>
                              </m:sSubSupPr>
                              <m:e>
                                <m:r>
                                  <a:rPr lang="pl-PL" sz="2000" i="1">
                                    <a:latin typeface="Cambria Math" panose="02040503050406030204" pitchFamily="18" charset="0"/>
                                  </a:rPr>
                                  <m:t>𝛾</m:t>
                                </m:r>
                              </m:e>
                              <m:sub>
                                <m:r>
                                  <a:rPr lang="pl-PL" sz="2000" i="1">
                                    <a:latin typeface="Cambria Math" panose="02040503050406030204" pitchFamily="18" charset="0"/>
                                  </a:rPr>
                                  <m:t>𝑘</m:t>
                                </m:r>
                              </m:sub>
                              <m:sup>
                                <m:r>
                                  <a:rPr lang="pl-PL" sz="2000" i="1">
                                    <a:latin typeface="Cambria Math" panose="02040503050406030204" pitchFamily="18" charset="0"/>
                                  </a:rPr>
                                  <m:t>𝑗</m:t>
                                </m:r>
                              </m:sup>
                            </m:sSubSup>
                          </m:e>
                          <m:e>
                            <m:r>
                              <a:rPr lang="pl-PL" sz="2000" i="1">
                                <a:latin typeface="Cambria Math" panose="02040503050406030204" pitchFamily="18" charset="0"/>
                              </a:rPr>
                              <m:t>𝑁𝑀</m:t>
                            </m:r>
                          </m:e>
                        </m:d>
                      </m:den>
                    </m:f>
                  </m:oMath>
                </a14:m>
                <a:endParaRPr lang="pl-PL" sz="2000" dirty="0"/>
              </a:p>
              <a:p>
                <a:r>
                  <a:rPr lang="pl-PL" altLang="pl-PL" sz="2000" dirty="0"/>
                  <a:t>One </a:t>
                </a:r>
                <a:r>
                  <a:rPr lang="pl-PL" altLang="pl-PL" sz="2000" dirty="0" err="1"/>
                  <a:t>can</a:t>
                </a:r>
                <a:r>
                  <a:rPr lang="pl-PL" altLang="pl-PL" sz="2000" dirty="0"/>
                  <a:t> </a:t>
                </a:r>
                <a:r>
                  <a:rPr lang="pl-PL" altLang="pl-PL" sz="2000" dirty="0" err="1"/>
                  <a:t>see</a:t>
                </a:r>
                <a:r>
                  <a:rPr lang="pl-PL" altLang="pl-PL" sz="2000" dirty="0"/>
                  <a:t> </a:t>
                </a:r>
                <a:r>
                  <a:rPr lang="pl-PL" altLang="pl-PL" sz="2000" dirty="0" err="1"/>
                  <a:t>that</a:t>
                </a:r>
                <a:r>
                  <a:rPr lang="pl-PL" altLang="pl-PL" sz="2000" dirty="0"/>
                  <a:t> </a:t>
                </a:r>
                <a:r>
                  <a:rPr lang="pl-PL" altLang="pl-PL" sz="2000" dirty="0" err="1"/>
                  <a:t>if</a:t>
                </a:r>
                <a:r>
                  <a:rPr lang="pl-PL" altLang="pl-PL" sz="2000" dirty="0"/>
                  <a:t> </a:t>
                </a:r>
                <a:r>
                  <a:rPr lang="pl-PL" altLang="pl-PL" sz="2000" dirty="0" err="1"/>
                  <a:t>there</a:t>
                </a:r>
                <a:r>
                  <a:rPr lang="pl-PL" altLang="pl-PL" sz="2000" dirty="0"/>
                  <a:t> </a:t>
                </a:r>
                <a:r>
                  <a:rPr lang="pl-PL" altLang="pl-PL" sz="2000" dirty="0" err="1"/>
                  <a:t>is</a:t>
                </a:r>
                <a:r>
                  <a:rPr lang="pl-PL" altLang="pl-PL" sz="2000" dirty="0"/>
                  <a:t> a </a:t>
                </a:r>
                <a:r>
                  <a:rPr lang="pl-PL" altLang="pl-PL" sz="2000" dirty="0" err="1"/>
                  <a:t>perfect</a:t>
                </a:r>
                <a:r>
                  <a:rPr lang="pl-PL" altLang="pl-PL" sz="2000" dirty="0"/>
                  <a:t> </a:t>
                </a:r>
                <a:r>
                  <a:rPr lang="pl-PL" altLang="pl-PL" sz="2000" dirty="0" err="1"/>
                  <a:t>agreement</a:t>
                </a:r>
                <a:r>
                  <a:rPr lang="pl-PL" altLang="pl-PL" sz="2000" dirty="0"/>
                  <a:t> and </a:t>
                </a:r>
                <a14:m>
                  <m:oMath xmlns:m="http://schemas.openxmlformats.org/officeDocument/2006/math">
                    <m:sSubSup>
                      <m:sSubSupPr>
                        <m:ctrlPr>
                          <a:rPr lang="pl-PL" sz="2000" i="1">
                            <a:latin typeface="Cambria Math" panose="02040503050406030204" pitchFamily="18" charset="0"/>
                          </a:rPr>
                        </m:ctrlPr>
                      </m:sSubSupPr>
                      <m:e>
                        <m:r>
                          <m:rPr>
                            <m:nor/>
                          </m:rPr>
                          <a:rPr lang="pl-PL" altLang="pl-PL" sz="2000" dirty="0"/>
                          <m:t>Φ</m:t>
                        </m:r>
                      </m:e>
                      <m: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𝑠</m:t>
                            </m:r>
                          </m:e>
                          <m:sub>
                            <m:r>
                              <a:rPr lang="pl-PL" sz="2000" i="1">
                                <a:latin typeface="Cambria Math" panose="02040503050406030204" pitchFamily="18" charset="0"/>
                              </a:rPr>
                              <m:t>1</m:t>
                            </m:r>
                          </m:sub>
                        </m:s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𝑠</m:t>
                            </m:r>
                          </m:e>
                          <m:sub>
                            <m:r>
                              <a:rPr lang="pl-PL" sz="2000" i="1">
                                <a:latin typeface="Cambria Math" panose="02040503050406030204" pitchFamily="18" charset="0"/>
                              </a:rPr>
                              <m:t>2</m:t>
                            </m:r>
                          </m:sub>
                        </m:sSub>
                        <m:r>
                          <a:rPr lang="pl-PL" sz="2000" i="1">
                            <a:latin typeface="Cambria Math" panose="02040503050406030204" pitchFamily="18" charset="0"/>
                          </a:rPr>
                          <m:t>)</m:t>
                        </m:r>
                      </m:sub>
                      <m:sup>
                        <m:r>
                          <a:rPr lang="pl-PL" sz="2000" i="1">
                            <a:latin typeface="Cambria Math" panose="02040503050406030204" pitchFamily="18" charset="0"/>
                          </a:rPr>
                          <m:t>𝑗</m:t>
                        </m:r>
                      </m:sup>
                    </m:sSubSup>
                  </m:oMath>
                </a14:m>
                <a:r>
                  <a:rPr lang="pl-PL" altLang="pl-PL" sz="2000" dirty="0"/>
                  <a:t> =1, </a:t>
                </a:r>
                <a:r>
                  <a:rPr lang="pl-PL" altLang="pl-PL" sz="2000" dirty="0" err="1"/>
                  <a:t>then</a:t>
                </a:r>
                <a:r>
                  <a:rPr lang="pl-PL" altLang="pl-PL" sz="2000" dirty="0"/>
                  <a:t> we </a:t>
                </a:r>
                <a:r>
                  <a:rPr lang="pl-PL" altLang="pl-PL" sz="2000" dirty="0" err="1"/>
                  <a:t>obtain</a:t>
                </a:r>
                <a:r>
                  <a:rPr lang="pl-PL" altLang="pl-PL" sz="2000" dirty="0"/>
                  <a:t> the </a:t>
                </a:r>
                <a:r>
                  <a:rPr lang="pl-PL" altLang="pl-PL" sz="2000" dirty="0" err="1"/>
                  <a:t>original</a:t>
                </a:r>
                <a:r>
                  <a:rPr lang="pl-PL" altLang="pl-PL" sz="2000" dirty="0"/>
                  <a:t> </a:t>
                </a:r>
                <a:r>
                  <a:rPr lang="pl-PL" altLang="pl-PL" sz="2000" dirty="0" err="1"/>
                  <a:t>agreement</a:t>
                </a:r>
                <a:r>
                  <a:rPr lang="pl-PL" altLang="pl-PL" sz="2000" dirty="0"/>
                  <a:t> </a:t>
                </a:r>
                <a:r>
                  <a:rPr lang="pl-PL" altLang="pl-PL" sz="2000" dirty="0" err="1"/>
                  <a:t>likelihood</a:t>
                </a:r>
                <a:r>
                  <a:rPr lang="pl-PL" altLang="pl-PL" sz="2000" dirty="0"/>
                  <a:t> ratio, and </a:t>
                </a:r>
                <a:r>
                  <a:rPr lang="pl-PL" altLang="pl-PL" sz="2000" dirty="0" err="1"/>
                  <a:t>when</a:t>
                </a:r>
                <a:r>
                  <a:rPr lang="pl-PL" altLang="pl-PL" sz="2000" dirty="0"/>
                  <a:t> </a:t>
                </a:r>
                <a:r>
                  <a:rPr lang="pl-PL" altLang="pl-PL" sz="2000" i="0" dirty="0">
                    <a:latin typeface="+mj-lt"/>
                  </a:rPr>
                  <a:t>"</a:t>
                </a:r>
                <a:r>
                  <a:rPr lang="pl-PL" sz="2000" dirty="0"/>
                  <a:t> </a:t>
                </a:r>
                <a14:m>
                  <m:oMath xmlns:m="http://schemas.openxmlformats.org/officeDocument/2006/math">
                    <m:sSubSup>
                      <m:sSubSupPr>
                        <m:ctrlPr>
                          <a:rPr lang="pl-PL" sz="2000" i="1">
                            <a:latin typeface="Cambria Math" panose="02040503050406030204" pitchFamily="18" charset="0"/>
                          </a:rPr>
                        </m:ctrlPr>
                      </m:sSubSupPr>
                      <m:e>
                        <m:r>
                          <m:rPr>
                            <m:nor/>
                          </m:rPr>
                          <a:rPr lang="pl-PL" altLang="pl-PL" sz="2000" dirty="0"/>
                          <m:t>Φ</m:t>
                        </m:r>
                      </m:e>
                      <m: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𝑠</m:t>
                            </m:r>
                          </m:e>
                          <m:sub>
                            <m:r>
                              <a:rPr lang="pl-PL" sz="2000" i="1">
                                <a:latin typeface="Cambria Math" panose="02040503050406030204" pitchFamily="18" charset="0"/>
                              </a:rPr>
                              <m:t>1</m:t>
                            </m:r>
                          </m:sub>
                        </m:sSub>
                        <m:r>
                          <a:rPr lang="pl-PL" sz="2000" i="1">
                            <a:latin typeface="Cambria Math" panose="02040503050406030204" pitchFamily="18" charset="0"/>
                          </a:rPr>
                          <m:t>,</m:t>
                        </m:r>
                        <m:sSub>
                          <m:sSubPr>
                            <m:ctrlPr>
                              <a:rPr lang="pl-PL" sz="2000" i="1">
                                <a:latin typeface="Cambria Math" panose="02040503050406030204" pitchFamily="18" charset="0"/>
                              </a:rPr>
                            </m:ctrlPr>
                          </m:sSubPr>
                          <m:e>
                            <m:r>
                              <a:rPr lang="pl-PL" sz="2000" i="1">
                                <a:latin typeface="Cambria Math" panose="02040503050406030204" pitchFamily="18" charset="0"/>
                              </a:rPr>
                              <m:t>𝑠</m:t>
                            </m:r>
                          </m:e>
                          <m:sub>
                            <m:r>
                              <a:rPr lang="pl-PL" sz="2000" i="1">
                                <a:latin typeface="Cambria Math" panose="02040503050406030204" pitchFamily="18" charset="0"/>
                              </a:rPr>
                              <m:t>2</m:t>
                            </m:r>
                          </m:sub>
                        </m:sSub>
                        <m:r>
                          <a:rPr lang="pl-PL" sz="2000" i="1">
                            <a:latin typeface="Cambria Math" panose="02040503050406030204" pitchFamily="18" charset="0"/>
                          </a:rPr>
                          <m:t>)</m:t>
                        </m:r>
                      </m:sub>
                      <m:sup>
                        <m:r>
                          <a:rPr lang="pl-PL" sz="2000" i="1">
                            <a:latin typeface="Cambria Math" panose="02040503050406030204" pitchFamily="18" charset="0"/>
                          </a:rPr>
                          <m:t>𝑗</m:t>
                        </m:r>
                      </m:sup>
                    </m:sSubSup>
                  </m:oMath>
                </a14:m>
                <a:r>
                  <a:rPr lang="pl-PL" altLang="pl-PL" sz="2000" dirty="0"/>
                  <a:t> =0 we </a:t>
                </a:r>
                <a:r>
                  <a:rPr lang="pl-PL" altLang="pl-PL" sz="2000" dirty="0" err="1"/>
                  <a:t>obtain</a:t>
                </a:r>
                <a:r>
                  <a:rPr lang="pl-PL" altLang="pl-PL" sz="2000" dirty="0"/>
                  <a:t> the </a:t>
                </a:r>
                <a:r>
                  <a:rPr lang="pl-PL" altLang="pl-PL" sz="2000" dirty="0" err="1"/>
                  <a:t>disagreement</a:t>
                </a:r>
                <a:r>
                  <a:rPr lang="pl-PL" altLang="pl-PL" sz="2000" dirty="0"/>
                  <a:t> </a:t>
                </a:r>
                <a:r>
                  <a:rPr lang="pl-PL" altLang="pl-PL" sz="2000" dirty="0" err="1"/>
                  <a:t>likelihood</a:t>
                </a:r>
                <a:r>
                  <a:rPr lang="pl-PL" altLang="pl-PL" sz="2000" dirty="0"/>
                  <a:t> ratio. </a:t>
                </a:r>
                <a:r>
                  <a:rPr lang="pl-PL" altLang="pl-PL" sz="2000" dirty="0" err="1"/>
                  <a:t>Intermediary</a:t>
                </a:r>
                <a:r>
                  <a:rPr lang="pl-PL" altLang="pl-PL" sz="2000" dirty="0"/>
                  <a:t> </a:t>
                </a:r>
                <a:r>
                  <a:rPr lang="pl-PL" altLang="pl-PL" sz="2000" dirty="0" err="1"/>
                  <a:t>values</a:t>
                </a:r>
                <a:r>
                  <a:rPr lang="pl-PL" altLang="pl-PL" sz="2000" dirty="0"/>
                  <a:t> </a:t>
                </a:r>
                <a:r>
                  <a:rPr lang="pl-PL" altLang="pl-PL" sz="2000" dirty="0" err="1"/>
                  <a:t>are</a:t>
                </a:r>
                <a:r>
                  <a:rPr lang="pl-PL" altLang="pl-PL" sz="2000" dirty="0"/>
                  <a:t> </a:t>
                </a:r>
                <a:r>
                  <a:rPr lang="pl-PL" altLang="pl-PL" sz="2000" dirty="0" err="1"/>
                  <a:t>obtained</a:t>
                </a:r>
                <a:r>
                  <a:rPr lang="pl-PL" altLang="pl-PL" sz="2000" dirty="0"/>
                  <a:t> for the </a:t>
                </a:r>
                <a:r>
                  <a:rPr lang="pl-PL" altLang="pl-PL" sz="2000" dirty="0" err="1"/>
                  <a:t>likelihood</a:t>
                </a:r>
                <a:r>
                  <a:rPr lang="pl-PL" altLang="pl-PL" sz="2000" dirty="0"/>
                  <a:t> ratio </a:t>
                </a:r>
                <a:r>
                  <a:rPr lang="pl-PL" altLang="pl-PL" sz="2000" dirty="0" err="1"/>
                  <a:t>under</a:t>
                </a:r>
                <a:r>
                  <a:rPr lang="pl-PL" altLang="pl-PL" sz="2000" dirty="0"/>
                  <a:t> </a:t>
                </a:r>
                <a:r>
                  <a:rPr lang="pl-PL" altLang="pl-PL" sz="2000" dirty="0" err="1"/>
                  <a:t>partial</a:t>
                </a:r>
                <a:r>
                  <a:rPr lang="pl-PL" altLang="pl-PL" sz="2000" dirty="0"/>
                  <a:t> </a:t>
                </a:r>
                <a:r>
                  <a:rPr lang="pl-PL" altLang="pl-PL" sz="2000" dirty="0" err="1"/>
                  <a:t>agreements</a:t>
                </a:r>
                <a:r>
                  <a:rPr lang="pl-PL" altLang="pl-PL" sz="2000" dirty="0"/>
                  <a:t>. </a:t>
                </a:r>
              </a:p>
              <a:p>
                <a:endParaRPr lang="en-US" sz="2000" dirty="0"/>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252536" y="1043073"/>
                <a:ext cx="8506436" cy="5299119"/>
              </a:xfrm>
              <a:blipFill>
                <a:blip r:embed="rId2"/>
                <a:stretch>
                  <a:fillRect l="-645" t="-1151" r="-788"/>
                </a:stretch>
              </a:blipFill>
            </p:spPr>
            <p:txBody>
              <a:bodyPr/>
              <a:lstStyle/>
              <a:p>
                <a:r>
                  <a:rPr lang="en-GB">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24</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7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0" y="1479380"/>
            <a:ext cx="8690994" cy="152461"/>
          </a:xfrm>
        </p:spPr>
        <p:txBody>
          <a:bodyPr>
            <a:normAutofit fontScale="90000"/>
          </a:bodyPr>
          <a:lstStyle/>
          <a:p>
            <a:pPr algn="ctr"/>
            <a:r>
              <a:rPr lang="en-US"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Summary of Steps for Probabilistic Record Linkage</a:t>
            </a:r>
            <a:br>
              <a:rPr lang="en-US" sz="3600" b="1" dirty="0"/>
            </a:br>
            <a:br>
              <a:rPr lang="pl-PL" sz="3600" b="1" dirty="0"/>
            </a:br>
            <a:br>
              <a:rPr lang="en-US" sz="3600" b="1" dirty="0"/>
            </a:br>
            <a:br>
              <a:rPr lang="en-US" sz="3600" b="1" dirty="0"/>
            </a:br>
            <a:br>
              <a:rPr lang="pl-PL" sz="3200" b="1" dirty="0"/>
            </a:br>
            <a:endParaRPr lang="pl-PL" sz="3200" b="1" dirty="0">
              <a:ln/>
              <a:solidFill>
                <a:srgbClr val="001D77"/>
              </a:solidFill>
              <a:latin typeface="Fira Sans" panose="020B0503050000020004" pitchFamily="34" charset="0"/>
              <a:ea typeface="Fira Sans" panose="020B05030500000200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68447" y="1132514"/>
                <a:ext cx="8422547" cy="4963559"/>
              </a:xfrm>
            </p:spPr>
            <p:txBody>
              <a:bodyPr>
                <a:normAutofit/>
              </a:bodyPr>
              <a:lstStyle/>
              <a:p>
                <a:pPr marL="0" lvl="0" indent="0" eaLnBrk="0" fontAlgn="base" hangingPunct="0">
                  <a:lnSpc>
                    <a:spcPct val="100000"/>
                  </a:lnSpc>
                  <a:spcBef>
                    <a:spcPct val="0"/>
                  </a:spcBef>
                  <a:spcAft>
                    <a:spcPct val="0"/>
                  </a:spcAft>
                  <a:buFontTx/>
                  <a:buChar char="•"/>
                </a:pPr>
                <a:r>
                  <a:rPr lang="pl-PL" altLang="pl-PL" sz="2000" dirty="0" err="1"/>
                  <a:t>Estimate</a:t>
                </a:r>
                <a:r>
                  <a:rPr lang="pl-PL" altLang="pl-PL" sz="2000" dirty="0"/>
                  <a:t> the </a:t>
                </a:r>
                <a14:m>
                  <m:oMath xmlns:m="http://schemas.openxmlformats.org/officeDocument/2006/math">
                    <m:r>
                      <a:rPr lang="pl-PL" altLang="pl-PL" sz="2000" i="1" dirty="0" smtClean="0">
                        <a:latin typeface="Cambria Math" panose="02040503050406030204" pitchFamily="18" charset="0"/>
                      </a:rPr>
                      <m:t>𝑚</m:t>
                    </m:r>
                  </m:oMath>
                </a14:m>
                <a:r>
                  <a:rPr lang="pl-PL" altLang="pl-PL" sz="2000" dirty="0"/>
                  <a:t> and </a:t>
                </a:r>
                <a14:m>
                  <m:oMath xmlns:m="http://schemas.openxmlformats.org/officeDocument/2006/math">
                    <m:r>
                      <a:rPr lang="pl-PL" altLang="pl-PL" sz="2000" i="1" dirty="0" smtClean="0">
                        <a:latin typeface="Cambria Math" panose="02040503050406030204" pitchFamily="18" charset="0"/>
                      </a:rPr>
                      <m:t>𝑢</m:t>
                    </m:r>
                  </m:oMath>
                </a14:m>
                <a:r>
                  <a:rPr lang="pl-PL" altLang="pl-PL" sz="2000" dirty="0"/>
                  <a:t> </a:t>
                </a:r>
                <a:r>
                  <a:rPr lang="pl-PL" altLang="pl-PL" sz="2000" dirty="0" err="1"/>
                  <a:t>probabilities</a:t>
                </a:r>
                <a:r>
                  <a:rPr lang="pl-PL" altLang="pl-PL" sz="2000" dirty="0"/>
                  <a:t> for </a:t>
                </a:r>
                <a:r>
                  <a:rPr lang="pl-PL" altLang="pl-PL" sz="2000" dirty="0" err="1"/>
                  <a:t>each</a:t>
                </a:r>
                <a:r>
                  <a:rPr lang="pl-PL" altLang="pl-PL" sz="2000" dirty="0"/>
                  <a:t> </a:t>
                </a:r>
                <a:r>
                  <a:rPr lang="pl-PL" altLang="pl-PL" sz="2000" dirty="0" err="1"/>
                  <a:t>linking</a:t>
                </a:r>
                <a:r>
                  <a:rPr lang="pl-PL" altLang="pl-PL" sz="2000" dirty="0"/>
                  <a:t> </a:t>
                </a:r>
                <a:r>
                  <a:rPr lang="pl-PL" altLang="pl-PL" sz="2000" dirty="0" err="1"/>
                  <a:t>variable</a:t>
                </a:r>
                <a:r>
                  <a:rPr lang="pl-PL" altLang="pl-PL" sz="2000" dirty="0"/>
                  <a:t> </a:t>
                </a:r>
                <a:r>
                  <a:rPr lang="pl-PL" altLang="pl-PL" sz="2000" dirty="0" err="1"/>
                  <a:t>using</a:t>
                </a:r>
                <a:r>
                  <a:rPr lang="pl-PL" altLang="pl-PL" sz="2000" dirty="0"/>
                  <a:t> the </a:t>
                </a:r>
                <a:r>
                  <a:rPr lang="pl-PL" altLang="pl-PL" sz="2000" dirty="0" err="1"/>
                  <a:t>observed</a:t>
                </a:r>
                <a:r>
                  <a:rPr lang="pl-PL" altLang="pl-PL" sz="2000" dirty="0"/>
                  <a:t> </a:t>
                </a:r>
                <a:r>
                  <a:rPr lang="pl-PL" altLang="pl-PL" sz="2000" dirty="0" err="1"/>
                  <a:t>frequency</a:t>
                </a:r>
                <a:r>
                  <a:rPr lang="pl-PL" altLang="pl-PL" sz="2000" dirty="0"/>
                  <a:t> of </a:t>
                </a:r>
                <a:r>
                  <a:rPr lang="pl-PL" altLang="pl-PL" sz="2000" dirty="0" err="1"/>
                  <a:t>agreement</a:t>
                </a:r>
                <a:r>
                  <a:rPr lang="pl-PL" altLang="pl-PL" sz="2000" dirty="0"/>
                  <a:t> and </a:t>
                </a:r>
                <a:r>
                  <a:rPr lang="pl-PL" altLang="pl-PL" sz="2000" dirty="0" err="1"/>
                  <a:t>disagreement</a:t>
                </a:r>
                <a:r>
                  <a:rPr lang="pl-PL" altLang="pl-PL" sz="2000" dirty="0"/>
                  <a:t> </a:t>
                </a:r>
                <a:r>
                  <a:rPr lang="pl-PL" altLang="pl-PL" sz="2000" dirty="0" err="1"/>
                  <a:t>patterns</a:t>
                </a:r>
                <a:r>
                  <a:rPr lang="pl-PL" altLang="pl-PL" sz="2000" dirty="0"/>
                  <a:t> </a:t>
                </a:r>
                <a:r>
                  <a:rPr lang="pl-PL" altLang="pl-PL" sz="2000" dirty="0" err="1"/>
                  <a:t>among</a:t>
                </a:r>
                <a:r>
                  <a:rPr lang="pl-PL" altLang="pl-PL" sz="2000" dirty="0"/>
                  <a:t> </a:t>
                </a:r>
                <a:r>
                  <a:rPr lang="pl-PL" altLang="pl-PL" sz="2000" dirty="0" err="1"/>
                  <a:t>all</a:t>
                </a:r>
                <a:r>
                  <a:rPr lang="pl-PL" altLang="pl-PL" sz="2000" dirty="0"/>
                  <a:t> </a:t>
                </a:r>
                <a:r>
                  <a:rPr lang="pl-PL" altLang="pl-PL" sz="2000" dirty="0" err="1"/>
                  <a:t>pairs</a:t>
                </a:r>
                <a:r>
                  <a:rPr lang="pl-PL" altLang="pl-PL" sz="2000" dirty="0"/>
                  <a:t>, </a:t>
                </a:r>
                <a:r>
                  <a:rPr lang="pl-PL" altLang="pl-PL" sz="2000" dirty="0" err="1"/>
                  <a:t>commonly</a:t>
                </a:r>
                <a:r>
                  <a:rPr lang="pl-PL" altLang="pl-PL" sz="2000" dirty="0"/>
                  <a:t> </a:t>
                </a:r>
                <a:r>
                  <a:rPr lang="pl-PL" altLang="pl-PL" sz="2000" dirty="0" err="1"/>
                  <a:t>generated</a:t>
                </a:r>
                <a:r>
                  <a:rPr lang="pl-PL" altLang="pl-PL" sz="2000" dirty="0"/>
                  <a:t> </a:t>
                </a:r>
                <a:r>
                  <a:rPr lang="pl-PL" altLang="pl-PL" sz="2000" dirty="0" err="1"/>
                  <a:t>using</a:t>
                </a:r>
                <a:r>
                  <a:rPr lang="pl-PL" altLang="pl-PL" sz="2000" dirty="0"/>
                  <a:t> the EM (</a:t>
                </a:r>
                <a:r>
                  <a:rPr lang="pl-PL" altLang="pl-PL" sz="2000" dirty="0" err="1"/>
                  <a:t>expectation-maximization</a:t>
                </a:r>
                <a:r>
                  <a:rPr lang="pl-PL" altLang="pl-PL" sz="2000" dirty="0"/>
                  <a:t>) </a:t>
                </a:r>
                <a:r>
                  <a:rPr lang="pl-PL" altLang="pl-PL" sz="2000" dirty="0" err="1"/>
                  <a:t>algorithm</a:t>
                </a:r>
                <a:r>
                  <a:rPr lang="pl-PL" altLang="pl-PL" sz="2000" dirty="0"/>
                  <a:t> </a:t>
                </a:r>
                <a:r>
                  <a:rPr lang="pl-PL" altLang="pl-PL" sz="2000" dirty="0" err="1"/>
                  <a:t>described</a:t>
                </a:r>
                <a:r>
                  <a:rPr lang="pl-PL" altLang="pl-PL" sz="2000" dirty="0"/>
                  <a:t> by </a:t>
                </a:r>
                <a:r>
                  <a:rPr lang="pl-PL" altLang="pl-PL" sz="2000" dirty="0" err="1"/>
                  <a:t>Fellegi-Sunter</a:t>
                </a:r>
                <a:r>
                  <a:rPr lang="pl-PL" altLang="pl-PL" sz="2000" dirty="0"/>
                  <a:t>.</a:t>
                </a:r>
              </a:p>
              <a:p>
                <a:pPr marL="0" lvl="0" indent="0" eaLnBrk="0" fontAlgn="base" hangingPunct="0">
                  <a:lnSpc>
                    <a:spcPct val="100000"/>
                  </a:lnSpc>
                  <a:spcBef>
                    <a:spcPct val="0"/>
                  </a:spcBef>
                  <a:spcAft>
                    <a:spcPct val="0"/>
                  </a:spcAft>
                  <a:buFontTx/>
                  <a:buChar char="•"/>
                </a:pPr>
                <a:endParaRPr lang="pl-PL" altLang="pl-PL" sz="2000" dirty="0"/>
              </a:p>
              <a:p>
                <a:pPr marL="0" lvl="0" indent="0" eaLnBrk="0" fontAlgn="base" hangingPunct="0">
                  <a:lnSpc>
                    <a:spcPct val="100000"/>
                  </a:lnSpc>
                  <a:spcBef>
                    <a:spcPct val="0"/>
                  </a:spcBef>
                  <a:spcAft>
                    <a:spcPct val="0"/>
                  </a:spcAft>
                  <a:buFontTx/>
                  <a:buChar char="•"/>
                </a:pPr>
                <a:r>
                  <a:rPr lang="pl-PL" altLang="pl-PL" sz="2000" dirty="0" err="1"/>
                  <a:t>Calculate</a:t>
                </a:r>
                <a:r>
                  <a:rPr lang="pl-PL" altLang="pl-PL" sz="2000" dirty="0"/>
                  <a:t> </a:t>
                </a:r>
                <a:r>
                  <a:rPr lang="pl-PL" altLang="pl-PL" sz="2000" dirty="0" err="1"/>
                  <a:t>agreement</a:t>
                </a:r>
                <a:r>
                  <a:rPr lang="pl-PL" altLang="pl-PL" sz="2000" dirty="0"/>
                  <a:t> and </a:t>
                </a:r>
                <a:r>
                  <a:rPr lang="pl-PL" altLang="pl-PL" sz="2000" dirty="0" err="1"/>
                  <a:t>disagreement</a:t>
                </a:r>
                <a:r>
                  <a:rPr lang="pl-PL" altLang="pl-PL" sz="2000" dirty="0"/>
                  <a:t> </a:t>
                </a:r>
                <a:r>
                  <a:rPr lang="pl-PL" altLang="pl-PL" sz="2000" dirty="0" err="1"/>
                  <a:t>weights</a:t>
                </a:r>
                <a:r>
                  <a:rPr lang="pl-PL" altLang="pl-PL" sz="2000" dirty="0"/>
                  <a:t> </a:t>
                </a:r>
                <a:r>
                  <a:rPr lang="pl-PL" altLang="pl-PL" sz="2000" dirty="0" err="1"/>
                  <a:t>using</a:t>
                </a:r>
                <a:r>
                  <a:rPr lang="pl-PL" altLang="pl-PL" sz="2000" dirty="0"/>
                  <a:t> the m and u </a:t>
                </a:r>
                <a:r>
                  <a:rPr lang="pl-PL" altLang="pl-PL" sz="2000" dirty="0" err="1"/>
                  <a:t>probabilities</a:t>
                </a:r>
                <a:r>
                  <a:rPr lang="pl-PL" altLang="pl-PL" sz="2000" dirty="0"/>
                  <a:t>.</a:t>
                </a:r>
              </a:p>
              <a:p>
                <a:pPr marL="0" lvl="0" indent="0" eaLnBrk="0" fontAlgn="base" hangingPunct="0">
                  <a:lnSpc>
                    <a:spcPct val="100000"/>
                  </a:lnSpc>
                  <a:spcBef>
                    <a:spcPct val="0"/>
                  </a:spcBef>
                  <a:spcAft>
                    <a:spcPct val="0"/>
                  </a:spcAft>
                  <a:buFontTx/>
                  <a:buChar char="•"/>
                </a:pPr>
                <a:endParaRPr lang="pl-PL" altLang="pl-PL" sz="2000" dirty="0"/>
              </a:p>
              <a:p>
                <a:pPr marL="0" lvl="0" indent="0" eaLnBrk="0" fontAlgn="base" hangingPunct="0">
                  <a:lnSpc>
                    <a:spcPct val="100000"/>
                  </a:lnSpc>
                  <a:spcBef>
                    <a:spcPct val="0"/>
                  </a:spcBef>
                  <a:spcAft>
                    <a:spcPct val="0"/>
                  </a:spcAft>
                  <a:buFontTx/>
                  <a:buChar char="•"/>
                </a:pPr>
                <a:r>
                  <a:rPr lang="pl-PL" altLang="pl-PL" sz="2000" dirty="0" err="1"/>
                  <a:t>Calculate</a:t>
                </a:r>
                <a:r>
                  <a:rPr lang="pl-PL" altLang="pl-PL" sz="2000" dirty="0"/>
                  <a:t> a </a:t>
                </a:r>
                <a:r>
                  <a:rPr lang="pl-PL" altLang="pl-PL" sz="2000" dirty="0" err="1"/>
                  <a:t>total</a:t>
                </a:r>
                <a:r>
                  <a:rPr lang="pl-PL" altLang="pl-PL" sz="2000" dirty="0"/>
                  <a:t> </a:t>
                </a:r>
                <a:r>
                  <a:rPr lang="pl-PL" altLang="pl-PL" sz="2000" dirty="0" err="1"/>
                  <a:t>linking</a:t>
                </a:r>
                <a:r>
                  <a:rPr lang="pl-PL" altLang="pl-PL" sz="2000" dirty="0"/>
                  <a:t> </a:t>
                </a:r>
                <a:r>
                  <a:rPr lang="pl-PL" altLang="pl-PL" sz="2000" dirty="0" err="1"/>
                  <a:t>weight</a:t>
                </a:r>
                <a:r>
                  <a:rPr lang="pl-PL" altLang="pl-PL" sz="2000" dirty="0"/>
                  <a:t> for </a:t>
                </a:r>
                <a:r>
                  <a:rPr lang="pl-PL" altLang="pl-PL" sz="2000" dirty="0" err="1"/>
                  <a:t>each</a:t>
                </a:r>
                <a:r>
                  <a:rPr lang="pl-PL" altLang="pl-PL" sz="2000" dirty="0"/>
                  <a:t> </a:t>
                </a:r>
                <a:r>
                  <a:rPr lang="pl-PL" altLang="pl-PL" sz="2000" dirty="0" err="1"/>
                  <a:t>pair</a:t>
                </a:r>
                <a:r>
                  <a:rPr lang="pl-PL" altLang="pl-PL" sz="2000" dirty="0"/>
                  <a:t> by </a:t>
                </a:r>
                <a:r>
                  <a:rPr lang="pl-PL" altLang="pl-PL" sz="2000" dirty="0" err="1"/>
                  <a:t>summing</a:t>
                </a:r>
                <a:r>
                  <a:rPr lang="pl-PL" altLang="pl-PL" sz="2000" dirty="0"/>
                  <a:t> the </a:t>
                </a:r>
                <a:r>
                  <a:rPr lang="pl-PL" altLang="pl-PL" sz="2000" dirty="0" err="1"/>
                  <a:t>individual</a:t>
                </a:r>
                <a:r>
                  <a:rPr lang="pl-PL" altLang="pl-PL" sz="2000" dirty="0"/>
                  <a:t> </a:t>
                </a:r>
                <a:r>
                  <a:rPr lang="pl-PL" altLang="pl-PL" sz="2000" dirty="0" err="1"/>
                  <a:t>linking</a:t>
                </a:r>
                <a:r>
                  <a:rPr lang="pl-PL" altLang="pl-PL" sz="2000" dirty="0"/>
                  <a:t> </a:t>
                </a:r>
                <a:r>
                  <a:rPr lang="pl-PL" altLang="pl-PL" sz="2000" dirty="0" err="1"/>
                  <a:t>weights</a:t>
                </a:r>
                <a:r>
                  <a:rPr lang="pl-PL" altLang="pl-PL" sz="2000" dirty="0"/>
                  <a:t> for </a:t>
                </a:r>
                <a:r>
                  <a:rPr lang="pl-PL" altLang="pl-PL" sz="2000" dirty="0" err="1"/>
                  <a:t>each</a:t>
                </a:r>
                <a:r>
                  <a:rPr lang="pl-PL" altLang="pl-PL" sz="2000" dirty="0"/>
                  <a:t> </a:t>
                </a:r>
                <a:r>
                  <a:rPr lang="pl-PL" altLang="pl-PL" sz="2000" dirty="0" err="1"/>
                  <a:t>linkage</a:t>
                </a:r>
                <a:r>
                  <a:rPr lang="pl-PL" altLang="pl-PL" sz="2000" dirty="0"/>
                  <a:t> </a:t>
                </a:r>
                <a:r>
                  <a:rPr lang="pl-PL" altLang="pl-PL" sz="2000" dirty="0" err="1"/>
                  <a:t>variable</a:t>
                </a:r>
                <a:r>
                  <a:rPr lang="pl-PL" altLang="pl-PL" sz="2000" dirty="0"/>
                  <a:t>.</a:t>
                </a:r>
              </a:p>
              <a:p>
                <a:pPr marL="0" lvl="0" indent="0" eaLnBrk="0" fontAlgn="base" hangingPunct="0">
                  <a:lnSpc>
                    <a:spcPct val="100000"/>
                  </a:lnSpc>
                  <a:spcBef>
                    <a:spcPct val="0"/>
                  </a:spcBef>
                  <a:spcAft>
                    <a:spcPct val="0"/>
                  </a:spcAft>
                  <a:buFontTx/>
                  <a:buChar char="•"/>
                </a:pPr>
                <a:endParaRPr lang="pl-PL" altLang="pl-PL" sz="2000" dirty="0"/>
              </a:p>
              <a:p>
                <a:pPr marL="0" lvl="0" indent="0" eaLnBrk="0" fontAlgn="base" hangingPunct="0">
                  <a:lnSpc>
                    <a:spcPct val="100000"/>
                  </a:lnSpc>
                  <a:spcBef>
                    <a:spcPct val="0"/>
                  </a:spcBef>
                  <a:spcAft>
                    <a:spcPct val="0"/>
                  </a:spcAft>
                  <a:buFontTx/>
                  <a:buChar char="•"/>
                </a:pPr>
                <a:r>
                  <a:rPr lang="pl-PL" altLang="pl-PL" sz="2000" dirty="0" err="1"/>
                  <a:t>Compare</a:t>
                </a:r>
                <a:r>
                  <a:rPr lang="pl-PL" altLang="pl-PL" sz="2000" dirty="0"/>
                  <a:t> the </a:t>
                </a:r>
                <a:r>
                  <a:rPr lang="pl-PL" altLang="pl-PL" sz="2000" dirty="0" err="1"/>
                  <a:t>total</a:t>
                </a:r>
                <a:r>
                  <a:rPr lang="pl-PL" altLang="pl-PL" sz="2000" dirty="0"/>
                  <a:t> </a:t>
                </a:r>
                <a:r>
                  <a:rPr lang="pl-PL" altLang="pl-PL" sz="2000" dirty="0" err="1"/>
                  <a:t>linkage</a:t>
                </a:r>
                <a:r>
                  <a:rPr lang="pl-PL" altLang="pl-PL" sz="2000" dirty="0"/>
                  <a:t> </a:t>
                </a:r>
                <a:r>
                  <a:rPr lang="pl-PL" altLang="pl-PL" sz="2000" dirty="0" err="1"/>
                  <a:t>weight</a:t>
                </a:r>
                <a:r>
                  <a:rPr lang="pl-PL" altLang="pl-PL" sz="2000" dirty="0"/>
                  <a:t> to a </a:t>
                </a:r>
                <a:r>
                  <a:rPr lang="pl-PL" altLang="pl-PL" sz="2000" dirty="0" err="1"/>
                  <a:t>threshold</a:t>
                </a:r>
                <a:r>
                  <a:rPr lang="pl-PL" altLang="pl-PL" sz="2000" dirty="0"/>
                  <a:t> </a:t>
                </a:r>
                <a:r>
                  <a:rPr lang="pl-PL" altLang="pl-PL" sz="2000" dirty="0" err="1"/>
                  <a:t>above</a:t>
                </a:r>
                <a:r>
                  <a:rPr lang="pl-PL" altLang="pl-PL" sz="2000" dirty="0"/>
                  <a:t> </a:t>
                </a:r>
                <a:r>
                  <a:rPr lang="pl-PL" altLang="pl-PL" sz="2000" dirty="0" err="1"/>
                  <a:t>which</a:t>
                </a:r>
                <a:r>
                  <a:rPr lang="pl-PL" altLang="pl-PL" sz="2000" dirty="0"/>
                  <a:t> </a:t>
                </a:r>
                <a:r>
                  <a:rPr lang="pl-PL" altLang="pl-PL" sz="2000" dirty="0" err="1"/>
                  <a:t>pairs</a:t>
                </a:r>
                <a:r>
                  <a:rPr lang="pl-PL" altLang="pl-PL" sz="2000" dirty="0"/>
                  <a:t> </a:t>
                </a:r>
                <a:r>
                  <a:rPr lang="pl-PL" altLang="pl-PL" sz="2000" dirty="0" err="1"/>
                  <a:t>are</a:t>
                </a:r>
                <a:r>
                  <a:rPr lang="pl-PL" altLang="pl-PL" sz="2000" dirty="0"/>
                  <a:t> </a:t>
                </a:r>
                <a:r>
                  <a:rPr lang="pl-PL" altLang="pl-PL" sz="2000" dirty="0" err="1"/>
                  <a:t>considered</a:t>
                </a:r>
                <a:r>
                  <a:rPr lang="pl-PL" altLang="pl-PL" sz="2000" dirty="0"/>
                  <a:t> a link. </a:t>
                </a:r>
              </a:p>
            </p:txBody>
          </p:sp>
        </mc:Choice>
        <mc:Fallback>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268447" y="1132514"/>
                <a:ext cx="8422547" cy="4963559"/>
              </a:xfrm>
              <a:blipFill>
                <a:blip r:embed="rId2"/>
                <a:stretch>
                  <a:fillRect l="-796" t="-860" r="-796"/>
                </a:stretch>
              </a:blipFill>
            </p:spPr>
            <p:txBody>
              <a:bodyPr/>
              <a:lstStyle/>
              <a:p>
                <a:r>
                  <a:rPr lang="pl-PL">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26</a:t>
            </a:r>
          </a:p>
        </p:txBody>
      </p:sp>
      <p:sp>
        <p:nvSpPr>
          <p:cNvPr id="8" name="Rectangle 1">
            <a:extLst>
              <a:ext uri="{FF2B5EF4-FFF2-40B4-BE49-F238E27FC236}">
                <a16:creationId xmlns:a16="http://schemas.microsoft.com/office/drawing/2014/main" id="{11B1013F-78C5-412E-B28E-962078E01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75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2DD380-09B6-44D6-AB8A-307D3CCB232A}"/>
              </a:ext>
            </a:extLst>
          </p:cNvPr>
          <p:cNvSpPr>
            <a:spLocks noGrp="1"/>
          </p:cNvSpPr>
          <p:nvPr>
            <p:ph type="title"/>
          </p:nvPr>
        </p:nvSpPr>
        <p:spPr/>
        <p:txBody>
          <a:bodyPr>
            <a:noAutofit/>
          </a:bodyPr>
          <a:lstStyle/>
          <a:p>
            <a:br>
              <a:rPr lang="pl-PL" sz="1050" b="1" dirty="0"/>
            </a:br>
            <a:endParaRPr lang="en-GB" sz="1100" dirty="0"/>
          </a:p>
        </p:txBody>
      </p:sp>
      <p:sp>
        <p:nvSpPr>
          <p:cNvPr id="3" name="Symbol zastępczy zawartości 2">
            <a:extLst>
              <a:ext uri="{FF2B5EF4-FFF2-40B4-BE49-F238E27FC236}">
                <a16:creationId xmlns:a16="http://schemas.microsoft.com/office/drawing/2014/main" id="{C2243E1C-3F60-4CEE-AAC3-773675B8C66A}"/>
              </a:ext>
            </a:extLst>
          </p:cNvPr>
          <p:cNvSpPr>
            <a:spLocks noGrp="1"/>
          </p:cNvSpPr>
          <p:nvPr>
            <p:ph idx="1"/>
          </p:nvPr>
        </p:nvSpPr>
        <p:spPr>
          <a:xfrm>
            <a:off x="913876" y="644620"/>
            <a:ext cx="7819064" cy="766573"/>
          </a:xfrm>
        </p:spPr>
        <p:txBody>
          <a:bodyPr>
            <a:normAutofit/>
          </a:bodyPr>
          <a:lstStyle/>
          <a:p>
            <a:r>
              <a:rPr lang="pl-PL" b="1" dirty="0">
                <a:ln/>
                <a:solidFill>
                  <a:srgbClr val="001D77"/>
                </a:solidFill>
                <a:latin typeface="Fira Sans" panose="020B0503050000020004" pitchFamily="34" charset="0"/>
                <a:ea typeface="Fira Sans" panose="020B0503050000020004" pitchFamily="34" charset="0"/>
                <a:cs typeface="Arial" panose="020B0604020202020204" pitchFamily="34" charset="0"/>
              </a:rPr>
              <a:t>R </a:t>
            </a:r>
            <a:r>
              <a:rPr lang="pl-PL"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packages</a:t>
            </a:r>
            <a:endParaRPr lang="en-GB" dirty="0"/>
          </a:p>
        </p:txBody>
      </p:sp>
      <p:sp>
        <p:nvSpPr>
          <p:cNvPr id="7" name="pole tekstowe 6">
            <a:extLst>
              <a:ext uri="{FF2B5EF4-FFF2-40B4-BE49-F238E27FC236}">
                <a16:creationId xmlns:a16="http://schemas.microsoft.com/office/drawing/2014/main" id="{4B840ECF-45C4-4F37-8DB4-201C24E02C67}"/>
              </a:ext>
            </a:extLst>
          </p:cNvPr>
          <p:cNvSpPr txBox="1"/>
          <p:nvPr/>
        </p:nvSpPr>
        <p:spPr>
          <a:xfrm>
            <a:off x="763398" y="1411194"/>
            <a:ext cx="7751952" cy="1908215"/>
          </a:xfrm>
          <a:prstGeom prst="rect">
            <a:avLst/>
          </a:prstGeom>
          <a:noFill/>
        </p:spPr>
        <p:txBody>
          <a:bodyPr wrap="square" rtlCol="0">
            <a:spAutoFit/>
          </a:bodyPr>
          <a:lstStyle/>
          <a:p>
            <a:pPr lvl="0" eaLnBrk="0" fontAlgn="base" hangingPunct="0">
              <a:spcBef>
                <a:spcPct val="0"/>
              </a:spcBef>
              <a:spcAft>
                <a:spcPct val="0"/>
              </a:spcAft>
            </a:pPr>
            <a:r>
              <a:rPr lang="pl-PL" altLang="pl-PL" sz="2000" i="1" dirty="0" err="1"/>
              <a:t>reclin</a:t>
            </a:r>
            <a:r>
              <a:rPr lang="pl-PL" altLang="pl-PL" sz="2000" dirty="0"/>
              <a:t> - </a:t>
            </a:r>
            <a:r>
              <a:rPr lang="pl-PL" altLang="pl-PL" sz="2000" dirty="0" err="1"/>
              <a:t>implements</a:t>
            </a:r>
            <a:r>
              <a:rPr lang="pl-PL" altLang="pl-PL" sz="2000" dirty="0"/>
              <a:t> </a:t>
            </a:r>
            <a:r>
              <a:rPr lang="pl-PL" altLang="pl-PL" sz="2000" dirty="0" err="1"/>
              <a:t>methodology</a:t>
            </a:r>
            <a:r>
              <a:rPr lang="pl-PL" altLang="pl-PL" sz="2000" dirty="0"/>
              <a:t> for </a:t>
            </a:r>
            <a:r>
              <a:rPr lang="pl-PL" altLang="pl-PL" sz="2000" dirty="0" err="1"/>
              <a:t>linking</a:t>
            </a:r>
            <a:r>
              <a:rPr lang="pl-PL" altLang="pl-PL" sz="2000" dirty="0"/>
              <a:t> </a:t>
            </a:r>
            <a:r>
              <a:rPr lang="pl-PL" altLang="pl-PL" sz="2000" dirty="0" err="1"/>
              <a:t>records</a:t>
            </a:r>
            <a:r>
              <a:rPr lang="pl-PL" altLang="pl-PL" sz="2000" dirty="0"/>
              <a:t> </a:t>
            </a:r>
            <a:r>
              <a:rPr lang="pl-PL" altLang="pl-PL" sz="2000" dirty="0" err="1"/>
              <a:t>based</a:t>
            </a:r>
            <a:r>
              <a:rPr lang="pl-PL" altLang="pl-PL" sz="2000" dirty="0"/>
              <a:t> on </a:t>
            </a:r>
            <a:r>
              <a:rPr lang="pl-PL" altLang="pl-PL" sz="2000" dirty="0" err="1"/>
              <a:t>inexact</a:t>
            </a:r>
            <a:r>
              <a:rPr lang="pl-PL" altLang="pl-PL" sz="2000" dirty="0"/>
              <a:t> </a:t>
            </a:r>
            <a:r>
              <a:rPr lang="pl-PL" altLang="pl-PL" sz="2000" dirty="0" err="1"/>
              <a:t>keys</a:t>
            </a:r>
            <a:r>
              <a:rPr lang="pl-PL" altLang="pl-PL" sz="2000" dirty="0"/>
              <a:t>. It </a:t>
            </a:r>
            <a:r>
              <a:rPr lang="pl-PL" altLang="pl-PL" sz="2000" dirty="0" err="1"/>
              <a:t>allows</a:t>
            </a:r>
            <a:r>
              <a:rPr lang="pl-PL" altLang="pl-PL" sz="2000" dirty="0"/>
              <a:t> for maximum </a:t>
            </a:r>
            <a:r>
              <a:rPr lang="pl-PL" altLang="pl-PL" sz="2000" dirty="0" err="1"/>
              <a:t>flexibility</a:t>
            </a:r>
            <a:r>
              <a:rPr lang="pl-PL" altLang="pl-PL" sz="2000" dirty="0"/>
              <a:t> by </a:t>
            </a:r>
            <a:r>
              <a:rPr lang="pl-PL" altLang="pl-PL" sz="2000" dirty="0" err="1"/>
              <a:t>giving</a:t>
            </a:r>
            <a:r>
              <a:rPr lang="pl-PL" altLang="pl-PL" sz="2000" dirty="0"/>
              <a:t> </a:t>
            </a:r>
            <a:r>
              <a:rPr lang="pl-PL" altLang="pl-PL" sz="2000" dirty="0" err="1"/>
              <a:t>users</a:t>
            </a:r>
            <a:r>
              <a:rPr lang="pl-PL" altLang="pl-PL" sz="2000" dirty="0"/>
              <a:t> </a:t>
            </a:r>
            <a:r>
              <a:rPr lang="pl-PL" altLang="pl-PL" sz="2000" dirty="0" err="1"/>
              <a:t>full</a:t>
            </a:r>
            <a:r>
              <a:rPr lang="pl-PL" altLang="pl-PL" sz="2000" dirty="0"/>
              <a:t> </a:t>
            </a:r>
            <a:r>
              <a:rPr lang="pl-PL" altLang="pl-PL" sz="2000" dirty="0" err="1"/>
              <a:t>control</a:t>
            </a:r>
            <a:r>
              <a:rPr lang="pl-PL" altLang="pl-PL" sz="2000" dirty="0"/>
              <a:t> </a:t>
            </a:r>
            <a:r>
              <a:rPr lang="pl-PL" altLang="pl-PL" sz="2000" dirty="0" err="1"/>
              <a:t>over</a:t>
            </a:r>
            <a:r>
              <a:rPr lang="pl-PL" altLang="pl-PL" sz="2000" dirty="0"/>
              <a:t> </a:t>
            </a:r>
            <a:r>
              <a:rPr lang="pl-PL" altLang="pl-PL" sz="2000" dirty="0" err="1"/>
              <a:t>each</a:t>
            </a:r>
            <a:r>
              <a:rPr lang="pl-PL" altLang="pl-PL" sz="2000" dirty="0"/>
              <a:t> step of the </a:t>
            </a:r>
            <a:r>
              <a:rPr lang="pl-PL" altLang="pl-PL" sz="2000" dirty="0" err="1"/>
              <a:t>linking</a:t>
            </a:r>
            <a:r>
              <a:rPr lang="pl-PL" altLang="pl-PL" sz="2000" dirty="0"/>
              <a:t> </a:t>
            </a:r>
            <a:r>
              <a:rPr lang="pl-PL" altLang="pl-PL" sz="2000" dirty="0" err="1"/>
              <a:t>procedure</a:t>
            </a:r>
            <a:r>
              <a:rPr lang="pl-PL" altLang="pl-PL" sz="2000" dirty="0"/>
              <a:t>.</a:t>
            </a:r>
          </a:p>
          <a:p>
            <a:pPr eaLnBrk="0" fontAlgn="base" hangingPunct="0">
              <a:spcBef>
                <a:spcPct val="0"/>
              </a:spcBef>
              <a:spcAft>
                <a:spcPct val="0"/>
              </a:spcAft>
            </a:pPr>
            <a:r>
              <a:rPr lang="en-GB" i="1" dirty="0"/>
              <a:t>comparator </a:t>
            </a:r>
            <a:r>
              <a:rPr lang="en-GB" dirty="0"/>
              <a:t>– </a:t>
            </a:r>
            <a:r>
              <a:rPr lang="en-GB" dirty="0" err="1"/>
              <a:t>Levenshtein</a:t>
            </a:r>
            <a:r>
              <a:rPr lang="en-GB" dirty="0"/>
              <a:t>, </a:t>
            </a:r>
            <a:r>
              <a:rPr lang="en-GB" dirty="0" err="1"/>
              <a:t>Jaro</a:t>
            </a:r>
            <a:r>
              <a:rPr lang="en-GB" dirty="0"/>
              <a:t>-Winkler, Hamming formula</a:t>
            </a:r>
            <a:endParaRPr lang="pl-PL" dirty="0"/>
          </a:p>
          <a:p>
            <a:pPr lvl="0" eaLnBrk="0" fontAlgn="base" hangingPunct="0">
              <a:spcBef>
                <a:spcPct val="0"/>
              </a:spcBef>
              <a:spcAft>
                <a:spcPct val="0"/>
              </a:spcAft>
            </a:pPr>
            <a:endParaRPr lang="pl-PL" altLang="pl-PL" sz="2000" dirty="0"/>
          </a:p>
          <a:p>
            <a:pPr lvl="0" eaLnBrk="0" fontAlgn="base" hangingPunct="0">
              <a:spcBef>
                <a:spcPct val="0"/>
              </a:spcBef>
              <a:spcAft>
                <a:spcPct val="0"/>
              </a:spcAft>
            </a:pPr>
            <a:r>
              <a:rPr lang="pl-PL" altLang="pl-PL" sz="2000" dirty="0"/>
              <a:t> </a:t>
            </a:r>
          </a:p>
        </p:txBody>
      </p:sp>
      <p:sp>
        <p:nvSpPr>
          <p:cNvPr id="6" name="Freeform 5">
            <a:extLst>
              <a:ext uri="{FF2B5EF4-FFF2-40B4-BE49-F238E27FC236}">
                <a16:creationId xmlns:a16="http://schemas.microsoft.com/office/drawing/2014/main" id="{0FE82752-CC7C-40C1-AD28-22DE0C518DCC}"/>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8" name="Obraz 7">
            <a:extLst>
              <a:ext uri="{FF2B5EF4-FFF2-40B4-BE49-F238E27FC236}">
                <a16:creationId xmlns:a16="http://schemas.microsoft.com/office/drawing/2014/main" id="{5D103BB4-87D1-4B31-9303-4A8C4A0A75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9" name="Symbol zastępczy numeru slajdu 1">
            <a:extLst>
              <a:ext uri="{FF2B5EF4-FFF2-40B4-BE49-F238E27FC236}">
                <a16:creationId xmlns:a16="http://schemas.microsoft.com/office/drawing/2014/main" id="{586C8CEB-E78C-46DA-BBD8-CE45328179C1}"/>
              </a:ext>
            </a:extLst>
          </p:cNvPr>
          <p:cNvSpPr txBox="1">
            <a:spLocks/>
          </p:cNvSpPr>
          <p:nvPr/>
        </p:nvSpPr>
        <p:spPr>
          <a:xfrm>
            <a:off x="6939540" y="6295965"/>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31</a:t>
            </a:r>
          </a:p>
        </p:txBody>
      </p:sp>
    </p:spTree>
    <p:extLst>
      <p:ext uri="{BB962C8B-B14F-4D97-AF65-F5344CB8AC3E}">
        <p14:creationId xmlns:p14="http://schemas.microsoft.com/office/powerpoint/2010/main" val="4203623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Obraz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939" y="154653"/>
            <a:ext cx="1547861" cy="480107"/>
          </a:xfrm>
          <a:prstGeom prst="rect">
            <a:avLst/>
          </a:prstGeom>
        </p:spPr>
      </p:pic>
      <p:sp>
        <p:nvSpPr>
          <p:cNvPr id="6" name="pole tekstowe 5">
            <a:extLst>
              <a:ext uri="{FF2B5EF4-FFF2-40B4-BE49-F238E27FC236}">
                <a16:creationId xmlns:a16="http://schemas.microsoft.com/office/drawing/2014/main" id="{CB943D0B-227D-45FA-8966-B1B36CCF2C71}"/>
              </a:ext>
            </a:extLst>
          </p:cNvPr>
          <p:cNvSpPr txBox="1"/>
          <p:nvPr/>
        </p:nvSpPr>
        <p:spPr>
          <a:xfrm>
            <a:off x="0" y="6426348"/>
            <a:ext cx="8446592" cy="276999"/>
          </a:xfrm>
          <a:prstGeom prst="rect">
            <a:avLst/>
          </a:prstGeom>
          <a:noFill/>
        </p:spPr>
        <p:txBody>
          <a:bodyPr wrap="square" rtlCol="0" anchor="t">
            <a:spAutoFit/>
          </a:bodyPr>
          <a:lstStyle/>
          <a:p>
            <a:r>
              <a:rPr lang="pl-PL" sz="1200" dirty="0" err="1">
                <a:latin typeface="Fira Sans" panose="020B0503050000020004" pitchFamily="34" charset="0"/>
                <a:ea typeface="Fira Sans" panose="020B0503050000020004" pitchFamily="34" charset="0"/>
              </a:rPr>
              <a:t>Madrit</a:t>
            </a:r>
            <a:r>
              <a:rPr lang="pl-PL" sz="1200" dirty="0">
                <a:latin typeface="Fira Sans" panose="020B0503050000020004" pitchFamily="34" charset="0"/>
                <a:ea typeface="Fira Sans" panose="020B0503050000020004" pitchFamily="34" charset="0"/>
              </a:rPr>
              <a:t>, 7th </a:t>
            </a:r>
            <a:r>
              <a:rPr lang="pl-PL" sz="1200" dirty="0" err="1">
                <a:latin typeface="Fira Sans" panose="020B0503050000020004" pitchFamily="34" charset="0"/>
                <a:ea typeface="Fira Sans" panose="020B0503050000020004" pitchFamily="34" charset="0"/>
              </a:rPr>
              <a:t>July</a:t>
            </a:r>
            <a:r>
              <a:rPr lang="pl-PL" sz="1200" dirty="0">
                <a:latin typeface="Fira Sans" panose="020B0503050000020004" pitchFamily="34" charset="0"/>
                <a:ea typeface="Fira Sans" panose="020B0503050000020004" pitchFamily="34" charset="0"/>
              </a:rPr>
              <a:t> 2023</a:t>
            </a:r>
          </a:p>
        </p:txBody>
      </p:sp>
      <p:sp>
        <p:nvSpPr>
          <p:cNvPr id="9" name="pole tekstowe 8">
            <a:extLst>
              <a:ext uri="{FF2B5EF4-FFF2-40B4-BE49-F238E27FC236}">
                <a16:creationId xmlns:a16="http://schemas.microsoft.com/office/drawing/2014/main" id="{4A64869E-28A0-4521-AC0B-7B81F89A1397}"/>
              </a:ext>
            </a:extLst>
          </p:cNvPr>
          <p:cNvSpPr txBox="1"/>
          <p:nvPr/>
        </p:nvSpPr>
        <p:spPr>
          <a:xfrm>
            <a:off x="156271" y="2488497"/>
            <a:ext cx="8897566" cy="461665"/>
          </a:xfrm>
          <a:prstGeom prst="rect">
            <a:avLst/>
          </a:prstGeom>
          <a:noFill/>
        </p:spPr>
        <p:txBody>
          <a:bodyPr wrap="square" rtlCol="0" anchor="t">
            <a:spAutoFit/>
          </a:bodyPr>
          <a:lstStyle/>
          <a:p>
            <a:r>
              <a:rPr lang="pl-PL" sz="2400" b="1" dirty="0" err="1">
                <a:solidFill>
                  <a:prstClr val="black"/>
                </a:solidFill>
                <a:latin typeface="Fira Sans" panose="020B0503050000020004" pitchFamily="34" charset="0"/>
                <a:ea typeface="Fira Sans" panose="020B0503050000020004" pitchFamily="34" charset="0"/>
              </a:rPr>
              <a:t>Thank</a:t>
            </a:r>
            <a:r>
              <a:rPr lang="pl-PL" sz="2400" b="1" dirty="0">
                <a:solidFill>
                  <a:prstClr val="black"/>
                </a:solidFill>
                <a:latin typeface="Fira Sans" panose="020B0503050000020004" pitchFamily="34" charset="0"/>
                <a:ea typeface="Fira Sans" panose="020B0503050000020004" pitchFamily="34" charset="0"/>
              </a:rPr>
              <a:t> </a:t>
            </a:r>
            <a:r>
              <a:rPr lang="pl-PL" sz="2400" b="1" dirty="0" err="1">
                <a:solidFill>
                  <a:prstClr val="black"/>
                </a:solidFill>
                <a:latin typeface="Fira Sans" panose="020B0503050000020004" pitchFamily="34" charset="0"/>
                <a:ea typeface="Fira Sans" panose="020B0503050000020004" pitchFamily="34" charset="0"/>
              </a:rPr>
              <a:t>you</a:t>
            </a:r>
            <a:r>
              <a:rPr lang="pl-PL" sz="2400" b="1" dirty="0">
                <a:solidFill>
                  <a:prstClr val="black"/>
                </a:solidFill>
                <a:latin typeface="Fira Sans" panose="020B0503050000020004" pitchFamily="34" charset="0"/>
                <a:ea typeface="Fira Sans" panose="020B0503050000020004" pitchFamily="34" charset="0"/>
              </a:rPr>
              <a:t> for </a:t>
            </a:r>
            <a:r>
              <a:rPr lang="pl-PL" sz="2400" b="1" dirty="0" err="1">
                <a:solidFill>
                  <a:prstClr val="black"/>
                </a:solidFill>
                <a:latin typeface="Fira Sans" panose="020B0503050000020004" pitchFamily="34" charset="0"/>
                <a:ea typeface="Fira Sans" panose="020B0503050000020004" pitchFamily="34" charset="0"/>
              </a:rPr>
              <a:t>your</a:t>
            </a:r>
            <a:r>
              <a:rPr lang="pl-PL" sz="2400" b="1" dirty="0">
                <a:solidFill>
                  <a:prstClr val="black"/>
                </a:solidFill>
                <a:latin typeface="Fira Sans" panose="020B0503050000020004" pitchFamily="34" charset="0"/>
                <a:ea typeface="Fira Sans" panose="020B0503050000020004" pitchFamily="34" charset="0"/>
              </a:rPr>
              <a:t> </a:t>
            </a:r>
            <a:r>
              <a:rPr lang="pl-PL" sz="2400" b="1" dirty="0" err="1">
                <a:solidFill>
                  <a:prstClr val="black"/>
                </a:solidFill>
                <a:latin typeface="Fira Sans" panose="020B0503050000020004" pitchFamily="34" charset="0"/>
                <a:ea typeface="Fira Sans" panose="020B0503050000020004" pitchFamily="34" charset="0"/>
              </a:rPr>
              <a:t>attention</a:t>
            </a:r>
            <a:r>
              <a:rPr lang="pl-PL" sz="2400" b="1" dirty="0">
                <a:solidFill>
                  <a:prstClr val="black"/>
                </a:solidFill>
                <a:latin typeface="Fira Sans" panose="020B0503050000020004" pitchFamily="34" charset="0"/>
                <a:ea typeface="Fira Sans" panose="020B0503050000020004" pitchFamily="34" charset="0"/>
              </a:rPr>
              <a:t>!</a:t>
            </a:r>
            <a:endParaRPr lang="pl-PL" sz="4400" b="1" dirty="0">
              <a:solidFill>
                <a:prstClr val="black"/>
              </a:solidFill>
              <a:latin typeface="Fira Sans" panose="020B0503050000020004" pitchFamily="34" charset="0"/>
              <a:ea typeface="Fira Sans" panose="020B0503050000020004" pitchFamily="34" charset="0"/>
            </a:endParaRPr>
          </a:p>
        </p:txBody>
      </p:sp>
      <p:sp>
        <p:nvSpPr>
          <p:cNvPr id="11" name="Podtytuł 2">
            <a:extLst>
              <a:ext uri="{FF2B5EF4-FFF2-40B4-BE49-F238E27FC236}">
                <a16:creationId xmlns:a16="http://schemas.microsoft.com/office/drawing/2014/main" id="{0E0BA1B1-C5AF-49EF-BBCB-02F24E73EB7E}"/>
              </a:ext>
            </a:extLst>
          </p:cNvPr>
          <p:cNvSpPr txBox="1">
            <a:spLocks/>
          </p:cNvSpPr>
          <p:nvPr/>
        </p:nvSpPr>
        <p:spPr>
          <a:xfrm>
            <a:off x="156271" y="4707827"/>
            <a:ext cx="6858000" cy="12973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Fira Sans" panose="020B0503050000020004" pitchFamily="34" charset="0"/>
                <a:ea typeface="Fira Sans" panose="020B05030500000200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Fira Sans" panose="020B0503050000020004" pitchFamily="34" charset="0"/>
                <a:ea typeface="Fira Sans" panose="020B05030500000200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Fira Sans" panose="020B0503050000020004" pitchFamily="34" charset="0"/>
                <a:ea typeface="Fira Sans" panose="020B05030500000200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Fira Sans" panose="020B0503050000020004" pitchFamily="34" charset="0"/>
                <a:ea typeface="Fira Sans" panose="020B05030500000200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Fira Sans" panose="020B0503050000020004" pitchFamily="34" charset="0"/>
                <a:ea typeface="Fira Sans" panose="020B05030500000200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sz="1800" dirty="0">
                <a:solidFill>
                  <a:srgbClr val="001D77"/>
                </a:solidFill>
              </a:rPr>
              <a:t>Sebastian Wójcik, </a:t>
            </a:r>
            <a:r>
              <a:rPr lang="pl-PL" sz="1800" dirty="0" err="1">
                <a:solidFill>
                  <a:srgbClr val="001D77"/>
                </a:solidFill>
              </a:rPr>
              <a:t>PhD</a:t>
            </a:r>
            <a:endParaRPr lang="pl-PL" sz="1800" dirty="0">
              <a:solidFill>
                <a:srgbClr val="001D77"/>
              </a:solidFill>
            </a:endParaRPr>
          </a:p>
          <a:p>
            <a:r>
              <a:rPr lang="pl-PL" sz="1800" dirty="0">
                <a:solidFill>
                  <a:srgbClr val="001D77"/>
                </a:solidFill>
              </a:rPr>
              <a:t>Statistical Office in Rzeszów</a:t>
            </a:r>
          </a:p>
          <a:p>
            <a:r>
              <a:rPr lang="pl-PL" sz="1800" b="1" dirty="0">
                <a:solidFill>
                  <a:schemeClr val="tx1"/>
                </a:solidFill>
                <a:hlinkClick r:id="rId5"/>
              </a:rPr>
              <a:t>s.wojcik@stat.gov.pl</a:t>
            </a:r>
            <a:endParaRPr lang="pl-PL" sz="1800" b="1" dirty="0">
              <a:solidFill>
                <a:schemeClr val="tx1"/>
              </a:solidFill>
            </a:endParaRPr>
          </a:p>
          <a:p>
            <a:endParaRPr lang="pl-PL" sz="1800" b="1" dirty="0">
              <a:solidFill>
                <a:schemeClr val="tx1"/>
              </a:solidFill>
            </a:endParaRPr>
          </a:p>
        </p:txBody>
      </p:sp>
    </p:spTree>
    <p:extLst>
      <p:ext uri="{BB962C8B-B14F-4D97-AF65-F5344CB8AC3E}">
        <p14:creationId xmlns:p14="http://schemas.microsoft.com/office/powerpoint/2010/main" val="156634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1910593"/>
          </a:xfrm>
        </p:spPr>
        <p:txBody>
          <a:bodyPr>
            <a:normAutofit/>
          </a:bodyPr>
          <a:lstStyle/>
          <a:p>
            <a:pPr marL="0" indent="0">
              <a:buNone/>
            </a:pPr>
            <a:r>
              <a:rPr lang="pl-PL" dirty="0" err="1"/>
              <a:t>Such</a:t>
            </a:r>
            <a:r>
              <a:rPr lang="pl-PL" dirty="0"/>
              <a:t> data </a:t>
            </a:r>
            <a:r>
              <a:rPr lang="pl-PL" dirty="0" err="1"/>
              <a:t>sets</a:t>
            </a:r>
            <a:r>
              <a:rPr lang="pl-PL" dirty="0"/>
              <a:t> </a:t>
            </a:r>
            <a:r>
              <a:rPr lang="pl-PL" dirty="0" err="1"/>
              <a:t>can</a:t>
            </a:r>
            <a:r>
              <a:rPr lang="pl-PL" dirty="0"/>
              <a:t> be </a:t>
            </a:r>
            <a:r>
              <a:rPr lang="pl-PL" dirty="0" err="1"/>
              <a:t>linked</a:t>
            </a:r>
            <a:r>
              <a:rPr lang="pl-PL" dirty="0"/>
              <a:t> by </a:t>
            </a:r>
            <a:r>
              <a:rPr lang="pl-PL" dirty="0" err="1"/>
              <a:t>unique</a:t>
            </a:r>
            <a:r>
              <a:rPr lang="pl-PL" dirty="0"/>
              <a:t> </a:t>
            </a:r>
            <a:r>
              <a:rPr lang="pl-PL" dirty="0" err="1"/>
              <a:t>key</a:t>
            </a:r>
            <a:endParaRPr lang="pl-PL" dirty="0"/>
          </a:p>
          <a:p>
            <a:r>
              <a:rPr lang="pl-PL" dirty="0" err="1"/>
              <a:t>Think</a:t>
            </a:r>
            <a:r>
              <a:rPr lang="pl-PL" dirty="0"/>
              <a:t> </a:t>
            </a:r>
            <a:r>
              <a:rPr lang="pl-PL" dirty="0" err="1"/>
              <a:t>about</a:t>
            </a:r>
            <a:r>
              <a:rPr lang="pl-PL" dirty="0"/>
              <a:t> ID </a:t>
            </a:r>
            <a:r>
              <a:rPr lang="pl-PL" dirty="0" err="1"/>
              <a:t>cards</a:t>
            </a:r>
            <a:r>
              <a:rPr lang="pl-PL" dirty="0"/>
              <a:t>, Business ID, </a:t>
            </a:r>
            <a:r>
              <a:rPr lang="pl-PL" dirty="0" err="1"/>
              <a:t>Tax</a:t>
            </a:r>
            <a:r>
              <a:rPr lang="pl-PL" dirty="0"/>
              <a:t> ID</a:t>
            </a:r>
          </a:p>
          <a:p>
            <a:r>
              <a:rPr lang="pl-PL" dirty="0" err="1"/>
              <a:t>If</a:t>
            </a:r>
            <a:r>
              <a:rPr lang="pl-PL" dirty="0"/>
              <a:t> </a:t>
            </a:r>
            <a:r>
              <a:rPr lang="pl-PL" dirty="0" err="1"/>
              <a:t>there</a:t>
            </a:r>
            <a:r>
              <a:rPr lang="pl-PL" dirty="0"/>
              <a:t> </a:t>
            </a:r>
            <a:r>
              <a:rPr lang="pl-PL" dirty="0" err="1"/>
              <a:t>is</a:t>
            </a:r>
            <a:r>
              <a:rPr lang="pl-PL" dirty="0"/>
              <a:t> a </a:t>
            </a:r>
            <a:r>
              <a:rPr lang="pl-PL" dirty="0" err="1"/>
              <a:t>unique</a:t>
            </a:r>
            <a:r>
              <a:rPr lang="pl-PL" dirty="0"/>
              <a:t> </a:t>
            </a:r>
            <a:r>
              <a:rPr lang="pl-PL" dirty="0" err="1"/>
              <a:t>variable</a:t>
            </a:r>
            <a:r>
              <a:rPr lang="pl-PL" dirty="0"/>
              <a:t> to link </a:t>
            </a:r>
            <a:r>
              <a:rPr lang="pl-PL" dirty="0" err="1"/>
              <a:t>datasets</a:t>
            </a:r>
            <a:r>
              <a:rPr lang="pl-PL" dirty="0"/>
              <a:t>, we </a:t>
            </a:r>
            <a:r>
              <a:rPr lang="pl-PL" dirty="0" err="1"/>
              <a:t>say</a:t>
            </a:r>
            <a:r>
              <a:rPr lang="pl-PL" dirty="0"/>
              <a:t> </a:t>
            </a:r>
            <a:r>
              <a:rPr lang="pl-PL" dirty="0" err="1"/>
              <a:t>it</a:t>
            </a:r>
            <a:r>
              <a:rPr lang="pl-PL" dirty="0"/>
              <a:t> </a:t>
            </a:r>
            <a:r>
              <a:rPr lang="pl-PL" dirty="0" err="1"/>
              <a:t>is</a:t>
            </a:r>
            <a:r>
              <a:rPr lang="pl-PL" dirty="0"/>
              <a:t> a </a:t>
            </a:r>
            <a:r>
              <a:rPr lang="pl-PL" dirty="0" err="1"/>
              <a:t>deterministic</a:t>
            </a:r>
            <a:r>
              <a:rPr lang="pl-PL" dirty="0"/>
              <a:t> data </a:t>
            </a:r>
            <a:r>
              <a:rPr lang="pl-PL" dirty="0" err="1"/>
              <a:t>linkage</a:t>
            </a:r>
            <a:r>
              <a:rPr lang="pl-PL" dirty="0"/>
              <a:t> (</a:t>
            </a:r>
            <a:r>
              <a:rPr lang="pl-PL" dirty="0" err="1"/>
              <a:t>record</a:t>
            </a:r>
            <a:r>
              <a:rPr lang="pl-PL" dirty="0"/>
              <a:t> </a:t>
            </a:r>
            <a:r>
              <a:rPr lang="pl-PL" dirty="0" err="1"/>
              <a:t>linkage</a:t>
            </a:r>
            <a:r>
              <a:rPr lang="pl-PL" dirty="0"/>
              <a:t>)</a:t>
            </a:r>
            <a:endParaRPr lang="en-AU" dirty="0"/>
          </a:p>
          <a:p>
            <a:pPr marL="0" indent="0">
              <a:buNone/>
            </a:pPr>
            <a:endParaRPr lang="en-AU" i="1" dirty="0">
              <a:latin typeface="Cambria Math" panose="02040503050406030204" pitchFamily="18"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graphicFrame>
        <p:nvGraphicFramePr>
          <p:cNvPr id="7" name="Tabela 6">
            <a:extLst>
              <a:ext uri="{FF2B5EF4-FFF2-40B4-BE49-F238E27FC236}">
                <a16:creationId xmlns:a16="http://schemas.microsoft.com/office/drawing/2014/main" id="{E8A8A2D3-C4C3-44EE-81CF-CB0B3F514644}"/>
              </a:ext>
            </a:extLst>
          </p:cNvPr>
          <p:cNvGraphicFramePr>
            <a:graphicFrameLocks noGrp="1"/>
          </p:cNvGraphicFramePr>
          <p:nvPr>
            <p:extLst>
              <p:ext uri="{D42A27DB-BD31-4B8C-83A1-F6EECF244321}">
                <p14:modId xmlns:p14="http://schemas.microsoft.com/office/powerpoint/2010/main" val="3223050181"/>
              </p:ext>
            </p:extLst>
          </p:nvPr>
        </p:nvGraphicFramePr>
        <p:xfrm>
          <a:off x="349955" y="3548701"/>
          <a:ext cx="8070068" cy="2123440"/>
        </p:xfrm>
        <a:graphic>
          <a:graphicData uri="http://schemas.openxmlformats.org/drawingml/2006/table">
            <a:tbl>
              <a:tblPr firstRow="1" bandRow="1">
                <a:tableStyleId>{5C22544A-7EE6-4342-B048-85BDC9FD1C3A}</a:tableStyleId>
              </a:tblPr>
              <a:tblGrid>
                <a:gridCol w="1302068">
                  <a:extLst>
                    <a:ext uri="{9D8B030D-6E8A-4147-A177-3AD203B41FA5}">
                      <a16:colId xmlns:a16="http://schemas.microsoft.com/office/drawing/2014/main" val="3075369304"/>
                    </a:ext>
                  </a:extLst>
                </a:gridCol>
                <a:gridCol w="1692000">
                  <a:extLst>
                    <a:ext uri="{9D8B030D-6E8A-4147-A177-3AD203B41FA5}">
                      <a16:colId xmlns:a16="http://schemas.microsoft.com/office/drawing/2014/main" val="665398816"/>
                    </a:ext>
                  </a:extLst>
                </a:gridCol>
                <a:gridCol w="1692000">
                  <a:extLst>
                    <a:ext uri="{9D8B030D-6E8A-4147-A177-3AD203B41FA5}">
                      <a16:colId xmlns:a16="http://schemas.microsoft.com/office/drawing/2014/main" val="715546126"/>
                    </a:ext>
                  </a:extLst>
                </a:gridCol>
                <a:gridCol w="1692000">
                  <a:extLst>
                    <a:ext uri="{9D8B030D-6E8A-4147-A177-3AD203B41FA5}">
                      <a16:colId xmlns:a16="http://schemas.microsoft.com/office/drawing/2014/main" val="1642264943"/>
                    </a:ext>
                  </a:extLst>
                </a:gridCol>
                <a:gridCol w="1692000">
                  <a:extLst>
                    <a:ext uri="{9D8B030D-6E8A-4147-A177-3AD203B41FA5}">
                      <a16:colId xmlns:a16="http://schemas.microsoft.com/office/drawing/2014/main" val="1467303354"/>
                    </a:ext>
                  </a:extLst>
                </a:gridCol>
              </a:tblGrid>
              <a:tr h="370840">
                <a:tc>
                  <a:txBody>
                    <a:bodyPr/>
                    <a:lstStyle/>
                    <a:p>
                      <a:pPr algn="ctr"/>
                      <a:r>
                        <a:rPr lang="pl-PL" dirty="0" err="1"/>
                        <a:t>Tax</a:t>
                      </a:r>
                      <a:r>
                        <a:rPr lang="pl-PL" dirty="0"/>
                        <a:t> ID</a:t>
                      </a:r>
                    </a:p>
                  </a:txBody>
                  <a:tcPr anchor="ctr"/>
                </a:tc>
                <a:tc>
                  <a:txBody>
                    <a:bodyPr/>
                    <a:lstStyle/>
                    <a:p>
                      <a:pPr algn="ctr"/>
                      <a:r>
                        <a:rPr lang="pl-PL" dirty="0" err="1"/>
                        <a:t>Revenues</a:t>
                      </a:r>
                      <a:r>
                        <a:rPr lang="pl-PL" dirty="0"/>
                        <a:t> </a:t>
                      </a:r>
                      <a:br>
                        <a:rPr lang="pl-PL" dirty="0"/>
                      </a:br>
                      <a:r>
                        <a:rPr lang="pl-PL" dirty="0"/>
                        <a:t>[th EUR]</a:t>
                      </a:r>
                    </a:p>
                  </a:txBody>
                  <a:tcPr anchor="ctr"/>
                </a:tc>
                <a:tc>
                  <a:txBody>
                    <a:bodyPr/>
                    <a:lstStyle/>
                    <a:p>
                      <a:pPr algn="ctr"/>
                      <a:r>
                        <a:rPr lang="pl-PL" dirty="0"/>
                        <a:t>VAT [th EUR]</a:t>
                      </a:r>
                    </a:p>
                  </a:txBody>
                  <a:tcPr anchor="ctr"/>
                </a:tc>
                <a:tc>
                  <a:txBody>
                    <a:bodyPr/>
                    <a:lstStyle/>
                    <a:p>
                      <a:pPr algn="ctr"/>
                      <a:r>
                        <a:rPr lang="pl-PL" dirty="0" err="1"/>
                        <a:t>Funding</a:t>
                      </a:r>
                      <a:r>
                        <a:rPr lang="pl-PL" dirty="0"/>
                        <a:t> </a:t>
                      </a:r>
                      <a:br>
                        <a:rPr lang="pl-PL" dirty="0"/>
                      </a:br>
                      <a:r>
                        <a:rPr lang="pl-PL" dirty="0"/>
                        <a:t>[th EUR]</a:t>
                      </a:r>
                    </a:p>
                  </a:txBody>
                  <a:tcPr anchor="ctr"/>
                </a:tc>
                <a:tc>
                  <a:txBody>
                    <a:bodyPr/>
                    <a:lstStyle/>
                    <a:p>
                      <a:pPr algn="ctr"/>
                      <a:r>
                        <a:rPr lang="pl-PL" dirty="0"/>
                        <a:t>PV </a:t>
                      </a:r>
                      <a:r>
                        <a:rPr lang="pl-PL" dirty="0" err="1"/>
                        <a:t>power</a:t>
                      </a:r>
                      <a:r>
                        <a:rPr lang="pl-PL" dirty="0"/>
                        <a:t> [kW]</a:t>
                      </a:r>
                    </a:p>
                  </a:txBody>
                  <a:tcPr anchor="ctr"/>
                </a:tc>
                <a:extLst>
                  <a:ext uri="{0D108BD9-81ED-4DB2-BD59-A6C34878D82A}">
                    <a16:rowId xmlns:a16="http://schemas.microsoft.com/office/drawing/2014/main" val="1010912463"/>
                  </a:ext>
                </a:extLst>
              </a:tr>
              <a:tr h="370840">
                <a:tc>
                  <a:txBody>
                    <a:bodyPr/>
                    <a:lstStyle/>
                    <a:p>
                      <a:r>
                        <a:rPr lang="pl-PL" dirty="0"/>
                        <a:t>813-444-86</a:t>
                      </a:r>
                    </a:p>
                  </a:txBody>
                  <a:tcPr/>
                </a:tc>
                <a:tc>
                  <a:txBody>
                    <a:bodyPr/>
                    <a:lstStyle/>
                    <a:p>
                      <a:pPr algn="r"/>
                      <a:r>
                        <a:rPr lang="pl-PL" dirty="0"/>
                        <a:t>124,4</a:t>
                      </a:r>
                    </a:p>
                  </a:txBody>
                  <a:tcPr/>
                </a:tc>
                <a:tc>
                  <a:txBody>
                    <a:bodyPr/>
                    <a:lstStyle/>
                    <a:p>
                      <a:pPr algn="r"/>
                      <a:r>
                        <a:rPr lang="pl-PL" dirty="0"/>
                        <a:t>34,1</a:t>
                      </a:r>
                    </a:p>
                  </a:txBody>
                  <a:tcPr/>
                </a:tc>
                <a:tc>
                  <a:txBody>
                    <a:bodyPr/>
                    <a:lstStyle/>
                    <a:p>
                      <a:pPr algn="r"/>
                      <a:endParaRPr lang="pl-PL" dirty="0"/>
                    </a:p>
                  </a:txBody>
                  <a:tcPr/>
                </a:tc>
                <a:tc>
                  <a:txBody>
                    <a:bodyPr/>
                    <a:lstStyle/>
                    <a:p>
                      <a:pPr algn="r"/>
                      <a:endParaRPr lang="pl-PL" dirty="0"/>
                    </a:p>
                  </a:txBody>
                  <a:tcPr/>
                </a:tc>
                <a:extLst>
                  <a:ext uri="{0D108BD9-81ED-4DB2-BD59-A6C34878D82A}">
                    <a16:rowId xmlns:a16="http://schemas.microsoft.com/office/drawing/2014/main" val="2273723374"/>
                  </a:ext>
                </a:extLst>
              </a:tr>
              <a:tr h="370840">
                <a:tc>
                  <a:txBody>
                    <a:bodyPr/>
                    <a:lstStyle/>
                    <a:p>
                      <a:r>
                        <a:rPr lang="pl-PL" dirty="0"/>
                        <a:t>611-569-99</a:t>
                      </a:r>
                    </a:p>
                  </a:txBody>
                  <a:tcPr>
                    <a:solidFill>
                      <a:schemeClr val="accent2">
                        <a:lumMod val="40000"/>
                        <a:lumOff val="60000"/>
                      </a:schemeClr>
                    </a:solidFill>
                  </a:tcPr>
                </a:tc>
                <a:tc>
                  <a:txBody>
                    <a:bodyPr/>
                    <a:lstStyle/>
                    <a:p>
                      <a:pPr algn="r"/>
                      <a:r>
                        <a:rPr lang="pl-PL" dirty="0"/>
                        <a:t>41,4</a:t>
                      </a:r>
                    </a:p>
                  </a:txBody>
                  <a:tcPr>
                    <a:solidFill>
                      <a:schemeClr val="accent2">
                        <a:lumMod val="40000"/>
                        <a:lumOff val="60000"/>
                      </a:schemeClr>
                    </a:solidFill>
                  </a:tcPr>
                </a:tc>
                <a:tc>
                  <a:txBody>
                    <a:bodyPr/>
                    <a:lstStyle/>
                    <a:p>
                      <a:pPr algn="r"/>
                      <a:r>
                        <a:rPr lang="pl-PL" dirty="0"/>
                        <a:t>9,3</a:t>
                      </a:r>
                    </a:p>
                  </a:txBody>
                  <a:tcPr>
                    <a:solidFill>
                      <a:schemeClr val="accent2">
                        <a:lumMod val="40000"/>
                        <a:lumOff val="60000"/>
                      </a:schemeClr>
                    </a:solidFill>
                  </a:tcPr>
                </a:tc>
                <a:tc>
                  <a:txBody>
                    <a:bodyPr/>
                    <a:lstStyle/>
                    <a:p>
                      <a:pPr algn="r"/>
                      <a:r>
                        <a:rPr lang="pl-PL" dirty="0"/>
                        <a:t>3,4</a:t>
                      </a:r>
                    </a:p>
                  </a:txBody>
                  <a:tcPr>
                    <a:solidFill>
                      <a:schemeClr val="accent2">
                        <a:lumMod val="40000"/>
                        <a:lumOff val="60000"/>
                      </a:schemeClr>
                    </a:solidFill>
                  </a:tcPr>
                </a:tc>
                <a:tc>
                  <a:txBody>
                    <a:bodyPr/>
                    <a:lstStyle/>
                    <a:p>
                      <a:pPr algn="r"/>
                      <a:r>
                        <a:rPr lang="pl-PL" dirty="0"/>
                        <a:t>8</a:t>
                      </a:r>
                    </a:p>
                  </a:txBody>
                  <a:tcPr>
                    <a:solidFill>
                      <a:schemeClr val="accent2">
                        <a:lumMod val="40000"/>
                        <a:lumOff val="60000"/>
                      </a:schemeClr>
                    </a:solidFill>
                  </a:tcPr>
                </a:tc>
                <a:extLst>
                  <a:ext uri="{0D108BD9-81ED-4DB2-BD59-A6C34878D82A}">
                    <a16:rowId xmlns:a16="http://schemas.microsoft.com/office/drawing/2014/main" val="2123645295"/>
                  </a:ext>
                </a:extLst>
              </a:tr>
              <a:tr h="370840">
                <a:tc>
                  <a:txBody>
                    <a:bodyPr/>
                    <a:lstStyle/>
                    <a:p>
                      <a:r>
                        <a:rPr lang="pl-PL" dirty="0"/>
                        <a:t>774-121-29</a:t>
                      </a:r>
                    </a:p>
                  </a:txBody>
                  <a:tcPr>
                    <a:solidFill>
                      <a:schemeClr val="accent2">
                        <a:lumMod val="40000"/>
                        <a:lumOff val="60000"/>
                      </a:schemeClr>
                    </a:solidFill>
                  </a:tcPr>
                </a:tc>
                <a:tc>
                  <a:txBody>
                    <a:bodyPr/>
                    <a:lstStyle/>
                    <a:p>
                      <a:pPr algn="r"/>
                      <a:r>
                        <a:rPr lang="pl-PL" dirty="0"/>
                        <a:t>329,8</a:t>
                      </a:r>
                    </a:p>
                  </a:txBody>
                  <a:tcPr>
                    <a:solidFill>
                      <a:schemeClr val="accent2">
                        <a:lumMod val="40000"/>
                        <a:lumOff val="60000"/>
                      </a:schemeClr>
                    </a:solidFill>
                  </a:tcPr>
                </a:tc>
                <a:tc>
                  <a:txBody>
                    <a:bodyPr/>
                    <a:lstStyle/>
                    <a:p>
                      <a:pPr algn="r"/>
                      <a:r>
                        <a:rPr lang="pl-PL" dirty="0"/>
                        <a:t>78,8</a:t>
                      </a:r>
                    </a:p>
                  </a:txBody>
                  <a:tcPr>
                    <a:solidFill>
                      <a:schemeClr val="accent2">
                        <a:lumMod val="40000"/>
                        <a:lumOff val="60000"/>
                      </a:schemeClr>
                    </a:solidFill>
                  </a:tcPr>
                </a:tc>
                <a:tc>
                  <a:txBody>
                    <a:bodyPr/>
                    <a:lstStyle/>
                    <a:p>
                      <a:pPr algn="r"/>
                      <a:r>
                        <a:rPr lang="pl-PL" dirty="0"/>
                        <a:t>6,8</a:t>
                      </a:r>
                    </a:p>
                  </a:txBody>
                  <a:tcPr>
                    <a:solidFill>
                      <a:schemeClr val="accent2">
                        <a:lumMod val="40000"/>
                        <a:lumOff val="60000"/>
                      </a:schemeClr>
                    </a:solidFill>
                  </a:tcPr>
                </a:tc>
                <a:tc>
                  <a:txBody>
                    <a:bodyPr/>
                    <a:lstStyle/>
                    <a:p>
                      <a:pPr algn="r"/>
                      <a:r>
                        <a:rPr lang="pl-PL" dirty="0"/>
                        <a:t>16</a:t>
                      </a:r>
                    </a:p>
                  </a:txBody>
                  <a:tcPr>
                    <a:solidFill>
                      <a:schemeClr val="accent2">
                        <a:lumMod val="40000"/>
                        <a:lumOff val="60000"/>
                      </a:schemeClr>
                    </a:solidFill>
                  </a:tcPr>
                </a:tc>
                <a:extLst>
                  <a:ext uri="{0D108BD9-81ED-4DB2-BD59-A6C34878D82A}">
                    <a16:rowId xmlns:a16="http://schemas.microsoft.com/office/drawing/2014/main" val="2316667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113-486-44</a:t>
                      </a:r>
                    </a:p>
                  </a:txBody>
                  <a:tcPr>
                    <a:solidFill>
                      <a:srgbClr val="C3E5A9"/>
                    </a:solidFill>
                  </a:tcPr>
                </a:tc>
                <a:tc>
                  <a:txBody>
                    <a:bodyPr/>
                    <a:lstStyle/>
                    <a:p>
                      <a:pPr algn="r"/>
                      <a:endParaRPr lang="pl-PL" dirty="0"/>
                    </a:p>
                  </a:txBody>
                  <a:tcPr>
                    <a:solidFill>
                      <a:srgbClr val="C3E5A9"/>
                    </a:solidFill>
                  </a:tcPr>
                </a:tc>
                <a:tc>
                  <a:txBody>
                    <a:bodyPr/>
                    <a:lstStyle/>
                    <a:p>
                      <a:pPr algn="r"/>
                      <a:endParaRPr lang="pl-PL" dirty="0"/>
                    </a:p>
                  </a:txBody>
                  <a:tcPr>
                    <a:solidFill>
                      <a:srgbClr val="C3E5A9"/>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dirty="0"/>
                        <a:t>3,4</a:t>
                      </a:r>
                    </a:p>
                  </a:txBody>
                  <a:tcPr>
                    <a:solidFill>
                      <a:srgbClr val="C3E5A9"/>
                    </a:solidFill>
                  </a:tcPr>
                </a:tc>
                <a:tc>
                  <a:txBody>
                    <a:bodyPr/>
                    <a:lstStyle/>
                    <a:p>
                      <a:pPr algn="r"/>
                      <a:r>
                        <a:rPr lang="pl-PL" dirty="0"/>
                        <a:t>8</a:t>
                      </a:r>
                    </a:p>
                  </a:txBody>
                  <a:tcPr>
                    <a:solidFill>
                      <a:srgbClr val="C3E5A9"/>
                    </a:solidFill>
                  </a:tcPr>
                </a:tc>
                <a:extLst>
                  <a:ext uri="{0D108BD9-81ED-4DB2-BD59-A6C34878D82A}">
                    <a16:rowId xmlns:a16="http://schemas.microsoft.com/office/drawing/2014/main" val="3889721851"/>
                  </a:ext>
                </a:extLst>
              </a:tr>
            </a:tbl>
          </a:graphicData>
        </a:graphic>
      </p:graphicFrame>
    </p:spTree>
    <p:extLst>
      <p:ext uri="{BB962C8B-B14F-4D97-AF65-F5344CB8AC3E}">
        <p14:creationId xmlns:p14="http://schemas.microsoft.com/office/powerpoint/2010/main" val="314529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1640429"/>
          </a:xfrm>
        </p:spPr>
        <p:txBody>
          <a:bodyPr>
            <a:normAutofit/>
          </a:bodyPr>
          <a:lstStyle/>
          <a:p>
            <a:pPr marL="0" indent="0">
              <a:buNone/>
            </a:pPr>
            <a:r>
              <a:rPr lang="en-AU" dirty="0"/>
              <a:t>Consider two datasets</a:t>
            </a:r>
          </a:p>
          <a:p>
            <a:r>
              <a:rPr lang="en-AU" dirty="0"/>
              <a:t>Benefactor</a:t>
            </a:r>
            <a:r>
              <a:rPr lang="pl-PL" dirty="0"/>
              <a:t>s of </a:t>
            </a:r>
            <a:r>
              <a:rPr lang="pl-PL" dirty="0" err="1"/>
              <a:t>scholarship</a:t>
            </a:r>
            <a:endParaRPr lang="pl-PL" dirty="0"/>
          </a:p>
          <a:p>
            <a:r>
              <a:rPr lang="pl-PL" dirty="0"/>
              <a:t>EURASMUS </a:t>
            </a:r>
            <a:r>
              <a:rPr lang="pl-PL" dirty="0" err="1"/>
              <a:t>participants</a:t>
            </a:r>
            <a:endParaRPr lang="en-AU" dirty="0"/>
          </a:p>
          <a:p>
            <a:pPr marL="0" indent="0">
              <a:buNone/>
            </a:pPr>
            <a:endParaRPr lang="en-AU" i="1" dirty="0">
              <a:latin typeface="Cambria Math" panose="02040503050406030204" pitchFamily="18"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graphicFrame>
        <p:nvGraphicFramePr>
          <p:cNvPr id="7" name="Tabela 6">
            <a:extLst>
              <a:ext uri="{FF2B5EF4-FFF2-40B4-BE49-F238E27FC236}">
                <a16:creationId xmlns:a16="http://schemas.microsoft.com/office/drawing/2014/main" id="{E8A8A2D3-C4C3-44EE-81CF-CB0B3F514644}"/>
              </a:ext>
            </a:extLst>
          </p:cNvPr>
          <p:cNvGraphicFramePr>
            <a:graphicFrameLocks noGrp="1"/>
          </p:cNvGraphicFramePr>
          <p:nvPr>
            <p:extLst/>
          </p:nvPr>
        </p:nvGraphicFramePr>
        <p:xfrm>
          <a:off x="419451" y="3081982"/>
          <a:ext cx="5913421" cy="1483360"/>
        </p:xfrm>
        <a:graphic>
          <a:graphicData uri="http://schemas.openxmlformats.org/drawingml/2006/table">
            <a:tbl>
              <a:tblPr firstRow="1" bandRow="1">
                <a:tableStyleId>{5C22544A-7EE6-4342-B048-85BDC9FD1C3A}</a:tableStyleId>
              </a:tblPr>
              <a:tblGrid>
                <a:gridCol w="1129665">
                  <a:extLst>
                    <a:ext uri="{9D8B030D-6E8A-4147-A177-3AD203B41FA5}">
                      <a16:colId xmlns:a16="http://schemas.microsoft.com/office/drawing/2014/main" val="3075369304"/>
                    </a:ext>
                  </a:extLst>
                </a:gridCol>
                <a:gridCol w="1473878">
                  <a:extLst>
                    <a:ext uri="{9D8B030D-6E8A-4147-A177-3AD203B41FA5}">
                      <a16:colId xmlns:a16="http://schemas.microsoft.com/office/drawing/2014/main" val="665398816"/>
                    </a:ext>
                  </a:extLst>
                </a:gridCol>
                <a:gridCol w="1473878">
                  <a:extLst>
                    <a:ext uri="{9D8B030D-6E8A-4147-A177-3AD203B41FA5}">
                      <a16:colId xmlns:a16="http://schemas.microsoft.com/office/drawing/2014/main" val="715546126"/>
                    </a:ext>
                  </a:extLst>
                </a:gridCol>
                <a:gridCol w="1836000">
                  <a:extLst>
                    <a:ext uri="{9D8B030D-6E8A-4147-A177-3AD203B41FA5}">
                      <a16:colId xmlns:a16="http://schemas.microsoft.com/office/drawing/2014/main" val="844573923"/>
                    </a:ext>
                  </a:extLst>
                </a:gridCol>
              </a:tblGrid>
              <a:tr h="370840">
                <a:tc>
                  <a:txBody>
                    <a:bodyPr/>
                    <a:lstStyle/>
                    <a:p>
                      <a:pPr algn="ctr"/>
                      <a:r>
                        <a:rPr lang="pl-PL" dirty="0" err="1"/>
                        <a:t>Name</a:t>
                      </a:r>
                      <a:endParaRPr lang="pl-PL" dirty="0"/>
                    </a:p>
                  </a:txBody>
                  <a:tcPr/>
                </a:tc>
                <a:tc>
                  <a:txBody>
                    <a:bodyPr/>
                    <a:lstStyle/>
                    <a:p>
                      <a:pPr algn="ctr"/>
                      <a:r>
                        <a:rPr lang="pl-PL" dirty="0" err="1"/>
                        <a:t>Surname</a:t>
                      </a:r>
                      <a:endParaRPr lang="pl-PL" dirty="0"/>
                    </a:p>
                  </a:txBody>
                  <a:tcPr/>
                </a:tc>
                <a:tc>
                  <a:txBody>
                    <a:bodyPr/>
                    <a:lstStyle/>
                    <a:p>
                      <a:pPr algn="ctr"/>
                      <a:r>
                        <a:rPr lang="pl-PL" dirty="0" err="1"/>
                        <a:t>Date</a:t>
                      </a:r>
                      <a:r>
                        <a:rPr lang="pl-PL" dirty="0"/>
                        <a:t> of </a:t>
                      </a:r>
                      <a:r>
                        <a:rPr lang="pl-PL" dirty="0" err="1"/>
                        <a:t>birth</a:t>
                      </a:r>
                      <a:endParaRPr lang="pl-PL" dirty="0"/>
                    </a:p>
                  </a:txBody>
                  <a:tcPr/>
                </a:tc>
                <a:tc>
                  <a:txBody>
                    <a:bodyPr/>
                    <a:lstStyle/>
                    <a:p>
                      <a:pPr algn="ctr"/>
                      <a:r>
                        <a:rPr lang="pl-PL" dirty="0" err="1"/>
                        <a:t>Scholarhip</a:t>
                      </a:r>
                      <a:r>
                        <a:rPr lang="pl-PL" dirty="0"/>
                        <a:t> [EUR]</a:t>
                      </a:r>
                    </a:p>
                  </a:txBody>
                  <a:tcPr/>
                </a:tc>
                <a:extLst>
                  <a:ext uri="{0D108BD9-81ED-4DB2-BD59-A6C34878D82A}">
                    <a16:rowId xmlns:a16="http://schemas.microsoft.com/office/drawing/2014/main" val="1010912463"/>
                  </a:ext>
                </a:extLst>
              </a:tr>
              <a:tr h="370840">
                <a:tc>
                  <a:txBody>
                    <a:bodyPr/>
                    <a:lstStyle/>
                    <a:p>
                      <a:pPr algn="ctr"/>
                      <a:r>
                        <a:rPr lang="pl-PL" dirty="0"/>
                        <a:t>Jan</a:t>
                      </a:r>
                    </a:p>
                  </a:txBody>
                  <a:tcPr/>
                </a:tc>
                <a:tc>
                  <a:txBody>
                    <a:bodyPr/>
                    <a:lstStyle/>
                    <a:p>
                      <a:pPr algn="ctr"/>
                      <a:r>
                        <a:rPr lang="pl-PL" dirty="0"/>
                        <a:t>Nowak</a:t>
                      </a:r>
                    </a:p>
                  </a:txBody>
                  <a:tcPr/>
                </a:tc>
                <a:tc>
                  <a:txBody>
                    <a:bodyPr/>
                    <a:lstStyle/>
                    <a:p>
                      <a:pPr algn="r"/>
                      <a:r>
                        <a:rPr lang="pl-PL" dirty="0"/>
                        <a:t>02.06.1977</a:t>
                      </a:r>
                    </a:p>
                  </a:txBody>
                  <a:tcPr/>
                </a:tc>
                <a:tc>
                  <a:txBody>
                    <a:bodyPr/>
                    <a:lstStyle/>
                    <a:p>
                      <a:pPr algn="r"/>
                      <a:r>
                        <a:rPr lang="pl-PL" dirty="0"/>
                        <a:t>700</a:t>
                      </a:r>
                    </a:p>
                  </a:txBody>
                  <a:tcPr/>
                </a:tc>
                <a:extLst>
                  <a:ext uri="{0D108BD9-81ED-4DB2-BD59-A6C34878D82A}">
                    <a16:rowId xmlns:a16="http://schemas.microsoft.com/office/drawing/2014/main" val="2273723374"/>
                  </a:ext>
                </a:extLst>
              </a:tr>
              <a:tr h="370840">
                <a:tc>
                  <a:txBody>
                    <a:bodyPr/>
                    <a:lstStyle/>
                    <a:p>
                      <a:pPr algn="ctr"/>
                      <a:r>
                        <a:rPr lang="pl-PL" dirty="0"/>
                        <a:t>Sebastian</a:t>
                      </a:r>
                    </a:p>
                  </a:txBody>
                  <a:tcPr/>
                </a:tc>
                <a:tc>
                  <a:txBody>
                    <a:bodyPr/>
                    <a:lstStyle/>
                    <a:p>
                      <a:pPr algn="ctr"/>
                      <a:r>
                        <a:rPr lang="pl-PL" dirty="0"/>
                        <a:t>Wójcik</a:t>
                      </a:r>
                    </a:p>
                  </a:txBody>
                  <a:tcPr/>
                </a:tc>
                <a:tc>
                  <a:txBody>
                    <a:bodyPr/>
                    <a:lstStyle/>
                    <a:p>
                      <a:pPr algn="r"/>
                      <a:r>
                        <a:rPr lang="pl-PL" dirty="0"/>
                        <a:t>28.08.19xx</a:t>
                      </a:r>
                    </a:p>
                  </a:txBody>
                  <a:tcPr/>
                </a:tc>
                <a:tc>
                  <a:txBody>
                    <a:bodyPr/>
                    <a:lstStyle/>
                    <a:p>
                      <a:pPr algn="r"/>
                      <a:r>
                        <a:rPr lang="pl-PL" dirty="0"/>
                        <a:t>500</a:t>
                      </a:r>
                    </a:p>
                  </a:txBody>
                  <a:tcPr/>
                </a:tc>
                <a:extLst>
                  <a:ext uri="{0D108BD9-81ED-4DB2-BD59-A6C34878D82A}">
                    <a16:rowId xmlns:a16="http://schemas.microsoft.com/office/drawing/2014/main" val="2123645295"/>
                  </a:ext>
                </a:extLst>
              </a:tr>
              <a:tr h="370840">
                <a:tc>
                  <a:txBody>
                    <a:bodyPr/>
                    <a:lstStyle/>
                    <a:p>
                      <a:pPr algn="ctr"/>
                      <a:r>
                        <a:rPr lang="pl-PL" dirty="0"/>
                        <a:t>Robert</a:t>
                      </a:r>
                    </a:p>
                  </a:txBody>
                  <a:tcPr/>
                </a:tc>
                <a:tc>
                  <a:txBody>
                    <a:bodyPr/>
                    <a:lstStyle/>
                    <a:p>
                      <a:pPr algn="ctr"/>
                      <a:r>
                        <a:rPr lang="pl-PL" dirty="0"/>
                        <a:t>Lewandowski</a:t>
                      </a:r>
                    </a:p>
                  </a:txBody>
                  <a:tcPr/>
                </a:tc>
                <a:tc>
                  <a:txBody>
                    <a:bodyPr/>
                    <a:lstStyle/>
                    <a:p>
                      <a:pPr algn="r"/>
                      <a:r>
                        <a:rPr lang="pl-PL" dirty="0"/>
                        <a:t>05.05.1985</a:t>
                      </a:r>
                    </a:p>
                  </a:txBody>
                  <a:tcPr/>
                </a:tc>
                <a:tc>
                  <a:txBody>
                    <a:bodyPr/>
                    <a:lstStyle/>
                    <a:p>
                      <a:pPr algn="r"/>
                      <a:r>
                        <a:rPr lang="pl-PL" dirty="0"/>
                        <a:t>1000</a:t>
                      </a:r>
                    </a:p>
                  </a:txBody>
                  <a:tcPr/>
                </a:tc>
                <a:extLst>
                  <a:ext uri="{0D108BD9-81ED-4DB2-BD59-A6C34878D82A}">
                    <a16:rowId xmlns:a16="http://schemas.microsoft.com/office/drawing/2014/main" val="2316667026"/>
                  </a:ext>
                </a:extLst>
              </a:tr>
            </a:tbl>
          </a:graphicData>
        </a:graphic>
      </p:graphicFrame>
      <p:graphicFrame>
        <p:nvGraphicFramePr>
          <p:cNvPr id="8" name="Tabela 7">
            <a:extLst>
              <a:ext uri="{FF2B5EF4-FFF2-40B4-BE49-F238E27FC236}">
                <a16:creationId xmlns:a16="http://schemas.microsoft.com/office/drawing/2014/main" id="{7E1B1246-34B5-47FE-90F7-E09A19C11AAA}"/>
              </a:ext>
            </a:extLst>
          </p:cNvPr>
          <p:cNvGraphicFramePr>
            <a:graphicFrameLocks noGrp="1"/>
          </p:cNvGraphicFramePr>
          <p:nvPr>
            <p:extLst>
              <p:ext uri="{D42A27DB-BD31-4B8C-83A1-F6EECF244321}">
                <p14:modId xmlns:p14="http://schemas.microsoft.com/office/powerpoint/2010/main" val="3739926620"/>
              </p:ext>
            </p:extLst>
          </p:nvPr>
        </p:nvGraphicFramePr>
        <p:xfrm>
          <a:off x="2493115" y="4972939"/>
          <a:ext cx="5723702" cy="1483360"/>
        </p:xfrm>
        <a:graphic>
          <a:graphicData uri="http://schemas.openxmlformats.org/drawingml/2006/table">
            <a:tbl>
              <a:tblPr firstRow="1" bandRow="1">
                <a:tableStyleId>{93296810-A885-4BE3-A3E7-6D5BEEA58F35}</a:tableStyleId>
              </a:tblPr>
              <a:tblGrid>
                <a:gridCol w="1302068">
                  <a:extLst>
                    <a:ext uri="{9D8B030D-6E8A-4147-A177-3AD203B41FA5}">
                      <a16:colId xmlns:a16="http://schemas.microsoft.com/office/drawing/2014/main" val="3075369304"/>
                    </a:ext>
                  </a:extLst>
                </a:gridCol>
                <a:gridCol w="1473878">
                  <a:extLst>
                    <a:ext uri="{9D8B030D-6E8A-4147-A177-3AD203B41FA5}">
                      <a16:colId xmlns:a16="http://schemas.microsoft.com/office/drawing/2014/main" val="665398816"/>
                    </a:ext>
                  </a:extLst>
                </a:gridCol>
                <a:gridCol w="1473878">
                  <a:extLst>
                    <a:ext uri="{9D8B030D-6E8A-4147-A177-3AD203B41FA5}">
                      <a16:colId xmlns:a16="http://schemas.microsoft.com/office/drawing/2014/main" val="715546126"/>
                    </a:ext>
                  </a:extLst>
                </a:gridCol>
                <a:gridCol w="1473878">
                  <a:extLst>
                    <a:ext uri="{9D8B030D-6E8A-4147-A177-3AD203B41FA5}">
                      <a16:colId xmlns:a16="http://schemas.microsoft.com/office/drawing/2014/main" val="3766146789"/>
                    </a:ext>
                  </a:extLst>
                </a:gridCol>
              </a:tblGrid>
              <a:tr h="370840">
                <a:tc>
                  <a:txBody>
                    <a:bodyPr/>
                    <a:lstStyle/>
                    <a:p>
                      <a:pPr algn="ctr"/>
                      <a:r>
                        <a:rPr lang="pl-PL" dirty="0" err="1"/>
                        <a:t>Name</a:t>
                      </a:r>
                      <a:endParaRPr lang="pl-PL" dirty="0"/>
                    </a:p>
                  </a:txBody>
                  <a:tcPr/>
                </a:tc>
                <a:tc>
                  <a:txBody>
                    <a:bodyPr/>
                    <a:lstStyle/>
                    <a:p>
                      <a:pPr algn="ctr"/>
                      <a:r>
                        <a:rPr lang="pl-PL" dirty="0" err="1"/>
                        <a:t>Surname</a:t>
                      </a:r>
                      <a:endParaRPr lang="pl-PL" dirty="0"/>
                    </a:p>
                  </a:txBody>
                  <a:tcPr/>
                </a:tc>
                <a:tc>
                  <a:txBody>
                    <a:bodyPr/>
                    <a:lstStyle/>
                    <a:p>
                      <a:pPr algn="ctr"/>
                      <a:r>
                        <a:rPr lang="pl-PL" dirty="0" err="1"/>
                        <a:t>Date</a:t>
                      </a:r>
                      <a:r>
                        <a:rPr lang="pl-PL" dirty="0"/>
                        <a:t> of </a:t>
                      </a:r>
                      <a:r>
                        <a:rPr lang="pl-PL" dirty="0" err="1"/>
                        <a:t>birth</a:t>
                      </a:r>
                      <a:endParaRPr lang="pl-PL" dirty="0"/>
                    </a:p>
                  </a:txBody>
                  <a:tcPr/>
                </a:tc>
                <a:tc>
                  <a:txBody>
                    <a:bodyPr/>
                    <a:lstStyle/>
                    <a:p>
                      <a:pPr algn="ctr"/>
                      <a:r>
                        <a:rPr lang="pl-PL" dirty="0"/>
                        <a:t>Country</a:t>
                      </a:r>
                    </a:p>
                  </a:txBody>
                  <a:tcPr/>
                </a:tc>
                <a:extLst>
                  <a:ext uri="{0D108BD9-81ED-4DB2-BD59-A6C34878D82A}">
                    <a16:rowId xmlns:a16="http://schemas.microsoft.com/office/drawing/2014/main" val="1010912463"/>
                  </a:ext>
                </a:extLst>
              </a:tr>
              <a:tr h="370840">
                <a:tc>
                  <a:txBody>
                    <a:bodyPr/>
                    <a:lstStyle/>
                    <a:p>
                      <a:pPr algn="ctr"/>
                      <a:r>
                        <a:rPr lang="pl-PL" dirty="0"/>
                        <a:t>Sebastian</a:t>
                      </a:r>
                    </a:p>
                  </a:txBody>
                  <a:tcPr/>
                </a:tc>
                <a:tc>
                  <a:txBody>
                    <a:bodyPr/>
                    <a:lstStyle/>
                    <a:p>
                      <a:pPr algn="ctr"/>
                      <a:r>
                        <a:rPr lang="pl-PL" dirty="0"/>
                        <a:t>Wójcik</a:t>
                      </a:r>
                    </a:p>
                  </a:txBody>
                  <a:tcPr/>
                </a:tc>
                <a:tc>
                  <a:txBody>
                    <a:bodyPr/>
                    <a:lstStyle/>
                    <a:p>
                      <a:pPr algn="r"/>
                      <a:r>
                        <a:rPr lang="pl-PL" dirty="0"/>
                        <a:t>28.08.19xx</a:t>
                      </a:r>
                    </a:p>
                  </a:txBody>
                  <a:tcPr/>
                </a:tc>
                <a:tc>
                  <a:txBody>
                    <a:bodyPr/>
                    <a:lstStyle/>
                    <a:p>
                      <a:pPr algn="ctr"/>
                      <a:r>
                        <a:rPr lang="pl-PL" dirty="0" err="1"/>
                        <a:t>Spain</a:t>
                      </a:r>
                      <a:endParaRPr lang="pl-PL" dirty="0"/>
                    </a:p>
                  </a:txBody>
                  <a:tcPr/>
                </a:tc>
                <a:extLst>
                  <a:ext uri="{0D108BD9-81ED-4DB2-BD59-A6C34878D82A}">
                    <a16:rowId xmlns:a16="http://schemas.microsoft.com/office/drawing/2014/main" val="2273723374"/>
                  </a:ext>
                </a:extLst>
              </a:tr>
              <a:tr h="370840">
                <a:tc>
                  <a:txBody>
                    <a:bodyPr/>
                    <a:lstStyle/>
                    <a:p>
                      <a:pPr algn="ctr"/>
                      <a:r>
                        <a:rPr lang="pl-PL" dirty="0"/>
                        <a:t>Robert</a:t>
                      </a:r>
                    </a:p>
                  </a:txBody>
                  <a:tcPr/>
                </a:tc>
                <a:tc>
                  <a:txBody>
                    <a:bodyPr/>
                    <a:lstStyle/>
                    <a:p>
                      <a:pPr algn="ctr"/>
                      <a:r>
                        <a:rPr lang="pl-PL" dirty="0"/>
                        <a:t>Lewandowski</a:t>
                      </a:r>
                    </a:p>
                  </a:txBody>
                  <a:tcPr/>
                </a:tc>
                <a:tc>
                  <a:txBody>
                    <a:bodyPr/>
                    <a:lstStyle/>
                    <a:p>
                      <a:pPr algn="r"/>
                      <a:r>
                        <a:rPr lang="pl-PL" dirty="0"/>
                        <a:t>05.05.1985</a:t>
                      </a:r>
                    </a:p>
                  </a:txBody>
                  <a:tcPr/>
                </a:tc>
                <a:tc>
                  <a:txBody>
                    <a:bodyPr/>
                    <a:lstStyle/>
                    <a:p>
                      <a:pPr algn="ctr"/>
                      <a:r>
                        <a:rPr lang="pl-PL" dirty="0" err="1"/>
                        <a:t>Spain</a:t>
                      </a:r>
                      <a:endParaRPr lang="pl-PL" dirty="0"/>
                    </a:p>
                  </a:txBody>
                  <a:tcPr/>
                </a:tc>
                <a:extLst>
                  <a:ext uri="{0D108BD9-81ED-4DB2-BD59-A6C34878D82A}">
                    <a16:rowId xmlns:a16="http://schemas.microsoft.com/office/drawing/2014/main" val="2123645295"/>
                  </a:ext>
                </a:extLst>
              </a:tr>
              <a:tr h="370840">
                <a:tc>
                  <a:txBody>
                    <a:bodyPr/>
                    <a:lstStyle/>
                    <a:p>
                      <a:pPr algn="ctr"/>
                      <a:r>
                        <a:rPr lang="pl-PL" dirty="0"/>
                        <a:t>Andrzej</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Kowalski</a:t>
                      </a:r>
                    </a:p>
                  </a:txBody>
                  <a:tcPr/>
                </a:tc>
                <a:tc>
                  <a:txBody>
                    <a:bodyPr/>
                    <a:lstStyle/>
                    <a:p>
                      <a:pPr algn="r"/>
                      <a:r>
                        <a:rPr lang="pl-PL" dirty="0"/>
                        <a:t>14.12.1966</a:t>
                      </a:r>
                    </a:p>
                  </a:txBody>
                  <a:tcPr/>
                </a:tc>
                <a:tc>
                  <a:txBody>
                    <a:bodyPr/>
                    <a:lstStyle/>
                    <a:p>
                      <a:pPr algn="ctr"/>
                      <a:r>
                        <a:rPr lang="pl-PL" dirty="0"/>
                        <a:t>Germany</a:t>
                      </a:r>
                    </a:p>
                  </a:txBody>
                  <a:tcPr/>
                </a:tc>
                <a:extLst>
                  <a:ext uri="{0D108BD9-81ED-4DB2-BD59-A6C34878D82A}">
                    <a16:rowId xmlns:a16="http://schemas.microsoft.com/office/drawing/2014/main" val="2316667026"/>
                  </a:ext>
                </a:extLst>
              </a:tr>
            </a:tbl>
          </a:graphicData>
        </a:graphic>
      </p:graphicFrame>
    </p:spTree>
    <p:extLst>
      <p:ext uri="{BB962C8B-B14F-4D97-AF65-F5344CB8AC3E}">
        <p14:creationId xmlns:p14="http://schemas.microsoft.com/office/powerpoint/2010/main" val="216944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4466757"/>
          </a:xfrm>
        </p:spPr>
        <p:txBody>
          <a:bodyPr>
            <a:normAutofit/>
          </a:bodyPr>
          <a:lstStyle/>
          <a:p>
            <a:pPr marL="0" indent="0">
              <a:buNone/>
            </a:pPr>
            <a:r>
              <a:rPr lang="pl-PL" dirty="0" err="1"/>
              <a:t>Sometimes</a:t>
            </a:r>
            <a:r>
              <a:rPr lang="pl-PL" dirty="0"/>
              <a:t> </a:t>
            </a:r>
            <a:r>
              <a:rPr lang="pl-PL" dirty="0" err="1"/>
              <a:t>there</a:t>
            </a:r>
            <a:r>
              <a:rPr lang="pl-PL" dirty="0"/>
              <a:t> </a:t>
            </a:r>
            <a:r>
              <a:rPr lang="pl-PL" dirty="0" err="1"/>
              <a:t>is</a:t>
            </a:r>
            <a:r>
              <a:rPr lang="pl-PL" dirty="0"/>
              <a:t> no </a:t>
            </a:r>
            <a:r>
              <a:rPr lang="pl-PL" dirty="0" err="1"/>
              <a:t>unique</a:t>
            </a:r>
            <a:r>
              <a:rPr lang="pl-PL" dirty="0"/>
              <a:t> </a:t>
            </a:r>
            <a:r>
              <a:rPr lang="pl-PL" dirty="0" err="1"/>
              <a:t>key</a:t>
            </a:r>
            <a:r>
              <a:rPr lang="pl-PL" dirty="0"/>
              <a:t>. Then</a:t>
            </a:r>
          </a:p>
          <a:p>
            <a:r>
              <a:rPr lang="pl-PL" dirty="0" err="1"/>
              <a:t>Consider</a:t>
            </a:r>
            <a:r>
              <a:rPr lang="pl-PL" dirty="0"/>
              <a:t> a set of </a:t>
            </a:r>
            <a:r>
              <a:rPr lang="pl-PL" dirty="0" err="1"/>
              <a:t>variables</a:t>
            </a:r>
            <a:r>
              <a:rPr lang="pl-PL" dirty="0"/>
              <a:t>: </a:t>
            </a:r>
            <a:r>
              <a:rPr lang="pl-PL" dirty="0" err="1"/>
              <a:t>first</a:t>
            </a:r>
            <a:r>
              <a:rPr lang="pl-PL" dirty="0"/>
              <a:t> </a:t>
            </a:r>
            <a:r>
              <a:rPr lang="pl-PL" dirty="0" err="1"/>
              <a:t>name</a:t>
            </a:r>
            <a:r>
              <a:rPr lang="pl-PL" dirty="0"/>
              <a:t>, </a:t>
            </a:r>
            <a:r>
              <a:rPr lang="pl-PL" dirty="0" err="1"/>
              <a:t>last</a:t>
            </a:r>
            <a:r>
              <a:rPr lang="pl-PL" dirty="0"/>
              <a:t> </a:t>
            </a:r>
            <a:r>
              <a:rPr lang="pl-PL" dirty="0" err="1"/>
              <a:t>name</a:t>
            </a:r>
            <a:r>
              <a:rPr lang="pl-PL" dirty="0"/>
              <a:t>, </a:t>
            </a:r>
            <a:r>
              <a:rPr lang="pl-PL" dirty="0" err="1"/>
              <a:t>birth</a:t>
            </a:r>
            <a:r>
              <a:rPr lang="pl-PL" dirty="0"/>
              <a:t> </a:t>
            </a:r>
            <a:r>
              <a:rPr lang="pl-PL" dirty="0" err="1"/>
              <a:t>date</a:t>
            </a:r>
            <a:r>
              <a:rPr lang="pl-PL" dirty="0"/>
              <a:t>, </a:t>
            </a:r>
            <a:r>
              <a:rPr lang="pl-PL" dirty="0" err="1"/>
              <a:t>birth</a:t>
            </a:r>
            <a:r>
              <a:rPr lang="pl-PL" dirty="0"/>
              <a:t> place, </a:t>
            </a:r>
            <a:r>
              <a:rPr lang="pl-PL" dirty="0" err="1"/>
              <a:t>address</a:t>
            </a:r>
            <a:r>
              <a:rPr lang="pl-PL" dirty="0"/>
              <a:t>, </a:t>
            </a:r>
            <a:r>
              <a:rPr lang="pl-PL" dirty="0" err="1"/>
              <a:t>zipcode</a:t>
            </a:r>
            <a:r>
              <a:rPr lang="pl-PL" dirty="0"/>
              <a:t>, </a:t>
            </a:r>
            <a:r>
              <a:rPr lang="pl-PL" dirty="0" err="1"/>
              <a:t>gender</a:t>
            </a:r>
            <a:r>
              <a:rPr lang="pl-PL" dirty="0"/>
              <a:t> </a:t>
            </a:r>
          </a:p>
          <a:p>
            <a:r>
              <a:rPr lang="pl-PL" dirty="0" err="1"/>
              <a:t>None</a:t>
            </a:r>
            <a:r>
              <a:rPr lang="pl-PL" dirty="0"/>
              <a:t> of </a:t>
            </a:r>
            <a:r>
              <a:rPr lang="pl-PL" dirty="0" err="1"/>
              <a:t>them</a:t>
            </a:r>
            <a:r>
              <a:rPr lang="pl-PL" dirty="0"/>
              <a:t> </a:t>
            </a:r>
            <a:r>
              <a:rPr lang="pl-PL" dirty="0" err="1"/>
              <a:t>is</a:t>
            </a:r>
            <a:r>
              <a:rPr lang="pl-PL" dirty="0"/>
              <a:t> </a:t>
            </a:r>
            <a:r>
              <a:rPr lang="pl-PL" dirty="0" err="1"/>
              <a:t>unique</a:t>
            </a:r>
            <a:endParaRPr lang="pl-PL" dirty="0"/>
          </a:p>
          <a:p>
            <a:r>
              <a:rPr lang="pl-PL" dirty="0" err="1"/>
              <a:t>Nevertheless</a:t>
            </a:r>
            <a:r>
              <a:rPr lang="pl-PL" dirty="0"/>
              <a:t>, </a:t>
            </a:r>
            <a:r>
              <a:rPr lang="pl-PL" dirty="0" err="1"/>
              <a:t>what</a:t>
            </a:r>
            <a:r>
              <a:rPr lang="pl-PL" dirty="0"/>
              <a:t> </a:t>
            </a:r>
            <a:r>
              <a:rPr lang="pl-PL" dirty="0" err="1"/>
              <a:t>is</a:t>
            </a:r>
            <a:r>
              <a:rPr lang="pl-PL" dirty="0"/>
              <a:t> a </a:t>
            </a:r>
            <a:r>
              <a:rPr lang="pl-PL" dirty="0" err="1"/>
              <a:t>chance</a:t>
            </a:r>
            <a:r>
              <a:rPr lang="pl-PL" dirty="0"/>
              <a:t> </a:t>
            </a:r>
            <a:r>
              <a:rPr lang="pl-PL" dirty="0" err="1"/>
              <a:t>that</a:t>
            </a:r>
            <a:r>
              <a:rPr lang="pl-PL" dirty="0"/>
              <a:t> </a:t>
            </a:r>
            <a:r>
              <a:rPr lang="pl-PL" dirty="0" err="1"/>
              <a:t>two</a:t>
            </a:r>
            <a:r>
              <a:rPr lang="pl-PL" dirty="0"/>
              <a:t> person </a:t>
            </a:r>
            <a:r>
              <a:rPr lang="pl-PL" dirty="0" err="1"/>
              <a:t>will</a:t>
            </a:r>
            <a:r>
              <a:rPr lang="pl-PL" dirty="0"/>
              <a:t> </a:t>
            </a:r>
            <a:r>
              <a:rPr lang="pl-PL" dirty="0" err="1"/>
              <a:t>have</a:t>
            </a:r>
            <a:r>
              <a:rPr lang="pl-PL" dirty="0"/>
              <a:t> the same </a:t>
            </a:r>
            <a:r>
              <a:rPr lang="pl-PL" dirty="0" err="1"/>
              <a:t>first</a:t>
            </a:r>
            <a:r>
              <a:rPr lang="pl-PL" dirty="0"/>
              <a:t> </a:t>
            </a:r>
            <a:r>
              <a:rPr lang="pl-PL" dirty="0" err="1"/>
              <a:t>name</a:t>
            </a:r>
            <a:r>
              <a:rPr lang="pl-PL" dirty="0"/>
              <a:t>, </a:t>
            </a:r>
            <a:r>
              <a:rPr lang="pl-PL" dirty="0" err="1"/>
              <a:t>last</a:t>
            </a:r>
            <a:r>
              <a:rPr lang="pl-PL" dirty="0"/>
              <a:t> </a:t>
            </a:r>
            <a:r>
              <a:rPr lang="pl-PL" dirty="0" err="1"/>
              <a:t>name</a:t>
            </a:r>
            <a:r>
              <a:rPr lang="pl-PL" dirty="0"/>
              <a:t>, </a:t>
            </a:r>
            <a:r>
              <a:rPr lang="pl-PL" dirty="0" err="1"/>
              <a:t>birth</a:t>
            </a:r>
            <a:r>
              <a:rPr lang="pl-PL" dirty="0"/>
              <a:t> </a:t>
            </a:r>
            <a:r>
              <a:rPr lang="pl-PL" dirty="0" err="1"/>
              <a:t>date</a:t>
            </a:r>
            <a:r>
              <a:rPr lang="pl-PL" dirty="0"/>
              <a:t>, </a:t>
            </a:r>
            <a:r>
              <a:rPr lang="pl-PL" dirty="0" err="1"/>
              <a:t>birth</a:t>
            </a:r>
            <a:r>
              <a:rPr lang="pl-PL" dirty="0"/>
              <a:t> place, </a:t>
            </a:r>
            <a:r>
              <a:rPr lang="pl-PL" dirty="0" err="1"/>
              <a:t>address</a:t>
            </a:r>
            <a:r>
              <a:rPr lang="pl-PL" dirty="0"/>
              <a:t>, </a:t>
            </a:r>
            <a:r>
              <a:rPr lang="pl-PL" dirty="0" err="1"/>
              <a:t>zipcode</a:t>
            </a:r>
            <a:r>
              <a:rPr lang="pl-PL" dirty="0"/>
              <a:t>, </a:t>
            </a:r>
            <a:r>
              <a:rPr lang="pl-PL" dirty="0" err="1"/>
              <a:t>gender</a:t>
            </a:r>
            <a:r>
              <a:rPr lang="pl-PL" dirty="0"/>
              <a:t>?</a:t>
            </a:r>
            <a:endParaRPr lang="en-AU" dirty="0"/>
          </a:p>
          <a:p>
            <a:pPr marL="0" indent="0">
              <a:buNone/>
            </a:pPr>
            <a:endParaRPr lang="en-AU" i="1" dirty="0">
              <a:latin typeface="Cambria Math" panose="02040503050406030204" pitchFamily="18"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427811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mc:AlternateContent xmlns:mc="http://schemas.openxmlformats.org/markup-compatibility/2006" xmlns:a14="http://schemas.microsoft.com/office/drawing/2010/main">
        <mc:Choice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4466757"/>
              </a:xfrm>
            </p:spPr>
            <p:txBody>
              <a:bodyPr>
                <a:normAutofit/>
              </a:bodyPr>
              <a:lstStyle/>
              <a:p>
                <a:pPr marL="0" indent="0">
                  <a:buNone/>
                </a:pPr>
                <a:r>
                  <a:rPr lang="pl-PL" dirty="0"/>
                  <a:t>Consider me:</a:t>
                </a:r>
              </a:p>
              <a:p>
                <a:r>
                  <a:rPr lang="pl-PL" dirty="0"/>
                  <a:t>Sebastian Wójcik, </a:t>
                </a:r>
                <a:r>
                  <a:rPr lang="pl-PL" dirty="0" err="1"/>
                  <a:t>male</a:t>
                </a:r>
                <a:r>
                  <a:rPr lang="pl-PL" dirty="0"/>
                  <a:t>, 28.08.19xx, </a:t>
                </a:r>
                <a:r>
                  <a:rPr lang="pl-PL" dirty="0" err="1"/>
                  <a:t>born</a:t>
                </a:r>
                <a:r>
                  <a:rPr lang="pl-PL" dirty="0"/>
                  <a:t> in Rzeszów </a:t>
                </a:r>
              </a:p>
              <a:p>
                <a14:m>
                  <m:oMath xmlns:m="http://schemas.openxmlformats.org/officeDocument/2006/math">
                    <m:r>
                      <m:rPr>
                        <m:sty m:val="p"/>
                      </m:rPr>
                      <a:rPr lang="pl-PL" i="1" dirty="0" smtClean="0">
                        <a:latin typeface="Cambria Math" panose="02040503050406030204" pitchFamily="18" charset="0"/>
                      </a:rPr>
                      <m:t>Pr</m:t>
                    </m:r>
                    <m:r>
                      <a:rPr lang="pl-PL" i="1" dirty="0" smtClean="0">
                        <a:latin typeface="Cambria Math" panose="02040503050406030204" pitchFamily="18" charset="0"/>
                      </a:rPr>
                      <m:t>⁡(</m:t>
                    </m:r>
                    <m:r>
                      <a:rPr lang="pl-PL" i="1" dirty="0" err="1" smtClean="0">
                        <a:latin typeface="Cambria Math" panose="02040503050406030204" pitchFamily="18" charset="0"/>
                      </a:rPr>
                      <m:t>𝑔𝑒𝑛𝑑𝑒𝑟</m:t>
                    </m:r>
                    <m:r>
                      <a:rPr lang="pl-PL" i="1" dirty="0" smtClean="0">
                        <a:latin typeface="Cambria Math" panose="02040503050406030204" pitchFamily="18" charset="0"/>
                      </a:rPr>
                      <m:t>=</m:t>
                    </m:r>
                    <m:r>
                      <a:rPr lang="pl-PL" i="1" dirty="0" err="1" smtClean="0">
                        <a:latin typeface="Cambria Math" panose="02040503050406030204" pitchFamily="18" charset="0"/>
                      </a:rPr>
                      <m:t>𝑚𝑎𝑙𝑒</m:t>
                    </m:r>
                    <m:r>
                      <a:rPr lang="pl-PL" i="1" dirty="0" smtClean="0">
                        <a:latin typeface="Cambria Math" panose="02040503050406030204" pitchFamily="18" charset="0"/>
                      </a:rPr>
                      <m:t>)</m:t>
                    </m:r>
                    <m:r>
                      <a:rPr lang="pl-PL" i="1" dirty="0" smtClean="0">
                        <a:latin typeface="Cambria Math" panose="02040503050406030204" pitchFamily="18" charset="0"/>
                        <a:ea typeface="Cambria Math" panose="02040503050406030204" pitchFamily="18" charset="0"/>
                      </a:rPr>
                      <m:t>≈</m:t>
                    </m:r>
                    <m:r>
                      <a:rPr lang="pl-PL" i="1" dirty="0" smtClean="0">
                        <a:latin typeface="Cambria Math" panose="02040503050406030204" pitchFamily="18" charset="0"/>
                      </a:rPr>
                      <m:t>51,6%</m:t>
                    </m:r>
                  </m:oMath>
                </a14:m>
                <a:endParaRPr lang="pl-PL" dirty="0"/>
              </a:p>
              <a:p>
                <a14:m>
                  <m:oMath xmlns:m="http://schemas.openxmlformats.org/officeDocument/2006/math">
                    <m:func>
                      <m:funcPr>
                        <m:ctrlPr>
                          <a:rPr lang="pl-PL" i="1" dirty="0">
                            <a:latin typeface="Cambria Math" panose="02040503050406030204" pitchFamily="18" charset="0"/>
                          </a:rPr>
                        </m:ctrlPr>
                      </m:funcPr>
                      <m:fName>
                        <m:r>
                          <m:rPr>
                            <m:sty m:val="p"/>
                          </m:rPr>
                          <a:rPr lang="pl-PL" dirty="0">
                            <a:latin typeface="Cambria Math" panose="02040503050406030204" pitchFamily="18" charset="0"/>
                          </a:rPr>
                          <m:t>Pr</m:t>
                        </m:r>
                      </m:fName>
                      <m:e>
                        <m:d>
                          <m:dPr>
                            <m:ctrlPr>
                              <a:rPr lang="pl-PL" i="1" dirty="0">
                                <a:latin typeface="Cambria Math" panose="02040503050406030204" pitchFamily="18" charset="0"/>
                              </a:rPr>
                            </m:ctrlPr>
                          </m:dPr>
                          <m:e>
                            <m:r>
                              <a:rPr lang="pl-PL" i="1" dirty="0">
                                <a:latin typeface="Cambria Math" panose="02040503050406030204" pitchFamily="18" charset="0"/>
                              </a:rPr>
                              <m:t>𝑛𝑎𝑚𝑒</m:t>
                            </m:r>
                            <m:r>
                              <a:rPr lang="pl-PL" i="1" dirty="0">
                                <a:latin typeface="Cambria Math" panose="02040503050406030204" pitchFamily="18" charset="0"/>
                              </a:rPr>
                              <m:t>=</m:t>
                            </m:r>
                            <m:r>
                              <a:rPr lang="pl-PL" i="1" dirty="0">
                                <a:latin typeface="Cambria Math" panose="02040503050406030204" pitchFamily="18" charset="0"/>
                              </a:rPr>
                              <m:t>𝑆𝑒𝑏𝑎𝑠𝑡𝑖𝑎𝑛</m:t>
                            </m:r>
                          </m:e>
                        </m:d>
                        <m:r>
                          <a:rPr lang="pl-PL" i="1" dirty="0">
                            <a:latin typeface="Cambria Math" panose="02040503050406030204" pitchFamily="18" charset="0"/>
                            <a:ea typeface="Cambria Math" panose="02040503050406030204" pitchFamily="18" charset="0"/>
                          </a:rPr>
                          <m:t>≈</m:t>
                        </m:r>
                      </m:e>
                    </m:func>
                    <m:f>
                      <m:fPr>
                        <m:ctrlPr>
                          <a:rPr lang="pl-PL" b="0" i="1" dirty="0" smtClean="0">
                            <a:latin typeface="Cambria Math" panose="02040503050406030204" pitchFamily="18" charset="0"/>
                          </a:rPr>
                        </m:ctrlPr>
                      </m:fPr>
                      <m:num>
                        <m:r>
                          <a:rPr lang="pl-PL" b="0" i="1" dirty="0" smtClean="0">
                            <a:latin typeface="Cambria Math" panose="02040503050406030204" pitchFamily="18" charset="0"/>
                          </a:rPr>
                          <m:t>418</m:t>
                        </m:r>
                      </m:num>
                      <m:den>
                        <m:r>
                          <a:rPr lang="pl-PL" b="0" i="1" dirty="0" smtClean="0">
                            <a:latin typeface="Cambria Math" panose="02040503050406030204" pitchFamily="18" charset="0"/>
                          </a:rPr>
                          <m:t>51887</m:t>
                        </m:r>
                      </m:den>
                    </m:f>
                    <m:r>
                      <a:rPr lang="pl-PL" i="1" dirty="0">
                        <a:latin typeface="Cambria Math" panose="02040503050406030204" pitchFamily="18" charset="0"/>
                        <a:ea typeface="Cambria Math" panose="02040503050406030204" pitchFamily="18" charset="0"/>
                      </a:rPr>
                      <m:t>≈</m:t>
                    </m:r>
                    <m:r>
                      <a:rPr lang="pl-PL" b="0" i="1" dirty="0" smtClean="0">
                        <a:latin typeface="Cambria Math" panose="02040503050406030204" pitchFamily="18" charset="0"/>
                      </a:rPr>
                      <m:t>0</m:t>
                    </m:r>
                    <m:r>
                      <a:rPr lang="pl-PL" i="1" dirty="0">
                        <a:latin typeface="Cambria Math" panose="02040503050406030204" pitchFamily="18" charset="0"/>
                      </a:rPr>
                      <m:t>,</m:t>
                    </m:r>
                    <m:r>
                      <a:rPr lang="pl-PL" b="0" i="1" dirty="0" smtClean="0">
                        <a:latin typeface="Cambria Math" panose="02040503050406030204" pitchFamily="18" charset="0"/>
                      </a:rPr>
                      <m:t>806</m:t>
                    </m:r>
                    <m:r>
                      <a:rPr lang="pl-PL" i="1" dirty="0">
                        <a:latin typeface="Cambria Math" panose="02040503050406030204" pitchFamily="18" charset="0"/>
                      </a:rPr>
                      <m:t>%</m:t>
                    </m:r>
                  </m:oMath>
                </a14:m>
                <a:endParaRPr lang="pl-PL" dirty="0"/>
              </a:p>
              <a:p>
                <a14:m>
                  <m:oMath xmlns:m="http://schemas.openxmlformats.org/officeDocument/2006/math">
                    <m:r>
                      <m:rPr>
                        <m:sty m:val="p"/>
                      </m:rPr>
                      <a:rPr lang="pl-PL" i="1" dirty="0">
                        <a:latin typeface="Cambria Math" panose="02040503050406030204" pitchFamily="18" charset="0"/>
                      </a:rPr>
                      <m:t>Pr</m:t>
                    </m:r>
                    <m:r>
                      <a:rPr lang="pl-PL" i="1" dirty="0">
                        <a:latin typeface="Cambria Math" panose="02040503050406030204" pitchFamily="18" charset="0"/>
                      </a:rPr>
                      <m:t>⁡(</m:t>
                    </m:r>
                    <m:r>
                      <a:rPr lang="pl-PL" b="0" i="1" dirty="0" smtClean="0">
                        <a:latin typeface="Cambria Math" panose="02040503050406030204" pitchFamily="18" charset="0"/>
                      </a:rPr>
                      <m:t>𝑠𝑢</m:t>
                    </m:r>
                    <m:r>
                      <a:rPr lang="pl-PL" i="1" dirty="0" err="1">
                        <a:latin typeface="Cambria Math" panose="02040503050406030204" pitchFamily="18" charset="0"/>
                      </a:rPr>
                      <m:t>𝑟</m:t>
                    </m:r>
                    <m:r>
                      <a:rPr lang="pl-PL" b="0" i="1" dirty="0" smtClean="0">
                        <a:latin typeface="Cambria Math" panose="02040503050406030204" pitchFamily="18" charset="0"/>
                      </a:rPr>
                      <m:t>𝑛𝑎𝑚𝑒</m:t>
                    </m:r>
                    <m:r>
                      <a:rPr lang="pl-PL" i="1" dirty="0">
                        <a:latin typeface="Cambria Math" panose="02040503050406030204" pitchFamily="18" charset="0"/>
                      </a:rPr>
                      <m:t>=</m:t>
                    </m:r>
                    <m:r>
                      <a:rPr lang="pl-PL" b="0" i="1" dirty="0" smtClean="0">
                        <a:latin typeface="Cambria Math" panose="02040503050406030204" pitchFamily="18" charset="0"/>
                      </a:rPr>
                      <m:t>𝑊</m:t>
                    </m:r>
                    <m:r>
                      <a:rPr lang="pl-PL" b="0" i="1" dirty="0" smtClean="0">
                        <a:latin typeface="Cambria Math" panose="02040503050406030204" pitchFamily="18" charset="0"/>
                      </a:rPr>
                      <m:t>ó</m:t>
                    </m:r>
                    <m:r>
                      <a:rPr lang="pl-PL" b="0" i="1" dirty="0" smtClean="0">
                        <a:latin typeface="Cambria Math" panose="02040503050406030204" pitchFamily="18" charset="0"/>
                      </a:rPr>
                      <m:t>𝑗𝑐𝑖𝑘</m:t>
                    </m:r>
                    <m:r>
                      <a:rPr lang="pl-PL" i="1" dirty="0">
                        <a:latin typeface="Cambria Math" panose="02040503050406030204" pitchFamily="18" charset="0"/>
                      </a:rPr>
                      <m:t>)</m:t>
                    </m:r>
                    <m:r>
                      <a:rPr lang="pl-PL" i="1" dirty="0">
                        <a:latin typeface="Cambria Math" panose="02040503050406030204" pitchFamily="18" charset="0"/>
                        <a:ea typeface="Cambria Math" panose="02040503050406030204" pitchFamily="18" charset="0"/>
                      </a:rPr>
                      <m:t>≈</m:t>
                    </m:r>
                    <m:r>
                      <a:rPr lang="pl-PL" b="0" i="1" dirty="0" smtClean="0">
                        <a:latin typeface="Cambria Math" panose="02040503050406030204" pitchFamily="18" charset="0"/>
                      </a:rPr>
                      <m:t>0,241</m:t>
                    </m:r>
                    <m:r>
                      <a:rPr lang="pl-PL" i="1" dirty="0">
                        <a:latin typeface="Cambria Math" panose="02040503050406030204" pitchFamily="18" charset="0"/>
                      </a:rPr>
                      <m:t>%</m:t>
                    </m:r>
                  </m:oMath>
                </a14:m>
                <a:endParaRPr lang="pl-PL" dirty="0"/>
              </a:p>
              <a:p>
                <a14:m>
                  <m:oMath xmlns:m="http://schemas.openxmlformats.org/officeDocument/2006/math">
                    <m:func>
                      <m:funcPr>
                        <m:ctrlPr>
                          <a:rPr lang="pl-PL" i="1" dirty="0">
                            <a:latin typeface="Cambria Math" panose="02040503050406030204" pitchFamily="18" charset="0"/>
                          </a:rPr>
                        </m:ctrlPr>
                      </m:funcPr>
                      <m:fName>
                        <m:r>
                          <m:rPr>
                            <m:sty m:val="p"/>
                          </m:rPr>
                          <a:rPr lang="pl-PL" i="0" dirty="0">
                            <a:latin typeface="Cambria Math" panose="02040503050406030204" pitchFamily="18" charset="0"/>
                          </a:rPr>
                          <m:t>Pr</m:t>
                        </m:r>
                      </m:fName>
                      <m:e>
                        <m:d>
                          <m:dPr>
                            <m:ctrlPr>
                              <a:rPr lang="pl-PL" i="1" dirty="0">
                                <a:latin typeface="Cambria Math" panose="02040503050406030204" pitchFamily="18" charset="0"/>
                              </a:rPr>
                            </m:ctrlPr>
                          </m:dPr>
                          <m:e>
                            <m:r>
                              <a:rPr lang="pl-PL" b="0" i="1" dirty="0" smtClean="0">
                                <a:latin typeface="Cambria Math" panose="02040503050406030204" pitchFamily="18" charset="0"/>
                              </a:rPr>
                              <m:t>𝑏𝑖𝑟𝑡h𝑑𝑎𝑡𝑒</m:t>
                            </m:r>
                            <m:r>
                              <a:rPr lang="pl-PL" i="1" dirty="0">
                                <a:latin typeface="Cambria Math" panose="02040503050406030204" pitchFamily="18" charset="0"/>
                              </a:rPr>
                              <m:t>=</m:t>
                            </m:r>
                            <m:r>
                              <a:rPr lang="pl-PL" b="0" i="1" dirty="0" smtClean="0">
                                <a:latin typeface="Cambria Math" panose="02040503050406030204" pitchFamily="18" charset="0"/>
                              </a:rPr>
                              <m:t>28.08.</m:t>
                            </m:r>
                          </m:e>
                        </m:d>
                      </m:e>
                    </m:func>
                    <m:r>
                      <a:rPr lang="pl-PL" i="1" dirty="0">
                        <a:latin typeface="Cambria Math" panose="02040503050406030204" pitchFamily="18" charset="0"/>
                        <a:ea typeface="Cambria Math" panose="02040503050406030204" pitchFamily="18" charset="0"/>
                      </a:rPr>
                      <m:t>≈</m:t>
                    </m:r>
                    <m:f>
                      <m:fPr>
                        <m:ctrlPr>
                          <a:rPr lang="pl-PL" i="1" dirty="0">
                            <a:latin typeface="Cambria Math" panose="02040503050406030204" pitchFamily="18" charset="0"/>
                          </a:rPr>
                        </m:ctrlPr>
                      </m:fPr>
                      <m:num>
                        <m:r>
                          <a:rPr lang="pl-PL" b="0" i="1" dirty="0" smtClean="0">
                            <a:latin typeface="Cambria Math" panose="02040503050406030204" pitchFamily="18" charset="0"/>
                          </a:rPr>
                          <m:t>1</m:t>
                        </m:r>
                      </m:num>
                      <m:den>
                        <m:r>
                          <a:rPr lang="pl-PL" b="0" i="1" dirty="0" smtClean="0">
                            <a:latin typeface="Cambria Math" panose="02040503050406030204" pitchFamily="18" charset="0"/>
                          </a:rPr>
                          <m:t>365</m:t>
                        </m:r>
                      </m:den>
                    </m:f>
                    <m:r>
                      <a:rPr lang="pl-PL" b="0" i="1" dirty="0" smtClean="0">
                        <a:latin typeface="Cambria Math" panose="02040503050406030204" pitchFamily="18" charset="0"/>
                      </a:rPr>
                      <m:t>≈0,274</m:t>
                    </m:r>
                    <m:r>
                      <a:rPr lang="pl-PL" i="1" dirty="0">
                        <a:latin typeface="Cambria Math" panose="02040503050406030204" pitchFamily="18" charset="0"/>
                      </a:rPr>
                      <m:t>%</m:t>
                    </m:r>
                  </m:oMath>
                </a14:m>
                <a:endParaRPr lang="pl-PL" dirty="0"/>
              </a:p>
              <a:p>
                <a14:m>
                  <m:oMath xmlns:m="http://schemas.openxmlformats.org/officeDocument/2006/math">
                    <m:func>
                      <m:funcPr>
                        <m:ctrlPr>
                          <a:rPr lang="pl-PL" i="1" dirty="0">
                            <a:latin typeface="Cambria Math" panose="02040503050406030204" pitchFamily="18" charset="0"/>
                          </a:rPr>
                        </m:ctrlPr>
                      </m:funcPr>
                      <m:fName>
                        <m:r>
                          <m:rPr>
                            <m:sty m:val="p"/>
                          </m:rPr>
                          <a:rPr lang="pl-PL" dirty="0">
                            <a:latin typeface="Cambria Math" panose="02040503050406030204" pitchFamily="18" charset="0"/>
                          </a:rPr>
                          <m:t>Pr</m:t>
                        </m:r>
                      </m:fName>
                      <m:e>
                        <m:d>
                          <m:dPr>
                            <m:ctrlPr>
                              <a:rPr lang="pl-PL" i="1" dirty="0">
                                <a:latin typeface="Cambria Math" panose="02040503050406030204" pitchFamily="18" charset="0"/>
                              </a:rPr>
                            </m:ctrlPr>
                          </m:dPr>
                          <m:e>
                            <m:r>
                              <a:rPr lang="pl-PL" i="1" dirty="0">
                                <a:latin typeface="Cambria Math" panose="02040503050406030204" pitchFamily="18" charset="0"/>
                              </a:rPr>
                              <m:t>𝑏𝑖𝑟𝑡h</m:t>
                            </m:r>
                            <m:r>
                              <a:rPr lang="pl-PL" b="0" i="1" dirty="0" smtClean="0">
                                <a:latin typeface="Cambria Math" panose="02040503050406030204" pitchFamily="18" charset="0"/>
                              </a:rPr>
                              <m:t>𝑝𝑙𝑎𝑐𝑒</m:t>
                            </m:r>
                            <m:r>
                              <a:rPr lang="pl-PL" i="1" dirty="0">
                                <a:latin typeface="Cambria Math" panose="02040503050406030204" pitchFamily="18" charset="0"/>
                              </a:rPr>
                              <m:t>=</m:t>
                            </m:r>
                            <m:r>
                              <a:rPr lang="pl-PL" b="0" i="1" dirty="0" smtClean="0">
                                <a:latin typeface="Cambria Math" panose="02040503050406030204" pitchFamily="18" charset="0"/>
                              </a:rPr>
                              <m:t>𝑅𝑧𝑒𝑠𝑧</m:t>
                            </m:r>
                            <m:r>
                              <a:rPr lang="pl-PL" b="0" i="1" dirty="0" smtClean="0">
                                <a:latin typeface="Cambria Math" panose="02040503050406030204" pitchFamily="18" charset="0"/>
                              </a:rPr>
                              <m:t>ó</m:t>
                            </m:r>
                            <m:r>
                              <a:rPr lang="pl-PL" b="0" i="1" dirty="0" smtClean="0">
                                <a:latin typeface="Cambria Math" panose="02040503050406030204" pitchFamily="18" charset="0"/>
                              </a:rPr>
                              <m:t>𝑤</m:t>
                            </m:r>
                          </m:e>
                        </m:d>
                      </m:e>
                    </m:func>
                    <m:r>
                      <a:rPr lang="pl-PL" i="1" dirty="0">
                        <a:latin typeface="Cambria Math" panose="02040503050406030204" pitchFamily="18" charset="0"/>
                      </a:rPr>
                      <m:t>≈0,</m:t>
                    </m:r>
                    <m:r>
                      <a:rPr lang="pl-PL" b="0" i="1" dirty="0" smtClean="0">
                        <a:latin typeface="Cambria Math" panose="02040503050406030204" pitchFamily="18" charset="0"/>
                      </a:rPr>
                      <m:t>535</m:t>
                    </m:r>
                    <m:r>
                      <a:rPr lang="pl-PL" i="1" dirty="0">
                        <a:latin typeface="Cambria Math" panose="02040503050406030204" pitchFamily="18" charset="0"/>
                      </a:rPr>
                      <m:t>%</m:t>
                    </m:r>
                  </m:oMath>
                </a14:m>
                <a:endParaRPr lang="pl-PL" dirty="0"/>
              </a:p>
              <a:p>
                <a:pPr marL="0" indent="0">
                  <a:buNone/>
                </a:pPr>
                <a:endParaRPr lang="pl-PL" i="1" dirty="0">
                  <a:latin typeface="Cambria Math" panose="02040503050406030204" pitchFamily="18" charset="0"/>
                </a:endParaRPr>
              </a:p>
              <a:p>
                <a:pPr marL="0" indent="0">
                  <a:buNone/>
                </a:pPr>
                <a:endParaRPr lang="pl-PL" i="1" dirty="0">
                  <a:latin typeface="Cambria Math" panose="02040503050406030204" pitchFamily="18" charset="0"/>
                </a:endParaRPr>
              </a:p>
              <a:p>
                <a:pPr marL="0" indent="0">
                  <a:buNone/>
                </a:pPr>
                <a:endParaRPr lang="en-AU" i="1" dirty="0">
                  <a:latin typeface="Cambria Math" panose="02040503050406030204" pitchFamily="18" charset="0"/>
                </a:endParaRPr>
              </a:p>
            </p:txBody>
          </p:sp>
        </mc:Choice>
        <mc:Fallback xmlns="">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234892" y="1518407"/>
                <a:ext cx="8489657" cy="4466757"/>
              </a:xfrm>
              <a:blipFill>
                <a:blip r:embed="rId2"/>
                <a:stretch>
                  <a:fillRect l="-1509" t="-2183"/>
                </a:stretch>
              </a:blipFill>
            </p:spPr>
            <p:txBody>
              <a:bodyPr/>
              <a:lstStyle/>
              <a:p>
                <a:r>
                  <a:rPr lang="pl-PL">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3565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4466757"/>
              </a:xfrm>
            </p:spPr>
            <p:txBody>
              <a:bodyPr>
                <a:normAutofit/>
              </a:bodyPr>
              <a:lstStyle/>
              <a:p>
                <a:r>
                  <a:rPr lang="pl-PL" dirty="0" err="1"/>
                  <a:t>Assuming</a:t>
                </a:r>
                <a:r>
                  <a:rPr lang="pl-PL" dirty="0"/>
                  <a:t> </a:t>
                </a:r>
                <a:r>
                  <a:rPr lang="pl-PL" dirty="0" err="1"/>
                  <a:t>independence</a:t>
                </a:r>
                <a:r>
                  <a:rPr lang="pl-PL" dirty="0"/>
                  <a:t> of </a:t>
                </a:r>
                <a:r>
                  <a:rPr lang="pl-PL" dirty="0" err="1"/>
                  <a:t>these</a:t>
                </a:r>
                <a:r>
                  <a:rPr lang="pl-PL" dirty="0"/>
                  <a:t> </a:t>
                </a:r>
                <a:r>
                  <a:rPr lang="pl-PL" dirty="0" err="1"/>
                  <a:t>events</a:t>
                </a:r>
                <a:r>
                  <a:rPr lang="pl-PL" dirty="0"/>
                  <a:t>, </a:t>
                </a:r>
                <a:r>
                  <a:rPr lang="pl-PL" dirty="0" err="1"/>
                  <a:t>probability</a:t>
                </a:r>
                <a:r>
                  <a:rPr lang="pl-PL" dirty="0"/>
                  <a:t> </a:t>
                </a:r>
                <a:r>
                  <a:rPr lang="pl-PL" dirty="0" err="1"/>
                  <a:t>that</a:t>
                </a:r>
                <a:r>
                  <a:rPr lang="pl-PL" dirty="0"/>
                  <a:t> </a:t>
                </a:r>
                <a:r>
                  <a:rPr lang="pl-PL" dirty="0" err="1"/>
                  <a:t>there</a:t>
                </a:r>
                <a:r>
                  <a:rPr lang="pl-PL" dirty="0"/>
                  <a:t> </a:t>
                </a:r>
                <a:r>
                  <a:rPr lang="pl-PL" dirty="0" err="1"/>
                  <a:t>is</a:t>
                </a:r>
                <a:r>
                  <a:rPr lang="pl-PL" dirty="0"/>
                  <a:t> </a:t>
                </a:r>
                <a:r>
                  <a:rPr lang="pl-PL" dirty="0" err="1"/>
                  <a:t>another</a:t>
                </a:r>
                <a:r>
                  <a:rPr lang="pl-PL" dirty="0"/>
                  <a:t> me </a:t>
                </a:r>
                <a:r>
                  <a:rPr lang="pl-PL" dirty="0" err="1"/>
                  <a:t>having</a:t>
                </a:r>
                <a:r>
                  <a:rPr lang="pl-PL" dirty="0"/>
                  <a:t> the same </a:t>
                </a:r>
                <a:r>
                  <a:rPr lang="pl-PL" dirty="0" err="1"/>
                  <a:t>first</a:t>
                </a:r>
                <a:r>
                  <a:rPr lang="pl-PL" dirty="0"/>
                  <a:t> </a:t>
                </a:r>
                <a:r>
                  <a:rPr lang="pl-PL" dirty="0" err="1"/>
                  <a:t>name</a:t>
                </a:r>
                <a:r>
                  <a:rPr lang="pl-PL" dirty="0"/>
                  <a:t>, </a:t>
                </a:r>
                <a:r>
                  <a:rPr lang="pl-PL" dirty="0" err="1"/>
                  <a:t>last</a:t>
                </a:r>
                <a:r>
                  <a:rPr lang="pl-PL" dirty="0"/>
                  <a:t> </a:t>
                </a:r>
                <a:r>
                  <a:rPr lang="pl-PL" dirty="0" err="1"/>
                  <a:t>name</a:t>
                </a:r>
                <a:r>
                  <a:rPr lang="pl-PL" dirty="0"/>
                  <a:t>, </a:t>
                </a:r>
                <a:r>
                  <a:rPr lang="pl-PL" dirty="0" err="1"/>
                  <a:t>birth</a:t>
                </a:r>
                <a:r>
                  <a:rPr lang="pl-PL" dirty="0"/>
                  <a:t> </a:t>
                </a:r>
                <a:r>
                  <a:rPr lang="pl-PL" dirty="0" err="1"/>
                  <a:t>date</a:t>
                </a:r>
                <a:r>
                  <a:rPr lang="pl-PL" dirty="0"/>
                  <a:t>, </a:t>
                </a:r>
                <a:r>
                  <a:rPr lang="pl-PL" dirty="0" err="1"/>
                  <a:t>birth</a:t>
                </a:r>
                <a:r>
                  <a:rPr lang="pl-PL" dirty="0"/>
                  <a:t> place, and </a:t>
                </a:r>
                <a:r>
                  <a:rPr lang="pl-PL" dirty="0" err="1"/>
                  <a:t>gender</a:t>
                </a:r>
                <a:r>
                  <a:rPr lang="pl-PL" dirty="0"/>
                  <a:t> </a:t>
                </a:r>
                <a:r>
                  <a:rPr lang="pl-PL" dirty="0" err="1"/>
                  <a:t>is</a:t>
                </a:r>
                <a:endParaRPr lang="en-AU" dirty="0"/>
              </a:p>
              <a:p>
                <a:pPr marL="0" indent="0">
                  <a:buNone/>
                </a:pPr>
                <a14:m>
                  <m:oMathPara xmlns:m="http://schemas.openxmlformats.org/officeDocument/2006/math">
                    <m:oMathParaPr>
                      <m:jc m:val="centerGroup"/>
                    </m:oMathParaPr>
                    <m:oMath xmlns:m="http://schemas.openxmlformats.org/officeDocument/2006/math">
                      <m:r>
                        <a:rPr lang="pl-PL" i="1" dirty="0" smtClean="0">
                          <a:latin typeface="Cambria Math" panose="02040503050406030204" pitchFamily="18" charset="0"/>
                        </a:rPr>
                        <m:t>51,6%</m:t>
                      </m:r>
                      <m:r>
                        <a:rPr lang="pl-PL" i="1" dirty="0">
                          <a:latin typeface="Cambria Math" panose="02040503050406030204" pitchFamily="18" charset="0"/>
                          <a:ea typeface="Cambria Math" panose="02040503050406030204" pitchFamily="18" charset="0"/>
                        </a:rPr>
                        <m:t>∙</m:t>
                      </m:r>
                      <m:r>
                        <a:rPr lang="pl-PL" b="0" i="1" dirty="0" smtClean="0">
                          <a:latin typeface="Cambria Math" panose="02040503050406030204" pitchFamily="18" charset="0"/>
                        </a:rPr>
                        <m:t>0</m:t>
                      </m:r>
                      <m:r>
                        <a:rPr lang="pl-PL" i="1" dirty="0">
                          <a:latin typeface="Cambria Math" panose="02040503050406030204" pitchFamily="18" charset="0"/>
                        </a:rPr>
                        <m:t>,</m:t>
                      </m:r>
                      <m:r>
                        <a:rPr lang="pl-PL" b="0" i="1" dirty="0" smtClean="0">
                          <a:latin typeface="Cambria Math" panose="02040503050406030204" pitchFamily="18" charset="0"/>
                        </a:rPr>
                        <m:t>806</m:t>
                      </m:r>
                      <m:r>
                        <a:rPr lang="pl-PL" i="1" dirty="0">
                          <a:latin typeface="Cambria Math" panose="02040503050406030204" pitchFamily="18" charset="0"/>
                        </a:rPr>
                        <m:t>%</m:t>
                      </m:r>
                      <m:r>
                        <a:rPr lang="pl-PL" i="1" dirty="0">
                          <a:latin typeface="Cambria Math" panose="02040503050406030204" pitchFamily="18" charset="0"/>
                          <a:ea typeface="Cambria Math" panose="02040503050406030204" pitchFamily="18" charset="0"/>
                        </a:rPr>
                        <m:t>∙</m:t>
                      </m:r>
                      <m:r>
                        <a:rPr lang="pl-PL" i="1" dirty="0">
                          <a:latin typeface="Cambria Math" panose="02040503050406030204" pitchFamily="18" charset="0"/>
                        </a:rPr>
                        <m:t>0,241%</m:t>
                      </m:r>
                      <m:r>
                        <a:rPr lang="pl-PL" i="1" dirty="0">
                          <a:latin typeface="Cambria Math" panose="02040503050406030204" pitchFamily="18" charset="0"/>
                          <a:ea typeface="Cambria Math" panose="02040503050406030204" pitchFamily="18" charset="0"/>
                        </a:rPr>
                        <m:t>∙</m:t>
                      </m:r>
                      <m:r>
                        <a:rPr lang="pl-PL" i="1" dirty="0">
                          <a:latin typeface="Cambria Math" panose="02040503050406030204" pitchFamily="18" charset="0"/>
                        </a:rPr>
                        <m:t>0,274%</m:t>
                      </m:r>
                      <m:r>
                        <a:rPr lang="pl-PL" i="1" dirty="0">
                          <a:latin typeface="Cambria Math" panose="02040503050406030204" pitchFamily="18" charset="0"/>
                          <a:ea typeface="Cambria Math" panose="02040503050406030204" pitchFamily="18" charset="0"/>
                        </a:rPr>
                        <m:t>∙</m:t>
                      </m:r>
                      <m:r>
                        <a:rPr lang="pl-PL" b="0" i="1" dirty="0" smtClean="0">
                          <a:latin typeface="Cambria Math" panose="02040503050406030204" pitchFamily="18" charset="0"/>
                          <a:ea typeface="Cambria Math" panose="02040503050406030204" pitchFamily="18" charset="0"/>
                        </a:rPr>
                        <m:t>0,535%</m:t>
                      </m:r>
                      <m:r>
                        <a:rPr lang="pl-PL" b="0" i="1" dirty="0" smtClean="0">
                          <a:latin typeface="Cambria Math" panose="02040503050406030204" pitchFamily="18" charset="0"/>
                        </a:rPr>
                        <m:t>=</m:t>
                      </m:r>
                    </m:oMath>
                  </m:oMathPara>
                </a14:m>
                <a:endParaRPr lang="pl-PL" b="0" dirty="0"/>
              </a:p>
              <a:p>
                <a:pPr marL="0" indent="0">
                  <a:buNone/>
                </a:pPr>
                <a14:m>
                  <m:oMathPara xmlns:m="http://schemas.openxmlformats.org/officeDocument/2006/math">
                    <m:oMathParaPr>
                      <m:jc m:val="centerGroup"/>
                    </m:oMathParaPr>
                    <m:oMath xmlns:m="http://schemas.openxmlformats.org/officeDocument/2006/math">
                      <m:r>
                        <a:rPr lang="pl-PL" b="0" i="1" dirty="0" smtClean="0">
                          <a:latin typeface="Cambria Math" panose="02040503050406030204" pitchFamily="18" charset="0"/>
                        </a:rPr>
                        <m:t>0,0000000</m:t>
                      </m:r>
                      <m:r>
                        <a:rPr lang="pl-PL" i="1" dirty="0">
                          <a:latin typeface="Cambria Math" panose="02040503050406030204" pitchFamily="18" charset="0"/>
                        </a:rPr>
                        <m:t>1469285</m:t>
                      </m:r>
                      <m:r>
                        <a:rPr lang="pl-PL" b="0" i="1" dirty="0" smtClean="0">
                          <a:latin typeface="Cambria Math" panose="02040503050406030204" pitchFamily="18" charset="0"/>
                        </a:rPr>
                        <m:t>%</m:t>
                      </m:r>
                    </m:oMath>
                  </m:oMathPara>
                </a14:m>
                <a:endParaRPr lang="pl-PL" dirty="0"/>
              </a:p>
              <a:p>
                <a:r>
                  <a:rPr lang="pl-PL" dirty="0" err="1"/>
                  <a:t>This</a:t>
                </a:r>
                <a:r>
                  <a:rPr lang="pl-PL" dirty="0"/>
                  <a:t> </a:t>
                </a:r>
                <a:r>
                  <a:rPr lang="pl-PL" dirty="0" err="1"/>
                  <a:t>probability</a:t>
                </a:r>
                <a:r>
                  <a:rPr lang="pl-PL" dirty="0"/>
                  <a:t> </a:t>
                </a:r>
                <a:r>
                  <a:rPr lang="pl-PL" dirty="0" err="1"/>
                  <a:t>is</a:t>
                </a:r>
                <a:r>
                  <a:rPr lang="pl-PL" dirty="0"/>
                  <a:t> </a:t>
                </a:r>
                <a:r>
                  <a:rPr lang="pl-PL" dirty="0" err="1"/>
                  <a:t>neglectable</a:t>
                </a:r>
                <a:endParaRPr lang="pl-PL" dirty="0"/>
              </a:p>
              <a:p>
                <a:r>
                  <a:rPr lang="pl-PL" dirty="0" err="1"/>
                  <a:t>Hence</a:t>
                </a:r>
                <a:r>
                  <a:rPr lang="pl-PL" dirty="0"/>
                  <a:t>, a set of non-</a:t>
                </a:r>
                <a:r>
                  <a:rPr lang="pl-PL" dirty="0" err="1"/>
                  <a:t>unique</a:t>
                </a:r>
                <a:r>
                  <a:rPr lang="pl-PL" dirty="0"/>
                  <a:t> </a:t>
                </a:r>
                <a:r>
                  <a:rPr lang="pl-PL" dirty="0" err="1"/>
                  <a:t>variables</a:t>
                </a:r>
                <a:r>
                  <a:rPr lang="pl-PL" dirty="0"/>
                  <a:t> </a:t>
                </a:r>
                <a:r>
                  <a:rPr lang="pl-PL" dirty="0" err="1"/>
                  <a:t>can</a:t>
                </a:r>
                <a:r>
                  <a:rPr lang="pl-PL" dirty="0"/>
                  <a:t> form a </a:t>
                </a:r>
                <a:r>
                  <a:rPr lang="pl-PL" dirty="0" err="1"/>
                  <a:t>unique</a:t>
                </a:r>
                <a:r>
                  <a:rPr lang="pl-PL" dirty="0"/>
                  <a:t> </a:t>
                </a:r>
                <a:r>
                  <a:rPr lang="pl-PL" dirty="0" err="1"/>
                  <a:t>key</a:t>
                </a:r>
                <a:endParaRPr lang="pl-PL" dirty="0"/>
              </a:p>
              <a:p>
                <a:r>
                  <a:rPr lang="pl-PL" dirty="0"/>
                  <a:t>In </a:t>
                </a:r>
                <a:r>
                  <a:rPr lang="pl-PL" dirty="0" err="1"/>
                  <a:t>such</a:t>
                </a:r>
                <a:r>
                  <a:rPr lang="pl-PL" dirty="0"/>
                  <a:t> a </a:t>
                </a:r>
                <a:r>
                  <a:rPr lang="pl-PL" dirty="0" err="1"/>
                  <a:t>case</a:t>
                </a:r>
                <a:r>
                  <a:rPr lang="pl-PL" dirty="0"/>
                  <a:t>, </a:t>
                </a:r>
                <a:r>
                  <a:rPr lang="pl-PL" dirty="0" err="1"/>
                  <a:t>it</a:t>
                </a:r>
                <a:r>
                  <a:rPr lang="pl-PL" dirty="0"/>
                  <a:t> </a:t>
                </a:r>
                <a:r>
                  <a:rPr lang="pl-PL" dirty="0" err="1"/>
                  <a:t>is</a:t>
                </a:r>
                <a:r>
                  <a:rPr lang="pl-PL" dirty="0"/>
                  <a:t> a </a:t>
                </a:r>
                <a:r>
                  <a:rPr lang="pl-PL" dirty="0" err="1"/>
                  <a:t>deterministic</a:t>
                </a:r>
                <a:r>
                  <a:rPr lang="pl-PL" dirty="0"/>
                  <a:t> </a:t>
                </a:r>
                <a:r>
                  <a:rPr lang="pl-PL" dirty="0" err="1"/>
                  <a:t>record</a:t>
                </a:r>
                <a:r>
                  <a:rPr lang="pl-PL" dirty="0"/>
                  <a:t> </a:t>
                </a:r>
                <a:r>
                  <a:rPr lang="pl-PL" dirty="0" err="1"/>
                  <a:t>linkage</a:t>
                </a:r>
                <a:r>
                  <a:rPr lang="pl-PL" dirty="0"/>
                  <a:t> </a:t>
                </a:r>
                <a:r>
                  <a:rPr lang="pl-PL" dirty="0" err="1"/>
                  <a:t>also</a:t>
                </a:r>
                <a:endParaRPr lang="en-AU" dirty="0"/>
              </a:p>
            </p:txBody>
          </p:sp>
        </mc:Choice>
        <mc:Fallback>
          <p:sp>
            <p:nvSpPr>
              <p:cNvPr id="3" name="Symbol zastępczy zawartości 2">
                <a:extLst>
                  <a:ext uri="{FF2B5EF4-FFF2-40B4-BE49-F238E27FC236}">
                    <a16:creationId xmlns:a16="http://schemas.microsoft.com/office/drawing/2014/main" id="{89A99BC3-ABC2-4D6A-B736-626958790596}"/>
                  </a:ext>
                </a:extLst>
              </p:cNvPr>
              <p:cNvSpPr>
                <a:spLocks noGrp="1" noRot="1" noChangeAspect="1" noMove="1" noResize="1" noEditPoints="1" noAdjustHandles="1" noChangeArrowheads="1" noChangeShapeType="1" noTextEdit="1"/>
              </p:cNvSpPr>
              <p:nvPr>
                <p:ph idx="1"/>
              </p:nvPr>
            </p:nvSpPr>
            <p:spPr>
              <a:xfrm>
                <a:off x="234892" y="1518407"/>
                <a:ext cx="8489657" cy="4466757"/>
              </a:xfrm>
              <a:blipFill>
                <a:blip r:embed="rId2"/>
                <a:stretch>
                  <a:fillRect l="-1293" t="-2183"/>
                </a:stretch>
              </a:blipFill>
            </p:spPr>
            <p:txBody>
              <a:bodyPr/>
              <a:lstStyle/>
              <a:p>
                <a:r>
                  <a:rPr lang="pl-PL">
                    <a:noFill/>
                  </a:rPr>
                  <a:t> </a:t>
                </a:r>
              </a:p>
            </p:txBody>
          </p:sp>
        </mc:Fallback>
      </mc:AlternateContent>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21840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1958A-2838-40A2-83AE-2CE122153F38}"/>
              </a:ext>
            </a:extLst>
          </p:cNvPr>
          <p:cNvSpPr>
            <a:spLocks noGrp="1"/>
          </p:cNvSpPr>
          <p:nvPr>
            <p:ph type="title"/>
          </p:nvPr>
        </p:nvSpPr>
        <p:spPr>
          <a:xfrm>
            <a:off x="349955" y="710588"/>
            <a:ext cx="8559153" cy="832607"/>
          </a:xfrm>
        </p:spPr>
        <p:txBody>
          <a:bodyPr>
            <a:normAutofit fontScale="90000"/>
          </a:bodyPr>
          <a:lstStyle/>
          <a:p>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Deterministic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vs.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Probabilistic</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record</a:t>
            </a:r>
            <a:r>
              <a:rPr lang="pl-PL" sz="3600" b="1" dirty="0">
                <a:ln/>
                <a:solidFill>
                  <a:srgbClr val="001D77"/>
                </a:solidFill>
                <a:latin typeface="Fira Sans" panose="020B0503050000020004" pitchFamily="34" charset="0"/>
                <a:ea typeface="Fira Sans" panose="020B0503050000020004" pitchFamily="34" charset="0"/>
                <a:cs typeface="Arial" panose="020B0604020202020204" pitchFamily="34" charset="0"/>
              </a:rPr>
              <a:t> </a:t>
            </a:r>
            <a:r>
              <a:rPr lang="pl-PL" sz="3600" b="1" dirty="0" err="1">
                <a:ln/>
                <a:solidFill>
                  <a:srgbClr val="001D77"/>
                </a:solidFill>
                <a:latin typeface="Fira Sans" panose="020B0503050000020004" pitchFamily="34" charset="0"/>
                <a:ea typeface="Fira Sans" panose="020B0503050000020004" pitchFamily="34" charset="0"/>
                <a:cs typeface="Arial" panose="020B0604020202020204" pitchFamily="34" charset="0"/>
              </a:rPr>
              <a:t>linkage</a:t>
            </a:r>
            <a:br>
              <a:rPr lang="pl-PL" dirty="0"/>
            </a:br>
            <a:endParaRPr lang="pl-PL" dirty="0"/>
          </a:p>
        </p:txBody>
      </p:sp>
      <p:sp>
        <p:nvSpPr>
          <p:cNvPr id="3" name="Symbol zastępczy zawartości 2">
            <a:extLst>
              <a:ext uri="{FF2B5EF4-FFF2-40B4-BE49-F238E27FC236}">
                <a16:creationId xmlns:a16="http://schemas.microsoft.com/office/drawing/2014/main" id="{89A99BC3-ABC2-4D6A-B736-626958790596}"/>
              </a:ext>
            </a:extLst>
          </p:cNvPr>
          <p:cNvSpPr>
            <a:spLocks noGrp="1"/>
          </p:cNvSpPr>
          <p:nvPr>
            <p:ph idx="1"/>
          </p:nvPr>
        </p:nvSpPr>
        <p:spPr>
          <a:xfrm>
            <a:off x="234892" y="1518407"/>
            <a:ext cx="8489657" cy="1640429"/>
          </a:xfrm>
        </p:spPr>
        <p:txBody>
          <a:bodyPr>
            <a:normAutofit/>
          </a:bodyPr>
          <a:lstStyle/>
          <a:p>
            <a:pPr marL="0" indent="0">
              <a:buNone/>
            </a:pPr>
            <a:r>
              <a:rPr lang="en-AU" dirty="0"/>
              <a:t>Suppose we have partially anonymized</a:t>
            </a:r>
            <a:r>
              <a:rPr lang="pl-PL" dirty="0"/>
              <a:t> data</a:t>
            </a:r>
            <a:r>
              <a:rPr lang="en-AU" dirty="0"/>
              <a:t> </a:t>
            </a:r>
          </a:p>
          <a:p>
            <a:r>
              <a:rPr lang="en-AU" dirty="0"/>
              <a:t>Benefactors of scholarship</a:t>
            </a:r>
          </a:p>
          <a:p>
            <a:r>
              <a:rPr lang="en-AU" dirty="0"/>
              <a:t>EURASMUS participants</a:t>
            </a:r>
          </a:p>
          <a:p>
            <a:pPr marL="0" indent="0">
              <a:buNone/>
            </a:pPr>
            <a:endParaRPr lang="en-AU" i="1" dirty="0">
              <a:latin typeface="Cambria Math" panose="02040503050406030204" pitchFamily="18" charset="0"/>
            </a:endParaRPr>
          </a:p>
        </p:txBody>
      </p:sp>
      <p:sp>
        <p:nvSpPr>
          <p:cNvPr id="4" name="Freeform 5">
            <a:extLst>
              <a:ext uri="{FF2B5EF4-FFF2-40B4-BE49-F238E27FC236}">
                <a16:creationId xmlns:a16="http://schemas.microsoft.com/office/drawing/2014/main" id="{53C62BC6-046B-49C9-A283-3552A9452B03}"/>
              </a:ext>
            </a:extLst>
          </p:cNvPr>
          <p:cNvSpPr>
            <a:spLocks/>
          </p:cNvSpPr>
          <p:nvPr/>
        </p:nvSpPr>
        <p:spPr bwMode="auto">
          <a:xfrm>
            <a:off x="8624896" y="6366594"/>
            <a:ext cx="508000" cy="236538"/>
          </a:xfrm>
          <a:custGeom>
            <a:avLst/>
            <a:gdLst>
              <a:gd name="T0" fmla="*/ 2799 w 2850"/>
              <a:gd name="T1" fmla="*/ 2 h 1326"/>
              <a:gd name="T2" fmla="*/ 2850 w 2850"/>
              <a:gd name="T3" fmla="*/ 0 h 1326"/>
              <a:gd name="T4" fmla="*/ 2850 w 2850"/>
              <a:gd name="T5" fmla="*/ 1326 h 1326"/>
              <a:gd name="T6" fmla="*/ 2799 w 2850"/>
              <a:gd name="T7" fmla="*/ 1324 h 1326"/>
              <a:gd name="T8" fmla="*/ 2799 w 2850"/>
              <a:gd name="T9" fmla="*/ 1326 h 1326"/>
              <a:gd name="T10" fmla="*/ 663 w 2850"/>
              <a:gd name="T11" fmla="*/ 1326 h 1326"/>
              <a:gd name="T12" fmla="*/ 0 w 2850"/>
              <a:gd name="T13" fmla="*/ 663 h 1326"/>
              <a:gd name="T14" fmla="*/ 663 w 2850"/>
              <a:gd name="T15" fmla="*/ 0 h 1326"/>
              <a:gd name="T16" fmla="*/ 713 w 2850"/>
              <a:gd name="T17" fmla="*/ 2 h 1326"/>
              <a:gd name="T18" fmla="*/ 2799 w 2850"/>
              <a:gd name="T19" fmla="*/ 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50" h="1326">
                <a:moveTo>
                  <a:pt x="2799" y="2"/>
                </a:moveTo>
                <a:lnTo>
                  <a:pt x="2850" y="0"/>
                </a:lnTo>
                <a:lnTo>
                  <a:pt x="2850" y="1326"/>
                </a:lnTo>
                <a:lnTo>
                  <a:pt x="2799" y="1324"/>
                </a:lnTo>
                <a:lnTo>
                  <a:pt x="2799" y="1326"/>
                </a:lnTo>
                <a:lnTo>
                  <a:pt x="663" y="1326"/>
                </a:lnTo>
                <a:cubicBezTo>
                  <a:pt x="297" y="1326"/>
                  <a:pt x="0" y="1029"/>
                  <a:pt x="0" y="663"/>
                </a:cubicBezTo>
                <a:cubicBezTo>
                  <a:pt x="0" y="297"/>
                  <a:pt x="297" y="0"/>
                  <a:pt x="663" y="0"/>
                </a:cubicBezTo>
                <a:cubicBezTo>
                  <a:pt x="680" y="0"/>
                  <a:pt x="697" y="1"/>
                  <a:pt x="713" y="2"/>
                </a:cubicBezTo>
                <a:lnTo>
                  <a:pt x="2799" y="2"/>
                </a:lnTo>
                <a:close/>
              </a:path>
            </a:pathLst>
          </a:custGeom>
          <a:solidFill>
            <a:srgbClr val="001D77"/>
          </a:solidFill>
          <a:ln>
            <a:noFill/>
          </a:ln>
        </p:spPr>
        <p:txBody>
          <a:bodyPr vert="horz" wrap="square" lIns="91440" tIns="45720" rIns="91440" bIns="45720" numCol="1" anchor="t" anchorCtr="0" compatLnSpc="1">
            <a:prstTxWarp prst="textNoShape">
              <a:avLst/>
            </a:prstTxWarp>
          </a:bodyPr>
          <a:lstStyle/>
          <a:p>
            <a:endParaRPr lang="pl-PL" dirty="0">
              <a:solidFill>
                <a:prstClr val="black"/>
              </a:solidFill>
            </a:endParaRPr>
          </a:p>
        </p:txBody>
      </p:sp>
      <p:pic>
        <p:nvPicPr>
          <p:cNvPr id="5" name="Obraz 4">
            <a:extLst>
              <a:ext uri="{FF2B5EF4-FFF2-40B4-BE49-F238E27FC236}">
                <a16:creationId xmlns:a16="http://schemas.microsoft.com/office/drawing/2014/main" id="{D33E1D2A-B185-4637-ABBE-AE3DF4D43A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955" y="6180983"/>
            <a:ext cx="1547861" cy="480107"/>
          </a:xfrm>
          <a:prstGeom prst="rect">
            <a:avLst/>
          </a:prstGeom>
        </p:spPr>
      </p:pic>
      <p:sp>
        <p:nvSpPr>
          <p:cNvPr id="6" name="Symbol zastępczy numeru slajdu 1">
            <a:extLst>
              <a:ext uri="{FF2B5EF4-FFF2-40B4-BE49-F238E27FC236}">
                <a16:creationId xmlns:a16="http://schemas.microsoft.com/office/drawing/2014/main" id="{EEBBA642-91A3-4845-A64B-99ECF11F8416}"/>
              </a:ext>
            </a:extLst>
          </p:cNvPr>
          <p:cNvSpPr txBox="1">
            <a:spLocks/>
          </p:cNvSpPr>
          <p:nvPr/>
        </p:nvSpPr>
        <p:spPr>
          <a:xfrm>
            <a:off x="6830483" y="6299961"/>
            <a:ext cx="20574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b="1" dirty="0">
                <a:solidFill>
                  <a:schemeClr val="bg1"/>
                </a:solidFill>
                <a:latin typeface="Arial" panose="020B0604020202020204" pitchFamily="34" charset="0"/>
                <a:cs typeface="Arial" panose="020B0604020202020204" pitchFamily="34" charset="0"/>
              </a:rPr>
              <a:t>2</a:t>
            </a:r>
          </a:p>
        </p:txBody>
      </p:sp>
      <p:graphicFrame>
        <p:nvGraphicFramePr>
          <p:cNvPr id="7" name="Tabela 6">
            <a:extLst>
              <a:ext uri="{FF2B5EF4-FFF2-40B4-BE49-F238E27FC236}">
                <a16:creationId xmlns:a16="http://schemas.microsoft.com/office/drawing/2014/main" id="{E8A8A2D3-C4C3-44EE-81CF-CB0B3F514644}"/>
              </a:ext>
            </a:extLst>
          </p:cNvPr>
          <p:cNvGraphicFramePr>
            <a:graphicFrameLocks noGrp="1"/>
          </p:cNvGraphicFramePr>
          <p:nvPr>
            <p:extLst>
              <p:ext uri="{D42A27DB-BD31-4B8C-83A1-F6EECF244321}">
                <p14:modId xmlns:p14="http://schemas.microsoft.com/office/powerpoint/2010/main" val="2191437776"/>
              </p:ext>
            </p:extLst>
          </p:nvPr>
        </p:nvGraphicFramePr>
        <p:xfrm>
          <a:off x="419451" y="3081982"/>
          <a:ext cx="4605362" cy="1483360"/>
        </p:xfrm>
        <a:graphic>
          <a:graphicData uri="http://schemas.openxmlformats.org/drawingml/2006/table">
            <a:tbl>
              <a:tblPr firstRow="1" bandRow="1">
                <a:tableStyleId>{5C22544A-7EE6-4342-B048-85BDC9FD1C3A}</a:tableStyleId>
              </a:tblPr>
              <a:tblGrid>
                <a:gridCol w="1129665">
                  <a:extLst>
                    <a:ext uri="{9D8B030D-6E8A-4147-A177-3AD203B41FA5}">
                      <a16:colId xmlns:a16="http://schemas.microsoft.com/office/drawing/2014/main" val="3075369304"/>
                    </a:ext>
                  </a:extLst>
                </a:gridCol>
                <a:gridCol w="1639697">
                  <a:extLst>
                    <a:ext uri="{9D8B030D-6E8A-4147-A177-3AD203B41FA5}">
                      <a16:colId xmlns:a16="http://schemas.microsoft.com/office/drawing/2014/main" val="715546126"/>
                    </a:ext>
                  </a:extLst>
                </a:gridCol>
                <a:gridCol w="1836000">
                  <a:extLst>
                    <a:ext uri="{9D8B030D-6E8A-4147-A177-3AD203B41FA5}">
                      <a16:colId xmlns:a16="http://schemas.microsoft.com/office/drawing/2014/main" val="844573923"/>
                    </a:ext>
                  </a:extLst>
                </a:gridCol>
              </a:tblGrid>
              <a:tr h="370840">
                <a:tc>
                  <a:txBody>
                    <a:bodyPr/>
                    <a:lstStyle/>
                    <a:p>
                      <a:pPr algn="ctr"/>
                      <a:r>
                        <a:rPr lang="pl-PL" dirty="0" err="1"/>
                        <a:t>Gender</a:t>
                      </a:r>
                      <a:endParaRPr lang="pl-PL" dirty="0"/>
                    </a:p>
                  </a:txBody>
                  <a:tcPr/>
                </a:tc>
                <a:tc>
                  <a:txBody>
                    <a:bodyPr/>
                    <a:lstStyle/>
                    <a:p>
                      <a:pPr algn="ctr"/>
                      <a:r>
                        <a:rPr lang="pl-PL" dirty="0" err="1"/>
                        <a:t>Month</a:t>
                      </a:r>
                      <a:r>
                        <a:rPr lang="pl-PL" dirty="0"/>
                        <a:t> of </a:t>
                      </a:r>
                      <a:r>
                        <a:rPr lang="pl-PL" dirty="0" err="1"/>
                        <a:t>birth</a:t>
                      </a:r>
                      <a:endParaRPr lang="pl-PL" dirty="0"/>
                    </a:p>
                  </a:txBody>
                  <a:tcPr/>
                </a:tc>
                <a:tc>
                  <a:txBody>
                    <a:bodyPr/>
                    <a:lstStyle/>
                    <a:p>
                      <a:pPr algn="ctr"/>
                      <a:r>
                        <a:rPr lang="pl-PL" dirty="0" err="1"/>
                        <a:t>Scholarhip</a:t>
                      </a:r>
                      <a:r>
                        <a:rPr lang="pl-PL" dirty="0"/>
                        <a:t> [EUR]</a:t>
                      </a:r>
                    </a:p>
                  </a:txBody>
                  <a:tcPr/>
                </a:tc>
                <a:extLst>
                  <a:ext uri="{0D108BD9-81ED-4DB2-BD59-A6C34878D82A}">
                    <a16:rowId xmlns:a16="http://schemas.microsoft.com/office/drawing/2014/main" val="1010912463"/>
                  </a:ext>
                </a:extLst>
              </a:tr>
              <a:tr h="370840">
                <a:tc>
                  <a:txBody>
                    <a:bodyPr/>
                    <a:lstStyle/>
                    <a:p>
                      <a:pPr algn="ctr"/>
                      <a:r>
                        <a:rPr lang="pl-PL" dirty="0"/>
                        <a:t>Male</a:t>
                      </a:r>
                    </a:p>
                  </a:txBody>
                  <a:tcPr/>
                </a:tc>
                <a:tc>
                  <a:txBody>
                    <a:bodyPr/>
                    <a:lstStyle/>
                    <a:p>
                      <a:pPr algn="r"/>
                      <a:r>
                        <a:rPr lang="pl-PL" dirty="0" err="1"/>
                        <a:t>June</a:t>
                      </a:r>
                      <a:endParaRPr lang="pl-PL" dirty="0"/>
                    </a:p>
                  </a:txBody>
                  <a:tcPr/>
                </a:tc>
                <a:tc>
                  <a:txBody>
                    <a:bodyPr/>
                    <a:lstStyle/>
                    <a:p>
                      <a:pPr algn="r"/>
                      <a:r>
                        <a:rPr lang="pl-PL" dirty="0"/>
                        <a:t>700</a:t>
                      </a:r>
                    </a:p>
                  </a:txBody>
                  <a:tcPr/>
                </a:tc>
                <a:extLst>
                  <a:ext uri="{0D108BD9-81ED-4DB2-BD59-A6C34878D82A}">
                    <a16:rowId xmlns:a16="http://schemas.microsoft.com/office/drawing/2014/main" val="2273723374"/>
                  </a:ext>
                </a:extLst>
              </a:tr>
              <a:tr h="370840">
                <a:tc>
                  <a:txBody>
                    <a:bodyPr/>
                    <a:lstStyle/>
                    <a:p>
                      <a:pPr algn="ctr"/>
                      <a:r>
                        <a:rPr lang="pl-PL" dirty="0"/>
                        <a:t>Male</a:t>
                      </a:r>
                    </a:p>
                  </a:txBody>
                  <a:tcPr/>
                </a:tc>
                <a:tc>
                  <a:txBody>
                    <a:bodyPr/>
                    <a:lstStyle/>
                    <a:p>
                      <a:pPr algn="r"/>
                      <a:r>
                        <a:rPr lang="pl-PL" dirty="0"/>
                        <a:t>August</a:t>
                      </a:r>
                    </a:p>
                  </a:txBody>
                  <a:tcPr/>
                </a:tc>
                <a:tc>
                  <a:txBody>
                    <a:bodyPr/>
                    <a:lstStyle/>
                    <a:p>
                      <a:pPr algn="r"/>
                      <a:r>
                        <a:rPr lang="pl-PL" dirty="0"/>
                        <a:t>500</a:t>
                      </a:r>
                    </a:p>
                  </a:txBody>
                  <a:tcPr/>
                </a:tc>
                <a:extLst>
                  <a:ext uri="{0D108BD9-81ED-4DB2-BD59-A6C34878D82A}">
                    <a16:rowId xmlns:a16="http://schemas.microsoft.com/office/drawing/2014/main" val="2123645295"/>
                  </a:ext>
                </a:extLst>
              </a:tr>
              <a:tr h="370840">
                <a:tc>
                  <a:txBody>
                    <a:bodyPr/>
                    <a:lstStyle/>
                    <a:p>
                      <a:pPr algn="ctr"/>
                      <a:r>
                        <a:rPr lang="pl-PL" dirty="0" err="1"/>
                        <a:t>Female</a:t>
                      </a:r>
                      <a:endParaRPr lang="pl-PL" dirty="0"/>
                    </a:p>
                  </a:txBody>
                  <a:tcPr/>
                </a:tc>
                <a:tc>
                  <a:txBody>
                    <a:bodyPr/>
                    <a:lstStyle/>
                    <a:p>
                      <a:pPr algn="r"/>
                      <a:r>
                        <a:rPr lang="pl-PL" dirty="0"/>
                        <a:t>May</a:t>
                      </a:r>
                    </a:p>
                  </a:txBody>
                  <a:tcPr/>
                </a:tc>
                <a:tc>
                  <a:txBody>
                    <a:bodyPr/>
                    <a:lstStyle/>
                    <a:p>
                      <a:pPr algn="r"/>
                      <a:r>
                        <a:rPr lang="pl-PL" dirty="0"/>
                        <a:t>1000</a:t>
                      </a:r>
                    </a:p>
                  </a:txBody>
                  <a:tcPr/>
                </a:tc>
                <a:extLst>
                  <a:ext uri="{0D108BD9-81ED-4DB2-BD59-A6C34878D82A}">
                    <a16:rowId xmlns:a16="http://schemas.microsoft.com/office/drawing/2014/main" val="2316667026"/>
                  </a:ext>
                </a:extLst>
              </a:tr>
            </a:tbl>
          </a:graphicData>
        </a:graphic>
      </p:graphicFrame>
      <p:graphicFrame>
        <p:nvGraphicFramePr>
          <p:cNvPr id="8" name="Tabela 7">
            <a:extLst>
              <a:ext uri="{FF2B5EF4-FFF2-40B4-BE49-F238E27FC236}">
                <a16:creationId xmlns:a16="http://schemas.microsoft.com/office/drawing/2014/main" id="{7E1B1246-34B5-47FE-90F7-E09A19C11AAA}"/>
              </a:ext>
            </a:extLst>
          </p:cNvPr>
          <p:cNvGraphicFramePr>
            <a:graphicFrameLocks noGrp="1"/>
          </p:cNvGraphicFramePr>
          <p:nvPr>
            <p:extLst>
              <p:ext uri="{D42A27DB-BD31-4B8C-83A1-F6EECF244321}">
                <p14:modId xmlns:p14="http://schemas.microsoft.com/office/powerpoint/2010/main" val="2810109073"/>
              </p:ext>
            </p:extLst>
          </p:nvPr>
        </p:nvGraphicFramePr>
        <p:xfrm>
          <a:off x="2493115" y="4972939"/>
          <a:ext cx="4415643" cy="1483360"/>
        </p:xfrm>
        <a:graphic>
          <a:graphicData uri="http://schemas.openxmlformats.org/drawingml/2006/table">
            <a:tbl>
              <a:tblPr firstRow="1" bandRow="1">
                <a:tableStyleId>{93296810-A885-4BE3-A3E7-6D5BEEA58F35}</a:tableStyleId>
              </a:tblPr>
              <a:tblGrid>
                <a:gridCol w="1302068">
                  <a:extLst>
                    <a:ext uri="{9D8B030D-6E8A-4147-A177-3AD203B41FA5}">
                      <a16:colId xmlns:a16="http://schemas.microsoft.com/office/drawing/2014/main" val="3075369304"/>
                    </a:ext>
                  </a:extLst>
                </a:gridCol>
                <a:gridCol w="1639697">
                  <a:extLst>
                    <a:ext uri="{9D8B030D-6E8A-4147-A177-3AD203B41FA5}">
                      <a16:colId xmlns:a16="http://schemas.microsoft.com/office/drawing/2014/main" val="665398816"/>
                    </a:ext>
                  </a:extLst>
                </a:gridCol>
                <a:gridCol w="1473878">
                  <a:extLst>
                    <a:ext uri="{9D8B030D-6E8A-4147-A177-3AD203B41FA5}">
                      <a16:colId xmlns:a16="http://schemas.microsoft.com/office/drawing/2014/main" val="3766146789"/>
                    </a:ext>
                  </a:extLst>
                </a:gridCol>
              </a:tblGrid>
              <a:tr h="370840">
                <a:tc>
                  <a:txBody>
                    <a:bodyPr/>
                    <a:lstStyle/>
                    <a:p>
                      <a:pPr algn="ctr"/>
                      <a:r>
                        <a:rPr lang="pl-PL" dirty="0" err="1"/>
                        <a:t>Gender</a:t>
                      </a:r>
                      <a:endParaRPr lang="pl-PL" dirty="0"/>
                    </a:p>
                  </a:txBody>
                  <a:tcPr/>
                </a:tc>
                <a:tc>
                  <a:txBody>
                    <a:bodyPr/>
                    <a:lstStyle/>
                    <a:p>
                      <a:pPr algn="ctr"/>
                      <a:r>
                        <a:rPr lang="pl-PL" dirty="0" err="1"/>
                        <a:t>Month</a:t>
                      </a:r>
                      <a:r>
                        <a:rPr lang="pl-PL" dirty="0"/>
                        <a:t> of </a:t>
                      </a:r>
                      <a:r>
                        <a:rPr lang="pl-PL" dirty="0" err="1"/>
                        <a:t>birth</a:t>
                      </a:r>
                      <a:endParaRPr lang="pl-PL" dirty="0"/>
                    </a:p>
                  </a:txBody>
                  <a:tcPr/>
                </a:tc>
                <a:tc>
                  <a:txBody>
                    <a:bodyPr/>
                    <a:lstStyle/>
                    <a:p>
                      <a:pPr algn="ctr"/>
                      <a:r>
                        <a:rPr lang="pl-PL" dirty="0"/>
                        <a:t>Country</a:t>
                      </a:r>
                    </a:p>
                  </a:txBody>
                  <a:tcPr/>
                </a:tc>
                <a:extLst>
                  <a:ext uri="{0D108BD9-81ED-4DB2-BD59-A6C34878D82A}">
                    <a16:rowId xmlns:a16="http://schemas.microsoft.com/office/drawing/2014/main" val="1010912463"/>
                  </a:ext>
                </a:extLst>
              </a:tr>
              <a:tr h="370840">
                <a:tc>
                  <a:txBody>
                    <a:bodyPr/>
                    <a:lstStyle/>
                    <a:p>
                      <a:pPr algn="ctr"/>
                      <a:r>
                        <a:rPr lang="pl-PL" dirty="0"/>
                        <a:t>Male</a:t>
                      </a:r>
                    </a:p>
                  </a:txBody>
                  <a:tcPr/>
                </a:tc>
                <a:tc>
                  <a:txBody>
                    <a:bodyPr/>
                    <a:lstStyle/>
                    <a:p>
                      <a:pPr algn="ctr"/>
                      <a:r>
                        <a:rPr lang="pl-PL" dirty="0"/>
                        <a:t>August</a:t>
                      </a:r>
                    </a:p>
                  </a:txBody>
                  <a:tcPr/>
                </a:tc>
                <a:tc>
                  <a:txBody>
                    <a:bodyPr/>
                    <a:lstStyle/>
                    <a:p>
                      <a:pPr algn="ctr"/>
                      <a:r>
                        <a:rPr lang="pl-PL" dirty="0" err="1"/>
                        <a:t>Spain</a:t>
                      </a:r>
                      <a:endParaRPr lang="pl-PL" dirty="0"/>
                    </a:p>
                  </a:txBody>
                  <a:tcPr/>
                </a:tc>
                <a:extLst>
                  <a:ext uri="{0D108BD9-81ED-4DB2-BD59-A6C34878D82A}">
                    <a16:rowId xmlns:a16="http://schemas.microsoft.com/office/drawing/2014/main" val="2273723374"/>
                  </a:ext>
                </a:extLst>
              </a:tr>
              <a:tr h="370840">
                <a:tc>
                  <a:txBody>
                    <a:bodyPr/>
                    <a:lstStyle/>
                    <a:p>
                      <a:pPr algn="ctr"/>
                      <a:r>
                        <a:rPr lang="pl-PL" dirty="0" err="1"/>
                        <a:t>Female</a:t>
                      </a:r>
                      <a:endParaRPr lang="pl-PL" dirty="0"/>
                    </a:p>
                  </a:txBody>
                  <a:tcPr/>
                </a:tc>
                <a:tc>
                  <a:txBody>
                    <a:bodyPr/>
                    <a:lstStyle/>
                    <a:p>
                      <a:pPr algn="ctr"/>
                      <a:r>
                        <a:rPr lang="pl-PL" dirty="0"/>
                        <a:t>May</a:t>
                      </a:r>
                    </a:p>
                  </a:txBody>
                  <a:tcPr/>
                </a:tc>
                <a:tc>
                  <a:txBody>
                    <a:bodyPr/>
                    <a:lstStyle/>
                    <a:p>
                      <a:pPr algn="ctr"/>
                      <a:r>
                        <a:rPr lang="pl-PL" dirty="0" err="1"/>
                        <a:t>Spain</a:t>
                      </a:r>
                      <a:endParaRPr lang="pl-PL" dirty="0"/>
                    </a:p>
                  </a:txBody>
                  <a:tcPr/>
                </a:tc>
                <a:extLst>
                  <a:ext uri="{0D108BD9-81ED-4DB2-BD59-A6C34878D82A}">
                    <a16:rowId xmlns:a16="http://schemas.microsoft.com/office/drawing/2014/main" val="2123645295"/>
                  </a:ext>
                </a:extLst>
              </a:tr>
              <a:tr h="370840">
                <a:tc>
                  <a:txBody>
                    <a:bodyPr/>
                    <a:lstStyle/>
                    <a:p>
                      <a:pPr algn="ctr"/>
                      <a:r>
                        <a:rPr lang="pl-PL" dirty="0" err="1"/>
                        <a:t>Female</a:t>
                      </a:r>
                      <a:endParaRPr lang="pl-PL"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May</a:t>
                      </a:r>
                    </a:p>
                  </a:txBody>
                  <a:tcPr/>
                </a:tc>
                <a:tc>
                  <a:txBody>
                    <a:bodyPr/>
                    <a:lstStyle/>
                    <a:p>
                      <a:pPr algn="ctr"/>
                      <a:r>
                        <a:rPr lang="pl-PL" dirty="0"/>
                        <a:t>Germany</a:t>
                      </a:r>
                    </a:p>
                  </a:txBody>
                  <a:tcPr/>
                </a:tc>
                <a:extLst>
                  <a:ext uri="{0D108BD9-81ED-4DB2-BD59-A6C34878D82A}">
                    <a16:rowId xmlns:a16="http://schemas.microsoft.com/office/drawing/2014/main" val="2316667026"/>
                  </a:ext>
                </a:extLst>
              </a:tr>
            </a:tbl>
          </a:graphicData>
        </a:graphic>
      </p:graphicFrame>
    </p:spTree>
    <p:extLst>
      <p:ext uri="{BB962C8B-B14F-4D97-AF65-F5344CB8AC3E}">
        <p14:creationId xmlns:p14="http://schemas.microsoft.com/office/powerpoint/2010/main" val="133427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otyw pakietu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9427</TotalTime>
  <Words>3171</Words>
  <Application>Microsoft Office PowerPoint</Application>
  <PresentationFormat>Pokaz na ekranie (4:3)</PresentationFormat>
  <Paragraphs>467</Paragraphs>
  <Slides>33</Slides>
  <Notes>2</Notes>
  <HiddenSlides>2</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33</vt:i4>
      </vt:variant>
    </vt:vector>
  </HeadingPairs>
  <TitlesOfParts>
    <vt:vector size="39" baseType="lpstr">
      <vt:lpstr>Calibri Light</vt:lpstr>
      <vt:lpstr>Fira Sans</vt:lpstr>
      <vt:lpstr>Arial</vt:lpstr>
      <vt:lpstr>Cambria Math</vt:lpstr>
      <vt:lpstr>Calibri</vt:lpstr>
      <vt:lpstr>Motyw pakietu Office</vt:lpstr>
      <vt:lpstr>Prezentacja programu PowerPoint</vt:lpstr>
      <vt:lpstr>Prezentacja programu PowerPoint</vt:lpstr>
      <vt:lpstr>Deterministic vs. Probabilistic record linkage </vt:lpstr>
      <vt:lpstr>Deterministic vs. Probabilistic record linkage </vt:lpstr>
      <vt:lpstr>Deterministic vs. Probabilistic record linkage </vt:lpstr>
      <vt:lpstr>Deterministic vs. Probabilistic record linkage </vt:lpstr>
      <vt:lpstr>Deterministic vs. Probabilistic record linkage </vt:lpstr>
      <vt:lpstr>Deterministic vs. Probabilistic record linkage </vt:lpstr>
      <vt:lpstr>Deterministic vs. Probabilistic record linkage </vt:lpstr>
      <vt:lpstr>Deterministic vs. Probabilistic record linkage </vt:lpstr>
      <vt:lpstr>Deterministic vs. Probabilistic record linkage </vt:lpstr>
      <vt:lpstr>Probabilistic record linkage </vt:lpstr>
      <vt:lpstr>Probabilistic Matching Workflow</vt:lpstr>
      <vt:lpstr>Preprocessing</vt:lpstr>
      <vt:lpstr>Matching variables  </vt:lpstr>
      <vt:lpstr>Blocking Variables</vt:lpstr>
      <vt:lpstr>Blocking Variables</vt:lpstr>
      <vt:lpstr>Linkage Stage Parameters of Data Linkage   </vt:lpstr>
      <vt:lpstr>Parameters of Data Linkage   </vt:lpstr>
      <vt:lpstr>Probabilistic Record Linkage     </vt:lpstr>
      <vt:lpstr>Probabilistic Record Linkage</vt:lpstr>
      <vt:lpstr>     </vt:lpstr>
      <vt:lpstr>     </vt:lpstr>
      <vt:lpstr>Basic Concepts in Probabilistic Data Linkage    </vt:lpstr>
      <vt:lpstr>Example    </vt:lpstr>
      <vt:lpstr>Basic Concepts in Probabilistic Data Linkage    </vt:lpstr>
      <vt:lpstr>Basic Concepts in Probabilistic Data Linkage    </vt:lpstr>
      <vt:lpstr>Basic Concepts in Probabilistic Data Linkage    </vt:lpstr>
      <vt:lpstr>Basic Concepts in Probabilistic Data Linkage    </vt:lpstr>
      <vt:lpstr>Basic Concept in Probabilistic Data Linkage           </vt:lpstr>
      <vt:lpstr>Summary of Steps for Probabilistic Record Linkage     </vt:lpstr>
      <vt:lpstr> </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Bartoszewicz Marek</dc:creator>
  <cp:lastModifiedBy>Wójcik Sebastian</cp:lastModifiedBy>
  <cp:revision>646</cp:revision>
  <cp:lastPrinted>2018-05-14T12:08:58Z</cp:lastPrinted>
  <dcterms:created xsi:type="dcterms:W3CDTF">2018-01-16T11:44:09Z</dcterms:created>
  <dcterms:modified xsi:type="dcterms:W3CDTF">2023-06-06T21:47:45Z</dcterms:modified>
</cp:coreProperties>
</file>