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74" r:id="rId2"/>
    <p:sldId id="482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507" r:id="rId16"/>
    <p:sldId id="499" r:id="rId17"/>
    <p:sldId id="500" r:id="rId18"/>
    <p:sldId id="501" r:id="rId19"/>
    <p:sldId id="502" r:id="rId20"/>
    <p:sldId id="503" r:id="rId21"/>
    <p:sldId id="504" r:id="rId22"/>
    <p:sldId id="506" r:id="rId23"/>
    <p:sldId id="526" r:id="rId24"/>
    <p:sldId id="505" r:id="rId25"/>
    <p:sldId id="498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59" r:id="rId35"/>
    <p:sldId id="560" r:id="rId36"/>
    <p:sldId id="516" r:id="rId37"/>
    <p:sldId id="521" r:id="rId38"/>
    <p:sldId id="523" r:id="rId39"/>
    <p:sldId id="525" r:id="rId40"/>
    <p:sldId id="517" r:id="rId41"/>
    <p:sldId id="518" r:id="rId42"/>
    <p:sldId id="519" r:id="rId43"/>
    <p:sldId id="520" r:id="rId44"/>
    <p:sldId id="275" r:id="rId4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lachta Piotr" initials="SP" lastIdx="1" clrIdx="0">
    <p:extLst>
      <p:ext uri="{19B8F6BF-5375-455C-9EA6-DF929625EA0E}">
        <p15:presenceInfo xmlns:p15="http://schemas.microsoft.com/office/powerpoint/2012/main" userId="S-1-5-21-3419930908-1354286565-637230989-130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D77"/>
    <a:srgbClr val="06C65D"/>
    <a:srgbClr val="33CC33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E7554-8DF3-4411-BF6C-33DA698700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7E4C5767-2DCE-4674-A801-181082CAA78B}">
      <dgm:prSet phldrT="[Tekst]"/>
      <dgm:spPr/>
      <dgm:t>
        <a:bodyPr/>
        <a:lstStyle/>
        <a:p>
          <a:r>
            <a:rPr lang="pl-PL" dirty="0"/>
            <a:t>Idea</a:t>
          </a:r>
        </a:p>
      </dgm:t>
    </dgm:pt>
    <dgm:pt modelId="{433072E0-7455-4269-9434-41741092C624}" type="parTrans" cxnId="{98E3C527-0203-4D18-A466-4A1C6A8CA6E2}">
      <dgm:prSet/>
      <dgm:spPr/>
      <dgm:t>
        <a:bodyPr/>
        <a:lstStyle/>
        <a:p>
          <a:endParaRPr lang="pl-PL"/>
        </a:p>
      </dgm:t>
    </dgm:pt>
    <dgm:pt modelId="{56648735-FBA3-4F85-84EC-EF5B193CA856}" type="sibTrans" cxnId="{98E3C527-0203-4D18-A466-4A1C6A8CA6E2}">
      <dgm:prSet/>
      <dgm:spPr/>
      <dgm:t>
        <a:bodyPr/>
        <a:lstStyle/>
        <a:p>
          <a:endParaRPr lang="pl-PL"/>
        </a:p>
      </dgm:t>
    </dgm:pt>
    <dgm:pt modelId="{0B933B12-2DC8-4ACE-B095-D4624328D9E0}">
      <dgm:prSet phldrT="[Tekst]"/>
      <dgm:spPr/>
      <dgm:t>
        <a:bodyPr/>
        <a:lstStyle/>
        <a:p>
          <a:r>
            <a:rPr lang="pl-PL" dirty="0"/>
            <a:t>Wady i zalety</a:t>
          </a:r>
        </a:p>
      </dgm:t>
    </dgm:pt>
    <dgm:pt modelId="{DF29EFB0-4DE4-4143-8B3A-B403371EE622}" type="parTrans" cxnId="{0A4B6CF5-A219-4B52-9700-F64474FC446E}">
      <dgm:prSet/>
      <dgm:spPr/>
      <dgm:t>
        <a:bodyPr/>
        <a:lstStyle/>
        <a:p>
          <a:endParaRPr lang="pl-PL"/>
        </a:p>
      </dgm:t>
    </dgm:pt>
    <dgm:pt modelId="{E922DFBE-DC60-4F59-983D-89CC4F141C7C}" type="sibTrans" cxnId="{0A4B6CF5-A219-4B52-9700-F64474FC446E}">
      <dgm:prSet/>
      <dgm:spPr/>
      <dgm:t>
        <a:bodyPr/>
        <a:lstStyle/>
        <a:p>
          <a:endParaRPr lang="pl-PL"/>
        </a:p>
      </dgm:t>
    </dgm:pt>
    <dgm:pt modelId="{B8D0BCEA-66B7-4D18-8B88-EAB68316D782}">
      <dgm:prSet phldrT="[Tekst]"/>
      <dgm:spPr/>
      <dgm:t>
        <a:bodyPr/>
        <a:lstStyle/>
        <a:p>
          <a:r>
            <a:rPr lang="pl-PL" dirty="0" err="1"/>
            <a:t>Bootstrap</a:t>
          </a:r>
          <a:endParaRPr lang="pl-PL" dirty="0"/>
        </a:p>
      </dgm:t>
    </dgm:pt>
    <dgm:pt modelId="{8D0981B3-3480-43E4-A1FD-350D3C736B95}" type="parTrans" cxnId="{3693037C-18AB-4410-8AF3-A743E0A1068C}">
      <dgm:prSet/>
      <dgm:spPr/>
      <dgm:t>
        <a:bodyPr/>
        <a:lstStyle/>
        <a:p>
          <a:endParaRPr lang="pl-PL"/>
        </a:p>
      </dgm:t>
    </dgm:pt>
    <dgm:pt modelId="{309412DB-68E8-4827-B9F5-7B7B96910F25}" type="sibTrans" cxnId="{3693037C-18AB-4410-8AF3-A743E0A1068C}">
      <dgm:prSet/>
      <dgm:spPr/>
      <dgm:t>
        <a:bodyPr/>
        <a:lstStyle/>
        <a:p>
          <a:endParaRPr lang="pl-PL"/>
        </a:p>
      </dgm:t>
    </dgm:pt>
    <dgm:pt modelId="{6CE9E0AE-FBDB-4B7C-8BFB-3898230E947B}">
      <dgm:prSet phldrT="[Tekst]"/>
      <dgm:spPr/>
      <dgm:t>
        <a:bodyPr/>
        <a:lstStyle/>
        <a:p>
          <a:r>
            <a:rPr lang="pl-PL" dirty="0" err="1"/>
            <a:t>Boosting</a:t>
          </a:r>
          <a:endParaRPr lang="pl-PL" dirty="0"/>
        </a:p>
      </dgm:t>
    </dgm:pt>
    <dgm:pt modelId="{59CBCD36-78D5-4ED2-8318-34953D477F93}" type="parTrans" cxnId="{9430A8A3-29E5-422F-AE55-D0DAE75187E2}">
      <dgm:prSet/>
      <dgm:spPr/>
      <dgm:t>
        <a:bodyPr/>
        <a:lstStyle/>
        <a:p>
          <a:endParaRPr lang="pl-PL"/>
        </a:p>
      </dgm:t>
    </dgm:pt>
    <dgm:pt modelId="{0BDAA44A-04FD-424A-86C6-F35EA8A3054A}" type="sibTrans" cxnId="{9430A8A3-29E5-422F-AE55-D0DAE75187E2}">
      <dgm:prSet/>
      <dgm:spPr/>
      <dgm:t>
        <a:bodyPr/>
        <a:lstStyle/>
        <a:p>
          <a:endParaRPr lang="pl-PL"/>
        </a:p>
      </dgm:t>
    </dgm:pt>
    <dgm:pt modelId="{5C247EAC-2633-4702-B6DC-D859349A90DD}" type="pres">
      <dgm:prSet presAssocID="{711E7554-8DF3-4411-BF6C-33DA6987007F}" presName="Name0" presStyleCnt="0">
        <dgm:presLayoutVars>
          <dgm:chMax val="7"/>
          <dgm:chPref val="7"/>
          <dgm:dir/>
        </dgm:presLayoutVars>
      </dgm:prSet>
      <dgm:spPr/>
    </dgm:pt>
    <dgm:pt modelId="{F8FAD8A6-D2A9-4D52-89FB-5421F0EAD645}" type="pres">
      <dgm:prSet presAssocID="{711E7554-8DF3-4411-BF6C-33DA6987007F}" presName="Name1" presStyleCnt="0"/>
      <dgm:spPr/>
    </dgm:pt>
    <dgm:pt modelId="{A6E23C3A-4FC3-4D46-8C3C-1D4BF04022E0}" type="pres">
      <dgm:prSet presAssocID="{711E7554-8DF3-4411-BF6C-33DA6987007F}" presName="cycle" presStyleCnt="0"/>
      <dgm:spPr/>
    </dgm:pt>
    <dgm:pt modelId="{9144431D-D311-4EA0-A7E3-E97C04AE005C}" type="pres">
      <dgm:prSet presAssocID="{711E7554-8DF3-4411-BF6C-33DA6987007F}" presName="srcNode" presStyleLbl="node1" presStyleIdx="0" presStyleCnt="4"/>
      <dgm:spPr/>
    </dgm:pt>
    <dgm:pt modelId="{7DA58FEA-458A-4A04-AA08-5D5CADF165C7}" type="pres">
      <dgm:prSet presAssocID="{711E7554-8DF3-4411-BF6C-33DA6987007F}" presName="conn" presStyleLbl="parChTrans1D2" presStyleIdx="0" presStyleCnt="1"/>
      <dgm:spPr/>
    </dgm:pt>
    <dgm:pt modelId="{8A850C04-CB1F-445F-A8D3-B5FB98804122}" type="pres">
      <dgm:prSet presAssocID="{711E7554-8DF3-4411-BF6C-33DA6987007F}" presName="extraNode" presStyleLbl="node1" presStyleIdx="0" presStyleCnt="4"/>
      <dgm:spPr/>
    </dgm:pt>
    <dgm:pt modelId="{92D6646A-2BB4-49E8-B363-002578465A8A}" type="pres">
      <dgm:prSet presAssocID="{711E7554-8DF3-4411-BF6C-33DA6987007F}" presName="dstNode" presStyleLbl="node1" presStyleIdx="0" presStyleCnt="4"/>
      <dgm:spPr/>
    </dgm:pt>
    <dgm:pt modelId="{851C975C-C3FA-456A-B38F-24DC80F5D624}" type="pres">
      <dgm:prSet presAssocID="{7E4C5767-2DCE-4674-A801-181082CAA78B}" presName="text_1" presStyleLbl="node1" presStyleIdx="0" presStyleCnt="4">
        <dgm:presLayoutVars>
          <dgm:bulletEnabled val="1"/>
        </dgm:presLayoutVars>
      </dgm:prSet>
      <dgm:spPr/>
    </dgm:pt>
    <dgm:pt modelId="{BB31C3E7-0EBC-450F-B990-A0ACB71469B4}" type="pres">
      <dgm:prSet presAssocID="{7E4C5767-2DCE-4674-A801-181082CAA78B}" presName="accent_1" presStyleCnt="0"/>
      <dgm:spPr/>
    </dgm:pt>
    <dgm:pt modelId="{144AE176-AA92-428C-9EFF-C99971EEEF76}" type="pres">
      <dgm:prSet presAssocID="{7E4C5767-2DCE-4674-A801-181082CAA78B}" presName="accentRepeatNode" presStyleLbl="solidFgAcc1" presStyleIdx="0" presStyleCnt="4"/>
      <dgm:spPr/>
    </dgm:pt>
    <dgm:pt modelId="{A437C41B-6337-4074-ADBA-C339699E423A}" type="pres">
      <dgm:prSet presAssocID="{0B933B12-2DC8-4ACE-B095-D4624328D9E0}" presName="text_2" presStyleLbl="node1" presStyleIdx="1" presStyleCnt="4">
        <dgm:presLayoutVars>
          <dgm:bulletEnabled val="1"/>
        </dgm:presLayoutVars>
      </dgm:prSet>
      <dgm:spPr/>
    </dgm:pt>
    <dgm:pt modelId="{0C8164A2-03A9-476F-A0EB-373C0C9400A3}" type="pres">
      <dgm:prSet presAssocID="{0B933B12-2DC8-4ACE-B095-D4624328D9E0}" presName="accent_2" presStyleCnt="0"/>
      <dgm:spPr/>
    </dgm:pt>
    <dgm:pt modelId="{3ACF5C2F-E94B-49FC-88EB-207EE21E4307}" type="pres">
      <dgm:prSet presAssocID="{0B933B12-2DC8-4ACE-B095-D4624328D9E0}" presName="accentRepeatNode" presStyleLbl="solidFgAcc1" presStyleIdx="1" presStyleCnt="4"/>
      <dgm:spPr/>
    </dgm:pt>
    <dgm:pt modelId="{D79AD2CA-4D1A-442D-8DF6-E54BF1C53574}" type="pres">
      <dgm:prSet presAssocID="{B8D0BCEA-66B7-4D18-8B88-EAB68316D782}" presName="text_3" presStyleLbl="node1" presStyleIdx="2" presStyleCnt="4">
        <dgm:presLayoutVars>
          <dgm:bulletEnabled val="1"/>
        </dgm:presLayoutVars>
      </dgm:prSet>
      <dgm:spPr/>
    </dgm:pt>
    <dgm:pt modelId="{A9EBF7F5-C927-4E5E-8367-0B1819DB3D70}" type="pres">
      <dgm:prSet presAssocID="{B8D0BCEA-66B7-4D18-8B88-EAB68316D782}" presName="accent_3" presStyleCnt="0"/>
      <dgm:spPr/>
    </dgm:pt>
    <dgm:pt modelId="{0B04A05D-627C-46EE-9419-0EEDCFF66610}" type="pres">
      <dgm:prSet presAssocID="{B8D0BCEA-66B7-4D18-8B88-EAB68316D782}" presName="accentRepeatNode" presStyleLbl="solidFgAcc1" presStyleIdx="2" presStyleCnt="4"/>
      <dgm:spPr/>
    </dgm:pt>
    <dgm:pt modelId="{C4E0DEEF-1FA4-47D0-AA3E-6FCB262CA275}" type="pres">
      <dgm:prSet presAssocID="{6CE9E0AE-FBDB-4B7C-8BFB-3898230E947B}" presName="text_4" presStyleLbl="node1" presStyleIdx="3" presStyleCnt="4">
        <dgm:presLayoutVars>
          <dgm:bulletEnabled val="1"/>
        </dgm:presLayoutVars>
      </dgm:prSet>
      <dgm:spPr/>
    </dgm:pt>
    <dgm:pt modelId="{F7D78C31-1B9F-491A-A80B-3B15666384B8}" type="pres">
      <dgm:prSet presAssocID="{6CE9E0AE-FBDB-4B7C-8BFB-3898230E947B}" presName="accent_4" presStyleCnt="0"/>
      <dgm:spPr/>
    </dgm:pt>
    <dgm:pt modelId="{72955F82-8CF6-45F8-A416-911B79141993}" type="pres">
      <dgm:prSet presAssocID="{6CE9E0AE-FBDB-4B7C-8BFB-3898230E947B}" presName="accentRepeatNode" presStyleLbl="solidFgAcc1" presStyleIdx="3" presStyleCnt="4"/>
      <dgm:spPr/>
    </dgm:pt>
  </dgm:ptLst>
  <dgm:cxnLst>
    <dgm:cxn modelId="{69BF4308-5541-4189-9C85-10F35A4653F7}" type="presOf" srcId="{56648735-FBA3-4F85-84EC-EF5B193CA856}" destId="{7DA58FEA-458A-4A04-AA08-5D5CADF165C7}" srcOrd="0" destOrd="0" presId="urn:microsoft.com/office/officeart/2008/layout/VerticalCurvedList"/>
    <dgm:cxn modelId="{81D35913-D94C-4FB1-B230-EC7E354DE5C9}" type="presOf" srcId="{0B933B12-2DC8-4ACE-B095-D4624328D9E0}" destId="{A437C41B-6337-4074-ADBA-C339699E423A}" srcOrd="0" destOrd="0" presId="urn:microsoft.com/office/officeart/2008/layout/VerticalCurvedList"/>
    <dgm:cxn modelId="{98E3C527-0203-4D18-A466-4A1C6A8CA6E2}" srcId="{711E7554-8DF3-4411-BF6C-33DA6987007F}" destId="{7E4C5767-2DCE-4674-A801-181082CAA78B}" srcOrd="0" destOrd="0" parTransId="{433072E0-7455-4269-9434-41741092C624}" sibTransId="{56648735-FBA3-4F85-84EC-EF5B193CA856}"/>
    <dgm:cxn modelId="{F8A7FD73-09FA-4D1E-A347-48AD9D4A935D}" type="presOf" srcId="{B8D0BCEA-66B7-4D18-8B88-EAB68316D782}" destId="{D79AD2CA-4D1A-442D-8DF6-E54BF1C53574}" srcOrd="0" destOrd="0" presId="urn:microsoft.com/office/officeart/2008/layout/VerticalCurvedList"/>
    <dgm:cxn modelId="{3693037C-18AB-4410-8AF3-A743E0A1068C}" srcId="{711E7554-8DF3-4411-BF6C-33DA6987007F}" destId="{B8D0BCEA-66B7-4D18-8B88-EAB68316D782}" srcOrd="2" destOrd="0" parTransId="{8D0981B3-3480-43E4-A1FD-350D3C736B95}" sibTransId="{309412DB-68E8-4827-B9F5-7B7B96910F25}"/>
    <dgm:cxn modelId="{9430A8A3-29E5-422F-AE55-D0DAE75187E2}" srcId="{711E7554-8DF3-4411-BF6C-33DA6987007F}" destId="{6CE9E0AE-FBDB-4B7C-8BFB-3898230E947B}" srcOrd="3" destOrd="0" parTransId="{59CBCD36-78D5-4ED2-8318-34953D477F93}" sibTransId="{0BDAA44A-04FD-424A-86C6-F35EA8A3054A}"/>
    <dgm:cxn modelId="{8BA7D5B2-E856-432F-AC19-1AF7B66221B0}" type="presOf" srcId="{6CE9E0AE-FBDB-4B7C-8BFB-3898230E947B}" destId="{C4E0DEEF-1FA4-47D0-AA3E-6FCB262CA275}" srcOrd="0" destOrd="0" presId="urn:microsoft.com/office/officeart/2008/layout/VerticalCurvedList"/>
    <dgm:cxn modelId="{519EF6DA-5F96-4164-9DF2-0C2F847A23B9}" type="presOf" srcId="{711E7554-8DF3-4411-BF6C-33DA6987007F}" destId="{5C247EAC-2633-4702-B6DC-D859349A90DD}" srcOrd="0" destOrd="0" presId="urn:microsoft.com/office/officeart/2008/layout/VerticalCurvedList"/>
    <dgm:cxn modelId="{6F6A5BE1-8816-400B-8758-D3809A828380}" type="presOf" srcId="{7E4C5767-2DCE-4674-A801-181082CAA78B}" destId="{851C975C-C3FA-456A-B38F-24DC80F5D624}" srcOrd="0" destOrd="0" presId="urn:microsoft.com/office/officeart/2008/layout/VerticalCurvedList"/>
    <dgm:cxn modelId="{0A4B6CF5-A219-4B52-9700-F64474FC446E}" srcId="{711E7554-8DF3-4411-BF6C-33DA6987007F}" destId="{0B933B12-2DC8-4ACE-B095-D4624328D9E0}" srcOrd="1" destOrd="0" parTransId="{DF29EFB0-4DE4-4143-8B3A-B403371EE622}" sibTransId="{E922DFBE-DC60-4F59-983D-89CC4F141C7C}"/>
    <dgm:cxn modelId="{FEE2D3E3-3834-4C2D-BB49-285CEED9814D}" type="presParOf" srcId="{5C247EAC-2633-4702-B6DC-D859349A90DD}" destId="{F8FAD8A6-D2A9-4D52-89FB-5421F0EAD645}" srcOrd="0" destOrd="0" presId="urn:microsoft.com/office/officeart/2008/layout/VerticalCurvedList"/>
    <dgm:cxn modelId="{5A4AEB16-7E3D-4722-BA84-0E9EC27A317E}" type="presParOf" srcId="{F8FAD8A6-D2A9-4D52-89FB-5421F0EAD645}" destId="{A6E23C3A-4FC3-4D46-8C3C-1D4BF04022E0}" srcOrd="0" destOrd="0" presId="urn:microsoft.com/office/officeart/2008/layout/VerticalCurvedList"/>
    <dgm:cxn modelId="{8D1E63A0-D685-44A8-992D-465D21516F5E}" type="presParOf" srcId="{A6E23C3A-4FC3-4D46-8C3C-1D4BF04022E0}" destId="{9144431D-D311-4EA0-A7E3-E97C04AE005C}" srcOrd="0" destOrd="0" presId="urn:microsoft.com/office/officeart/2008/layout/VerticalCurvedList"/>
    <dgm:cxn modelId="{F1AD5A90-748F-42E6-9877-D5F0628921B0}" type="presParOf" srcId="{A6E23C3A-4FC3-4D46-8C3C-1D4BF04022E0}" destId="{7DA58FEA-458A-4A04-AA08-5D5CADF165C7}" srcOrd="1" destOrd="0" presId="urn:microsoft.com/office/officeart/2008/layout/VerticalCurvedList"/>
    <dgm:cxn modelId="{1575D050-6CE8-4185-8E1C-9838090ABE26}" type="presParOf" srcId="{A6E23C3A-4FC3-4D46-8C3C-1D4BF04022E0}" destId="{8A850C04-CB1F-445F-A8D3-B5FB98804122}" srcOrd="2" destOrd="0" presId="urn:microsoft.com/office/officeart/2008/layout/VerticalCurvedList"/>
    <dgm:cxn modelId="{3D28C2A9-33A9-45A6-87DE-7BFCF81478C8}" type="presParOf" srcId="{A6E23C3A-4FC3-4D46-8C3C-1D4BF04022E0}" destId="{92D6646A-2BB4-49E8-B363-002578465A8A}" srcOrd="3" destOrd="0" presId="urn:microsoft.com/office/officeart/2008/layout/VerticalCurvedList"/>
    <dgm:cxn modelId="{99DB9E58-3B69-4801-BE8F-B2B62D93019D}" type="presParOf" srcId="{F8FAD8A6-D2A9-4D52-89FB-5421F0EAD645}" destId="{851C975C-C3FA-456A-B38F-24DC80F5D624}" srcOrd="1" destOrd="0" presId="urn:microsoft.com/office/officeart/2008/layout/VerticalCurvedList"/>
    <dgm:cxn modelId="{D07DB0BE-3970-46D1-8F72-82A54A956DB0}" type="presParOf" srcId="{F8FAD8A6-D2A9-4D52-89FB-5421F0EAD645}" destId="{BB31C3E7-0EBC-450F-B990-A0ACB71469B4}" srcOrd="2" destOrd="0" presId="urn:microsoft.com/office/officeart/2008/layout/VerticalCurvedList"/>
    <dgm:cxn modelId="{73E4E6C0-6E08-4E27-B98C-496FC998EA63}" type="presParOf" srcId="{BB31C3E7-0EBC-450F-B990-A0ACB71469B4}" destId="{144AE176-AA92-428C-9EFF-C99971EEEF76}" srcOrd="0" destOrd="0" presId="urn:microsoft.com/office/officeart/2008/layout/VerticalCurvedList"/>
    <dgm:cxn modelId="{75F5ACC0-6DFF-4D49-859B-957DC22AA21B}" type="presParOf" srcId="{F8FAD8A6-D2A9-4D52-89FB-5421F0EAD645}" destId="{A437C41B-6337-4074-ADBA-C339699E423A}" srcOrd="3" destOrd="0" presId="urn:microsoft.com/office/officeart/2008/layout/VerticalCurvedList"/>
    <dgm:cxn modelId="{0958395C-9D2D-499A-9A21-04FE8065E920}" type="presParOf" srcId="{F8FAD8A6-D2A9-4D52-89FB-5421F0EAD645}" destId="{0C8164A2-03A9-476F-A0EB-373C0C9400A3}" srcOrd="4" destOrd="0" presId="urn:microsoft.com/office/officeart/2008/layout/VerticalCurvedList"/>
    <dgm:cxn modelId="{226E21AF-A0B5-4F3D-ADDD-E688AF184EB3}" type="presParOf" srcId="{0C8164A2-03A9-476F-A0EB-373C0C9400A3}" destId="{3ACF5C2F-E94B-49FC-88EB-207EE21E4307}" srcOrd="0" destOrd="0" presId="urn:microsoft.com/office/officeart/2008/layout/VerticalCurvedList"/>
    <dgm:cxn modelId="{81E593F2-4F18-40A9-9E77-F8FC9EACFDB2}" type="presParOf" srcId="{F8FAD8A6-D2A9-4D52-89FB-5421F0EAD645}" destId="{D79AD2CA-4D1A-442D-8DF6-E54BF1C53574}" srcOrd="5" destOrd="0" presId="urn:microsoft.com/office/officeart/2008/layout/VerticalCurvedList"/>
    <dgm:cxn modelId="{54D48718-841A-4763-8BAA-620E4877F4DE}" type="presParOf" srcId="{F8FAD8A6-D2A9-4D52-89FB-5421F0EAD645}" destId="{A9EBF7F5-C927-4E5E-8367-0B1819DB3D70}" srcOrd="6" destOrd="0" presId="urn:microsoft.com/office/officeart/2008/layout/VerticalCurvedList"/>
    <dgm:cxn modelId="{EE55EED7-41C3-4838-ACD0-F267943EE6D8}" type="presParOf" srcId="{A9EBF7F5-C927-4E5E-8367-0B1819DB3D70}" destId="{0B04A05D-627C-46EE-9419-0EEDCFF66610}" srcOrd="0" destOrd="0" presId="urn:microsoft.com/office/officeart/2008/layout/VerticalCurvedList"/>
    <dgm:cxn modelId="{6BB26152-1909-4490-9A86-A51C7AF31BDA}" type="presParOf" srcId="{F8FAD8A6-D2A9-4D52-89FB-5421F0EAD645}" destId="{C4E0DEEF-1FA4-47D0-AA3E-6FCB262CA275}" srcOrd="7" destOrd="0" presId="urn:microsoft.com/office/officeart/2008/layout/VerticalCurvedList"/>
    <dgm:cxn modelId="{7FD87133-A584-45FA-8818-B07638067FBD}" type="presParOf" srcId="{F8FAD8A6-D2A9-4D52-89FB-5421F0EAD645}" destId="{F7D78C31-1B9F-491A-A80B-3B15666384B8}" srcOrd="8" destOrd="0" presId="urn:microsoft.com/office/officeart/2008/layout/VerticalCurvedList"/>
    <dgm:cxn modelId="{A29608CA-29DF-4C16-B73A-EF3B58ED52C3}" type="presParOf" srcId="{F7D78C31-1B9F-491A-A80B-3B15666384B8}" destId="{72955F82-8CF6-45F8-A416-911B791419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1C51E-5360-4377-B869-73F975EFD5B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722251A-15A2-451A-9C21-081775CAFB8B}">
      <dgm:prSet phldrT="[Tekst]"/>
      <dgm:spPr/>
      <dgm:t>
        <a:bodyPr/>
        <a:lstStyle/>
        <a:p>
          <a:r>
            <a:rPr lang="pl-PL" dirty="0"/>
            <a:t>Bootstrap</a:t>
          </a:r>
        </a:p>
      </dgm:t>
    </dgm:pt>
    <dgm:pt modelId="{D9DC2700-BEF8-4B47-9EBB-36E2A726827E}" type="parTrans" cxnId="{9C78DD55-7E62-4240-AFF0-BE758BB8F756}">
      <dgm:prSet/>
      <dgm:spPr/>
      <dgm:t>
        <a:bodyPr/>
        <a:lstStyle/>
        <a:p>
          <a:endParaRPr lang="pl-PL"/>
        </a:p>
      </dgm:t>
    </dgm:pt>
    <dgm:pt modelId="{7A42818A-8BB8-446B-819B-1B4283F30BD5}" type="sibTrans" cxnId="{9C78DD55-7E62-4240-AFF0-BE758BB8F756}">
      <dgm:prSet/>
      <dgm:spPr/>
      <dgm:t>
        <a:bodyPr/>
        <a:lstStyle/>
        <a:p>
          <a:endParaRPr lang="pl-PL"/>
        </a:p>
      </dgm:t>
    </dgm:pt>
    <dgm:pt modelId="{A6AD00FE-4BC8-4D56-99D2-F620D7F99741}">
      <dgm:prSet phldrT="[Teks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pl-PL" dirty="0"/>
            <a:t>Mechanizm losujący obiekty lub zmienne.</a:t>
          </a:r>
        </a:p>
      </dgm:t>
    </dgm:pt>
    <dgm:pt modelId="{F78C3A31-1CFE-405D-B170-9EB4F00F0067}" type="parTrans" cxnId="{EF1BEC8C-9E87-41B0-93DA-40CD8C1B0332}">
      <dgm:prSet/>
      <dgm:spPr/>
      <dgm:t>
        <a:bodyPr/>
        <a:lstStyle/>
        <a:p>
          <a:endParaRPr lang="pl-PL"/>
        </a:p>
      </dgm:t>
    </dgm:pt>
    <dgm:pt modelId="{24BB6866-A9AF-4787-AC55-E94D10F70052}" type="sibTrans" cxnId="{EF1BEC8C-9E87-41B0-93DA-40CD8C1B0332}">
      <dgm:prSet/>
      <dgm:spPr/>
      <dgm:t>
        <a:bodyPr/>
        <a:lstStyle/>
        <a:p>
          <a:endParaRPr lang="pl-PL"/>
        </a:p>
      </dgm:t>
    </dgm:pt>
    <dgm:pt modelId="{FD341CC9-213D-4A9E-A138-DBEBE7D14356}">
      <dgm:prSet phldrT="[Tekst]"/>
      <dgm:spPr/>
      <dgm:t>
        <a:bodyPr/>
        <a:lstStyle/>
        <a:p>
          <a:r>
            <a:rPr lang="pl-PL" dirty="0"/>
            <a:t>Każda próbka </a:t>
          </a:r>
          <a:r>
            <a:rPr lang="pl-PL" dirty="0" err="1"/>
            <a:t>bootstrapowa</a:t>
          </a:r>
          <a:r>
            <a:rPr lang="pl-PL" dirty="0"/>
            <a:t> służy do konstrukcji </a:t>
          </a:r>
          <a:r>
            <a:rPr lang="pl-PL" dirty="0">
              <a:solidFill>
                <a:srgbClr val="FF0000"/>
              </a:solidFill>
            </a:rPr>
            <a:t>tego samego typu modelu  </a:t>
          </a:r>
          <a:r>
            <a:rPr lang="pl-PL" dirty="0"/>
            <a:t>np. drzewa klasyfikacyjnego</a:t>
          </a:r>
        </a:p>
      </dgm:t>
    </dgm:pt>
    <dgm:pt modelId="{D85C5852-3318-43C6-A158-74A46B6547DE}" type="parTrans" cxnId="{37FF3ABA-8DC7-48AE-AD68-3C11F34BFD73}">
      <dgm:prSet/>
      <dgm:spPr/>
      <dgm:t>
        <a:bodyPr/>
        <a:lstStyle/>
        <a:p>
          <a:endParaRPr lang="pl-PL"/>
        </a:p>
      </dgm:t>
    </dgm:pt>
    <dgm:pt modelId="{06DD69C9-F89D-45A6-B0DD-C594364FB07C}" type="sibTrans" cxnId="{37FF3ABA-8DC7-48AE-AD68-3C11F34BFD73}">
      <dgm:prSet/>
      <dgm:spPr/>
      <dgm:t>
        <a:bodyPr/>
        <a:lstStyle/>
        <a:p>
          <a:endParaRPr lang="pl-PL"/>
        </a:p>
      </dgm:t>
    </dgm:pt>
    <dgm:pt modelId="{2E4DCF17-0C03-498C-B43A-78DA8C66A6D2}">
      <dgm:prSet phldrT="[Tekst]"/>
      <dgm:spPr/>
      <dgm:t>
        <a:bodyPr/>
        <a:lstStyle/>
        <a:p>
          <a:r>
            <a:rPr lang="pl-PL" dirty="0"/>
            <a:t>Boosting</a:t>
          </a:r>
        </a:p>
      </dgm:t>
    </dgm:pt>
    <dgm:pt modelId="{44215C4E-18C4-4456-962F-5E1E7394527F}" type="parTrans" cxnId="{5682937B-D9C4-488A-9A97-8596026D2325}">
      <dgm:prSet/>
      <dgm:spPr/>
      <dgm:t>
        <a:bodyPr/>
        <a:lstStyle/>
        <a:p>
          <a:endParaRPr lang="pl-PL"/>
        </a:p>
      </dgm:t>
    </dgm:pt>
    <dgm:pt modelId="{B99B4197-172F-40BA-8447-BB1D541F3BD0}" type="sibTrans" cxnId="{5682937B-D9C4-488A-9A97-8596026D2325}">
      <dgm:prSet/>
      <dgm:spPr/>
      <dgm:t>
        <a:bodyPr/>
        <a:lstStyle/>
        <a:p>
          <a:endParaRPr lang="pl-PL"/>
        </a:p>
      </dgm:t>
    </dgm:pt>
    <dgm:pt modelId="{03A86A89-3BEF-4FC1-915C-76A87AE90AB2}">
      <dgm:prSet phldrT="[Tekst]"/>
      <dgm:spPr/>
      <dgm:t>
        <a:bodyPr/>
        <a:lstStyle/>
        <a:p>
          <a:r>
            <a:rPr lang="pl-PL" dirty="0"/>
            <a:t>Mechanizm kalibrujący wagi obiektów. </a:t>
          </a:r>
        </a:p>
      </dgm:t>
    </dgm:pt>
    <dgm:pt modelId="{95F4D97F-91FC-44AA-9086-DC3FA35C80B7}" type="parTrans" cxnId="{3BBE8386-0451-4421-A01A-BD15D0E1E3D8}">
      <dgm:prSet/>
      <dgm:spPr/>
      <dgm:t>
        <a:bodyPr/>
        <a:lstStyle/>
        <a:p>
          <a:endParaRPr lang="pl-PL"/>
        </a:p>
      </dgm:t>
    </dgm:pt>
    <dgm:pt modelId="{61C62B14-BDF2-4601-8D8C-41B9C343D5AB}" type="sibTrans" cxnId="{3BBE8386-0451-4421-A01A-BD15D0E1E3D8}">
      <dgm:prSet/>
      <dgm:spPr/>
      <dgm:t>
        <a:bodyPr/>
        <a:lstStyle/>
        <a:p>
          <a:endParaRPr lang="pl-PL"/>
        </a:p>
      </dgm:t>
    </dgm:pt>
    <dgm:pt modelId="{58A81570-7E3F-4D82-A4AE-6EB0D5E8116B}">
      <dgm:prSet phldrT="[Tekst]"/>
      <dgm:spPr/>
      <dgm:t>
        <a:bodyPr/>
        <a:lstStyle/>
        <a:p>
          <a:r>
            <a:rPr lang="pl-PL" dirty="0"/>
            <a:t>Każdy kolejny model jest </a:t>
          </a:r>
          <a:r>
            <a:rPr lang="pl-PL" dirty="0">
              <a:solidFill>
                <a:srgbClr val="FF0000"/>
              </a:solidFill>
            </a:rPr>
            <a:t>tego samego typu modelu</a:t>
          </a:r>
          <a:r>
            <a:rPr lang="pl-PL" dirty="0">
              <a:solidFill>
                <a:schemeClr val="tx1"/>
              </a:solidFill>
            </a:rPr>
            <a:t>, </a:t>
          </a:r>
          <a:r>
            <a:rPr lang="pl-PL" dirty="0"/>
            <a:t>ale zmieniają się wagi obiektów.</a:t>
          </a:r>
        </a:p>
      </dgm:t>
    </dgm:pt>
    <dgm:pt modelId="{AEDDA03C-CF58-4631-B312-96C09F0FB793}" type="parTrans" cxnId="{05300940-3EF2-48CB-967F-75E67C1665C4}">
      <dgm:prSet/>
      <dgm:spPr/>
      <dgm:t>
        <a:bodyPr/>
        <a:lstStyle/>
        <a:p>
          <a:endParaRPr lang="pl-PL"/>
        </a:p>
      </dgm:t>
    </dgm:pt>
    <dgm:pt modelId="{E9435489-E1C0-4FEB-99D9-0E0CB4BD9B6C}" type="sibTrans" cxnId="{05300940-3EF2-48CB-967F-75E67C1665C4}">
      <dgm:prSet/>
      <dgm:spPr/>
      <dgm:t>
        <a:bodyPr/>
        <a:lstStyle/>
        <a:p>
          <a:endParaRPr lang="pl-PL"/>
        </a:p>
      </dgm:t>
    </dgm:pt>
    <dgm:pt modelId="{D01E2579-BE12-4EE5-AD95-91725C6CC063}">
      <dgm:prSet phldrT="[Tekst]"/>
      <dgm:spPr/>
      <dgm:t>
        <a:bodyPr/>
        <a:lstStyle/>
        <a:p>
          <a:r>
            <a:rPr lang="pl-PL" dirty="0"/>
            <a:t>Stacking</a:t>
          </a:r>
        </a:p>
      </dgm:t>
    </dgm:pt>
    <dgm:pt modelId="{B81D2B74-8AD2-4314-A265-4D2A5B04431F}" type="parTrans" cxnId="{31F66688-15CC-4FEB-BCA5-7D6F4E632A22}">
      <dgm:prSet/>
      <dgm:spPr/>
      <dgm:t>
        <a:bodyPr/>
        <a:lstStyle/>
        <a:p>
          <a:endParaRPr lang="pl-PL"/>
        </a:p>
      </dgm:t>
    </dgm:pt>
    <dgm:pt modelId="{4BFA518E-369F-4C43-8379-C0CF551141BD}" type="sibTrans" cxnId="{31F66688-15CC-4FEB-BCA5-7D6F4E632A22}">
      <dgm:prSet/>
      <dgm:spPr/>
      <dgm:t>
        <a:bodyPr/>
        <a:lstStyle/>
        <a:p>
          <a:endParaRPr lang="pl-PL"/>
        </a:p>
      </dgm:t>
    </dgm:pt>
    <dgm:pt modelId="{E120AAF3-9BF5-4A9E-A839-263DDDDB4FE4}">
      <dgm:prSet phldrT="[Tekst]"/>
      <dgm:spPr/>
      <dgm:t>
        <a:bodyPr/>
        <a:lstStyle/>
        <a:p>
          <a:r>
            <a:rPr lang="pl-PL" dirty="0"/>
            <a:t>Mechanizm meta-modelu.</a:t>
          </a:r>
        </a:p>
      </dgm:t>
    </dgm:pt>
    <dgm:pt modelId="{A4ADA7DF-AA87-4759-9AD4-8F3D9731AEAA}" type="parTrans" cxnId="{5E93252C-0686-43E0-B933-9A9E95429914}">
      <dgm:prSet/>
      <dgm:spPr/>
      <dgm:t>
        <a:bodyPr/>
        <a:lstStyle/>
        <a:p>
          <a:endParaRPr lang="pl-PL"/>
        </a:p>
      </dgm:t>
    </dgm:pt>
    <dgm:pt modelId="{6A2DF367-D4D3-4479-8B3E-8D103C7F8938}" type="sibTrans" cxnId="{5E93252C-0686-43E0-B933-9A9E95429914}">
      <dgm:prSet/>
      <dgm:spPr/>
      <dgm:t>
        <a:bodyPr/>
        <a:lstStyle/>
        <a:p>
          <a:endParaRPr lang="pl-PL"/>
        </a:p>
      </dgm:t>
    </dgm:pt>
    <dgm:pt modelId="{8E8AC8AB-E728-4EA0-B5B5-763F910C0524}">
      <dgm:prSet phldrT="[Tekst]"/>
      <dgm:spPr/>
      <dgm:t>
        <a:bodyPr/>
        <a:lstStyle/>
        <a:p>
          <a:r>
            <a:rPr lang="pl-PL" dirty="0"/>
            <a:t>Jest uczony na bazie kilku </a:t>
          </a:r>
          <a:r>
            <a:rPr lang="pl-PL" dirty="0">
              <a:solidFill>
                <a:srgbClr val="FF0000"/>
              </a:solidFill>
            </a:rPr>
            <a:t>niejednorodnych</a:t>
          </a:r>
          <a:r>
            <a:rPr lang="pl-PL" dirty="0"/>
            <a:t> modeli np. </a:t>
          </a:r>
          <a:r>
            <a:rPr lang="pl-PL" dirty="0" err="1"/>
            <a:t>kNN</a:t>
          </a:r>
          <a:r>
            <a:rPr lang="pl-PL" dirty="0"/>
            <a:t> i drzewo decyzyjne.</a:t>
          </a:r>
        </a:p>
      </dgm:t>
    </dgm:pt>
    <dgm:pt modelId="{40196118-BBD2-4DF9-AA6E-FB2A9DA24DCE}" type="parTrans" cxnId="{E28A459A-9DAD-48FE-A0DB-5D2A74D92537}">
      <dgm:prSet/>
      <dgm:spPr/>
      <dgm:t>
        <a:bodyPr/>
        <a:lstStyle/>
        <a:p>
          <a:endParaRPr lang="pl-PL"/>
        </a:p>
      </dgm:t>
    </dgm:pt>
    <dgm:pt modelId="{92216A22-0F3B-4FC6-87FB-3DB2C8CE539C}" type="sibTrans" cxnId="{E28A459A-9DAD-48FE-A0DB-5D2A74D92537}">
      <dgm:prSet/>
      <dgm:spPr/>
      <dgm:t>
        <a:bodyPr/>
        <a:lstStyle/>
        <a:p>
          <a:endParaRPr lang="pl-PL"/>
        </a:p>
      </dgm:t>
    </dgm:pt>
    <dgm:pt modelId="{6543AC92-ADBF-4957-96CA-1A2905A167BC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>
              <a:solidFill>
                <a:srgbClr val="FF0000"/>
              </a:solidFill>
            </a:rPr>
            <a:t>jednorodny</a:t>
          </a:r>
          <a:endParaRPr lang="pl-PL" dirty="0"/>
        </a:p>
      </dgm:t>
    </dgm:pt>
    <dgm:pt modelId="{ED07E54A-0664-472A-9DFA-5C1AF9D4FA46}" type="parTrans" cxnId="{0F7A9C9E-3155-4881-B4A5-AD72AA381665}">
      <dgm:prSet/>
      <dgm:spPr/>
      <dgm:t>
        <a:bodyPr/>
        <a:lstStyle/>
        <a:p>
          <a:endParaRPr lang="pl-PL"/>
        </a:p>
      </dgm:t>
    </dgm:pt>
    <dgm:pt modelId="{051560C2-F153-4F51-8DDB-0F1B17F1AE0D}" type="sibTrans" cxnId="{0F7A9C9E-3155-4881-B4A5-AD72AA381665}">
      <dgm:prSet/>
      <dgm:spPr/>
      <dgm:t>
        <a:bodyPr/>
        <a:lstStyle/>
        <a:p>
          <a:endParaRPr lang="pl-PL"/>
        </a:p>
      </dgm:t>
    </dgm:pt>
    <dgm:pt modelId="{3F264718-E74B-44CC-AED1-ED365D76328F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>
              <a:solidFill>
                <a:srgbClr val="FF0000"/>
              </a:solidFill>
            </a:rPr>
            <a:t>jednorodny</a:t>
          </a:r>
          <a:endParaRPr lang="pl-PL" dirty="0"/>
        </a:p>
      </dgm:t>
    </dgm:pt>
    <dgm:pt modelId="{57E2EF29-797A-46BE-9130-A3AAB49D56F2}" type="parTrans" cxnId="{DA16D5F2-645E-468D-8D88-45E6A3EF0E33}">
      <dgm:prSet/>
      <dgm:spPr/>
      <dgm:t>
        <a:bodyPr/>
        <a:lstStyle/>
        <a:p>
          <a:endParaRPr lang="pl-PL"/>
        </a:p>
      </dgm:t>
    </dgm:pt>
    <dgm:pt modelId="{9E2CBC93-6AFC-4E7B-91FB-97236309E5AD}" type="sibTrans" cxnId="{DA16D5F2-645E-468D-8D88-45E6A3EF0E33}">
      <dgm:prSet/>
      <dgm:spPr/>
      <dgm:t>
        <a:bodyPr/>
        <a:lstStyle/>
        <a:p>
          <a:endParaRPr lang="pl-PL"/>
        </a:p>
      </dgm:t>
    </dgm:pt>
    <dgm:pt modelId="{3D3AEF73-072A-4A7E-8DF1-544B59C65FFD}" type="pres">
      <dgm:prSet presAssocID="{22B1C51E-5360-4377-B869-73F975EFD5B2}" presName="Name0" presStyleCnt="0">
        <dgm:presLayoutVars>
          <dgm:dir/>
          <dgm:animLvl val="lvl"/>
          <dgm:resizeHandles val="exact"/>
        </dgm:presLayoutVars>
      </dgm:prSet>
      <dgm:spPr/>
    </dgm:pt>
    <dgm:pt modelId="{5F12FBA5-1621-43A7-9CD8-1E0147068F37}" type="pres">
      <dgm:prSet presAssocID="{E722251A-15A2-451A-9C21-081775CAFB8B}" presName="composite" presStyleCnt="0"/>
      <dgm:spPr/>
    </dgm:pt>
    <dgm:pt modelId="{185B789B-EE80-4910-8374-A30AD9F10DDC}" type="pres">
      <dgm:prSet presAssocID="{E722251A-15A2-451A-9C21-081775CAFB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133EE6F-2876-45D3-BD7E-30E45DCC6562}" type="pres">
      <dgm:prSet presAssocID="{E722251A-15A2-451A-9C21-081775CAFB8B}" presName="desTx" presStyleLbl="alignAccFollowNode1" presStyleIdx="0" presStyleCnt="3">
        <dgm:presLayoutVars>
          <dgm:bulletEnabled val="1"/>
        </dgm:presLayoutVars>
      </dgm:prSet>
      <dgm:spPr/>
    </dgm:pt>
    <dgm:pt modelId="{2225EF75-231A-4FEA-A75B-1364F03FE8BE}" type="pres">
      <dgm:prSet presAssocID="{7A42818A-8BB8-446B-819B-1B4283F30BD5}" presName="space" presStyleCnt="0"/>
      <dgm:spPr/>
    </dgm:pt>
    <dgm:pt modelId="{21A2B625-01FA-4127-8DCD-EAB6E886E07F}" type="pres">
      <dgm:prSet presAssocID="{2E4DCF17-0C03-498C-B43A-78DA8C66A6D2}" presName="composite" presStyleCnt="0"/>
      <dgm:spPr/>
    </dgm:pt>
    <dgm:pt modelId="{75FE8449-C051-4A51-9A28-26CB8F509A1F}" type="pres">
      <dgm:prSet presAssocID="{2E4DCF17-0C03-498C-B43A-78DA8C66A6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6EBA255-67C2-4C06-8F68-7E8000EC26A3}" type="pres">
      <dgm:prSet presAssocID="{2E4DCF17-0C03-498C-B43A-78DA8C66A6D2}" presName="desTx" presStyleLbl="alignAccFollowNode1" presStyleIdx="1" presStyleCnt="3">
        <dgm:presLayoutVars>
          <dgm:bulletEnabled val="1"/>
        </dgm:presLayoutVars>
      </dgm:prSet>
      <dgm:spPr/>
    </dgm:pt>
    <dgm:pt modelId="{417D30D5-19FD-4E71-9B36-B25013340A6D}" type="pres">
      <dgm:prSet presAssocID="{B99B4197-172F-40BA-8447-BB1D541F3BD0}" presName="space" presStyleCnt="0"/>
      <dgm:spPr/>
    </dgm:pt>
    <dgm:pt modelId="{3910AF56-19DF-4957-95CC-31664B2CDCD5}" type="pres">
      <dgm:prSet presAssocID="{D01E2579-BE12-4EE5-AD95-91725C6CC063}" presName="composite" presStyleCnt="0"/>
      <dgm:spPr/>
    </dgm:pt>
    <dgm:pt modelId="{F07A4D8B-F2AB-4F54-912B-84E6193CE297}" type="pres">
      <dgm:prSet presAssocID="{D01E2579-BE12-4EE5-AD95-91725C6CC06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638274C-9984-4506-A565-0F179C70E356}" type="pres">
      <dgm:prSet presAssocID="{D01E2579-BE12-4EE5-AD95-91725C6CC063}" presName="desTx" presStyleLbl="alignAccFollowNode1" presStyleIdx="2" presStyleCnt="3" custLinFactNeighborX="94">
        <dgm:presLayoutVars>
          <dgm:bulletEnabled val="1"/>
        </dgm:presLayoutVars>
      </dgm:prSet>
      <dgm:spPr/>
    </dgm:pt>
  </dgm:ptLst>
  <dgm:cxnLst>
    <dgm:cxn modelId="{D874C006-6E84-45FF-BFA4-FDC5206A0B6F}" type="presOf" srcId="{E722251A-15A2-451A-9C21-081775CAFB8B}" destId="{185B789B-EE80-4910-8374-A30AD9F10DDC}" srcOrd="0" destOrd="0" presId="urn:microsoft.com/office/officeart/2005/8/layout/hList1"/>
    <dgm:cxn modelId="{541C7B0D-2466-4B1E-9879-B2E2D724E068}" type="presOf" srcId="{03A86A89-3BEF-4FC1-915C-76A87AE90AB2}" destId="{56EBA255-67C2-4C06-8F68-7E8000EC26A3}" srcOrd="0" destOrd="0" presId="urn:microsoft.com/office/officeart/2005/8/layout/hList1"/>
    <dgm:cxn modelId="{840EF320-4535-40AC-8127-848FFD03CA65}" type="presOf" srcId="{D01E2579-BE12-4EE5-AD95-91725C6CC063}" destId="{F07A4D8B-F2AB-4F54-912B-84E6193CE297}" srcOrd="0" destOrd="0" presId="urn:microsoft.com/office/officeart/2005/8/layout/hList1"/>
    <dgm:cxn modelId="{5E93252C-0686-43E0-B933-9A9E95429914}" srcId="{D01E2579-BE12-4EE5-AD95-91725C6CC063}" destId="{E120AAF3-9BF5-4A9E-A839-263DDDDB4FE4}" srcOrd="0" destOrd="0" parTransId="{A4ADA7DF-AA87-4759-9AD4-8F3D9731AEAA}" sibTransId="{6A2DF367-D4D3-4479-8B3E-8D103C7F8938}"/>
    <dgm:cxn modelId="{05300940-3EF2-48CB-967F-75E67C1665C4}" srcId="{2E4DCF17-0C03-498C-B43A-78DA8C66A6D2}" destId="{58A81570-7E3F-4D82-A4AE-6EB0D5E8116B}" srcOrd="1" destOrd="0" parTransId="{AEDDA03C-CF58-4631-B312-96C09F0FB793}" sibTransId="{E9435489-E1C0-4FEB-99D9-0E0CB4BD9B6C}"/>
    <dgm:cxn modelId="{27202B64-0E5A-45C7-867A-107D645E5355}" type="presOf" srcId="{6543AC92-ADBF-4957-96CA-1A2905A167BC}" destId="{1133EE6F-2876-45D3-BD7E-30E45DCC6562}" srcOrd="0" destOrd="2" presId="urn:microsoft.com/office/officeart/2005/8/layout/hList1"/>
    <dgm:cxn modelId="{CCD2C067-53AB-4963-A5ED-7140306AF478}" type="presOf" srcId="{58A81570-7E3F-4D82-A4AE-6EB0D5E8116B}" destId="{56EBA255-67C2-4C06-8F68-7E8000EC26A3}" srcOrd="0" destOrd="1" presId="urn:microsoft.com/office/officeart/2005/8/layout/hList1"/>
    <dgm:cxn modelId="{1474A269-7D54-484E-8E5C-ACD53AAEAC67}" type="presOf" srcId="{FD341CC9-213D-4A9E-A138-DBEBE7D14356}" destId="{1133EE6F-2876-45D3-BD7E-30E45DCC6562}" srcOrd="0" destOrd="1" presId="urn:microsoft.com/office/officeart/2005/8/layout/hList1"/>
    <dgm:cxn modelId="{9C78DD55-7E62-4240-AFF0-BE758BB8F756}" srcId="{22B1C51E-5360-4377-B869-73F975EFD5B2}" destId="{E722251A-15A2-451A-9C21-081775CAFB8B}" srcOrd="0" destOrd="0" parTransId="{D9DC2700-BEF8-4B47-9EBB-36E2A726827E}" sibTransId="{7A42818A-8BB8-446B-819B-1B4283F30BD5}"/>
    <dgm:cxn modelId="{EEB86756-2297-4A52-88B8-578F9A3EDAE0}" type="presOf" srcId="{8E8AC8AB-E728-4EA0-B5B5-763F910C0524}" destId="{0638274C-9984-4506-A565-0F179C70E356}" srcOrd="0" destOrd="1" presId="urn:microsoft.com/office/officeart/2005/8/layout/hList1"/>
    <dgm:cxn modelId="{5ADF0E78-C0CE-48A5-9C58-97B9893367AB}" type="presOf" srcId="{22B1C51E-5360-4377-B869-73F975EFD5B2}" destId="{3D3AEF73-072A-4A7E-8DF1-544B59C65FFD}" srcOrd="0" destOrd="0" presId="urn:microsoft.com/office/officeart/2005/8/layout/hList1"/>
    <dgm:cxn modelId="{5682937B-D9C4-488A-9A97-8596026D2325}" srcId="{22B1C51E-5360-4377-B869-73F975EFD5B2}" destId="{2E4DCF17-0C03-498C-B43A-78DA8C66A6D2}" srcOrd="1" destOrd="0" parTransId="{44215C4E-18C4-4456-962F-5E1E7394527F}" sibTransId="{B99B4197-172F-40BA-8447-BB1D541F3BD0}"/>
    <dgm:cxn modelId="{3BBE8386-0451-4421-A01A-BD15D0E1E3D8}" srcId="{2E4DCF17-0C03-498C-B43A-78DA8C66A6D2}" destId="{03A86A89-3BEF-4FC1-915C-76A87AE90AB2}" srcOrd="0" destOrd="0" parTransId="{95F4D97F-91FC-44AA-9086-DC3FA35C80B7}" sibTransId="{61C62B14-BDF2-4601-8D8C-41B9C343D5AB}"/>
    <dgm:cxn modelId="{31F66688-15CC-4FEB-BCA5-7D6F4E632A22}" srcId="{22B1C51E-5360-4377-B869-73F975EFD5B2}" destId="{D01E2579-BE12-4EE5-AD95-91725C6CC063}" srcOrd="2" destOrd="0" parTransId="{B81D2B74-8AD2-4314-A265-4D2A5B04431F}" sibTransId="{4BFA518E-369F-4C43-8379-C0CF551141BD}"/>
    <dgm:cxn modelId="{EF1BEC8C-9E87-41B0-93DA-40CD8C1B0332}" srcId="{E722251A-15A2-451A-9C21-081775CAFB8B}" destId="{A6AD00FE-4BC8-4D56-99D2-F620D7F99741}" srcOrd="0" destOrd="0" parTransId="{F78C3A31-1CFE-405D-B170-9EB4F00F0067}" sibTransId="{24BB6866-A9AF-4787-AC55-E94D10F70052}"/>
    <dgm:cxn modelId="{7FC33999-86FE-4F0B-B299-DC3F33E86193}" type="presOf" srcId="{2E4DCF17-0C03-498C-B43A-78DA8C66A6D2}" destId="{75FE8449-C051-4A51-9A28-26CB8F509A1F}" srcOrd="0" destOrd="0" presId="urn:microsoft.com/office/officeart/2005/8/layout/hList1"/>
    <dgm:cxn modelId="{E28A459A-9DAD-48FE-A0DB-5D2A74D92537}" srcId="{D01E2579-BE12-4EE5-AD95-91725C6CC063}" destId="{8E8AC8AB-E728-4EA0-B5B5-763F910C0524}" srcOrd="1" destOrd="0" parTransId="{40196118-BBD2-4DF9-AA6E-FB2A9DA24DCE}" sibTransId="{92216A22-0F3B-4FC6-87FB-3DB2C8CE539C}"/>
    <dgm:cxn modelId="{0F7A9C9E-3155-4881-B4A5-AD72AA381665}" srcId="{E722251A-15A2-451A-9C21-081775CAFB8B}" destId="{6543AC92-ADBF-4957-96CA-1A2905A167BC}" srcOrd="2" destOrd="0" parTransId="{ED07E54A-0664-472A-9DFA-5C1AF9D4FA46}" sibTransId="{051560C2-F153-4F51-8DDB-0F1B17F1AE0D}"/>
    <dgm:cxn modelId="{A1540EAF-474E-4A4C-9B97-88810134FA76}" type="presOf" srcId="{3F264718-E74B-44CC-AED1-ED365D76328F}" destId="{56EBA255-67C2-4C06-8F68-7E8000EC26A3}" srcOrd="0" destOrd="2" presId="urn:microsoft.com/office/officeart/2005/8/layout/hList1"/>
    <dgm:cxn modelId="{37FF3ABA-8DC7-48AE-AD68-3C11F34BFD73}" srcId="{E722251A-15A2-451A-9C21-081775CAFB8B}" destId="{FD341CC9-213D-4A9E-A138-DBEBE7D14356}" srcOrd="1" destOrd="0" parTransId="{D85C5852-3318-43C6-A158-74A46B6547DE}" sibTransId="{06DD69C9-F89D-45A6-B0DD-C594364FB07C}"/>
    <dgm:cxn modelId="{EE5F6DD4-023E-4319-8C4B-C20A3012CFCB}" type="presOf" srcId="{A6AD00FE-4BC8-4D56-99D2-F620D7F99741}" destId="{1133EE6F-2876-45D3-BD7E-30E45DCC6562}" srcOrd="0" destOrd="0" presId="urn:microsoft.com/office/officeart/2005/8/layout/hList1"/>
    <dgm:cxn modelId="{DA16D5F2-645E-468D-8D88-45E6A3EF0E33}" srcId="{2E4DCF17-0C03-498C-B43A-78DA8C66A6D2}" destId="{3F264718-E74B-44CC-AED1-ED365D76328F}" srcOrd="2" destOrd="0" parTransId="{57E2EF29-797A-46BE-9130-A3AAB49D56F2}" sibTransId="{9E2CBC93-6AFC-4E7B-91FB-97236309E5AD}"/>
    <dgm:cxn modelId="{979388F8-1527-4F53-9488-6D687FDEBBEB}" type="presOf" srcId="{E120AAF3-9BF5-4A9E-A839-263DDDDB4FE4}" destId="{0638274C-9984-4506-A565-0F179C70E356}" srcOrd="0" destOrd="0" presId="urn:microsoft.com/office/officeart/2005/8/layout/hList1"/>
    <dgm:cxn modelId="{9DFB4180-3390-4D26-9DBA-614F638D2665}" type="presParOf" srcId="{3D3AEF73-072A-4A7E-8DF1-544B59C65FFD}" destId="{5F12FBA5-1621-43A7-9CD8-1E0147068F37}" srcOrd="0" destOrd="0" presId="urn:microsoft.com/office/officeart/2005/8/layout/hList1"/>
    <dgm:cxn modelId="{B3061BD1-8F2A-4B14-8C76-0DBEDF1CBC26}" type="presParOf" srcId="{5F12FBA5-1621-43A7-9CD8-1E0147068F37}" destId="{185B789B-EE80-4910-8374-A30AD9F10DDC}" srcOrd="0" destOrd="0" presId="urn:microsoft.com/office/officeart/2005/8/layout/hList1"/>
    <dgm:cxn modelId="{361E498E-5E82-4C96-A725-C7A1F9A3AFA9}" type="presParOf" srcId="{5F12FBA5-1621-43A7-9CD8-1E0147068F37}" destId="{1133EE6F-2876-45D3-BD7E-30E45DCC6562}" srcOrd="1" destOrd="0" presId="urn:microsoft.com/office/officeart/2005/8/layout/hList1"/>
    <dgm:cxn modelId="{473FD8C6-8357-4737-8186-05EFA7DE85AE}" type="presParOf" srcId="{3D3AEF73-072A-4A7E-8DF1-544B59C65FFD}" destId="{2225EF75-231A-4FEA-A75B-1364F03FE8BE}" srcOrd="1" destOrd="0" presId="urn:microsoft.com/office/officeart/2005/8/layout/hList1"/>
    <dgm:cxn modelId="{988A231F-1235-4EE2-A24F-83BA5D188D53}" type="presParOf" srcId="{3D3AEF73-072A-4A7E-8DF1-544B59C65FFD}" destId="{21A2B625-01FA-4127-8DCD-EAB6E886E07F}" srcOrd="2" destOrd="0" presId="urn:microsoft.com/office/officeart/2005/8/layout/hList1"/>
    <dgm:cxn modelId="{746F9C38-1786-4511-B4FD-F45610054AC7}" type="presParOf" srcId="{21A2B625-01FA-4127-8DCD-EAB6E886E07F}" destId="{75FE8449-C051-4A51-9A28-26CB8F509A1F}" srcOrd="0" destOrd="0" presId="urn:microsoft.com/office/officeart/2005/8/layout/hList1"/>
    <dgm:cxn modelId="{3BC496D0-4518-4E44-BFF1-8161129BC372}" type="presParOf" srcId="{21A2B625-01FA-4127-8DCD-EAB6E886E07F}" destId="{56EBA255-67C2-4C06-8F68-7E8000EC26A3}" srcOrd="1" destOrd="0" presId="urn:microsoft.com/office/officeart/2005/8/layout/hList1"/>
    <dgm:cxn modelId="{21DC89F9-8D9A-4FC6-871A-6D55D996DE53}" type="presParOf" srcId="{3D3AEF73-072A-4A7E-8DF1-544B59C65FFD}" destId="{417D30D5-19FD-4E71-9B36-B25013340A6D}" srcOrd="3" destOrd="0" presId="urn:microsoft.com/office/officeart/2005/8/layout/hList1"/>
    <dgm:cxn modelId="{FBB2E644-30AF-4281-8AFA-4C77B2D07C57}" type="presParOf" srcId="{3D3AEF73-072A-4A7E-8DF1-544B59C65FFD}" destId="{3910AF56-19DF-4957-95CC-31664B2CDCD5}" srcOrd="4" destOrd="0" presId="urn:microsoft.com/office/officeart/2005/8/layout/hList1"/>
    <dgm:cxn modelId="{CBB3C58F-D8B1-4AE4-A59B-0BF04F594099}" type="presParOf" srcId="{3910AF56-19DF-4957-95CC-31664B2CDCD5}" destId="{F07A4D8B-F2AB-4F54-912B-84E6193CE297}" srcOrd="0" destOrd="0" presId="urn:microsoft.com/office/officeart/2005/8/layout/hList1"/>
    <dgm:cxn modelId="{0B340CFF-A96C-451B-8D34-3A83BA7AC17E}" type="presParOf" srcId="{3910AF56-19DF-4957-95CC-31664B2CDCD5}" destId="{0638274C-9984-4506-A565-0F179C70E3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913827-D473-4B40-A7E1-1CA777AA5D8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883C0D1-3723-4FB1-B891-B2CB82D33994}">
      <dgm:prSet phldrT="[Tekst]"/>
      <dgm:spPr/>
      <dgm:t>
        <a:bodyPr/>
        <a:lstStyle/>
        <a:p>
          <a:r>
            <a:rPr lang="pl-PL" dirty="0"/>
            <a:t>Zalety</a:t>
          </a:r>
        </a:p>
      </dgm:t>
    </dgm:pt>
    <dgm:pt modelId="{ABE0F067-329E-4EA6-8D97-2BEF29DDD00E}" type="parTrans" cxnId="{0E79DB97-BF69-440C-9CDF-2B0705F04009}">
      <dgm:prSet/>
      <dgm:spPr/>
      <dgm:t>
        <a:bodyPr/>
        <a:lstStyle/>
        <a:p>
          <a:endParaRPr lang="pl-PL"/>
        </a:p>
      </dgm:t>
    </dgm:pt>
    <dgm:pt modelId="{2A7D3C58-6A84-45B4-9439-BC26EEE15B93}" type="sibTrans" cxnId="{0E79DB97-BF69-440C-9CDF-2B0705F04009}">
      <dgm:prSet/>
      <dgm:spPr/>
      <dgm:t>
        <a:bodyPr/>
        <a:lstStyle/>
        <a:p>
          <a:endParaRPr lang="pl-PL"/>
        </a:p>
      </dgm:t>
    </dgm:pt>
    <dgm:pt modelId="{A8F9ED7D-2807-4C7E-B7D4-3EBF47D2537A}">
      <dgm:prSet phldrT="[Tekst]"/>
      <dgm:spPr/>
      <dgm:t>
        <a:bodyPr/>
        <a:lstStyle/>
        <a:p>
          <a:r>
            <a:rPr lang="pl-PL" dirty="0"/>
            <a:t>Metoda </a:t>
          </a:r>
          <a:r>
            <a:rPr lang="pl-PL" dirty="0" err="1"/>
            <a:t>ensamble</a:t>
          </a:r>
          <a:r>
            <a:rPr lang="pl-PL" dirty="0"/>
            <a:t> w wielu przypadkach pokazała poprawę precyzji wyników w stosunku do modelu bazowego</a:t>
          </a:r>
        </a:p>
      </dgm:t>
    </dgm:pt>
    <dgm:pt modelId="{B964BED0-65C4-41BB-82F5-B5B3E691912C}" type="parTrans" cxnId="{2305D24D-DA21-4BC2-B44F-945DA9CB8468}">
      <dgm:prSet/>
      <dgm:spPr/>
      <dgm:t>
        <a:bodyPr/>
        <a:lstStyle/>
        <a:p>
          <a:endParaRPr lang="pl-PL"/>
        </a:p>
      </dgm:t>
    </dgm:pt>
    <dgm:pt modelId="{20D6B75D-2A07-4CD8-8D77-E79179261851}" type="sibTrans" cxnId="{2305D24D-DA21-4BC2-B44F-945DA9CB8468}">
      <dgm:prSet/>
      <dgm:spPr/>
      <dgm:t>
        <a:bodyPr/>
        <a:lstStyle/>
        <a:p>
          <a:endParaRPr lang="pl-PL"/>
        </a:p>
      </dgm:t>
    </dgm:pt>
    <dgm:pt modelId="{CBA6C78D-4D23-4B8E-A1EB-BBE1591D4F8B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 err="1"/>
            <a:t>ensamble</a:t>
          </a:r>
          <a:r>
            <a:rPr lang="pl-PL" dirty="0"/>
            <a:t> jest zazwyczaj bardziej odporny na odstające wartości oraz stabilny niż model podstawowy</a:t>
          </a:r>
        </a:p>
      </dgm:t>
    </dgm:pt>
    <dgm:pt modelId="{D05B287B-A2DA-4E6A-9E46-2EA5956ECB34}" type="parTrans" cxnId="{6F777F7F-E104-49B1-88AF-B7F3715E7967}">
      <dgm:prSet/>
      <dgm:spPr/>
      <dgm:t>
        <a:bodyPr/>
        <a:lstStyle/>
        <a:p>
          <a:endParaRPr lang="pl-PL"/>
        </a:p>
      </dgm:t>
    </dgm:pt>
    <dgm:pt modelId="{BB9393C2-0BA7-4BD3-9EE6-B9FD2A2EF15B}" type="sibTrans" cxnId="{6F777F7F-E104-49B1-88AF-B7F3715E7967}">
      <dgm:prSet/>
      <dgm:spPr/>
      <dgm:t>
        <a:bodyPr/>
        <a:lstStyle/>
        <a:p>
          <a:endParaRPr lang="pl-PL"/>
        </a:p>
      </dgm:t>
    </dgm:pt>
    <dgm:pt modelId="{81696268-F968-41E8-BE28-26DCF9B7A3A3}">
      <dgm:prSet phldrT="[Tekst]"/>
      <dgm:spPr/>
      <dgm:t>
        <a:bodyPr/>
        <a:lstStyle/>
        <a:p>
          <a:r>
            <a:rPr lang="pl-PL" dirty="0"/>
            <a:t>Wady</a:t>
          </a:r>
        </a:p>
      </dgm:t>
    </dgm:pt>
    <dgm:pt modelId="{F201AFD5-E42C-4AE2-91E2-B159115AB7D3}" type="parTrans" cxnId="{43067A4F-6071-48BD-A981-51C4D485A552}">
      <dgm:prSet/>
      <dgm:spPr/>
      <dgm:t>
        <a:bodyPr/>
        <a:lstStyle/>
        <a:p>
          <a:endParaRPr lang="pl-PL"/>
        </a:p>
      </dgm:t>
    </dgm:pt>
    <dgm:pt modelId="{2CA822E9-98CE-4E2D-9E4B-BFAF99F83475}" type="sibTrans" cxnId="{43067A4F-6071-48BD-A981-51C4D485A552}">
      <dgm:prSet/>
      <dgm:spPr/>
      <dgm:t>
        <a:bodyPr/>
        <a:lstStyle/>
        <a:p>
          <a:endParaRPr lang="pl-PL"/>
        </a:p>
      </dgm:t>
    </dgm:pt>
    <dgm:pt modelId="{A90EF0ED-F627-441C-ACED-C07F8E5CA12E}">
      <dgm:prSet phldrT="[Tekst]"/>
      <dgm:spPr/>
      <dgm:t>
        <a:bodyPr/>
        <a:lstStyle/>
        <a:p>
          <a:r>
            <a:rPr lang="pl-PL" dirty="0"/>
            <a:t>Model </a:t>
          </a:r>
          <a:r>
            <a:rPr lang="pl-PL" dirty="0" err="1"/>
            <a:t>ensamble</a:t>
          </a:r>
          <a:r>
            <a:rPr lang="pl-PL" dirty="0"/>
            <a:t> jest trudno interpretowalny w stosunku do modelu podstawowego</a:t>
          </a:r>
        </a:p>
      </dgm:t>
    </dgm:pt>
    <dgm:pt modelId="{91147C53-D75B-4B74-B444-5BC398FB62EB}" type="parTrans" cxnId="{ED266B84-6139-4988-8A41-3E514171191E}">
      <dgm:prSet/>
      <dgm:spPr/>
      <dgm:t>
        <a:bodyPr/>
        <a:lstStyle/>
        <a:p>
          <a:endParaRPr lang="pl-PL"/>
        </a:p>
      </dgm:t>
    </dgm:pt>
    <dgm:pt modelId="{3487E1C3-8B0E-4E51-9DC3-185E6AA4EB63}" type="sibTrans" cxnId="{ED266B84-6139-4988-8A41-3E514171191E}">
      <dgm:prSet/>
      <dgm:spPr/>
      <dgm:t>
        <a:bodyPr/>
        <a:lstStyle/>
        <a:p>
          <a:endParaRPr lang="pl-PL"/>
        </a:p>
      </dgm:t>
    </dgm:pt>
    <dgm:pt modelId="{013FF02C-1469-496E-BD96-44B4A1BE246B}">
      <dgm:prSet phldrT="[Tekst]"/>
      <dgm:spPr/>
      <dgm:t>
        <a:bodyPr/>
        <a:lstStyle/>
        <a:p>
          <a:r>
            <a:rPr lang="pl-PL" dirty="0"/>
            <a:t>Wymaga większej mocy obliczeniowej</a:t>
          </a:r>
        </a:p>
      </dgm:t>
    </dgm:pt>
    <dgm:pt modelId="{1C078A0D-3856-4021-B022-995252EE65AA}" type="parTrans" cxnId="{9064ED2A-C06E-4EB6-A0B6-AFF562B2D482}">
      <dgm:prSet/>
      <dgm:spPr/>
      <dgm:t>
        <a:bodyPr/>
        <a:lstStyle/>
        <a:p>
          <a:endParaRPr lang="pl-PL"/>
        </a:p>
      </dgm:t>
    </dgm:pt>
    <dgm:pt modelId="{895BA3BE-B7DE-45D9-9C09-F776F6712852}" type="sibTrans" cxnId="{9064ED2A-C06E-4EB6-A0B6-AFF562B2D482}">
      <dgm:prSet/>
      <dgm:spPr/>
      <dgm:t>
        <a:bodyPr/>
        <a:lstStyle/>
        <a:p>
          <a:endParaRPr lang="pl-PL"/>
        </a:p>
      </dgm:t>
    </dgm:pt>
    <dgm:pt modelId="{11702A9C-0083-4750-A6E5-D2430D79BF33}">
      <dgm:prSet phldrT="[Tekst]"/>
      <dgm:spPr/>
      <dgm:t>
        <a:bodyPr/>
        <a:lstStyle/>
        <a:p>
          <a:r>
            <a:rPr lang="pl-PL" dirty="0"/>
            <a:t>Pozwala na uchwycenie nieliniowych zależności w zbiorze pomimo stosowania liniowych modeli jako modeli podstawowych</a:t>
          </a:r>
        </a:p>
      </dgm:t>
    </dgm:pt>
    <dgm:pt modelId="{20F2EDC4-BD33-49BC-BE12-1C5261A8ABAC}" type="parTrans" cxnId="{B30C6BC3-3051-47B1-A5D7-3F9F379BA5C9}">
      <dgm:prSet/>
      <dgm:spPr/>
      <dgm:t>
        <a:bodyPr/>
        <a:lstStyle/>
        <a:p>
          <a:endParaRPr lang="pl-PL"/>
        </a:p>
      </dgm:t>
    </dgm:pt>
    <dgm:pt modelId="{AF23423F-809A-4345-BE24-6A1A6FAA546A}" type="sibTrans" cxnId="{B30C6BC3-3051-47B1-A5D7-3F9F379BA5C9}">
      <dgm:prSet/>
      <dgm:spPr/>
      <dgm:t>
        <a:bodyPr/>
        <a:lstStyle/>
        <a:p>
          <a:endParaRPr lang="pl-PL"/>
        </a:p>
      </dgm:t>
    </dgm:pt>
    <dgm:pt modelId="{2F02A6CC-12F4-42E3-A20D-01C4429A912A}">
      <dgm:prSet phldrT="[Tekst]"/>
      <dgm:spPr/>
      <dgm:t>
        <a:bodyPr/>
        <a:lstStyle/>
        <a:p>
          <a:r>
            <a:rPr lang="pl-PL"/>
            <a:t>Nie jest oczywiste jak dobrać heterogeniczne modele podstawowe</a:t>
          </a:r>
          <a:endParaRPr lang="pl-PL" dirty="0"/>
        </a:p>
      </dgm:t>
    </dgm:pt>
    <dgm:pt modelId="{0F69509F-DDCE-4F4A-86DB-4AD12A8A1654}" type="parTrans" cxnId="{7213619D-2B84-4103-B77D-F778435EF36B}">
      <dgm:prSet/>
      <dgm:spPr/>
      <dgm:t>
        <a:bodyPr/>
        <a:lstStyle/>
        <a:p>
          <a:endParaRPr lang="pl-PL"/>
        </a:p>
      </dgm:t>
    </dgm:pt>
    <dgm:pt modelId="{3A9EA434-F9E6-4BB6-A3AB-B9BD2EE366FF}" type="sibTrans" cxnId="{7213619D-2B84-4103-B77D-F778435EF36B}">
      <dgm:prSet/>
      <dgm:spPr/>
      <dgm:t>
        <a:bodyPr/>
        <a:lstStyle/>
        <a:p>
          <a:endParaRPr lang="pl-PL"/>
        </a:p>
      </dgm:t>
    </dgm:pt>
    <dgm:pt modelId="{01E78023-94CD-49E2-BC0E-ADA81AAD8932}" type="pres">
      <dgm:prSet presAssocID="{11913827-D473-4B40-A7E1-1CA777AA5D87}" presName="theList" presStyleCnt="0">
        <dgm:presLayoutVars>
          <dgm:dir/>
          <dgm:animLvl val="lvl"/>
          <dgm:resizeHandles val="exact"/>
        </dgm:presLayoutVars>
      </dgm:prSet>
      <dgm:spPr/>
    </dgm:pt>
    <dgm:pt modelId="{F0A65E3D-8594-43C2-A5F6-A6DC209DE2D6}" type="pres">
      <dgm:prSet presAssocID="{4883C0D1-3723-4FB1-B891-B2CB82D33994}" presName="compNode" presStyleCnt="0"/>
      <dgm:spPr/>
    </dgm:pt>
    <dgm:pt modelId="{625EF2B7-A2DC-41BC-A979-13932D538C3B}" type="pres">
      <dgm:prSet presAssocID="{4883C0D1-3723-4FB1-B891-B2CB82D33994}" presName="aNode" presStyleLbl="bgShp" presStyleIdx="0" presStyleCnt="2"/>
      <dgm:spPr/>
    </dgm:pt>
    <dgm:pt modelId="{F7EB9B6A-BEFC-4D13-AA04-309785ADE524}" type="pres">
      <dgm:prSet presAssocID="{4883C0D1-3723-4FB1-B891-B2CB82D33994}" presName="textNode" presStyleLbl="bgShp" presStyleIdx="0" presStyleCnt="2"/>
      <dgm:spPr/>
    </dgm:pt>
    <dgm:pt modelId="{59DA7758-F752-4F2B-937D-AF4D0E4D5957}" type="pres">
      <dgm:prSet presAssocID="{4883C0D1-3723-4FB1-B891-B2CB82D33994}" presName="compChildNode" presStyleCnt="0"/>
      <dgm:spPr/>
    </dgm:pt>
    <dgm:pt modelId="{7FD906DC-192E-4CDA-8909-D42491372CF7}" type="pres">
      <dgm:prSet presAssocID="{4883C0D1-3723-4FB1-B891-B2CB82D33994}" presName="theInnerList" presStyleCnt="0"/>
      <dgm:spPr/>
    </dgm:pt>
    <dgm:pt modelId="{282134D6-A183-4A55-9A06-7691D6AE7FD7}" type="pres">
      <dgm:prSet presAssocID="{A8F9ED7D-2807-4C7E-B7D4-3EBF47D2537A}" presName="childNode" presStyleLbl="node1" presStyleIdx="0" presStyleCnt="6">
        <dgm:presLayoutVars>
          <dgm:bulletEnabled val="1"/>
        </dgm:presLayoutVars>
      </dgm:prSet>
      <dgm:spPr/>
    </dgm:pt>
    <dgm:pt modelId="{5DB2F9A9-024D-4E3D-A8D3-73D6A5507D13}" type="pres">
      <dgm:prSet presAssocID="{A8F9ED7D-2807-4C7E-B7D4-3EBF47D2537A}" presName="aSpace2" presStyleCnt="0"/>
      <dgm:spPr/>
    </dgm:pt>
    <dgm:pt modelId="{2AC79E14-91EC-4115-991A-E4BD83ECDEA3}" type="pres">
      <dgm:prSet presAssocID="{CBA6C78D-4D23-4B8E-A1EB-BBE1591D4F8B}" presName="childNode" presStyleLbl="node1" presStyleIdx="1" presStyleCnt="6">
        <dgm:presLayoutVars>
          <dgm:bulletEnabled val="1"/>
        </dgm:presLayoutVars>
      </dgm:prSet>
      <dgm:spPr/>
    </dgm:pt>
    <dgm:pt modelId="{D174F6B3-43AF-40B1-B0B6-2503831503E8}" type="pres">
      <dgm:prSet presAssocID="{CBA6C78D-4D23-4B8E-A1EB-BBE1591D4F8B}" presName="aSpace2" presStyleCnt="0"/>
      <dgm:spPr/>
    </dgm:pt>
    <dgm:pt modelId="{1475C4C1-463B-489D-B31F-949916978524}" type="pres">
      <dgm:prSet presAssocID="{11702A9C-0083-4750-A6E5-D2430D79BF33}" presName="childNode" presStyleLbl="node1" presStyleIdx="2" presStyleCnt="6">
        <dgm:presLayoutVars>
          <dgm:bulletEnabled val="1"/>
        </dgm:presLayoutVars>
      </dgm:prSet>
      <dgm:spPr/>
    </dgm:pt>
    <dgm:pt modelId="{366E4A53-48AC-4B04-A562-FBFC12A769AD}" type="pres">
      <dgm:prSet presAssocID="{4883C0D1-3723-4FB1-B891-B2CB82D33994}" presName="aSpace" presStyleCnt="0"/>
      <dgm:spPr/>
    </dgm:pt>
    <dgm:pt modelId="{131B8DD1-219F-4939-BE40-84107164271B}" type="pres">
      <dgm:prSet presAssocID="{81696268-F968-41E8-BE28-26DCF9B7A3A3}" presName="compNode" presStyleCnt="0"/>
      <dgm:spPr/>
    </dgm:pt>
    <dgm:pt modelId="{59655C72-7C59-4807-BBE1-FEDD4C26E5BB}" type="pres">
      <dgm:prSet presAssocID="{81696268-F968-41E8-BE28-26DCF9B7A3A3}" presName="aNode" presStyleLbl="bgShp" presStyleIdx="1" presStyleCnt="2" custScaleX="115254"/>
      <dgm:spPr/>
    </dgm:pt>
    <dgm:pt modelId="{0249055B-5D8B-4ECD-A769-5821F1CE974F}" type="pres">
      <dgm:prSet presAssocID="{81696268-F968-41E8-BE28-26DCF9B7A3A3}" presName="textNode" presStyleLbl="bgShp" presStyleIdx="1" presStyleCnt="2"/>
      <dgm:spPr/>
    </dgm:pt>
    <dgm:pt modelId="{A6D74FBB-6833-4CC3-91C5-58BF148CA124}" type="pres">
      <dgm:prSet presAssocID="{81696268-F968-41E8-BE28-26DCF9B7A3A3}" presName="compChildNode" presStyleCnt="0"/>
      <dgm:spPr/>
    </dgm:pt>
    <dgm:pt modelId="{C0DFD174-D2C3-4234-B9A1-9F5CEBCF0BE0}" type="pres">
      <dgm:prSet presAssocID="{81696268-F968-41E8-BE28-26DCF9B7A3A3}" presName="theInnerList" presStyleCnt="0"/>
      <dgm:spPr/>
    </dgm:pt>
    <dgm:pt modelId="{AE45D55F-979B-49BF-BC02-BDEAE562C232}" type="pres">
      <dgm:prSet presAssocID="{A90EF0ED-F627-441C-ACED-C07F8E5CA12E}" presName="childNode" presStyleLbl="node1" presStyleIdx="3" presStyleCnt="6">
        <dgm:presLayoutVars>
          <dgm:bulletEnabled val="1"/>
        </dgm:presLayoutVars>
      </dgm:prSet>
      <dgm:spPr/>
    </dgm:pt>
    <dgm:pt modelId="{E1F72F94-06AF-4C14-A209-11F6AAFBC08B}" type="pres">
      <dgm:prSet presAssocID="{A90EF0ED-F627-441C-ACED-C07F8E5CA12E}" presName="aSpace2" presStyleCnt="0"/>
      <dgm:spPr/>
    </dgm:pt>
    <dgm:pt modelId="{CDE8771A-A316-450D-A612-1307079154AD}" type="pres">
      <dgm:prSet presAssocID="{013FF02C-1469-496E-BD96-44B4A1BE246B}" presName="childNode" presStyleLbl="node1" presStyleIdx="4" presStyleCnt="6">
        <dgm:presLayoutVars>
          <dgm:bulletEnabled val="1"/>
        </dgm:presLayoutVars>
      </dgm:prSet>
      <dgm:spPr/>
    </dgm:pt>
    <dgm:pt modelId="{B620887F-33B9-4E7B-A084-27130E71838A}" type="pres">
      <dgm:prSet presAssocID="{013FF02C-1469-496E-BD96-44B4A1BE246B}" presName="aSpace2" presStyleCnt="0"/>
      <dgm:spPr/>
    </dgm:pt>
    <dgm:pt modelId="{439CBAC4-DA16-42E6-AACA-C839D1A983B3}" type="pres">
      <dgm:prSet presAssocID="{2F02A6CC-12F4-42E3-A20D-01C4429A912A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74209705-B546-435B-B3F6-E5AE9C065FF5}" type="presOf" srcId="{4883C0D1-3723-4FB1-B891-B2CB82D33994}" destId="{F7EB9B6A-BEFC-4D13-AA04-309785ADE524}" srcOrd="1" destOrd="0" presId="urn:microsoft.com/office/officeart/2005/8/layout/lProcess2"/>
    <dgm:cxn modelId="{6F90C41D-3C37-414A-8A4B-6CF7E54D08BF}" type="presOf" srcId="{11702A9C-0083-4750-A6E5-D2430D79BF33}" destId="{1475C4C1-463B-489D-B31F-949916978524}" srcOrd="0" destOrd="0" presId="urn:microsoft.com/office/officeart/2005/8/layout/lProcess2"/>
    <dgm:cxn modelId="{192FBE28-3B32-486B-A725-6A32737337C3}" type="presOf" srcId="{CBA6C78D-4D23-4B8E-A1EB-BBE1591D4F8B}" destId="{2AC79E14-91EC-4115-991A-E4BD83ECDEA3}" srcOrd="0" destOrd="0" presId="urn:microsoft.com/office/officeart/2005/8/layout/lProcess2"/>
    <dgm:cxn modelId="{9064ED2A-C06E-4EB6-A0B6-AFF562B2D482}" srcId="{81696268-F968-41E8-BE28-26DCF9B7A3A3}" destId="{013FF02C-1469-496E-BD96-44B4A1BE246B}" srcOrd="1" destOrd="0" parTransId="{1C078A0D-3856-4021-B022-995252EE65AA}" sibTransId="{895BA3BE-B7DE-45D9-9C09-F776F6712852}"/>
    <dgm:cxn modelId="{C4F56C43-C6BC-4CAE-9460-9744E62C8F72}" type="presOf" srcId="{013FF02C-1469-496E-BD96-44B4A1BE246B}" destId="{CDE8771A-A316-450D-A612-1307079154AD}" srcOrd="0" destOrd="0" presId="urn:microsoft.com/office/officeart/2005/8/layout/lProcess2"/>
    <dgm:cxn modelId="{2305D24D-DA21-4BC2-B44F-945DA9CB8468}" srcId="{4883C0D1-3723-4FB1-B891-B2CB82D33994}" destId="{A8F9ED7D-2807-4C7E-B7D4-3EBF47D2537A}" srcOrd="0" destOrd="0" parTransId="{B964BED0-65C4-41BB-82F5-B5B3E691912C}" sibTransId="{20D6B75D-2A07-4CD8-8D77-E79179261851}"/>
    <dgm:cxn modelId="{43067A4F-6071-48BD-A981-51C4D485A552}" srcId="{11913827-D473-4B40-A7E1-1CA777AA5D87}" destId="{81696268-F968-41E8-BE28-26DCF9B7A3A3}" srcOrd="1" destOrd="0" parTransId="{F201AFD5-E42C-4AE2-91E2-B159115AB7D3}" sibTransId="{2CA822E9-98CE-4E2D-9E4B-BFAF99F83475}"/>
    <dgm:cxn modelId="{42BE7D59-42C2-446D-8033-0467FCCB3914}" type="presOf" srcId="{A8F9ED7D-2807-4C7E-B7D4-3EBF47D2537A}" destId="{282134D6-A183-4A55-9A06-7691D6AE7FD7}" srcOrd="0" destOrd="0" presId="urn:microsoft.com/office/officeart/2005/8/layout/lProcess2"/>
    <dgm:cxn modelId="{6F777F7F-E104-49B1-88AF-B7F3715E7967}" srcId="{4883C0D1-3723-4FB1-B891-B2CB82D33994}" destId="{CBA6C78D-4D23-4B8E-A1EB-BBE1591D4F8B}" srcOrd="1" destOrd="0" parTransId="{D05B287B-A2DA-4E6A-9E46-2EA5956ECB34}" sibTransId="{BB9393C2-0BA7-4BD3-9EE6-B9FD2A2EF15B}"/>
    <dgm:cxn modelId="{ED266B84-6139-4988-8A41-3E514171191E}" srcId="{81696268-F968-41E8-BE28-26DCF9B7A3A3}" destId="{A90EF0ED-F627-441C-ACED-C07F8E5CA12E}" srcOrd="0" destOrd="0" parTransId="{91147C53-D75B-4B74-B444-5BC398FB62EB}" sibTransId="{3487E1C3-8B0E-4E51-9DC3-185E6AA4EB63}"/>
    <dgm:cxn modelId="{E1533891-CC06-406A-9854-A2550C929FCD}" type="presOf" srcId="{11913827-D473-4B40-A7E1-1CA777AA5D87}" destId="{01E78023-94CD-49E2-BC0E-ADA81AAD8932}" srcOrd="0" destOrd="0" presId="urn:microsoft.com/office/officeart/2005/8/layout/lProcess2"/>
    <dgm:cxn modelId="{9ED11292-5572-4F77-A30E-EEF7BA8F4F1E}" type="presOf" srcId="{81696268-F968-41E8-BE28-26DCF9B7A3A3}" destId="{0249055B-5D8B-4ECD-A769-5821F1CE974F}" srcOrd="1" destOrd="0" presId="urn:microsoft.com/office/officeart/2005/8/layout/lProcess2"/>
    <dgm:cxn modelId="{6455AB96-3D80-478F-96FA-4FE28A7E6C45}" type="presOf" srcId="{4883C0D1-3723-4FB1-B891-B2CB82D33994}" destId="{625EF2B7-A2DC-41BC-A979-13932D538C3B}" srcOrd="0" destOrd="0" presId="urn:microsoft.com/office/officeart/2005/8/layout/lProcess2"/>
    <dgm:cxn modelId="{0E79DB97-BF69-440C-9CDF-2B0705F04009}" srcId="{11913827-D473-4B40-A7E1-1CA777AA5D87}" destId="{4883C0D1-3723-4FB1-B891-B2CB82D33994}" srcOrd="0" destOrd="0" parTransId="{ABE0F067-329E-4EA6-8D97-2BEF29DDD00E}" sibTransId="{2A7D3C58-6A84-45B4-9439-BC26EEE15B93}"/>
    <dgm:cxn modelId="{7213619D-2B84-4103-B77D-F778435EF36B}" srcId="{81696268-F968-41E8-BE28-26DCF9B7A3A3}" destId="{2F02A6CC-12F4-42E3-A20D-01C4429A912A}" srcOrd="2" destOrd="0" parTransId="{0F69509F-DDCE-4F4A-86DB-4AD12A8A1654}" sibTransId="{3A9EA434-F9E6-4BB6-A3AB-B9BD2EE366FF}"/>
    <dgm:cxn modelId="{1A4090B3-82C5-4176-8AF5-F4B29FE5D9D8}" type="presOf" srcId="{2F02A6CC-12F4-42E3-A20D-01C4429A912A}" destId="{439CBAC4-DA16-42E6-AACA-C839D1A983B3}" srcOrd="0" destOrd="0" presId="urn:microsoft.com/office/officeart/2005/8/layout/lProcess2"/>
    <dgm:cxn modelId="{42FA58BA-A69F-433E-8234-3C14D28DD873}" type="presOf" srcId="{81696268-F968-41E8-BE28-26DCF9B7A3A3}" destId="{59655C72-7C59-4807-BBE1-FEDD4C26E5BB}" srcOrd="0" destOrd="0" presId="urn:microsoft.com/office/officeart/2005/8/layout/lProcess2"/>
    <dgm:cxn modelId="{B30C6BC3-3051-47B1-A5D7-3F9F379BA5C9}" srcId="{4883C0D1-3723-4FB1-B891-B2CB82D33994}" destId="{11702A9C-0083-4750-A6E5-D2430D79BF33}" srcOrd="2" destOrd="0" parTransId="{20F2EDC4-BD33-49BC-BE12-1C5261A8ABAC}" sibTransId="{AF23423F-809A-4345-BE24-6A1A6FAA546A}"/>
    <dgm:cxn modelId="{8A9C0ECF-D28C-41E6-9932-421674702EAF}" type="presOf" srcId="{A90EF0ED-F627-441C-ACED-C07F8E5CA12E}" destId="{AE45D55F-979B-49BF-BC02-BDEAE562C232}" srcOrd="0" destOrd="0" presId="urn:microsoft.com/office/officeart/2005/8/layout/lProcess2"/>
    <dgm:cxn modelId="{F0C1D03F-8E09-42BC-8B7E-64C971C88C47}" type="presParOf" srcId="{01E78023-94CD-49E2-BC0E-ADA81AAD8932}" destId="{F0A65E3D-8594-43C2-A5F6-A6DC209DE2D6}" srcOrd="0" destOrd="0" presId="urn:microsoft.com/office/officeart/2005/8/layout/lProcess2"/>
    <dgm:cxn modelId="{E98A70AF-3E36-4B69-BC80-7B2A7975611F}" type="presParOf" srcId="{F0A65E3D-8594-43C2-A5F6-A6DC209DE2D6}" destId="{625EF2B7-A2DC-41BC-A979-13932D538C3B}" srcOrd="0" destOrd="0" presId="urn:microsoft.com/office/officeart/2005/8/layout/lProcess2"/>
    <dgm:cxn modelId="{8967380E-260B-4341-B982-7B0E3530F4E0}" type="presParOf" srcId="{F0A65E3D-8594-43C2-A5F6-A6DC209DE2D6}" destId="{F7EB9B6A-BEFC-4D13-AA04-309785ADE524}" srcOrd="1" destOrd="0" presId="urn:microsoft.com/office/officeart/2005/8/layout/lProcess2"/>
    <dgm:cxn modelId="{11A2FE5A-D8B6-4662-922F-54C215DA15B0}" type="presParOf" srcId="{F0A65E3D-8594-43C2-A5F6-A6DC209DE2D6}" destId="{59DA7758-F752-4F2B-937D-AF4D0E4D5957}" srcOrd="2" destOrd="0" presId="urn:microsoft.com/office/officeart/2005/8/layout/lProcess2"/>
    <dgm:cxn modelId="{AACCA6D4-CE49-4A6C-B3AE-B7EDFD124C68}" type="presParOf" srcId="{59DA7758-F752-4F2B-937D-AF4D0E4D5957}" destId="{7FD906DC-192E-4CDA-8909-D42491372CF7}" srcOrd="0" destOrd="0" presId="urn:microsoft.com/office/officeart/2005/8/layout/lProcess2"/>
    <dgm:cxn modelId="{9EE1B68F-CD5A-4223-924C-5EF073A43687}" type="presParOf" srcId="{7FD906DC-192E-4CDA-8909-D42491372CF7}" destId="{282134D6-A183-4A55-9A06-7691D6AE7FD7}" srcOrd="0" destOrd="0" presId="urn:microsoft.com/office/officeart/2005/8/layout/lProcess2"/>
    <dgm:cxn modelId="{8EDB8D57-A9E1-4C20-BE6B-E538DCFE3612}" type="presParOf" srcId="{7FD906DC-192E-4CDA-8909-D42491372CF7}" destId="{5DB2F9A9-024D-4E3D-A8D3-73D6A5507D13}" srcOrd="1" destOrd="0" presId="urn:microsoft.com/office/officeart/2005/8/layout/lProcess2"/>
    <dgm:cxn modelId="{61B3BAF4-E1FF-4F10-A2EE-9AB6E2B64DFB}" type="presParOf" srcId="{7FD906DC-192E-4CDA-8909-D42491372CF7}" destId="{2AC79E14-91EC-4115-991A-E4BD83ECDEA3}" srcOrd="2" destOrd="0" presId="urn:microsoft.com/office/officeart/2005/8/layout/lProcess2"/>
    <dgm:cxn modelId="{1466C23F-F386-4BCE-A253-5D2821014E7A}" type="presParOf" srcId="{7FD906DC-192E-4CDA-8909-D42491372CF7}" destId="{D174F6B3-43AF-40B1-B0B6-2503831503E8}" srcOrd="3" destOrd="0" presId="urn:microsoft.com/office/officeart/2005/8/layout/lProcess2"/>
    <dgm:cxn modelId="{22E88BDB-93D8-488E-AEB9-357C24A414C7}" type="presParOf" srcId="{7FD906DC-192E-4CDA-8909-D42491372CF7}" destId="{1475C4C1-463B-489D-B31F-949916978524}" srcOrd="4" destOrd="0" presId="urn:microsoft.com/office/officeart/2005/8/layout/lProcess2"/>
    <dgm:cxn modelId="{D22BB024-D023-473D-824B-6ED315434317}" type="presParOf" srcId="{01E78023-94CD-49E2-BC0E-ADA81AAD8932}" destId="{366E4A53-48AC-4B04-A562-FBFC12A769AD}" srcOrd="1" destOrd="0" presId="urn:microsoft.com/office/officeart/2005/8/layout/lProcess2"/>
    <dgm:cxn modelId="{1F14AAC1-1F27-42A2-9E6E-11CF6ABD9E8B}" type="presParOf" srcId="{01E78023-94CD-49E2-BC0E-ADA81AAD8932}" destId="{131B8DD1-219F-4939-BE40-84107164271B}" srcOrd="2" destOrd="0" presId="urn:microsoft.com/office/officeart/2005/8/layout/lProcess2"/>
    <dgm:cxn modelId="{816A30A1-3F26-43D1-B306-D0085B6D6513}" type="presParOf" srcId="{131B8DD1-219F-4939-BE40-84107164271B}" destId="{59655C72-7C59-4807-BBE1-FEDD4C26E5BB}" srcOrd="0" destOrd="0" presId="urn:microsoft.com/office/officeart/2005/8/layout/lProcess2"/>
    <dgm:cxn modelId="{C53172BD-5EFD-46C7-A4C7-A46DCAFAC651}" type="presParOf" srcId="{131B8DD1-219F-4939-BE40-84107164271B}" destId="{0249055B-5D8B-4ECD-A769-5821F1CE974F}" srcOrd="1" destOrd="0" presId="urn:microsoft.com/office/officeart/2005/8/layout/lProcess2"/>
    <dgm:cxn modelId="{8F18FAD6-0376-439E-8250-601E92283BC0}" type="presParOf" srcId="{131B8DD1-219F-4939-BE40-84107164271B}" destId="{A6D74FBB-6833-4CC3-91C5-58BF148CA124}" srcOrd="2" destOrd="0" presId="urn:microsoft.com/office/officeart/2005/8/layout/lProcess2"/>
    <dgm:cxn modelId="{8B652DA8-CCE5-4C53-8E7F-71D3643F46EC}" type="presParOf" srcId="{A6D74FBB-6833-4CC3-91C5-58BF148CA124}" destId="{C0DFD174-D2C3-4234-B9A1-9F5CEBCF0BE0}" srcOrd="0" destOrd="0" presId="urn:microsoft.com/office/officeart/2005/8/layout/lProcess2"/>
    <dgm:cxn modelId="{29ADA03D-5515-4B9E-A377-7FB6254E034A}" type="presParOf" srcId="{C0DFD174-D2C3-4234-B9A1-9F5CEBCF0BE0}" destId="{AE45D55F-979B-49BF-BC02-BDEAE562C232}" srcOrd="0" destOrd="0" presId="urn:microsoft.com/office/officeart/2005/8/layout/lProcess2"/>
    <dgm:cxn modelId="{EFC399AD-6DD4-4577-8A94-B1EED0BF3A33}" type="presParOf" srcId="{C0DFD174-D2C3-4234-B9A1-9F5CEBCF0BE0}" destId="{E1F72F94-06AF-4C14-A209-11F6AAFBC08B}" srcOrd="1" destOrd="0" presId="urn:microsoft.com/office/officeart/2005/8/layout/lProcess2"/>
    <dgm:cxn modelId="{4E8D79F1-1AC4-4BAC-AE52-E5FFD35158DC}" type="presParOf" srcId="{C0DFD174-D2C3-4234-B9A1-9F5CEBCF0BE0}" destId="{CDE8771A-A316-450D-A612-1307079154AD}" srcOrd="2" destOrd="0" presId="urn:microsoft.com/office/officeart/2005/8/layout/lProcess2"/>
    <dgm:cxn modelId="{116FCE76-A933-4E22-A9DD-42956422D0C9}" type="presParOf" srcId="{C0DFD174-D2C3-4234-B9A1-9F5CEBCF0BE0}" destId="{B620887F-33B9-4E7B-A084-27130E71838A}" srcOrd="3" destOrd="0" presId="urn:microsoft.com/office/officeart/2005/8/layout/lProcess2"/>
    <dgm:cxn modelId="{AD714BB4-3BDF-4F4F-A97C-34EF800418F6}" type="presParOf" srcId="{C0DFD174-D2C3-4234-B9A1-9F5CEBCF0BE0}" destId="{439CBAC4-DA16-42E6-AACA-C839D1A983B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8FEA-458A-4A04-AA08-5D5CADF165C7}">
      <dsp:nvSpPr>
        <dsp:cNvPr id="0" name=""/>
        <dsp:cNvSpPr/>
      </dsp:nvSpPr>
      <dsp:spPr>
        <a:xfrm>
          <a:off x="-5330723" y="-816358"/>
          <a:ext cx="6347592" cy="6347592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C975C-C3FA-456A-B38F-24DC80F5D624}">
      <dsp:nvSpPr>
        <dsp:cNvPr id="0" name=""/>
        <dsp:cNvSpPr/>
      </dsp:nvSpPr>
      <dsp:spPr>
        <a:xfrm>
          <a:off x="532379" y="36247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Idea</a:t>
          </a:r>
        </a:p>
      </dsp:txBody>
      <dsp:txXfrm>
        <a:off x="532379" y="362479"/>
        <a:ext cx="8015928" cy="725336"/>
      </dsp:txXfrm>
    </dsp:sp>
    <dsp:sp modelId="{144AE176-AA92-428C-9EFF-C99971EEEF76}">
      <dsp:nvSpPr>
        <dsp:cNvPr id="0" name=""/>
        <dsp:cNvSpPr/>
      </dsp:nvSpPr>
      <dsp:spPr>
        <a:xfrm>
          <a:off x="79044" y="271812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C41B-6337-4074-ADBA-C339699E423A}">
      <dsp:nvSpPr>
        <dsp:cNvPr id="0" name=""/>
        <dsp:cNvSpPr/>
      </dsp:nvSpPr>
      <dsp:spPr>
        <a:xfrm>
          <a:off x="948231" y="1450672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Wady i zalety</a:t>
          </a:r>
        </a:p>
      </dsp:txBody>
      <dsp:txXfrm>
        <a:off x="948231" y="1450672"/>
        <a:ext cx="7600076" cy="725336"/>
      </dsp:txXfrm>
    </dsp:sp>
    <dsp:sp modelId="{3ACF5C2F-E94B-49FC-88EB-207EE21E4307}">
      <dsp:nvSpPr>
        <dsp:cNvPr id="0" name=""/>
        <dsp:cNvSpPr/>
      </dsp:nvSpPr>
      <dsp:spPr>
        <a:xfrm>
          <a:off x="494896" y="1360005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AD2CA-4D1A-442D-8DF6-E54BF1C53574}">
      <dsp:nvSpPr>
        <dsp:cNvPr id="0" name=""/>
        <dsp:cNvSpPr/>
      </dsp:nvSpPr>
      <dsp:spPr>
        <a:xfrm>
          <a:off x="948231" y="2538865"/>
          <a:ext cx="7600076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/>
            <a:t>Bootstrap</a:t>
          </a:r>
          <a:endParaRPr lang="pl-PL" sz="3800" kern="1200" dirty="0"/>
        </a:p>
      </dsp:txBody>
      <dsp:txXfrm>
        <a:off x="948231" y="2538865"/>
        <a:ext cx="7600076" cy="725336"/>
      </dsp:txXfrm>
    </dsp:sp>
    <dsp:sp modelId="{0B04A05D-627C-46EE-9419-0EEDCFF66610}">
      <dsp:nvSpPr>
        <dsp:cNvPr id="0" name=""/>
        <dsp:cNvSpPr/>
      </dsp:nvSpPr>
      <dsp:spPr>
        <a:xfrm>
          <a:off x="494896" y="2448198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0DEEF-1FA4-47D0-AA3E-6FCB262CA275}">
      <dsp:nvSpPr>
        <dsp:cNvPr id="0" name=""/>
        <dsp:cNvSpPr/>
      </dsp:nvSpPr>
      <dsp:spPr>
        <a:xfrm>
          <a:off x="532379" y="3627059"/>
          <a:ext cx="8015928" cy="725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5736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 err="1"/>
            <a:t>Boosting</a:t>
          </a:r>
          <a:endParaRPr lang="pl-PL" sz="3800" kern="1200" dirty="0"/>
        </a:p>
      </dsp:txBody>
      <dsp:txXfrm>
        <a:off x="532379" y="3627059"/>
        <a:ext cx="8015928" cy="725336"/>
      </dsp:txXfrm>
    </dsp:sp>
    <dsp:sp modelId="{72955F82-8CF6-45F8-A416-911B79141993}">
      <dsp:nvSpPr>
        <dsp:cNvPr id="0" name=""/>
        <dsp:cNvSpPr/>
      </dsp:nvSpPr>
      <dsp:spPr>
        <a:xfrm>
          <a:off x="79044" y="3536391"/>
          <a:ext cx="906670" cy="9066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B789B-EE80-4910-8374-A30AD9F10DDC}">
      <dsp:nvSpPr>
        <dsp:cNvPr id="0" name=""/>
        <dsp:cNvSpPr/>
      </dsp:nvSpPr>
      <dsp:spPr>
        <a:xfrm>
          <a:off x="2691" y="239220"/>
          <a:ext cx="262450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Bootstrap</a:t>
          </a:r>
        </a:p>
      </dsp:txBody>
      <dsp:txXfrm>
        <a:off x="2691" y="239220"/>
        <a:ext cx="2624509" cy="604800"/>
      </dsp:txXfrm>
    </dsp:sp>
    <dsp:sp modelId="{1133EE6F-2876-45D3-BD7E-30E45DCC6562}">
      <dsp:nvSpPr>
        <dsp:cNvPr id="0" name=""/>
        <dsp:cNvSpPr/>
      </dsp:nvSpPr>
      <dsp:spPr>
        <a:xfrm>
          <a:off x="2691" y="844020"/>
          <a:ext cx="262450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pl-PL" sz="2100" kern="1200" dirty="0"/>
            <a:t>Mechanizm losujący obiekty lub zmienne.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Każda próbka </a:t>
          </a:r>
          <a:r>
            <a:rPr lang="pl-PL" sz="2100" kern="1200" dirty="0" err="1"/>
            <a:t>bootstrapowa</a:t>
          </a:r>
          <a:r>
            <a:rPr lang="pl-PL" sz="2100" kern="1200" dirty="0"/>
            <a:t> służy do konstrukcji </a:t>
          </a:r>
          <a:r>
            <a:rPr lang="pl-PL" sz="2100" kern="1200" dirty="0">
              <a:solidFill>
                <a:srgbClr val="FF0000"/>
              </a:solidFill>
            </a:rPr>
            <a:t>tego samego typu modelu  </a:t>
          </a:r>
          <a:r>
            <a:rPr lang="pl-PL" sz="2100" kern="1200" dirty="0"/>
            <a:t>np. drzewa klasyfikacyjnego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Model </a:t>
          </a:r>
          <a:r>
            <a:rPr lang="pl-PL" sz="2100" kern="1200" dirty="0">
              <a:solidFill>
                <a:srgbClr val="FF0000"/>
              </a:solidFill>
            </a:rPr>
            <a:t>jednorodny</a:t>
          </a:r>
          <a:endParaRPr lang="pl-PL" sz="2100" kern="1200" dirty="0"/>
        </a:p>
      </dsp:txBody>
      <dsp:txXfrm>
        <a:off x="2691" y="844020"/>
        <a:ext cx="2624509" cy="3631635"/>
      </dsp:txXfrm>
    </dsp:sp>
    <dsp:sp modelId="{75FE8449-C051-4A51-9A28-26CB8F509A1F}">
      <dsp:nvSpPr>
        <dsp:cNvPr id="0" name=""/>
        <dsp:cNvSpPr/>
      </dsp:nvSpPr>
      <dsp:spPr>
        <a:xfrm>
          <a:off x="2994632" y="239220"/>
          <a:ext cx="262450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Boosting</a:t>
          </a:r>
        </a:p>
      </dsp:txBody>
      <dsp:txXfrm>
        <a:off x="2994632" y="239220"/>
        <a:ext cx="2624509" cy="604800"/>
      </dsp:txXfrm>
    </dsp:sp>
    <dsp:sp modelId="{56EBA255-67C2-4C06-8F68-7E8000EC26A3}">
      <dsp:nvSpPr>
        <dsp:cNvPr id="0" name=""/>
        <dsp:cNvSpPr/>
      </dsp:nvSpPr>
      <dsp:spPr>
        <a:xfrm>
          <a:off x="2994632" y="844020"/>
          <a:ext cx="262450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Mechanizm kalibrujący wagi obiektów.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Każdy kolejny model jest </a:t>
          </a:r>
          <a:r>
            <a:rPr lang="pl-PL" sz="2100" kern="1200" dirty="0">
              <a:solidFill>
                <a:srgbClr val="FF0000"/>
              </a:solidFill>
            </a:rPr>
            <a:t>tego samego typu modelu</a:t>
          </a:r>
          <a:r>
            <a:rPr lang="pl-PL" sz="2100" kern="1200" dirty="0">
              <a:solidFill>
                <a:schemeClr val="tx1"/>
              </a:solidFill>
            </a:rPr>
            <a:t>, </a:t>
          </a:r>
          <a:r>
            <a:rPr lang="pl-PL" sz="2100" kern="1200" dirty="0"/>
            <a:t>ale zmieniają się wagi obiektów.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Model </a:t>
          </a:r>
          <a:r>
            <a:rPr lang="pl-PL" sz="2100" kern="1200" dirty="0">
              <a:solidFill>
                <a:srgbClr val="FF0000"/>
              </a:solidFill>
            </a:rPr>
            <a:t>jednorodny</a:t>
          </a:r>
          <a:endParaRPr lang="pl-PL" sz="2100" kern="1200" dirty="0"/>
        </a:p>
      </dsp:txBody>
      <dsp:txXfrm>
        <a:off x="2994632" y="844020"/>
        <a:ext cx="2624509" cy="3631635"/>
      </dsp:txXfrm>
    </dsp:sp>
    <dsp:sp modelId="{F07A4D8B-F2AB-4F54-912B-84E6193CE297}">
      <dsp:nvSpPr>
        <dsp:cNvPr id="0" name=""/>
        <dsp:cNvSpPr/>
      </dsp:nvSpPr>
      <dsp:spPr>
        <a:xfrm>
          <a:off x="5986573" y="239220"/>
          <a:ext cx="2624509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Stacking</a:t>
          </a:r>
        </a:p>
      </dsp:txBody>
      <dsp:txXfrm>
        <a:off x="5986573" y="239220"/>
        <a:ext cx="2624509" cy="604800"/>
      </dsp:txXfrm>
    </dsp:sp>
    <dsp:sp modelId="{0638274C-9984-4506-A565-0F179C70E356}">
      <dsp:nvSpPr>
        <dsp:cNvPr id="0" name=""/>
        <dsp:cNvSpPr/>
      </dsp:nvSpPr>
      <dsp:spPr>
        <a:xfrm>
          <a:off x="5989040" y="844020"/>
          <a:ext cx="2624509" cy="3631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Mechanizm meta-modelu.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100" kern="1200" dirty="0"/>
            <a:t>Jest uczony na bazie kilku </a:t>
          </a:r>
          <a:r>
            <a:rPr lang="pl-PL" sz="2100" kern="1200" dirty="0">
              <a:solidFill>
                <a:srgbClr val="FF0000"/>
              </a:solidFill>
            </a:rPr>
            <a:t>niejednorodnych</a:t>
          </a:r>
          <a:r>
            <a:rPr lang="pl-PL" sz="2100" kern="1200" dirty="0"/>
            <a:t> modeli np. </a:t>
          </a:r>
          <a:r>
            <a:rPr lang="pl-PL" sz="2100" kern="1200" dirty="0" err="1"/>
            <a:t>kNN</a:t>
          </a:r>
          <a:r>
            <a:rPr lang="pl-PL" sz="2100" kern="1200" dirty="0"/>
            <a:t> i drzewo decyzyjne.</a:t>
          </a:r>
        </a:p>
      </dsp:txBody>
      <dsp:txXfrm>
        <a:off x="5989040" y="844020"/>
        <a:ext cx="2624509" cy="36316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EF2B7-A2DC-41BC-A979-13932D538C3B}">
      <dsp:nvSpPr>
        <dsp:cNvPr id="0" name=""/>
        <dsp:cNvSpPr/>
      </dsp:nvSpPr>
      <dsp:spPr>
        <a:xfrm>
          <a:off x="1905" y="0"/>
          <a:ext cx="3932385" cy="59017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Zalety</a:t>
          </a:r>
        </a:p>
      </dsp:txBody>
      <dsp:txXfrm>
        <a:off x="1905" y="0"/>
        <a:ext cx="3932385" cy="1770526"/>
      </dsp:txXfrm>
    </dsp:sp>
    <dsp:sp modelId="{282134D6-A183-4A55-9A06-7691D6AE7FD7}">
      <dsp:nvSpPr>
        <dsp:cNvPr id="0" name=""/>
        <dsp:cNvSpPr/>
      </dsp:nvSpPr>
      <dsp:spPr>
        <a:xfrm>
          <a:off x="395144" y="1771030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Metoda </a:t>
          </a:r>
          <a:r>
            <a:rPr lang="pl-PL" sz="1600" kern="1200" dirty="0" err="1"/>
            <a:t>ensamble</a:t>
          </a:r>
          <a:r>
            <a:rPr lang="pl-PL" sz="1600" kern="1200" dirty="0"/>
            <a:t> w wielu przypadkach pokazała poprawę precyzji wyników w stosunku do modelu bazowego</a:t>
          </a:r>
        </a:p>
      </dsp:txBody>
      <dsp:txXfrm>
        <a:off x="429103" y="1804989"/>
        <a:ext cx="3077990" cy="1091540"/>
      </dsp:txXfrm>
    </dsp:sp>
    <dsp:sp modelId="{2AC79E14-91EC-4115-991A-E4BD83ECDEA3}">
      <dsp:nvSpPr>
        <dsp:cNvPr id="0" name=""/>
        <dsp:cNvSpPr/>
      </dsp:nvSpPr>
      <dsp:spPr>
        <a:xfrm>
          <a:off x="395144" y="3108867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Model </a:t>
          </a:r>
          <a:r>
            <a:rPr lang="pl-PL" sz="1600" kern="1200" dirty="0" err="1"/>
            <a:t>ensamble</a:t>
          </a:r>
          <a:r>
            <a:rPr lang="pl-PL" sz="1600" kern="1200" dirty="0"/>
            <a:t> jest zazwyczaj bardziej odporny na odstające wartości oraz stabilny niż model podstawowy</a:t>
          </a:r>
        </a:p>
      </dsp:txBody>
      <dsp:txXfrm>
        <a:off x="429103" y="3142826"/>
        <a:ext cx="3077990" cy="1091540"/>
      </dsp:txXfrm>
    </dsp:sp>
    <dsp:sp modelId="{1475C4C1-463B-489D-B31F-949916978524}">
      <dsp:nvSpPr>
        <dsp:cNvPr id="0" name=""/>
        <dsp:cNvSpPr/>
      </dsp:nvSpPr>
      <dsp:spPr>
        <a:xfrm>
          <a:off x="395144" y="4446704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Pozwala na uchwycenie nieliniowych zależności w zbiorze pomimo stosowania liniowych modeli jako modeli podstawowych</a:t>
          </a:r>
        </a:p>
      </dsp:txBody>
      <dsp:txXfrm>
        <a:off x="429103" y="4480663"/>
        <a:ext cx="3077990" cy="1091540"/>
      </dsp:txXfrm>
    </dsp:sp>
    <dsp:sp modelId="{59655C72-7C59-4807-BBE1-FEDD4C26E5BB}">
      <dsp:nvSpPr>
        <dsp:cNvPr id="0" name=""/>
        <dsp:cNvSpPr/>
      </dsp:nvSpPr>
      <dsp:spPr>
        <a:xfrm>
          <a:off x="4229219" y="0"/>
          <a:ext cx="4532231" cy="59017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Wady</a:t>
          </a:r>
        </a:p>
      </dsp:txBody>
      <dsp:txXfrm>
        <a:off x="4229219" y="0"/>
        <a:ext cx="4532231" cy="1770526"/>
      </dsp:txXfrm>
    </dsp:sp>
    <dsp:sp modelId="{AE45D55F-979B-49BF-BC02-BDEAE562C232}">
      <dsp:nvSpPr>
        <dsp:cNvPr id="0" name=""/>
        <dsp:cNvSpPr/>
      </dsp:nvSpPr>
      <dsp:spPr>
        <a:xfrm>
          <a:off x="4922381" y="1771030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Model </a:t>
          </a:r>
          <a:r>
            <a:rPr lang="pl-PL" sz="1600" kern="1200" dirty="0" err="1"/>
            <a:t>ensamble</a:t>
          </a:r>
          <a:r>
            <a:rPr lang="pl-PL" sz="1600" kern="1200" dirty="0"/>
            <a:t> jest trudno interpretowalny w stosunku do modelu podstawowego</a:t>
          </a:r>
        </a:p>
      </dsp:txBody>
      <dsp:txXfrm>
        <a:off x="4956340" y="1804989"/>
        <a:ext cx="3077990" cy="1091540"/>
      </dsp:txXfrm>
    </dsp:sp>
    <dsp:sp modelId="{CDE8771A-A316-450D-A612-1307079154AD}">
      <dsp:nvSpPr>
        <dsp:cNvPr id="0" name=""/>
        <dsp:cNvSpPr/>
      </dsp:nvSpPr>
      <dsp:spPr>
        <a:xfrm>
          <a:off x="4922381" y="3108867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Wymaga większej mocy obliczeniowej</a:t>
          </a:r>
        </a:p>
      </dsp:txBody>
      <dsp:txXfrm>
        <a:off x="4956340" y="3142826"/>
        <a:ext cx="3077990" cy="1091540"/>
      </dsp:txXfrm>
    </dsp:sp>
    <dsp:sp modelId="{439CBAC4-DA16-42E6-AACA-C839D1A983B3}">
      <dsp:nvSpPr>
        <dsp:cNvPr id="0" name=""/>
        <dsp:cNvSpPr/>
      </dsp:nvSpPr>
      <dsp:spPr>
        <a:xfrm>
          <a:off x="4922381" y="4446704"/>
          <a:ext cx="3145908" cy="11594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Nie jest oczywiste jak dobrać heterogeniczne modele podstawowe</a:t>
          </a:r>
          <a:endParaRPr lang="pl-PL" sz="1600" kern="1200" dirty="0"/>
        </a:p>
      </dsp:txBody>
      <dsp:txXfrm>
        <a:off x="4956340" y="4480663"/>
        <a:ext cx="3077990" cy="109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8205-11B7-4BD5-88A4-8543D2F7435E}" type="datetimeFigureOut">
              <a:rPr lang="pl-PL" smtClean="0"/>
              <a:t>29.11.2023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98D6-1764-42F1-9A4A-D767862E4E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569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1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1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9DB04-EA63-41B7-8C4F-A1B5A8053A37}" type="slidenum">
              <a:rPr lang="pl-PL" smtClean="0">
                <a:solidFill>
                  <a:prstClr val="black"/>
                </a:solidFill>
              </a:rPr>
              <a:pPr/>
              <a:t>44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1F16-6DF1-42F0-BDAC-3D6994CBF11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B5EA-AEF9-4F51-B1DA-24C1D485BAB1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700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D41-9C40-4CC6-8B4D-7E3B982CAA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00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7" y="1461752"/>
            <a:ext cx="8613593" cy="4715211"/>
          </a:xfrm>
        </p:spPr>
        <p:txBody>
          <a:bodyPr/>
          <a:lstStyle>
            <a:lvl1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1pPr>
            <a:lvl2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2pPr>
            <a:lvl3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3pPr>
            <a:lvl4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4pPr>
            <a:lvl5pPr>
              <a:defRPr>
                <a:latin typeface="Fira Sans" panose="020B0503050000020004" pitchFamily="34" charset="0"/>
                <a:ea typeface="Fira Sans" panose="020B0503050000020004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C72A-3A55-44C4-A6B8-9BB6B68E2638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7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D9BB-2C9F-40A7-8F19-57DEB151EE5A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9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B154-A5C0-46B4-A4E3-257A2C5CCD0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6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66AC-0DEA-4A0F-8700-9CE909CA5FE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Obraz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11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741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CA7-E8A2-47AD-92B8-084D19EE1043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Obraz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84E4-8C81-469A-9ED6-B9670BE50E4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Obraz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5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BAB5-793E-4EE4-B66F-831F25BA47DF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2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00CBB-B423-426C-BB5D-F7A190209120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Obraz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8" y="6235631"/>
            <a:ext cx="1764000" cy="576000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 userDrawn="1"/>
        </p:nvSpPr>
        <p:spPr bwMode="auto">
          <a:xfrm>
            <a:off x="8633522" y="6423039"/>
            <a:ext cx="508000" cy="236538"/>
          </a:xfrm>
          <a:custGeom>
            <a:avLst/>
            <a:gdLst>
              <a:gd name="T0" fmla="*/ 2799 w 2850"/>
              <a:gd name="T1" fmla="*/ 2 h 1326"/>
              <a:gd name="T2" fmla="*/ 2850 w 2850"/>
              <a:gd name="T3" fmla="*/ 0 h 1326"/>
              <a:gd name="T4" fmla="*/ 2850 w 2850"/>
              <a:gd name="T5" fmla="*/ 1326 h 1326"/>
              <a:gd name="T6" fmla="*/ 2799 w 2850"/>
              <a:gd name="T7" fmla="*/ 1324 h 1326"/>
              <a:gd name="T8" fmla="*/ 2799 w 2850"/>
              <a:gd name="T9" fmla="*/ 1326 h 1326"/>
              <a:gd name="T10" fmla="*/ 663 w 2850"/>
              <a:gd name="T11" fmla="*/ 1326 h 1326"/>
              <a:gd name="T12" fmla="*/ 0 w 2850"/>
              <a:gd name="T13" fmla="*/ 663 h 1326"/>
              <a:gd name="T14" fmla="*/ 663 w 2850"/>
              <a:gd name="T15" fmla="*/ 0 h 1326"/>
              <a:gd name="T16" fmla="*/ 713 w 2850"/>
              <a:gd name="T17" fmla="*/ 2 h 1326"/>
              <a:gd name="T18" fmla="*/ 2799 w 2850"/>
              <a:gd name="T19" fmla="*/ 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0" h="1326">
                <a:moveTo>
                  <a:pt x="2799" y="2"/>
                </a:moveTo>
                <a:lnTo>
                  <a:pt x="2850" y="0"/>
                </a:lnTo>
                <a:lnTo>
                  <a:pt x="2850" y="1326"/>
                </a:lnTo>
                <a:lnTo>
                  <a:pt x="2799" y="1324"/>
                </a:lnTo>
                <a:lnTo>
                  <a:pt x="2799" y="1326"/>
                </a:lnTo>
                <a:lnTo>
                  <a:pt x="663" y="1326"/>
                </a:lnTo>
                <a:cubicBezTo>
                  <a:pt x="297" y="1326"/>
                  <a:pt x="0" y="1029"/>
                  <a:pt x="0" y="663"/>
                </a:cubicBezTo>
                <a:cubicBezTo>
                  <a:pt x="0" y="297"/>
                  <a:pt x="297" y="0"/>
                  <a:pt x="663" y="0"/>
                </a:cubicBezTo>
                <a:cubicBezTo>
                  <a:pt x="680" y="0"/>
                  <a:pt x="697" y="1"/>
                  <a:pt x="713" y="2"/>
                </a:cubicBezTo>
                <a:lnTo>
                  <a:pt x="2799" y="2"/>
                </a:lnTo>
                <a:close/>
              </a:path>
            </a:pathLst>
          </a:custGeom>
          <a:solidFill>
            <a:srgbClr val="001D7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9115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F92EC7-4B9D-428C-9087-B61AD018EF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8DD6-F095-4152-9E5D-CC67B0ED30CD}" type="datetime1">
              <a:rPr lang="pl-PL" smtClean="0">
                <a:solidFill>
                  <a:prstClr val="black">
                    <a:tint val="75000"/>
                  </a:prstClr>
                </a:solidFill>
              </a:rPr>
              <a:t>29.11.2023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.wojcik@stat.gov.pl" TargetMode="Externa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6270" y="2844225"/>
            <a:ext cx="8767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Metody </a:t>
            </a:r>
            <a:r>
              <a:rPr lang="pl-PL" sz="3200" b="1" dirty="0" err="1">
                <a:solidFill>
                  <a:prstClr val="white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ensamble</a:t>
            </a:r>
            <a:endParaRPr lang="en-GB" sz="3200" b="1" dirty="0">
              <a:solidFill>
                <a:prstClr val="white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56270" y="4929399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Fira Sans" charset="-18"/>
              </a:rPr>
              <a:t>Dr Sebastian Wójcik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Kierownik Działu Statystyki Matematycznej</a:t>
            </a:r>
          </a:p>
          <a:p>
            <a:r>
              <a:rPr lang="pl-PL" i="1" dirty="0">
                <a:solidFill>
                  <a:schemeClr val="bg1"/>
                </a:solidFill>
                <a:latin typeface="Fira Sans" charset="-18"/>
              </a:rPr>
              <a:t>Ośrodek Inżynierii Danych</a:t>
            </a:r>
          </a:p>
        </p:txBody>
      </p:sp>
    </p:spTree>
    <p:extLst>
      <p:ext uri="{BB962C8B-B14F-4D97-AF65-F5344CB8AC3E}">
        <p14:creationId xmlns:p14="http://schemas.microsoft.com/office/powerpoint/2010/main" val="4666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4C715D-6C04-409A-8333-C52F6963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</a:t>
            </a:r>
            <a:r>
              <a:rPr lang="pl-PL" dirty="0" err="1"/>
              <a:t>Bagging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>
                <a:solidFill>
                  <a:srgbClr val="FF0000"/>
                </a:solidFill>
              </a:rPr>
              <a:t>B</a:t>
            </a:r>
            <a:r>
              <a:rPr lang="pl-PL" dirty="0"/>
              <a:t>ootstrap </a:t>
            </a:r>
            <a:r>
              <a:rPr lang="pl-PL" dirty="0" err="1">
                <a:solidFill>
                  <a:srgbClr val="FF0000"/>
                </a:solidFill>
              </a:rPr>
              <a:t>Agg</a:t>
            </a:r>
            <a:r>
              <a:rPr lang="pl-PL" dirty="0" err="1"/>
              <a:t>regat</a:t>
            </a:r>
            <a:r>
              <a:rPr lang="pl-PL" dirty="0" err="1">
                <a:solidFill>
                  <a:srgbClr val="FF0000"/>
                </a:solidFill>
              </a:rPr>
              <a:t>ing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AA5275-A8A3-495A-BF34-CED76FB6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3" y="1461752"/>
            <a:ext cx="8901326" cy="455112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pl-PL" sz="2400" dirty="0"/>
              <a:t> Losujemy </a:t>
            </a:r>
            <a:r>
              <a:rPr lang="pl-PL" sz="2400" dirty="0">
                <a:solidFill>
                  <a:srgbClr val="FF0000"/>
                </a:solidFill>
              </a:rPr>
              <a:t>ze zwracaniem</a:t>
            </a:r>
            <a:r>
              <a:rPr lang="pl-PL" sz="2400" dirty="0"/>
              <a:t> </a:t>
            </a:r>
            <a:r>
              <a:rPr lang="pl-PL" sz="2400" i="1" dirty="0">
                <a:solidFill>
                  <a:srgbClr val="FF0000"/>
                </a:solidFill>
              </a:rPr>
              <a:t>N</a:t>
            </a:r>
            <a:r>
              <a:rPr lang="pl-PL" sz="2400" dirty="0"/>
              <a:t>-elementową </a:t>
            </a:r>
            <a:r>
              <a:rPr lang="pl-PL" sz="2400" dirty="0" err="1"/>
              <a:t>podróbę</a:t>
            </a:r>
            <a:r>
              <a:rPr lang="pl-PL" sz="2400" dirty="0"/>
              <a:t> z </a:t>
            </a:r>
            <a:r>
              <a:rPr lang="pl-PL" sz="2400" i="1" dirty="0">
                <a:solidFill>
                  <a:srgbClr val="FF0000"/>
                </a:solidFill>
              </a:rPr>
              <a:t>N</a:t>
            </a:r>
            <a:r>
              <a:rPr lang="pl-PL" sz="2400" dirty="0"/>
              <a:t>-elementowego zbioru uczącego. 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pl-PL" sz="2400" dirty="0"/>
              <a:t> Na podstawie próby stworzone zostanie drzewo.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pl-PL" sz="2400" dirty="0"/>
              <a:t> W każdym węźle podział odbywa się na podstawie </a:t>
            </a:r>
            <a:r>
              <a:rPr lang="pl-PL" sz="2400" dirty="0">
                <a:solidFill>
                  <a:srgbClr val="FF0000"/>
                </a:solidFill>
              </a:rPr>
              <a:t>wszystkich </a:t>
            </a:r>
            <a:r>
              <a:rPr lang="pl-PL" sz="2400" i="1" dirty="0">
                <a:solidFill>
                  <a:srgbClr val="FF0000"/>
                </a:solidFill>
              </a:rPr>
              <a:t>p</a:t>
            </a:r>
            <a:r>
              <a:rPr lang="pl-PL" sz="2400" dirty="0">
                <a:solidFill>
                  <a:srgbClr val="FF0000"/>
                </a:solidFill>
              </a:rPr>
              <a:t> atrybutów</a:t>
            </a:r>
            <a:r>
              <a:rPr lang="pl-PL" sz="2400" dirty="0"/>
              <a:t>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pl-PL" sz="2400" dirty="0"/>
              <a:t> Proces budowania drzewa bez przycinania trwa do momentu uzyskania w liściach elementów z tylko jednej klasy (lub innego warunku stopu).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pl-PL" sz="2400" dirty="0"/>
              <a:t> Out-of-</a:t>
            </a:r>
            <a:r>
              <a:rPr lang="pl-PL" sz="2400" dirty="0" err="1"/>
              <a:t>bag</a:t>
            </a:r>
            <a:r>
              <a:rPr lang="pl-PL" sz="2400" dirty="0"/>
              <a:t> (OOB) error – do oceny precyzji dla danego zbioru uczącego dla każdego obiektu wykorzystujemy wszystkie drzewa, które nie uczyły się na bazie tego obiektu. Wyznaczamy predykcję dla każdego drzewa. Finalna predykcja odpowiada predykcji w </a:t>
            </a:r>
            <a:r>
              <a:rPr lang="pl-PL" sz="2400" dirty="0" err="1"/>
              <a:t>kNN</a:t>
            </a:r>
            <a:r>
              <a:rPr lang="pl-PL" sz="2400" dirty="0"/>
              <a:t> – najczęstsza etykieta lub średnia.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69A396B-1D32-4FB8-A14C-16C27C8B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B542FE-0396-4AAD-B47B-90ACA57C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Subspaces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79A422-1CC4-4F1C-A72E-DEAE0D3B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l-PL" sz="2400" dirty="0"/>
              <a:t>Wykorzystujemy </a:t>
            </a:r>
            <a:r>
              <a:rPr lang="pl-PL" sz="2400" dirty="0">
                <a:solidFill>
                  <a:srgbClr val="FF0000"/>
                </a:solidFill>
              </a:rPr>
              <a:t>cały</a:t>
            </a:r>
            <a:r>
              <a:rPr lang="pl-PL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N</a:t>
            </a:r>
            <a:r>
              <a:rPr lang="pl-PL" sz="2400" dirty="0"/>
              <a:t>-elementy zbiór uczący. 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Na podstawie próby stworzone zostanie drzewo.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W każdym węźle podział odbywa się na podstawie </a:t>
            </a:r>
            <a:r>
              <a:rPr lang="pl-PL" sz="2400" dirty="0">
                <a:solidFill>
                  <a:srgbClr val="FF0000"/>
                </a:solidFill>
              </a:rPr>
              <a:t>tych samych</a:t>
            </a:r>
            <a:r>
              <a:rPr lang="pl-PL" sz="2400" dirty="0"/>
              <a:t> </a:t>
            </a:r>
            <a:r>
              <a:rPr lang="pl-PL" sz="2400" dirty="0">
                <a:solidFill>
                  <a:srgbClr val="FF0000"/>
                </a:solidFill>
              </a:rPr>
              <a:t>wylosowanych</a:t>
            </a:r>
            <a:r>
              <a:rPr lang="pl-PL" sz="2400" dirty="0"/>
              <a:t> </a:t>
            </a:r>
            <a:r>
              <a:rPr lang="pl-PL" sz="2400" i="1" dirty="0">
                <a:solidFill>
                  <a:srgbClr val="FF0000"/>
                </a:solidFill>
              </a:rPr>
              <a:t>m</a:t>
            </a:r>
            <a:r>
              <a:rPr lang="pl-PL" sz="2400" dirty="0">
                <a:solidFill>
                  <a:srgbClr val="FF0000"/>
                </a:solidFill>
              </a:rPr>
              <a:t> z </a:t>
            </a:r>
            <a:r>
              <a:rPr lang="pl-PL" sz="2400" i="1" dirty="0">
                <a:solidFill>
                  <a:srgbClr val="FF0000"/>
                </a:solidFill>
              </a:rPr>
              <a:t>p</a:t>
            </a:r>
            <a:r>
              <a:rPr lang="pl-PL" sz="2400" dirty="0">
                <a:solidFill>
                  <a:srgbClr val="FF0000"/>
                </a:solidFill>
              </a:rPr>
              <a:t> możliwych atrybutów</a:t>
            </a:r>
            <a:r>
              <a:rPr lang="pl-PL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Do oceny precyzji dla danego zbioru uczącego dla każdego obiektu wykorzystujemy wszystkie drzewa. Finalna predykcja odpowiada predykcji w </a:t>
            </a:r>
            <a:r>
              <a:rPr lang="pl-PL" sz="2400" dirty="0" err="1"/>
              <a:t>kNN</a:t>
            </a:r>
            <a:r>
              <a:rPr lang="pl-PL" sz="2400" dirty="0"/>
              <a:t> – najczęstsza etykieta lub średnia.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BCDF14-9BD5-47A9-9D7C-67EA045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0A6E5A-6A46-45BE-A36E-B1CEE01F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1A824F-1F04-4AB9-9E50-079AEC25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262131"/>
            <a:ext cx="8613593" cy="4914833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pl-PL" dirty="0"/>
              <a:t>Losujemy </a:t>
            </a:r>
            <a:r>
              <a:rPr lang="pl-PL" dirty="0">
                <a:solidFill>
                  <a:srgbClr val="FF0000"/>
                </a:solidFill>
              </a:rPr>
              <a:t>ze zwracaniem</a:t>
            </a:r>
            <a:r>
              <a:rPr lang="pl-PL" dirty="0"/>
              <a:t>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-elementową </a:t>
            </a:r>
            <a:r>
              <a:rPr lang="pl-PL" dirty="0" err="1"/>
              <a:t>podróbę</a:t>
            </a:r>
            <a:r>
              <a:rPr lang="pl-PL" dirty="0"/>
              <a:t> z </a:t>
            </a:r>
            <a:r>
              <a:rPr lang="pl-PL" i="1" dirty="0">
                <a:solidFill>
                  <a:srgbClr val="FF0000"/>
                </a:solidFill>
              </a:rPr>
              <a:t>N</a:t>
            </a:r>
            <a:r>
              <a:rPr lang="pl-PL" dirty="0"/>
              <a:t>-elementowego zbioru uczącego. </a:t>
            </a:r>
          </a:p>
          <a:p>
            <a:pPr>
              <a:buFont typeface="+mj-lt"/>
              <a:buAutoNum type="arabicPeriod"/>
            </a:pPr>
            <a:r>
              <a:rPr lang="pl-PL" dirty="0"/>
              <a:t>Na podstawie próby stworzone zostanie drzewo.</a:t>
            </a:r>
          </a:p>
          <a:p>
            <a:pPr>
              <a:buFont typeface="+mj-lt"/>
              <a:buAutoNum type="arabicPeriod"/>
            </a:pPr>
            <a:r>
              <a:rPr lang="pl-PL" dirty="0"/>
              <a:t>W każdym węźle podział odbywa się na podstawie </a:t>
            </a:r>
            <a:r>
              <a:rPr lang="pl-PL" dirty="0">
                <a:solidFill>
                  <a:srgbClr val="FF0000"/>
                </a:solidFill>
              </a:rPr>
              <a:t>wylosowanych</a:t>
            </a:r>
            <a:r>
              <a:rPr lang="pl-PL" dirty="0"/>
              <a:t> </a:t>
            </a:r>
            <a:r>
              <a:rPr lang="pl-PL" i="1" dirty="0">
                <a:solidFill>
                  <a:srgbClr val="FF0000"/>
                </a:solidFill>
              </a:rPr>
              <a:t>m</a:t>
            </a:r>
            <a:r>
              <a:rPr lang="pl-PL" dirty="0">
                <a:solidFill>
                  <a:srgbClr val="FF0000"/>
                </a:solidFill>
              </a:rPr>
              <a:t> z </a:t>
            </a:r>
            <a:r>
              <a:rPr lang="pl-PL" i="1" dirty="0">
                <a:solidFill>
                  <a:srgbClr val="FF0000"/>
                </a:solidFill>
              </a:rPr>
              <a:t>p</a:t>
            </a:r>
            <a:r>
              <a:rPr lang="pl-PL" dirty="0">
                <a:solidFill>
                  <a:srgbClr val="FF0000"/>
                </a:solidFill>
              </a:rPr>
              <a:t> możliwych atrybutów</a:t>
            </a:r>
            <a:r>
              <a:rPr lang="pl-PL" dirty="0"/>
              <a:t>. Losowanie odbywa się na poziomie </a:t>
            </a:r>
            <a:r>
              <a:rPr lang="pl-PL" dirty="0">
                <a:solidFill>
                  <a:srgbClr val="FF0000"/>
                </a:solidFill>
              </a:rPr>
              <a:t>każdego</a:t>
            </a:r>
            <a:r>
              <a:rPr lang="pl-PL" dirty="0"/>
              <a:t> węzła.</a:t>
            </a:r>
          </a:p>
          <a:p>
            <a:pPr>
              <a:buFont typeface="+mj-lt"/>
              <a:buAutoNum type="arabicPeriod"/>
            </a:pPr>
            <a:r>
              <a:rPr lang="pl-PL" dirty="0"/>
              <a:t>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 dirty="0"/>
              <a:t>Out-of-</a:t>
            </a:r>
            <a:r>
              <a:rPr lang="pl-PL" dirty="0" err="1"/>
              <a:t>bag</a:t>
            </a:r>
            <a:r>
              <a:rPr lang="pl-PL" dirty="0"/>
              <a:t> (OOB) error – do oceny precyzji dla danego zbioru uczącego dla każdego obiektu wykorzystujemy wszystkie drzewa, które nie uczyły się na bazie tego obiektu. Wyznaczamy predykcję dla każdego drzewa. Finalna predykcja odpowiada predykcji w </a:t>
            </a:r>
            <a:r>
              <a:rPr lang="pl-PL" dirty="0" err="1"/>
              <a:t>kNN</a:t>
            </a:r>
            <a:r>
              <a:rPr lang="pl-PL" dirty="0"/>
              <a:t> – najczęstsza etykieta lub średnia.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861E6CB-4026-43C9-9BE4-06D540E5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4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2522D5-49AE-4FF1-96F5-7002396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4767309"/>
            <a:ext cx="8613592" cy="1409654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Zmienna, którą prognozujemy musi przejść weryfikację przez każde drzewo. </a:t>
            </a:r>
          </a:p>
          <a:p>
            <a:r>
              <a:rPr lang="pl-PL" dirty="0"/>
              <a:t>Przydzielamy ją do określonej klasy w każdym z drzew. </a:t>
            </a:r>
          </a:p>
          <a:p>
            <a:r>
              <a:rPr lang="pl-PL" dirty="0"/>
              <a:t>Finalnie przydzielenie zmiennej do określonej klasy odbywa się przez głosowanie większościowe.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41B855E-A4F2-4A5C-8030-234F1F2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Picture 12" descr="https://miro.medium.com/max/592/1*i0o8mjFfCn-uD79-F1Cqkw.png">
            <a:extLst>
              <a:ext uri="{FF2B5EF4-FFF2-40B4-BE49-F238E27FC236}">
                <a16:creationId xmlns:a16="http://schemas.microsoft.com/office/drawing/2014/main" id="{74A286B5-DC48-4323-AC5B-C1FB9FD3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333" y="448514"/>
            <a:ext cx="5638800" cy="4229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879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89D5FF-D0E5-45BB-B0E5-7A6C2FC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7" y="93336"/>
            <a:ext cx="8613592" cy="897004"/>
          </a:xfrm>
        </p:spPr>
        <p:txBody>
          <a:bodyPr/>
          <a:lstStyle/>
          <a:p>
            <a:r>
              <a:rPr lang="pl-PL" dirty="0"/>
              <a:t>Przykład – dla drzew regresyjnych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1ABC9-663F-488E-803B-32051C63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5166804"/>
            <a:ext cx="8763401" cy="101015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W przypadku drzew regresyjnych wyznaczenie ostatecznej decyzji odbywa się przez wyliczenie średniej wartości z każdego drzewa.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61CC20-C214-4F4F-A6BE-23E3F17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BE5EC-30D5-4D47-9CD3-C48BCFB7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654" y="990340"/>
            <a:ext cx="586281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596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168E9-C493-4ABD-9301-731DF90C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A3DD7A-CD01-4E96-B2B2-D0A6AF50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2"/>
            <a:ext cx="2288817" cy="606745"/>
          </a:xfrm>
        </p:spPr>
        <p:txBody>
          <a:bodyPr/>
          <a:lstStyle/>
          <a:p>
            <a:r>
              <a:rPr lang="pl-PL" dirty="0"/>
              <a:t>Zbiór </a:t>
            </a:r>
            <a:r>
              <a:rPr lang="pl-PL" i="1" dirty="0" err="1"/>
              <a:t>iris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E7CBAD-4763-46D9-8373-86D1F07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D793DD-BACD-4332-93A9-932486E6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50" y="2068497"/>
            <a:ext cx="8922050" cy="33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2E746E-9EB2-4080-9345-A4D1994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E57190-99EC-4DAB-A498-337719D9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Parametry:</a:t>
            </a:r>
          </a:p>
          <a:p>
            <a:pPr marL="719138"/>
            <a:r>
              <a:rPr lang="pl-PL" dirty="0"/>
              <a:t>Liczba drzew: 200</a:t>
            </a:r>
          </a:p>
          <a:p>
            <a:pPr marL="719138"/>
            <a:r>
              <a:rPr lang="pl-PL" dirty="0"/>
              <a:t>Losowanie: ze zwracaniem tej samej wielkości co wyjściowy zbiór</a:t>
            </a:r>
          </a:p>
          <a:p>
            <a:pPr marL="719138"/>
            <a:r>
              <a:rPr lang="pl-PL" dirty="0"/>
              <a:t>Minimalna liczba obiektów w liściu: 1</a:t>
            </a:r>
          </a:p>
          <a:p>
            <a:pPr marL="719138"/>
            <a:r>
              <a:rPr lang="pl-PL" dirty="0"/>
              <a:t>Liczba zmiennych losowana do tworzenia podziału w węźle: 2 (na 4 możliwe)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0C5726-22A3-4A75-A970-ACB288D9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71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E799F2-B114-403F-AB78-505AA418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E3E4C3-45E6-4387-B3E7-2ECC0024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Wyniki na zbiorze uczącym:</a:t>
            </a:r>
          </a:p>
          <a:p>
            <a:pPr marL="719138"/>
            <a:r>
              <a:rPr lang="pl-PL" dirty="0"/>
              <a:t>Precyzja ogółem: 0,96</a:t>
            </a:r>
          </a:p>
          <a:p>
            <a:pPr marL="719138"/>
            <a:r>
              <a:rPr lang="pl-PL" dirty="0"/>
              <a:t>Precyzja </a:t>
            </a:r>
            <a:r>
              <a:rPr lang="pl-PL" dirty="0" err="1"/>
              <a:t>setosa</a:t>
            </a:r>
            <a:r>
              <a:rPr lang="pl-PL" dirty="0"/>
              <a:t>: 1,00</a:t>
            </a:r>
          </a:p>
          <a:p>
            <a:pPr marL="719138"/>
            <a:r>
              <a:rPr lang="pl-PL" dirty="0"/>
              <a:t>Precyzja </a:t>
            </a:r>
            <a:r>
              <a:rPr lang="pl-PL" dirty="0" err="1"/>
              <a:t>versicolor</a:t>
            </a:r>
            <a:r>
              <a:rPr lang="pl-PL" dirty="0"/>
              <a:t>: 0,94</a:t>
            </a:r>
          </a:p>
          <a:p>
            <a:pPr marL="719138"/>
            <a:r>
              <a:rPr lang="pl-PL" dirty="0"/>
              <a:t>Precyzja </a:t>
            </a:r>
            <a:r>
              <a:rPr lang="pl-PL" dirty="0" err="1"/>
              <a:t>virginica</a:t>
            </a:r>
            <a:r>
              <a:rPr lang="pl-PL" dirty="0"/>
              <a:t>: 0,94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FA27FD-7747-4FA4-A28D-1BE59EB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17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A7B19-F699-4A85-89CE-A8714C57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CA4D8A-9D10-4558-8F7C-275A853E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303457"/>
            <a:ext cx="8763400" cy="365125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Błąd Out-Of-</a:t>
            </a:r>
            <a:r>
              <a:rPr lang="pl-PL" dirty="0" err="1"/>
              <a:t>Bag</a:t>
            </a:r>
            <a:r>
              <a:rPr lang="pl-PL" dirty="0"/>
              <a:t> w zależności od liczby drzew branych do predykcji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25733F0-AA0B-49D7-AE8A-0543208B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596C603-74EF-46DE-9120-5E2F4B887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7" b="3693"/>
          <a:stretch/>
        </p:blipFill>
        <p:spPr>
          <a:xfrm>
            <a:off x="539552" y="1668582"/>
            <a:ext cx="806489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93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7989BB-03FC-48D2-8A89-CCF7BEE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AFD8C6-2638-4375-A0D2-B4024AF0C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073385"/>
            <a:ext cx="8613592" cy="1112772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Ważność zmiennych (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importance</a:t>
            </a:r>
            <a:r>
              <a:rPr lang="pl-PL" dirty="0"/>
              <a:t>) mierzona średnim zmniejszeniem współczynnika </a:t>
            </a:r>
            <a:r>
              <a:rPr lang="pl-PL" dirty="0" err="1"/>
              <a:t>Giniego</a:t>
            </a:r>
            <a:r>
              <a:rPr lang="pl-PL" dirty="0"/>
              <a:t> względem całego zbioru (algorytm CART)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8A3F7EB-E326-4B11-AB61-930A1C1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F6BE75-9A50-413A-AC77-DA9DA7143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54" r="4427"/>
          <a:stretch/>
        </p:blipFill>
        <p:spPr>
          <a:xfrm>
            <a:off x="1108985" y="2108067"/>
            <a:ext cx="6644543" cy="39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</a:t>
            </a:fld>
            <a:endParaRPr lang="pl-PL"/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52609F1-8C19-4BED-BB10-94F963E41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521860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16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2B035E-3F5E-459F-AA55-E35FAD99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2F9FFB-23C5-49FB-9025-5A5C2E0C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166866"/>
            <a:ext cx="8613592" cy="660011"/>
          </a:xfrm>
        </p:spPr>
        <p:txBody>
          <a:bodyPr>
            <a:normAutofit/>
          </a:bodyPr>
          <a:lstStyle/>
          <a:p>
            <a:r>
              <a:rPr lang="pl-PL" sz="2400" dirty="0"/>
              <a:t>Wykres zależności częściowej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F5C4F0-8BE4-438B-B796-6BED4CCC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0D6C16-8896-43FF-AE13-5306909FD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54" r="3392" b="2361"/>
          <a:stretch/>
        </p:blipFill>
        <p:spPr>
          <a:xfrm>
            <a:off x="1121546" y="1664005"/>
            <a:ext cx="6716551" cy="38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8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C647B2-A5C3-4359-B0CA-37E7949D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C3C7F0-3B56-4887-B4C4-BE1BE406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54" r="3392" b="2361"/>
          <a:stretch/>
        </p:blipFill>
        <p:spPr>
          <a:xfrm>
            <a:off x="1669364" y="136524"/>
            <a:ext cx="5551276" cy="321382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D95E06F-FF39-4132-87AC-AC286C24D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54" r="4427" b="10926"/>
          <a:stretch/>
        </p:blipFill>
        <p:spPr>
          <a:xfrm>
            <a:off x="1122730" y="3076854"/>
            <a:ext cx="6644543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6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FB0457-EFFE-487F-B00F-746B9023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METODY BOOSTING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EC485E3-DB17-420A-B6E0-FE1394271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AC313A0-1A22-4189-B70B-C7664358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8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CA4C8B-BC86-4554-B231-0E9ED4D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0CE865-9579-49F2-8778-410FA5F2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1" y="1162976"/>
            <a:ext cx="8654600" cy="5013988"/>
          </a:xfrm>
        </p:spPr>
        <p:txBody>
          <a:bodyPr>
            <a:normAutofit/>
          </a:bodyPr>
          <a:lstStyle/>
          <a:p>
            <a:r>
              <a:rPr lang="pl-PL" sz="2000" dirty="0"/>
              <a:t>W metodach grupy </a:t>
            </a:r>
            <a:r>
              <a:rPr lang="pl-PL" sz="2000" dirty="0" err="1"/>
              <a:t>Boosting</a:t>
            </a:r>
            <a:r>
              <a:rPr lang="pl-PL" sz="2000" dirty="0"/>
              <a:t> podstawą trenowania </a:t>
            </a:r>
            <a:r>
              <a:rPr lang="pl-PL" sz="2000" i="1" dirty="0" err="1"/>
              <a:t>weak</a:t>
            </a:r>
            <a:r>
              <a:rPr lang="pl-PL" sz="2000" i="1" dirty="0"/>
              <a:t> </a:t>
            </a:r>
            <a:r>
              <a:rPr lang="pl-PL" sz="2000" i="1" dirty="0" err="1"/>
              <a:t>learners</a:t>
            </a:r>
            <a:r>
              <a:rPr lang="pl-PL" sz="2000" dirty="0"/>
              <a:t> jest mechanizm kalibrujący wagi obiektów</a:t>
            </a:r>
          </a:p>
          <a:p>
            <a:r>
              <a:rPr lang="pl-PL" sz="2000" dirty="0"/>
              <a:t>Metody </a:t>
            </a:r>
            <a:r>
              <a:rPr lang="pl-PL" sz="2000" dirty="0" err="1"/>
              <a:t>Boosting</a:t>
            </a:r>
            <a:r>
              <a:rPr lang="pl-PL" sz="2000" dirty="0"/>
              <a:t> można traktować jako szczególny przypadek algorytmów </a:t>
            </a:r>
            <a:r>
              <a:rPr lang="pl-PL" sz="2000" i="1" dirty="0"/>
              <a:t>gradient </a:t>
            </a:r>
            <a:r>
              <a:rPr lang="pl-PL" sz="2000" i="1" dirty="0" err="1"/>
              <a:t>descent</a:t>
            </a:r>
            <a:endParaRPr lang="pl-PL" sz="2000" dirty="0"/>
          </a:p>
          <a:p>
            <a:r>
              <a:rPr lang="pl-PL" sz="2000" dirty="0"/>
              <a:t>Przykładowe algorytmy:</a:t>
            </a:r>
          </a:p>
          <a:p>
            <a:pPr lvl="1"/>
            <a:r>
              <a:rPr lang="pl-PL" sz="1600" dirty="0" err="1"/>
              <a:t>AdaBoost</a:t>
            </a:r>
            <a:r>
              <a:rPr lang="pl-PL" sz="1600" dirty="0"/>
              <a:t> (klasyfikacja binarna -1,1),</a:t>
            </a:r>
          </a:p>
          <a:p>
            <a:pPr lvl="1"/>
            <a:r>
              <a:rPr lang="pl-PL" sz="1600" dirty="0"/>
              <a:t>Gradient </a:t>
            </a:r>
            <a:r>
              <a:rPr lang="pl-PL" sz="1600" dirty="0" err="1"/>
              <a:t>Boosting</a:t>
            </a:r>
            <a:r>
              <a:rPr lang="pl-PL" sz="1600" dirty="0"/>
              <a:t> (klasyfikacja i regresja),</a:t>
            </a:r>
          </a:p>
          <a:p>
            <a:pPr lvl="1"/>
            <a:r>
              <a:rPr lang="pl-PL" sz="1600" dirty="0" err="1"/>
              <a:t>Xtreme</a:t>
            </a:r>
            <a:r>
              <a:rPr lang="pl-PL" sz="1600" dirty="0"/>
              <a:t> Gradient </a:t>
            </a:r>
            <a:r>
              <a:rPr lang="pl-PL" sz="1600" dirty="0" err="1"/>
              <a:t>Boosting</a:t>
            </a:r>
            <a:r>
              <a:rPr lang="pl-PL" sz="1600" dirty="0"/>
              <a:t> (klasyfikacja i regresja),</a:t>
            </a:r>
          </a:p>
          <a:p>
            <a:pPr lvl="1"/>
            <a:r>
              <a:rPr lang="pl-PL" sz="1600" dirty="0" err="1"/>
              <a:t>LogitBoost</a:t>
            </a:r>
            <a:r>
              <a:rPr lang="pl-PL" sz="1600" dirty="0"/>
              <a:t> (rozwinięcie </a:t>
            </a:r>
            <a:r>
              <a:rPr lang="pl-PL" sz="1600" dirty="0" err="1"/>
              <a:t>AdaBoost</a:t>
            </a:r>
            <a:r>
              <a:rPr lang="pl-PL" sz="1600" dirty="0"/>
              <a:t>), </a:t>
            </a:r>
          </a:p>
          <a:p>
            <a:pPr lvl="1"/>
            <a:r>
              <a:rPr lang="pl-PL" sz="1600" dirty="0" err="1"/>
              <a:t>LPBoost</a:t>
            </a:r>
            <a:r>
              <a:rPr lang="pl-PL" sz="1600" dirty="0"/>
              <a:t> (programowanie liniowe, klasyfikacja binarna -1,1),</a:t>
            </a:r>
          </a:p>
          <a:p>
            <a:pPr lvl="1"/>
            <a:r>
              <a:rPr lang="pl-PL" sz="1600" dirty="0" err="1"/>
              <a:t>TotalBoost</a:t>
            </a:r>
            <a:r>
              <a:rPr lang="pl-PL" sz="1600" dirty="0"/>
              <a:t> (programowanie liniowe, klasyfikacja binarna -1,1),</a:t>
            </a:r>
          </a:p>
          <a:p>
            <a:pPr lvl="1"/>
            <a:r>
              <a:rPr lang="pl-PL" sz="1600" dirty="0" err="1"/>
              <a:t>MadaBoost</a:t>
            </a:r>
            <a:r>
              <a:rPr lang="pl-PL" sz="1600" dirty="0"/>
              <a:t> (rozwinięcie </a:t>
            </a:r>
            <a:r>
              <a:rPr lang="pl-PL" sz="1600" dirty="0" err="1"/>
              <a:t>AdaBoost</a:t>
            </a:r>
            <a:r>
              <a:rPr lang="pl-PL" sz="1600" dirty="0"/>
              <a:t>, odporny na duży szum), </a:t>
            </a:r>
          </a:p>
          <a:p>
            <a:pPr lvl="1"/>
            <a:r>
              <a:rPr lang="pl-PL" sz="1600" dirty="0" err="1"/>
              <a:t>BrownBoost</a:t>
            </a:r>
            <a:r>
              <a:rPr lang="pl-PL" sz="1600" dirty="0"/>
              <a:t>/ </a:t>
            </a:r>
            <a:r>
              <a:rPr lang="pl-PL" sz="1600" dirty="0" err="1"/>
              <a:t>RobustBoost</a:t>
            </a:r>
            <a:r>
              <a:rPr lang="pl-PL" sz="1600" dirty="0"/>
              <a:t> (klasyfikacja odporna na duży szum i wielokrotne błędny klasyfikacji)</a:t>
            </a:r>
          </a:p>
          <a:p>
            <a:pPr lvl="1"/>
            <a:r>
              <a:rPr lang="pl-PL" sz="1600" dirty="0" err="1"/>
              <a:t>Boostexter</a:t>
            </a:r>
            <a:r>
              <a:rPr lang="pl-PL" sz="1600" dirty="0"/>
              <a:t> (do kategoryzacji tekstu)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79D3E4-709E-4D6E-9BDD-ECD56E14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51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14564D-10CC-436D-82DB-9534589B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Algorytm </a:t>
            </a:r>
            <a:r>
              <a:rPr lang="pl-PL" dirty="0" err="1"/>
              <a:t>AdaBoost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>
                <a:solidFill>
                  <a:srgbClr val="FF0000"/>
                </a:solidFill>
              </a:rPr>
              <a:t>Ada</a:t>
            </a:r>
            <a:r>
              <a:rPr lang="pl-PL" dirty="0" err="1"/>
              <a:t>ptive</a:t>
            </a:r>
            <a:r>
              <a:rPr lang="pl-PL" dirty="0"/>
              <a:t> </a:t>
            </a:r>
            <a:r>
              <a:rPr lang="pl-PL" dirty="0">
                <a:solidFill>
                  <a:srgbClr val="FF0000"/>
                </a:solidFill>
              </a:rPr>
              <a:t>Boost</a:t>
            </a:r>
            <a:r>
              <a:rPr lang="pl-PL" dirty="0"/>
              <a:t>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762D4FB-56D4-4E8A-914B-E48D51884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pl-PL" dirty="0"/>
                  <a:t>Każdemu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z </a:t>
                </a:r>
                <a:r>
                  <a:rPr lang="pl-PL" dirty="0">
                    <a:solidFill>
                      <a:srgbClr val="FF0000"/>
                    </a:solidFill>
                  </a:rPr>
                  <a:t>n</a:t>
                </a:r>
                <a:r>
                  <a:rPr lang="pl-PL" dirty="0"/>
                  <a:t>-elementowej próby uczącej przypisujemy wagę </a:t>
                </a:r>
                <a:r>
                  <a:rPr lang="pl-PL" dirty="0">
                    <a:solidFill>
                      <a:srgbClr val="FF0000"/>
                    </a:solidFill>
                  </a:rPr>
                  <a:t>1/n</a:t>
                </a:r>
              </a:p>
              <a:p>
                <a:pPr>
                  <a:buFont typeface="+mj-lt"/>
                  <a:buAutoNum type="arabicPeriod"/>
                </a:pPr>
                <a:r>
                  <a:rPr lang="pl-PL" dirty="0"/>
                  <a:t>Dla każdej iteracji </a:t>
                </a:r>
                <a:r>
                  <a:rPr lang="pl-PL" dirty="0">
                    <a:solidFill>
                      <a:srgbClr val="FF0000"/>
                    </a:solidFill>
                  </a:rPr>
                  <a:t>j=1,…,m</a:t>
                </a:r>
                <a:r>
                  <a:rPr lang="pl-PL" dirty="0"/>
                  <a:t>, tworzymy drzewo klasyfikacyjne dla dwóch etykiet </a:t>
                </a:r>
                <a:r>
                  <a:rPr lang="pl-PL" dirty="0">
                    <a:solidFill>
                      <a:srgbClr val="FF0000"/>
                    </a:solidFill>
                  </a:rPr>
                  <a:t>1</a:t>
                </a:r>
                <a:r>
                  <a:rPr lang="pl-PL" dirty="0"/>
                  <a:t> i </a:t>
                </a:r>
                <a:r>
                  <a:rPr lang="pl-PL" dirty="0">
                    <a:solidFill>
                      <a:srgbClr val="FF0000"/>
                    </a:solidFill>
                  </a:rPr>
                  <a:t>-1</a:t>
                </a:r>
                <a:r>
                  <a:rPr lang="pl-PL" dirty="0"/>
                  <a:t> oraz prognozujemy klasę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. </a:t>
                </a:r>
              </a:p>
              <a:p>
                <a:pPr>
                  <a:buFont typeface="+mj-lt"/>
                  <a:buAutoNum type="arabicPeriod"/>
                </a:pPr>
                <a:r>
                  <a:rPr lang="pl-PL" dirty="0"/>
                  <a:t>Wyznaczamy </a:t>
                </a:r>
                <a:r>
                  <a:rPr lang="pl-PL" i="1" dirty="0">
                    <a:solidFill>
                      <a:srgbClr val="FF0000"/>
                    </a:solidFill>
                  </a:rPr>
                  <a:t>terror</a:t>
                </a:r>
                <a:r>
                  <a:rPr lang="pl-PL" dirty="0"/>
                  <a:t> dla </a:t>
                </a:r>
                <a:r>
                  <a:rPr lang="pl-PL" dirty="0">
                    <a:solidFill>
                      <a:srgbClr val="FF0000"/>
                    </a:solidFill>
                  </a:rPr>
                  <a:t>i</a:t>
                </a:r>
                <a:r>
                  <a:rPr lang="pl-PL" dirty="0"/>
                  <a:t>-tego obiektu: </a:t>
                </a:r>
                <a:r>
                  <a:rPr lang="pl-PL" dirty="0">
                    <a:solidFill>
                      <a:srgbClr val="FF0000"/>
                    </a:solidFill>
                  </a:rPr>
                  <a:t>0</a:t>
                </a:r>
                <a:r>
                  <a:rPr lang="pl-PL" dirty="0"/>
                  <a:t> dla dobrej klasyfikacji i </a:t>
                </a:r>
                <a:r>
                  <a:rPr lang="pl-PL" dirty="0">
                    <a:solidFill>
                      <a:srgbClr val="FF0000"/>
                    </a:solidFill>
                  </a:rPr>
                  <a:t>1</a:t>
                </a:r>
                <a:r>
                  <a:rPr lang="pl-PL" dirty="0"/>
                  <a:t> dla błędnej klasyfikacji. </a:t>
                </a:r>
              </a:p>
              <a:p>
                <a:pPr>
                  <a:buFont typeface="+mj-lt"/>
                  <a:buAutoNum type="arabicPeriod"/>
                </a:pPr>
                <a:r>
                  <a:rPr lang="pl-PL" dirty="0"/>
                  <a:t>Obliczamy wskaźnik błędnej klasyfikacji </a:t>
                </a:r>
                <a:r>
                  <a:rPr lang="pl-PL" i="1" dirty="0">
                    <a:solidFill>
                      <a:srgbClr val="FF0000"/>
                    </a:solidFill>
                  </a:rPr>
                  <a:t>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𝑡𝑒𝑟𝑟𝑜𝑟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>
                  <a:buFont typeface="+mj-lt"/>
                  <a:buAutoNum type="arabicPeriod" startAt="5"/>
                </a:pPr>
                <a:r>
                  <a:rPr lang="pl-PL" dirty="0"/>
                  <a:t>Kalibrujemy wagi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𝑒𝑟𝑟𝑜𝑟</m:t>
                                      </m:r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𝑒𝑟𝑟𝑜𝑟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pl-PL" dirty="0"/>
              </a:p>
              <a:p>
                <a:pPr>
                  <a:buFont typeface="+mj-lt"/>
                  <a:buAutoNum type="arabicPeriod" startAt="6"/>
                </a:pPr>
                <a:r>
                  <a:rPr lang="pl-PL" dirty="0"/>
                  <a:t>Dla każdej iteracji </a:t>
                </a:r>
                <a:r>
                  <a:rPr lang="pl-PL" dirty="0">
                    <a:solidFill>
                      <a:srgbClr val="FF0000"/>
                    </a:solidFill>
                  </a:rPr>
                  <a:t>j=1,…,m</a:t>
                </a:r>
                <a:r>
                  <a:rPr lang="pl-PL" dirty="0"/>
                  <a:t>, wyznaczamy prognozę dla każdego obiektu. Finalna prognoza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to średnia prognoz ważona </a:t>
                </a:r>
                <a:endParaRPr lang="pl-PL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pl-PL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𝑒𝑟𝑟𝑜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 po wszystkich iteracjach. Wynik zaokrąglamy.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762D4FB-56D4-4E8A-914B-E48D51884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7" t="-2199" r="-283" b="-12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C206629-4F67-49A3-97D7-7FE97DAA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09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168E9-C493-4ABD-9301-731DF90C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A3DD7A-CD01-4E96-B2B2-D0A6AF50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7" y="1461752"/>
            <a:ext cx="2288817" cy="606745"/>
          </a:xfrm>
        </p:spPr>
        <p:txBody>
          <a:bodyPr/>
          <a:lstStyle/>
          <a:p>
            <a:r>
              <a:rPr lang="pl-PL" dirty="0"/>
              <a:t>Zbiór </a:t>
            </a:r>
            <a:r>
              <a:rPr lang="pl-PL" i="1" dirty="0" err="1"/>
              <a:t>iris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E7CBAD-4763-46D9-8373-86D1F070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D793DD-BACD-4332-93A9-932486E6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50" y="2068497"/>
            <a:ext cx="8922050" cy="33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30956C-B9CA-435E-9DC5-7EF97BAC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0F768E-583C-43EB-B04F-99413BB9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262131"/>
            <a:ext cx="8307877" cy="553479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Zbiór </a:t>
            </a:r>
            <a:r>
              <a:rPr lang="pl-PL" i="1" dirty="0" err="1"/>
              <a:t>iris</a:t>
            </a:r>
            <a:r>
              <a:rPr lang="pl-PL" dirty="0"/>
              <a:t> zawężony do dwóch gatunków: </a:t>
            </a:r>
            <a:r>
              <a:rPr lang="pl-PL" dirty="0" err="1"/>
              <a:t>versicolor</a:t>
            </a:r>
            <a:r>
              <a:rPr lang="pl-PL" dirty="0"/>
              <a:t> (zielony) oraz </a:t>
            </a:r>
            <a:r>
              <a:rPr lang="pl-PL" dirty="0" err="1"/>
              <a:t>virginica</a:t>
            </a:r>
            <a:r>
              <a:rPr lang="pl-PL" dirty="0"/>
              <a:t> (czerwony); n=100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F5B42B-C443-4887-BCB4-5D4F9AB9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2494585-5855-406D-8242-ADC928D1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26" r="4684" b="4026"/>
          <a:stretch/>
        </p:blipFill>
        <p:spPr>
          <a:xfrm>
            <a:off x="881848" y="2177768"/>
            <a:ext cx="662669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B0ED4-ADE8-4F7C-BC9E-75F80CA5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34C1E6-2E76-432D-AD14-90E53414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Korzystamy z pakietu </a:t>
            </a:r>
            <a:r>
              <a:rPr lang="pl-PL" i="1" dirty="0" err="1"/>
              <a:t>fastAdaboost</a:t>
            </a:r>
            <a:r>
              <a:rPr lang="pl-PL" dirty="0"/>
              <a:t> i funkcji </a:t>
            </a:r>
            <a:r>
              <a:rPr lang="pl-PL" i="1" dirty="0" err="1"/>
              <a:t>adaboost</a:t>
            </a:r>
            <a:r>
              <a:rPr lang="pl-PL" dirty="0"/>
              <a:t> z 10 drzewami</a:t>
            </a:r>
          </a:p>
          <a:p>
            <a:r>
              <a:rPr lang="pl-PL" dirty="0"/>
              <a:t>Prześledźmy jak zmieniają się wyniki dla kolejnych drzew</a:t>
            </a:r>
          </a:p>
          <a:p>
            <a:r>
              <a:rPr lang="pl-PL" dirty="0"/>
              <a:t>Uwaga! W wersji R 4.3.1 nie jest dostępny pakiet </a:t>
            </a:r>
            <a:r>
              <a:rPr lang="pl-PL" i="1" dirty="0" err="1"/>
              <a:t>fastAdaboost</a:t>
            </a:r>
            <a:r>
              <a:rPr lang="pl-PL" dirty="0"/>
              <a:t>. Implementacja algorytmu </a:t>
            </a:r>
            <a:r>
              <a:rPr lang="pl-PL" dirty="0" err="1"/>
              <a:t>adaboost</a:t>
            </a:r>
            <a:r>
              <a:rPr lang="pl-PL" dirty="0"/>
              <a:t> jest w pakiecie </a:t>
            </a:r>
            <a:r>
              <a:rPr lang="pl-PL" i="1" dirty="0" err="1"/>
              <a:t>JOUSBoost</a:t>
            </a:r>
            <a:r>
              <a:rPr lang="pl-PL" dirty="0"/>
              <a:t>. W pakiecie </a:t>
            </a:r>
            <a:r>
              <a:rPr lang="pl-PL" i="1" dirty="0" err="1"/>
              <a:t>caret</a:t>
            </a:r>
            <a:r>
              <a:rPr lang="pl-PL" dirty="0"/>
              <a:t> nadal jest jednak stosowana wersja z pakietu </a:t>
            </a:r>
            <a:r>
              <a:rPr lang="pl-PL" i="1" dirty="0" err="1"/>
              <a:t>fastAdaboost</a:t>
            </a:r>
            <a:r>
              <a:rPr lang="pl-PL" i="1" dirty="0"/>
              <a:t>.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E53DE5-3114-49B7-8176-31CEEE1A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0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5C3AA554-EE17-4F42-B943-B8A57C20EB28}"/>
              </a:ext>
            </a:extLst>
          </p:cNvPr>
          <p:cNvSpPr txBox="1">
            <a:spLocks/>
          </p:cNvSpPr>
          <p:nvPr/>
        </p:nvSpPr>
        <p:spPr>
          <a:xfrm>
            <a:off x="285707" y="1461752"/>
            <a:ext cx="8613593" cy="410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Drzewo nr 1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0,93</a:t>
            </a:r>
          </a:p>
          <a:p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06D1D7-9A03-4F80-94D6-71A2945E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77AEBF8-45F5-4A3A-B104-0669090BB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873" y="2048955"/>
            <a:ext cx="5995499" cy="2583895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514671E-4557-4FF6-A94C-05F3A41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695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E784C3-2F02-4B7D-8803-38D2DA33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F6D774-CC80-45E2-BAC4-E282E346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5059390"/>
            <a:ext cx="7633174" cy="548520"/>
          </a:xfrm>
        </p:spPr>
        <p:txBody>
          <a:bodyPr>
            <a:normAutofit/>
          </a:bodyPr>
          <a:lstStyle/>
          <a:p>
            <a:r>
              <a:rPr lang="pl-PL" sz="2400" dirty="0" err="1"/>
              <a:t>Accuracy</a:t>
            </a:r>
            <a:r>
              <a:rPr lang="pl-PL" sz="2400" dirty="0"/>
              <a:t>: 0,91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C568D63-78D4-40CD-B1DE-A6734F93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29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B21481-E9B0-464F-8E9D-016DB473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2662" y="2326308"/>
            <a:ext cx="5766506" cy="1986780"/>
          </a:xfrm>
          <a:prstGeom prst="rect">
            <a:avLst/>
          </a:prstGeom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3B042B65-5541-4CAD-A58A-4A92F2D0DF01}"/>
              </a:ext>
            </a:extLst>
          </p:cNvPr>
          <p:cNvSpPr txBox="1">
            <a:spLocks/>
          </p:cNvSpPr>
          <p:nvPr/>
        </p:nvSpPr>
        <p:spPr>
          <a:xfrm>
            <a:off x="285708" y="1515341"/>
            <a:ext cx="6688024" cy="483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Drzewo nr 2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0178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0AA264-44D9-4430-80B8-C393B90F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Motywacja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3EB693-97B0-4F02-84BE-F9FC8F31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Algorytmy ML często ograniczają się do zmiennych, które są najlepszymi </a:t>
            </a:r>
            <a:r>
              <a:rPr lang="pl-PL" dirty="0" err="1"/>
              <a:t>predyktorami</a:t>
            </a:r>
            <a:r>
              <a:rPr lang="pl-PL" dirty="0"/>
              <a:t>, a w konsekwencji marginalizują inne zmienne</a:t>
            </a:r>
          </a:p>
          <a:p>
            <a:r>
              <a:rPr lang="pl-PL" dirty="0"/>
              <a:t>Mocno dopasowują się do zbioru uczącego stanowiącego „większość”, co generuje dużą wariancję wyników ze względu na słabą precyzję przewidywań </a:t>
            </a:r>
          </a:p>
          <a:p>
            <a:r>
              <a:rPr lang="pl-PL" dirty="0"/>
              <a:t>Algorytmy ML słabo przewidują wyniki dla układu zmiennych z dużym szumem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99A90B8-73CE-4887-9E41-04BA0A60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0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942F82-944C-40E0-A17F-AE5E0DE2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4B2C94-4633-41DD-9C3B-6837022D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Drzewo nr 3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0,94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3C693A3-E0D7-4D19-BB04-4BF1EC9C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30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573836B-1B0B-4C39-87C2-B58448A06B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2829" y="2151064"/>
            <a:ext cx="5930474" cy="25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49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2E5907-5509-4B53-9A99-9307BE19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DC08D1-E4C5-4184-A531-24B68CEB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Drzewo nr 4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0,88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70025F-7680-4B9D-82E2-180717EE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31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C9BACF-4CC3-4938-8BAC-9E5EF1CC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492" y="2071291"/>
            <a:ext cx="6489767" cy="27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2EB20F-3526-4DD6-BEEB-AC3EC2DF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2AF3CF-2127-4E93-B93D-E20DF035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Drzewo nr 5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2400" dirty="0" err="1"/>
              <a:t>Accuracy</a:t>
            </a:r>
            <a:r>
              <a:rPr lang="pl-PL" sz="2400" dirty="0"/>
              <a:t>: 0,89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164323-9D6C-46AC-AEC8-91B06B06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32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07B12F0-0652-4514-93D5-92B9D28225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5724" y="2003692"/>
            <a:ext cx="6134660" cy="31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7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5B5A28-1B18-43A3-83FF-0D248F20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B1E339-91B2-4443-9B36-ACEDD25C0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8" y="1091954"/>
            <a:ext cx="8613592" cy="5085010"/>
          </a:xfrm>
        </p:spPr>
        <p:txBody>
          <a:bodyPr>
            <a:normAutofit lnSpcReduction="10000"/>
          </a:bodyPr>
          <a:lstStyle/>
          <a:p>
            <a:endParaRPr lang="pl-PL" sz="2400" dirty="0"/>
          </a:p>
          <a:p>
            <a:r>
              <a:rPr lang="pl-PL" sz="2400" dirty="0"/>
              <a:t>Drzewo nr 10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0,96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E949BC-DBC5-485B-827D-7DA98F67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33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C6455C3-9E23-4C67-8022-B6860F5D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470" y="1988958"/>
            <a:ext cx="5078408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8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07472" y="1317317"/>
            <a:ext cx="4760786" cy="334212"/>
          </a:xfrm>
        </p:spPr>
        <p:txBody>
          <a:bodyPr>
            <a:noAutofit/>
          </a:bodyPr>
          <a:lstStyle/>
          <a:p>
            <a:r>
              <a:rPr lang="pl-PL" sz="2400" dirty="0"/>
              <a:t>Wagi drzew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9E6E4-58A7-434C-B60F-7DD645D03635}" type="slidenum">
              <a:rPr lang="pl-PL" altLang="pl-PL">
                <a:solidFill>
                  <a:srgbClr val="90C226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pl-PL" altLang="pl-PL" dirty="0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37381"/>
              </p:ext>
            </p:extLst>
          </p:nvPr>
        </p:nvGraphicFramePr>
        <p:xfrm>
          <a:off x="3707904" y="1809750"/>
          <a:ext cx="1497904" cy="391543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748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Drzewo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900" u="none" strike="noStrike" dirty="0">
                          <a:effectLst/>
                        </a:rPr>
                        <a:t>Waga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100" u="none" strike="noStrike">
                          <a:effectLst/>
                        </a:rPr>
                        <a:t>1,3758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2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1,190901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0,987783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0,823096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5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1,009467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6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0,639773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7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0,755739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8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0,644194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9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0,821934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10</a:t>
                      </a:r>
                      <a:endParaRPr lang="pl-PL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0,747389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F5176C47-7225-499F-AD60-2947D930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53880" y="807493"/>
            <a:ext cx="2036240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1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6563" y="1407420"/>
            <a:ext cx="4760786" cy="3404725"/>
          </a:xfrm>
        </p:spPr>
        <p:txBody>
          <a:bodyPr>
            <a:noAutofit/>
          </a:bodyPr>
          <a:lstStyle/>
          <a:p>
            <a:r>
              <a:rPr lang="pl-PL" sz="2400" dirty="0"/>
              <a:t>Finalna predykcja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r>
              <a:rPr lang="pl-PL" sz="2400" dirty="0" err="1"/>
              <a:t>Accuracy</a:t>
            </a:r>
            <a:r>
              <a:rPr lang="pl-PL" sz="2400" dirty="0"/>
              <a:t>: 0,98</a:t>
            </a:r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9E6E4-58A7-434C-B60F-7DD645D03635}" type="slidenum">
              <a:rPr lang="pl-PL" altLang="pl-PL">
                <a:solidFill>
                  <a:srgbClr val="90C226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pl-PL" altLang="pl-PL" dirty="0">
              <a:solidFill>
                <a:srgbClr val="90C22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15217AD-9F3B-4707-B173-4CCD534CB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563" y="2044729"/>
            <a:ext cx="3453521" cy="19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3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CA4C8B-BC86-4554-B231-0E9ED4DD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Gradient </a:t>
            </a:r>
            <a:r>
              <a:rPr lang="pl-PL" dirty="0" err="1"/>
              <a:t>Boost</a:t>
            </a:r>
            <a:r>
              <a:rPr lang="pl-PL" dirty="0"/>
              <a:t> </a:t>
            </a:r>
            <a:r>
              <a:rPr lang="pl-PL" dirty="0" err="1"/>
              <a:t>Friedman’a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80CE865-9579-49F2-8778-410FA5F25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701" y="1162976"/>
                <a:ext cx="8654600" cy="5013988"/>
              </a:xfrm>
            </p:spPr>
            <p:txBody>
              <a:bodyPr>
                <a:normAutofit/>
              </a:bodyPr>
              <a:lstStyle/>
              <a:p>
                <a:r>
                  <a:rPr lang="pl-PL" sz="2000" b="1" dirty="0"/>
                  <a:t>Gradient Boosting </a:t>
                </a:r>
                <a:r>
                  <a:rPr lang="pl-PL" sz="2000" dirty="0"/>
                  <a:t>to metoda </a:t>
                </a:r>
                <a:r>
                  <a:rPr lang="pl-PL" sz="2000" dirty="0" err="1"/>
                  <a:t>boostingu</a:t>
                </a:r>
                <a:r>
                  <a:rPr lang="pl-PL" sz="2000" dirty="0"/>
                  <a:t>, której celem jest optymalizacja dowolnej (różniczkowalnej) funkcji kosztu/straty w oparciu o ciąg iteracji.</a:t>
                </a:r>
              </a:p>
              <a:p>
                <a:r>
                  <a:rPr lang="pl-PL" sz="2000" dirty="0"/>
                  <a:t>Zakładamy, że mamy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sz="2000" dirty="0"/>
                  <a:t> obserwacji wartości zmiennej celu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sz="2000" dirty="0"/>
                  <a:t> oraz zmiennych objaśniających </a:t>
                </a:r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pl-PL" sz="2000" b="0" dirty="0"/>
              </a:p>
              <a:p>
                <a:r>
                  <a:rPr lang="pl-PL" sz="2000" dirty="0"/>
                  <a:t>Poszukujemy parametrów funkcji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l-PL" sz="2000" dirty="0"/>
                  <a:t>, która minimalizuję funkcję straty/kary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pomiędzy wartościami rzeczywistymi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oraz wartościami z modelu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sz="2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l-PL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l-PL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pl-PL" sz="2000" dirty="0"/>
              </a:p>
              <a:p>
                <a:r>
                  <a:rPr lang="pl-PL" sz="2000" dirty="0"/>
                  <a:t>Przykładowo, jeżeli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l-PL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l-PL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l-P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l-PL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pl-P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l-PL" sz="2000" dirty="0"/>
                  <a:t> oraz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sz="2000" dirty="0"/>
                  <a:t>,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20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l-PL" sz="20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l-PL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pl-PL" sz="2000" dirty="0"/>
                </a:br>
                <a:r>
                  <a:rPr lang="pl-PL" sz="2000" dirty="0"/>
                  <a:t>to mamy do czynienia z klasyczną regresją liniową, gdzie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pl-PL" sz="2000" dirty="0"/>
                  <a:t> to funkcja liniowa zaś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pl-PL" sz="2000" dirty="0"/>
                  <a:t> to RSS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180CE865-9579-49F2-8778-410FA5F25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01" y="1162976"/>
                <a:ext cx="8654600" cy="5013988"/>
              </a:xfrm>
              <a:blipFill>
                <a:blip r:embed="rId2"/>
                <a:stretch>
                  <a:fillRect l="-704" t="-133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79D3E4-709E-4D6E-9BDD-ECD56E14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6790627-5DAB-436C-867C-884D8BA31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3" y="1402672"/>
                <a:ext cx="8686237" cy="49536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000" dirty="0"/>
                  <a:t>Inicjujemy algorytm z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dirty="0"/>
                  <a:t> jako stałą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W kolejnych krokach:</a:t>
                </a:r>
              </a:p>
              <a:p>
                <a:pPr marL="176213" indent="-176213">
                  <a:buAutoNum type="arabicPeriod"/>
                </a:pPr>
                <a:r>
                  <a:rPr lang="pl-PL" sz="2000" dirty="0"/>
                  <a:t> Oblicz ujemny gradient jako odpowiedź roboczą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2. Dopasuj model regresji </a:t>
                </a:r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pl-PL" sz="2000" dirty="0"/>
                  <a:t>prognozując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 na podstawie zmiennych objaśniających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2000" dirty="0"/>
                  <a:t>.</a:t>
                </a:r>
              </a:p>
              <a:p>
                <a:pPr marL="0" indent="0">
                  <a:buNone/>
                </a:pPr>
                <a:r>
                  <a:rPr lang="pl-PL" sz="2000" dirty="0"/>
                  <a:t>3. Wybierz rozmiar kroku schodzenia gradientowego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l-PL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l-P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4. Zaktualizuj oszacowanie 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2000" dirty="0"/>
                  <a:t>jako: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←"/>
                        <m:pos m:val="top"/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pl-PL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6790627-5DAB-436C-867C-884D8BA31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3" y="1402672"/>
                <a:ext cx="8686237" cy="4953678"/>
              </a:xfrm>
              <a:blipFill>
                <a:blip r:embed="rId2"/>
                <a:stretch>
                  <a:fillRect l="-772" t="-984" b="-12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E016040-1065-4104-8E0F-32F45DFE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37</a:t>
            </a:fld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B039AD12-F5DE-468F-AEE3-654DB20B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08" y="365127"/>
            <a:ext cx="8613592" cy="897004"/>
          </a:xfrm>
        </p:spPr>
        <p:txBody>
          <a:bodyPr/>
          <a:lstStyle/>
          <a:p>
            <a:r>
              <a:rPr lang="pl-PL" dirty="0"/>
              <a:t>Algorytm Gradient </a:t>
            </a:r>
            <a:r>
              <a:rPr lang="pl-PL" dirty="0" err="1"/>
              <a:t>Boost</a:t>
            </a:r>
            <a:r>
              <a:rPr lang="pl-PL" dirty="0"/>
              <a:t> </a:t>
            </a:r>
            <a:r>
              <a:rPr lang="pl-PL" dirty="0" err="1"/>
              <a:t>Friedman’a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16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38179E-34A7-4D0D-B0BA-980933F8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Relative</a:t>
            </a:r>
            <a:r>
              <a:rPr lang="pl-PL" dirty="0"/>
              <a:t> influence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FB872D-D49C-4DB4-B1E0-748A77C6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" y="1109710"/>
            <a:ext cx="8775013" cy="5067254"/>
          </a:xfrm>
        </p:spPr>
        <p:txBody>
          <a:bodyPr>
            <a:normAutofit/>
          </a:bodyPr>
          <a:lstStyle/>
          <a:p>
            <a:r>
              <a:rPr lang="pl-PL" dirty="0"/>
              <a:t>Friedman opracował również miarę wpływu zmiennych objaśnianych na zmienną objaśniającą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influence</a:t>
            </a:r>
          </a:p>
          <a:p>
            <a:r>
              <a:rPr lang="pl-PL" dirty="0"/>
              <a:t>W celu obliczenia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influence</a:t>
            </a:r>
            <a:r>
              <a:rPr lang="pl-PL" dirty="0"/>
              <a:t> danej zmiennej permutuje się jej wartości w zbiorze danej i oblicza średni wzrost błędu predykcji, który jest następnie porównywany z błędem modelu</a:t>
            </a:r>
          </a:p>
          <a:p>
            <a:r>
              <a:rPr lang="pl-PL" dirty="0"/>
              <a:t>W przeciwieństwie do miary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importance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/>
              <a:t>Breimana</a:t>
            </a:r>
            <a:r>
              <a:rPr lang="pl-PL" dirty="0"/>
              <a:t> stosowanej do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, do obliczania </a:t>
            </a:r>
            <a:r>
              <a:rPr lang="pl-PL" dirty="0" err="1">
                <a:solidFill>
                  <a:srgbClr val="FF0000"/>
                </a:solidFill>
              </a:rPr>
              <a:t>relative</a:t>
            </a:r>
            <a:r>
              <a:rPr lang="pl-PL" dirty="0">
                <a:solidFill>
                  <a:srgbClr val="FF0000"/>
                </a:solidFill>
              </a:rPr>
              <a:t> influence</a:t>
            </a:r>
            <a:r>
              <a:rPr lang="pl-PL" dirty="0"/>
              <a:t> wykorzystywany jest cały zbiór uczący a nie tylko obserwacje out-of-</a:t>
            </a:r>
            <a:r>
              <a:rPr lang="pl-PL" dirty="0" err="1"/>
              <a:t>bag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933DC2-DA62-41F6-9ACC-12C3F5E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6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EBF35-DC1D-482C-A804-2B321CE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74" y="-105273"/>
            <a:ext cx="8613592" cy="897004"/>
          </a:xfrm>
        </p:spPr>
        <p:txBody>
          <a:bodyPr/>
          <a:lstStyle/>
          <a:p>
            <a:r>
              <a:rPr lang="en-US" dirty="0"/>
              <a:t>Boosting </a:t>
            </a:r>
            <a:r>
              <a:rPr lang="pl-PL" dirty="0"/>
              <a:t>implementacja w </a:t>
            </a:r>
            <a:r>
              <a:rPr lang="en-US" dirty="0" err="1"/>
              <a:t>gbm</a:t>
            </a:r>
            <a:r>
              <a:rPr lang="en-US" dirty="0"/>
              <a:t>()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7531D7-B63C-433F-84E8-BB308F99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74" y="473333"/>
            <a:ext cx="8184401" cy="17577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Wybierz:</a:t>
            </a:r>
          </a:p>
          <a:p>
            <a:r>
              <a:rPr lang="pl-PL" dirty="0"/>
              <a:t>funkcję straty (rozkład)</a:t>
            </a:r>
          </a:p>
          <a:p>
            <a:r>
              <a:rPr lang="pl-PL" dirty="0"/>
              <a:t>liczba iteracji, T (</a:t>
            </a:r>
            <a:r>
              <a:rPr lang="pl-PL" dirty="0" err="1"/>
              <a:t>n.trees</a:t>
            </a:r>
            <a:r>
              <a:rPr lang="pl-PL" dirty="0"/>
              <a:t>)</a:t>
            </a:r>
          </a:p>
          <a:p>
            <a:r>
              <a:rPr lang="pl-PL" dirty="0"/>
              <a:t>głębokość każdego drzewa, K (</a:t>
            </a:r>
            <a:r>
              <a:rPr lang="pl-PL" dirty="0" err="1"/>
              <a:t>interaction.depth</a:t>
            </a:r>
            <a:r>
              <a:rPr lang="pl-PL" dirty="0"/>
              <a:t>)</a:t>
            </a:r>
          </a:p>
          <a:p>
            <a:r>
              <a:rPr lang="pl-PL" dirty="0"/>
              <a:t> parametr kurczenia (lub współczynnik uczenia), </a:t>
            </a:r>
            <a:r>
              <a:rPr lang="el-GR" dirty="0"/>
              <a:t>λ (</a:t>
            </a:r>
            <a:r>
              <a:rPr lang="pl-PL" dirty="0" err="1"/>
              <a:t>shrinkage</a:t>
            </a:r>
            <a:r>
              <a:rPr lang="pl-PL" dirty="0"/>
              <a:t>)</a:t>
            </a:r>
          </a:p>
          <a:p>
            <a:r>
              <a:rPr lang="pl-PL" dirty="0"/>
              <a:t>współczynnik </a:t>
            </a:r>
            <a:r>
              <a:rPr lang="pl-PL" dirty="0" err="1"/>
              <a:t>podpróbkowania</a:t>
            </a:r>
            <a:r>
              <a:rPr lang="pl-PL" dirty="0"/>
              <a:t>, p (</a:t>
            </a:r>
            <a:r>
              <a:rPr lang="pl-PL" dirty="0" err="1"/>
              <a:t>bag.fraction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5D08B2-95B6-4D6F-9E3E-73C727CB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39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11702334-376C-4CCB-85F8-D315398AF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874" y="2153673"/>
                <a:ext cx="8716252" cy="42801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Fira Sans" panose="020B0503050000020004" pitchFamily="34" charset="0"/>
                    <a:ea typeface="Fira Sans" panose="020B05030500000200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l-PL" dirty="0"/>
                  <a:t>Zainicjuj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jako stałą,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m:rPr>
                            <m:nor/>
                          </m:rP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l-PL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nary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/>
                  <a:t>Dla t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</a:rPr>
                      <m:t> = 1,…,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pl-PL" dirty="0"/>
                  <a:t>Oblicz ujemny gradient jako odpowiedź roboczą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l-P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900" dirty="0"/>
                  <a:t>2. Losowo wybierz </a:t>
                </a:r>
                <a14:m>
                  <m:oMath xmlns:m="http://schemas.openxmlformats.org/officeDocument/2006/math">
                    <m:r>
                      <a:rPr lang="pl-PL" sz="29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2900">
                        <a:latin typeface="Cambria Math" panose="02040503050406030204" pitchFamily="18" charset="0"/>
                      </a:rPr>
                      <m:t>×</m:t>
                    </m:r>
                    <m:r>
                      <a:rPr lang="pl-PL" sz="29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l-PL" sz="2900" dirty="0"/>
                  <a:t> przypadków ze zbioru danych</a:t>
                </a:r>
              </a:p>
              <a:p>
                <a:pPr marL="0" indent="0">
                  <a:buNone/>
                </a:pPr>
                <a:r>
                  <a:rPr lang="pl-PL" sz="2900" dirty="0"/>
                  <a:t>3. Dopasuj drzewo regresji z k węzłami końcowymi,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pl-P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l-PL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pl-PL" i="1" dirty="0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pl-PL" sz="2900" dirty="0"/>
                  <a:t>To drzewo jest dopasowane przy użyciu tylko tych losowo wybranych obserwacji.</a:t>
                </a:r>
              </a:p>
              <a:p>
                <a:pPr marL="0" indent="0">
                  <a:buNone/>
                </a:pPr>
                <a:r>
                  <a:rPr lang="pl-PL" dirty="0"/>
                  <a:t>4. Oblicz optymalne prognozy węzłów końcowych,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l-PL" dirty="0"/>
                  <a:t>, jako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sz="2700" dirty="0"/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7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sz="27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sz="2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2700" dirty="0"/>
                  <a:t> jest zbiorem </a:t>
                </a:r>
                <a:r>
                  <a:rPr lang="pl-PL" sz="2700" dirty="0" err="1"/>
                  <a:t>xs</a:t>
                </a:r>
                <a:r>
                  <a:rPr lang="pl-PL" sz="2700" dirty="0"/>
                  <a:t>, które definiują węzeł końcowy </a:t>
                </a:r>
                <a14:m>
                  <m:oMath xmlns:m="http://schemas.openxmlformats.org/officeDocument/2006/math">
                    <m:r>
                      <a:rPr lang="pl-PL" sz="27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sz="2700" dirty="0"/>
                  <a:t>. Ponownie ten krok wykorzystuje tylko losowo wybrane obserwacje.</a:t>
                </a:r>
                <a:endParaRPr lang="pl-PL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/>
                  <a:t>4. Zaktualizuj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jako: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←"/>
                        <m:pos m:val="top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pl-P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pl-PL" dirty="0"/>
              </a:p>
              <a:p>
                <a:pPr marL="0" indent="0" algn="ctr">
                  <a:buNone/>
                </a:pPr>
                <a:r>
                  <a:rPr lang="pl-PL" dirty="0"/>
                  <a:t>gdzie k(x) oznacza indeks węzła końcowego, do którego należałaby obserwacja z cechami x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11702334-376C-4CCB-85F8-D315398A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74" y="2153673"/>
                <a:ext cx="8716252" cy="4280117"/>
              </a:xfrm>
              <a:prstGeom prst="rect">
                <a:avLst/>
              </a:prstGeom>
              <a:blipFill>
                <a:blip r:embed="rId2"/>
                <a:stretch>
                  <a:fillRect l="-350" t="-92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9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A2339B-E83A-4FAA-9BCA-692281D1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A5E876-6CDC-4216-BACA-64A8F7C4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Zmniejszyć uzależnienie modelu od zbioru uczącego nie obniżając precyzji.</a:t>
            </a:r>
          </a:p>
          <a:p>
            <a:r>
              <a:rPr lang="pl-PL" dirty="0"/>
              <a:t>Wykorzystać istniejące algorytmy ML, które pojedynczo osiągają słabe wyniki i opakować je w mechanizm decyzyjny tworząc model zbiorczy o lepszych wynikach.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/>
              <a:t>W podejściu </a:t>
            </a:r>
            <a:r>
              <a:rPr lang="pl-PL" i="1" dirty="0" err="1"/>
              <a:t>ensamble</a:t>
            </a:r>
            <a:r>
              <a:rPr lang="pl-PL" dirty="0"/>
              <a:t> model nazywamy modelem podstawowym (</a:t>
            </a:r>
            <a:r>
              <a:rPr lang="pl-PL" dirty="0" err="1">
                <a:solidFill>
                  <a:srgbClr val="FF0000"/>
                </a:solidFill>
              </a:rPr>
              <a:t>weak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learner</a:t>
            </a:r>
            <a:r>
              <a:rPr lang="pl-PL" dirty="0"/>
              <a:t>), jeżeli możemy z niego budować złożone modele. Z założenia najczęściej osiąga słabe wyniki. </a:t>
            </a:r>
          </a:p>
          <a:p>
            <a:r>
              <a:rPr lang="pl-PL" dirty="0"/>
              <a:t>Model, który łączy modele podstawowe nazywamy modelem </a:t>
            </a:r>
            <a:r>
              <a:rPr lang="pl-PL" dirty="0" err="1"/>
              <a:t>ensamble</a:t>
            </a:r>
            <a:r>
              <a:rPr lang="pl-PL" dirty="0"/>
              <a:t> (</a:t>
            </a:r>
            <a:r>
              <a:rPr lang="pl-PL" dirty="0" err="1">
                <a:solidFill>
                  <a:srgbClr val="FF0000"/>
                </a:solidFill>
              </a:rPr>
              <a:t>strong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learner</a:t>
            </a:r>
            <a:r>
              <a:rPr lang="pl-PL" dirty="0"/>
              <a:t>). Powinien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/>
              <a:t>osiągać dobre wyniki.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4B21E1-3D04-498F-A1E2-64D5553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0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8550E-18D8-4C24-A3DC-0C8EE370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Dewiancja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69F4B1F-801B-4130-B6C2-86E176E7D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07" y="1461752"/>
                <a:ext cx="7810727" cy="45880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l-PL" dirty="0"/>
                  <a:t>W algorytmie </a:t>
                </a:r>
                <a:r>
                  <a:rPr lang="pl-PL" dirty="0" err="1"/>
                  <a:t>Friedmiana</a:t>
                </a:r>
                <a:r>
                  <a:rPr lang="pl-PL" dirty="0"/>
                  <a:t> za funkcję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przyjmuje się najczęściej </a:t>
                </a:r>
                <a:r>
                  <a:rPr lang="pl-PL" dirty="0" err="1"/>
                  <a:t>dewiancję</a:t>
                </a:r>
                <a:endParaRPr lang="pl-PL" dirty="0"/>
              </a:p>
              <a:p>
                <a:r>
                  <a:rPr lang="pl-PL" dirty="0" err="1"/>
                  <a:t>Dewiancja</a:t>
                </a:r>
                <a:r>
                  <a:rPr lang="pl-PL" dirty="0"/>
                  <a:t> jest statystyką dobrego dopasowania dla modelu statystycznego; jest często używana do testowania hipotez statystycznych. </a:t>
                </a:r>
              </a:p>
              <a:p>
                <a:r>
                  <a:rPr lang="pl-PL" dirty="0"/>
                  <a:t>Jest to uogólnienie pomysłu wykorzystania sumy kwadratów reszt (SSR) w metodzie najmniejszych kwadratów</a:t>
                </a:r>
              </a:p>
              <a:p>
                <a:r>
                  <a:rPr lang="pl-PL" dirty="0"/>
                  <a:t>Odgrywa ważną rolę w modelach dyspersji wykładniczej i uogólnionych modelach liniowych.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69F4B1F-801B-4130-B6C2-86E176E7D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07" y="1461752"/>
                <a:ext cx="7810727" cy="4588066"/>
              </a:xfrm>
              <a:blipFill>
                <a:blip r:embed="rId2"/>
                <a:stretch>
                  <a:fillRect l="-1405" t="-3191" r="-1874" b="-3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89769D7-3181-4940-99E0-ECFC4716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91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82A76-7E4A-4243-9D28-D4960D8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Dewiancja</a:t>
            </a: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AF2DC7-D070-4737-A905-A3DF32F49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dirty="0"/>
                  <a:t>Dewiancja jednostkowa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pl-PL" dirty="0"/>
                  <a:t> jest funkcją dwuwymiarową, spełniającą następujące warunki: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𝑗𝑒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ż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𝑒𝑙𝑖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𝑗𝑒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ż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𝑒𝑙𝑖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 err="1">
                    <a:ea typeface="Cambria Math" panose="02040503050406030204" pitchFamily="18" charset="0"/>
                  </a:rPr>
                  <a:t>Dewiancja</a:t>
                </a:r>
                <a:r>
                  <a:rPr lang="pl-PL" dirty="0">
                    <a:ea typeface="Cambria Math" panose="02040503050406030204" pitchFamily="18" charset="0"/>
                  </a:rPr>
                  <a:t> całkowita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b="0" dirty="0">
                    <a:ea typeface="Cambria Math" panose="02040503050406030204" pitchFamily="18" charset="0"/>
                  </a:rPr>
                  <a:t> modelu z wartościami predykcji </a:t>
                </a:r>
                <a:r>
                  <a:rPr lang="pl-P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pl-PL" b="0" dirty="0">
                    <a:ea typeface="Cambria Math" panose="02040503050406030204" pitchFamily="18" charset="0"/>
                  </a:rPr>
                  <a:t>  oraz obserwacjami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b="0" dirty="0">
                    <a:ea typeface="Cambria Math" panose="02040503050406030204" pitchFamily="18" charset="0"/>
                  </a:rPr>
                  <a:t> to suma </a:t>
                </a:r>
                <a:r>
                  <a:rPr lang="pl-PL" b="0" dirty="0" err="1">
                    <a:ea typeface="Cambria Math" panose="02040503050406030204" pitchFamily="18" charset="0"/>
                  </a:rPr>
                  <a:t>dewiancji</a:t>
                </a:r>
                <a:r>
                  <a:rPr lang="pl-PL" b="0" dirty="0">
                    <a:ea typeface="Cambria Math" panose="02040503050406030204" pitchFamily="18" charset="0"/>
                  </a:rPr>
                  <a:t> jednostkowych: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pl-PL" b="0" dirty="0">
                  <a:ea typeface="Cambria Math" panose="02040503050406030204" pitchFamily="18" charset="0"/>
                </a:endParaRPr>
              </a:p>
              <a:p>
                <a:endParaRPr lang="pl-PL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CAF2DC7-D070-4737-A905-A3DF32F49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6" t="-2329" r="-113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57804D0-CCC0-4149-95E9-6612756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25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41BAB8-46A4-4CC7-8B0E-B9CD5129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Dewiancja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908270D-9CBE-4C84-AA8F-1828221F1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700" y="1056443"/>
                <a:ext cx="8654601" cy="492089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Dewiancja całkowita dla modelu zmiennej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z oszacowaniem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może być skonstruowana w oparciu o iloraz wiarygodności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=2(</m:t>
                    </m:r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l-PL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pl-PL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>
                    <a:ea typeface="Cambria Math" panose="02040503050406030204" pitchFamily="18" charset="0"/>
                  </a:rPr>
                  <a:t>gdzie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/>
                  <a:t> - oznacza dopasowane wartości parametrów w modelu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l-PL" dirty="0"/>
                  <a:t> oznacza dopasowane parametry dla modelu nasyconego (</a:t>
                </a:r>
                <a:r>
                  <a:rPr lang="pl-PL" i="1" dirty="0" err="1"/>
                  <a:t>saturated</a:t>
                </a:r>
                <a:r>
                  <a:rPr lang="pl-PL" i="1" dirty="0"/>
                  <a:t> model</a:t>
                </a:r>
                <a:r>
                  <a:rPr lang="pl-PL" dirty="0"/>
                  <a:t>)</a:t>
                </a:r>
              </a:p>
              <a:p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Model nasycony to model z parametrem dla każdej obserwacji, dzięki czemu jest dokładnie dopasowany do danych. </a:t>
                </a:r>
              </a:p>
              <a:p>
                <a:pPr marL="0" indent="0">
                  <a:buNone/>
                </a:pPr>
                <a:r>
                  <a:rPr lang="pl-PL" dirty="0"/>
                  <a:t>Wyrażenie to jest 2-krotnością współczynnika logarytmu iloraz prawdopodobieństw pełnego modelu w porównaniu do modelu zredukowanego. 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5908270D-9CBE-4C84-AA8F-1828221F1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700" y="1056443"/>
                <a:ext cx="8654601" cy="4920899"/>
              </a:xfrm>
              <a:blipFill>
                <a:blip r:embed="rId2"/>
                <a:stretch>
                  <a:fillRect l="-1056" t="-2847" r="-10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50DB19-05E4-4295-B688-A093B125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8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3C48B7-843F-4014-8F4C-5EC08D38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dla rozkładów </a:t>
            </a:r>
            <a:r>
              <a:rPr lang="pl-PL"/>
              <a:t>z pakietu GBM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4DAC364-FD59-4106-AAF0-9DB26DE88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Bernoulli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l-PL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pl-PL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Poisson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Gauss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24DAC364-FD59-4106-AAF0-9DB26DE88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4" t="-23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52A6F3-4217-474E-8818-D8F22E2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47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/>
          <p:cNvSpPr txBox="1"/>
          <p:nvPr/>
        </p:nvSpPr>
        <p:spPr>
          <a:xfrm>
            <a:off x="156271" y="2488497"/>
            <a:ext cx="8897566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pl-PL" sz="2400" b="1" dirty="0">
              <a:solidFill>
                <a:prstClr val="black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pl-PL" sz="4400" b="1" dirty="0">
                <a:solidFill>
                  <a:prstClr val="black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Dziękuję za uwagę</a:t>
            </a:r>
          </a:p>
        </p:txBody>
      </p:sp>
      <p:pic>
        <p:nvPicPr>
          <p:cNvPr id="9" name="Obraz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5" y="166965"/>
            <a:ext cx="1758722" cy="571357"/>
          </a:xfrm>
          <a:prstGeom prst="rect">
            <a:avLst/>
          </a:prstGeom>
        </p:spPr>
      </p:pic>
      <p:sp>
        <p:nvSpPr>
          <p:cNvPr id="11" name="Podtytuł 2"/>
          <p:cNvSpPr txBox="1">
            <a:spLocks/>
          </p:cNvSpPr>
          <p:nvPr/>
        </p:nvSpPr>
        <p:spPr>
          <a:xfrm>
            <a:off x="156271" y="4707827"/>
            <a:ext cx="6858000" cy="1297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 dirty="0">
                <a:solidFill>
                  <a:schemeClr val="tx1"/>
                </a:solidFill>
              </a:rPr>
              <a:t>Dr Sebastian Wójcik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600" i="1" dirty="0">
                <a:solidFill>
                  <a:schemeClr val="tx1"/>
                </a:solidFill>
              </a:rPr>
              <a:t>Kierownik działu Statystyki Matematycznej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sz="1800" b="1">
                <a:solidFill>
                  <a:schemeClr val="tx1"/>
                </a:solidFill>
                <a:hlinkClick r:id="rId5"/>
              </a:rPr>
              <a:t>s.wojcik@</a:t>
            </a:r>
            <a:r>
              <a:rPr lang="pl-PL" sz="1800" b="1" dirty="0">
                <a:solidFill>
                  <a:schemeClr val="tx1"/>
                </a:solidFill>
                <a:hlinkClick r:id="rId5"/>
              </a:rPr>
              <a:t>stat.gov.pl</a:t>
            </a:r>
            <a:endParaRPr lang="pl-PL" sz="1800" b="1" dirty="0">
              <a:solidFill>
                <a:schemeClr val="tx1"/>
              </a:solidFill>
            </a:endParaRPr>
          </a:p>
          <a:p>
            <a:endParaRPr lang="pl-PL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8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4416E-A7A6-432D-B818-C8535E6C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Trzy podejścia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08B14015-F20F-4054-A07F-328B480A1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505492"/>
              </p:ext>
            </p:extLst>
          </p:nvPr>
        </p:nvGraphicFramePr>
        <p:xfrm>
          <a:off x="285750" y="1462088"/>
          <a:ext cx="8613775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14926A-FCF5-478B-9D4F-BDA009FA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71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39A5B444-A981-4D16-B582-B837527BA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970156"/>
              </p:ext>
            </p:extLst>
          </p:nvPr>
        </p:nvGraphicFramePr>
        <p:xfrm>
          <a:off x="285751" y="275208"/>
          <a:ext cx="8763357" cy="5901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4B13F0-D383-43AF-8419-99FCCE8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5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157D5A-3EED-479F-93D1-DA00324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Przykłady algorytmów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7C8941-B929-4BC5-814A-BFAF69DE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1" y="1198485"/>
            <a:ext cx="8733044" cy="5157865"/>
          </a:xfrm>
        </p:spPr>
        <p:txBody>
          <a:bodyPr numCol="2">
            <a:normAutofit fontScale="62500" lnSpcReduction="20000"/>
          </a:bodyPr>
          <a:lstStyle/>
          <a:p>
            <a:r>
              <a:rPr lang="pl-PL" sz="3200" dirty="0"/>
              <a:t>Algorytmy oparte o </a:t>
            </a:r>
            <a:r>
              <a:rPr lang="pl-PL" sz="3200" i="1" dirty="0">
                <a:solidFill>
                  <a:srgbClr val="FF0000"/>
                </a:solidFill>
              </a:rPr>
              <a:t>Bootstrap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en-US" sz="3200" dirty="0"/>
              <a:t>Bootstrap Aggregating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en-US" sz="3200" dirty="0"/>
              <a:t>Random Forest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Random</a:t>
            </a:r>
            <a:r>
              <a:rPr lang="pl-PL" sz="3200" dirty="0"/>
              <a:t> Patches</a:t>
            </a: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Random</a:t>
            </a:r>
            <a:r>
              <a:rPr lang="pl-PL" sz="3200" dirty="0"/>
              <a:t> </a:t>
            </a:r>
            <a:r>
              <a:rPr lang="pl-PL" sz="3200" dirty="0" err="1"/>
              <a:t>Subspaces</a:t>
            </a:r>
            <a:endParaRPr lang="pl-PL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Pasting</a:t>
            </a:r>
            <a:endParaRPr lang="pl-PL" sz="3200" dirty="0"/>
          </a:p>
          <a:p>
            <a:endParaRPr lang="pl-PL" sz="3200" dirty="0"/>
          </a:p>
          <a:p>
            <a:r>
              <a:rPr lang="pl-PL" sz="3200" dirty="0"/>
              <a:t>Algorytmy oparte o </a:t>
            </a:r>
            <a:r>
              <a:rPr lang="pl-PL" sz="3200" i="1" dirty="0" err="1">
                <a:solidFill>
                  <a:srgbClr val="FF0000"/>
                </a:solidFill>
              </a:rPr>
              <a:t>Stacking</a:t>
            </a:r>
            <a:endParaRPr lang="pl-PL" sz="3200" i="1" dirty="0">
              <a:solidFill>
                <a:srgbClr val="FF0000"/>
              </a:solidFill>
            </a:endParaRPr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Averaging</a:t>
            </a:r>
            <a:r>
              <a:rPr lang="pl-PL" sz="3200" dirty="0"/>
              <a:t> (</a:t>
            </a:r>
            <a:r>
              <a:rPr lang="pl-PL" sz="3200" dirty="0" err="1"/>
              <a:t>Weighted</a:t>
            </a:r>
            <a:r>
              <a:rPr lang="pl-PL" sz="3200" dirty="0"/>
              <a:t> </a:t>
            </a:r>
            <a:r>
              <a:rPr lang="pl-PL" sz="3200" dirty="0" err="1"/>
              <a:t>average</a:t>
            </a:r>
            <a:r>
              <a:rPr lang="pl-PL" sz="3200" dirty="0"/>
              <a:t>)</a:t>
            </a:r>
            <a:endParaRPr lang="en-US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 err="1"/>
              <a:t>Majority</a:t>
            </a:r>
            <a:r>
              <a:rPr lang="pl-PL" sz="3200" dirty="0"/>
              <a:t> </a:t>
            </a:r>
            <a:r>
              <a:rPr lang="pl-PL" sz="3200" dirty="0" err="1"/>
              <a:t>vote</a:t>
            </a:r>
            <a:endParaRPr lang="pl-PL" sz="3200" dirty="0"/>
          </a:p>
          <a:p>
            <a:pPr marL="719138">
              <a:buFont typeface="Wingdings" panose="05000000000000000000" pitchFamily="2" charset="2"/>
              <a:buChar char="§"/>
            </a:pPr>
            <a:r>
              <a:rPr lang="pl-PL" sz="3200" dirty="0"/>
              <a:t>Meta-model</a:t>
            </a:r>
          </a:p>
          <a:p>
            <a:pPr marL="376238" indent="0">
              <a:buNone/>
            </a:pPr>
            <a:br>
              <a:rPr lang="pl-PL" sz="3200" dirty="0"/>
            </a:br>
            <a:br>
              <a:rPr lang="pl-PL" sz="3200" dirty="0"/>
            </a:br>
            <a:br>
              <a:rPr lang="pl-PL" sz="3200" dirty="0"/>
            </a:br>
            <a:endParaRPr lang="en-US" sz="3200" dirty="0"/>
          </a:p>
          <a:p>
            <a:endParaRPr lang="pl-PL" sz="3200" dirty="0"/>
          </a:p>
          <a:p>
            <a:r>
              <a:rPr lang="pl-PL" sz="3200" dirty="0"/>
              <a:t>Algorytmy oparte o </a:t>
            </a:r>
            <a:r>
              <a:rPr lang="pl-PL" sz="3200" i="1" dirty="0">
                <a:solidFill>
                  <a:srgbClr val="FF0000"/>
                </a:solidFill>
              </a:rPr>
              <a:t>Boosting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en-US" sz="3200" dirty="0"/>
              <a:t>Gradient Boosting Machines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en-US" sz="3200" dirty="0"/>
              <a:t>AdaBoost</a:t>
            </a:r>
            <a:endParaRPr lang="pl-PL" sz="3200" dirty="0"/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pl-PL" sz="3200" dirty="0" err="1"/>
              <a:t>Xtreme</a:t>
            </a:r>
            <a:r>
              <a:rPr lang="pl-PL" sz="3200" dirty="0"/>
              <a:t> Gradient </a:t>
            </a:r>
            <a:r>
              <a:rPr lang="pl-PL" sz="3200" dirty="0" err="1"/>
              <a:t>Boosting</a:t>
            </a:r>
            <a:r>
              <a:rPr lang="pl-PL" sz="3200" dirty="0"/>
              <a:t> (klasyfikacja i regresja),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pl-PL" sz="3200" dirty="0" err="1"/>
              <a:t>LogitBoost</a:t>
            </a:r>
            <a:r>
              <a:rPr lang="pl-PL" sz="3200" dirty="0"/>
              <a:t> (rozwinięcie </a:t>
            </a:r>
            <a:r>
              <a:rPr lang="pl-PL" sz="3200" dirty="0" err="1"/>
              <a:t>AdaBoost</a:t>
            </a:r>
            <a:r>
              <a:rPr lang="pl-PL" sz="3200" dirty="0"/>
              <a:t>), 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pl-PL" sz="3200" dirty="0" err="1"/>
              <a:t>LPBoost</a:t>
            </a:r>
            <a:r>
              <a:rPr lang="pl-PL" sz="3200" dirty="0"/>
              <a:t> (programowanie liniowe, klasyfikacja binarna -1,1),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pl-PL" sz="3200" dirty="0" err="1"/>
              <a:t>TotalBoost</a:t>
            </a:r>
            <a:r>
              <a:rPr lang="pl-PL" sz="3200" dirty="0"/>
              <a:t> (programowanie liniowe, klasyfikacja binarna -1,1),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pl-PL" sz="3200" dirty="0" err="1"/>
              <a:t>MadaBoost</a:t>
            </a:r>
            <a:r>
              <a:rPr lang="pl-PL" sz="3200" dirty="0"/>
              <a:t> (rozwinięcie </a:t>
            </a:r>
            <a:r>
              <a:rPr lang="pl-PL" sz="3200" dirty="0" err="1"/>
              <a:t>AdaBoost</a:t>
            </a:r>
            <a:r>
              <a:rPr lang="pl-PL" sz="3200" dirty="0"/>
              <a:t>, odporny na duży szum), </a:t>
            </a:r>
          </a:p>
          <a:p>
            <a:pPr marL="534988" indent="-44450">
              <a:buFont typeface="Wingdings" panose="05000000000000000000" pitchFamily="2" charset="2"/>
              <a:buChar char="§"/>
            </a:pPr>
            <a:r>
              <a:rPr lang="pl-PL" sz="3200" dirty="0" err="1"/>
              <a:t>BrownBoost</a:t>
            </a:r>
            <a:endParaRPr lang="pl-PL" sz="3200" dirty="0"/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2A9BC2-2D5D-4F43-9385-572AA88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98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14144-7C40-470D-92BE-8A2326C0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>
                <a:solidFill>
                  <a:srgbClr val="001D77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METODY BOOTSTRAP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A3DAFF8-7A6D-4A1B-98EC-A23243D0F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D535C94-16BF-420E-B776-24DB7524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pl-P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9C312F-F929-4B31-9E7B-668BE4DE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Pasting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AB36D9-AB36-48E5-9EC1-125F3B3B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01" y="994300"/>
            <a:ext cx="8654600" cy="518266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l-PL" sz="2400" dirty="0"/>
              <a:t>Losujemy </a:t>
            </a:r>
            <a:r>
              <a:rPr lang="pl-PL" sz="2400" dirty="0">
                <a:solidFill>
                  <a:srgbClr val="FF0000"/>
                </a:solidFill>
              </a:rPr>
              <a:t>bez zwracania</a:t>
            </a:r>
            <a:r>
              <a:rPr lang="pl-PL" sz="2400" dirty="0"/>
              <a:t> </a:t>
            </a:r>
            <a:r>
              <a:rPr lang="pl-PL" sz="2400" i="1" dirty="0">
                <a:solidFill>
                  <a:srgbClr val="FF0000"/>
                </a:solidFill>
              </a:rPr>
              <a:t>n</a:t>
            </a:r>
            <a:r>
              <a:rPr lang="pl-PL" sz="2400" dirty="0"/>
              <a:t>-elementową </a:t>
            </a:r>
            <a:r>
              <a:rPr lang="pl-PL" sz="2400" dirty="0" err="1"/>
              <a:t>podróbę</a:t>
            </a:r>
            <a:r>
              <a:rPr lang="pl-PL" sz="2400" dirty="0"/>
              <a:t> z </a:t>
            </a:r>
            <a:r>
              <a:rPr lang="pl-PL" sz="2400" i="1" dirty="0">
                <a:solidFill>
                  <a:srgbClr val="FF0000"/>
                </a:solidFill>
              </a:rPr>
              <a:t>N</a:t>
            </a:r>
            <a:r>
              <a:rPr lang="pl-PL" sz="2400" dirty="0"/>
              <a:t>-elementowego zbioru uczącego. 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Na podstawie </a:t>
            </a:r>
            <a:r>
              <a:rPr lang="pl-PL" sz="2400" dirty="0" err="1"/>
              <a:t>podpróby</a:t>
            </a:r>
            <a:r>
              <a:rPr lang="pl-PL" sz="2400" dirty="0"/>
              <a:t> stworzone zostanie drzewo.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W każdym węźle podział odbywa się na podstawie </a:t>
            </a:r>
            <a:r>
              <a:rPr lang="pl-PL" sz="2400" dirty="0">
                <a:solidFill>
                  <a:srgbClr val="FF0000"/>
                </a:solidFill>
              </a:rPr>
              <a:t>wszystkich </a:t>
            </a:r>
            <a:r>
              <a:rPr lang="pl-PL" sz="2400" i="1" dirty="0">
                <a:solidFill>
                  <a:srgbClr val="FF0000"/>
                </a:solidFill>
              </a:rPr>
              <a:t>p</a:t>
            </a:r>
            <a:r>
              <a:rPr lang="pl-PL" sz="2400" dirty="0">
                <a:solidFill>
                  <a:srgbClr val="FF0000"/>
                </a:solidFill>
              </a:rPr>
              <a:t> atrybutów</a:t>
            </a:r>
            <a:r>
              <a:rPr lang="pl-PL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Proces budowania drzewa bez przycinania trwa do momentu uzyskania w liściach elementów z tylko jednej klasy (lub innego warunku stopu).</a:t>
            </a:r>
          </a:p>
          <a:p>
            <a:pPr>
              <a:buFont typeface="+mj-lt"/>
              <a:buAutoNum type="arabicPeriod"/>
            </a:pPr>
            <a:r>
              <a:rPr lang="pl-PL" sz="2400" dirty="0"/>
              <a:t>Out-of-</a:t>
            </a:r>
            <a:r>
              <a:rPr lang="pl-PL" sz="2400" dirty="0" err="1"/>
              <a:t>bag</a:t>
            </a:r>
            <a:r>
              <a:rPr lang="pl-PL" sz="2400" dirty="0"/>
              <a:t> (OOB) error – do oceny precyzji dla danego zbioru uczącego dla każdego obiektu wykorzystujemy wszystkie drzewa, które nie uczyły się na bazie tego obiektu. Wyznaczamy predykcję dla każdego drzewa. Finalna predykcja odpowiada predykcji w </a:t>
            </a:r>
            <a:r>
              <a:rPr lang="pl-PL" sz="2400" dirty="0" err="1"/>
              <a:t>kNN</a:t>
            </a:r>
            <a:r>
              <a:rPr lang="pl-PL" sz="2400" dirty="0"/>
              <a:t> – najczęstsza etykieta lub średnia.</a:t>
            </a:r>
          </a:p>
          <a:p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2C1D72-06D1-4F2B-B37A-4F3652F1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EC7-4B9D-428C-9087-B61AD018EF74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62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2036</Words>
  <Application>Microsoft Office PowerPoint</Application>
  <PresentationFormat>Pokaz na ekranie (4:3)</PresentationFormat>
  <Paragraphs>353</Paragraphs>
  <Slides>44</Slides>
  <Notes>2</Notes>
  <HiddenSlides>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44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Cambria Math</vt:lpstr>
      <vt:lpstr>Fira Sans</vt:lpstr>
      <vt:lpstr>Wingdings</vt:lpstr>
      <vt:lpstr>1_Motyw pakietu Office</vt:lpstr>
      <vt:lpstr>Prezentacja programu PowerPoint</vt:lpstr>
      <vt:lpstr>Plan prezentacji</vt:lpstr>
      <vt:lpstr>Motywacja</vt:lpstr>
      <vt:lpstr>Idea</vt:lpstr>
      <vt:lpstr>Trzy podejścia</vt:lpstr>
      <vt:lpstr>Prezentacja programu PowerPoint</vt:lpstr>
      <vt:lpstr>Przykłady algorytmów</vt:lpstr>
      <vt:lpstr>METODY BOOTSTRAP</vt:lpstr>
      <vt:lpstr>Algorytm Pasting</vt:lpstr>
      <vt:lpstr>Algorytm Bagging  (Bootstrap Aggregating)</vt:lpstr>
      <vt:lpstr>Algorytm Random Subspaces</vt:lpstr>
      <vt:lpstr>Algorytm Random Forest</vt:lpstr>
      <vt:lpstr>Prezentacja programu PowerPoint</vt:lpstr>
      <vt:lpstr>Przykład – dla drzew regresyjnych </vt:lpstr>
      <vt:lpstr>Przykład</vt:lpstr>
      <vt:lpstr>Przykład</vt:lpstr>
      <vt:lpstr>Przykład</vt:lpstr>
      <vt:lpstr>Przykład</vt:lpstr>
      <vt:lpstr>Przykład</vt:lpstr>
      <vt:lpstr>Przykład</vt:lpstr>
      <vt:lpstr>Prezentacja programu PowerPoint</vt:lpstr>
      <vt:lpstr>METODY BOOSTING</vt:lpstr>
      <vt:lpstr>Boosting</vt:lpstr>
      <vt:lpstr>Algorytm AdaBoost (Adaptive Boosting)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Przykład</vt:lpstr>
      <vt:lpstr>Algorytm Gradient Boost Friedman’a</vt:lpstr>
      <vt:lpstr>Algorytm Gradient Boost Friedman’a</vt:lpstr>
      <vt:lpstr>Relative influence</vt:lpstr>
      <vt:lpstr>Boosting implementacja w gbm()</vt:lpstr>
      <vt:lpstr>Dewiancja</vt:lpstr>
      <vt:lpstr>Dewiancja</vt:lpstr>
      <vt:lpstr>Dewiancja</vt:lpstr>
      <vt:lpstr>Przykłady dla rozkładów z pakietu GBM</vt:lpstr>
      <vt:lpstr>Prezentacja programu PowerPoint</vt:lpstr>
    </vt:vector>
  </TitlesOfParts>
  <Company>USrzeszow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Teraźniejszość i przyszłość ukraińskiej emigracji pracowniczej  w Europie</dc:title>
  <dc:creator>Bożek Elżbieta</dc:creator>
  <cp:lastModifiedBy>Wójcik Sebastian</cp:lastModifiedBy>
  <cp:revision>235</cp:revision>
  <dcterms:created xsi:type="dcterms:W3CDTF">2019-01-23T09:10:56Z</dcterms:created>
  <dcterms:modified xsi:type="dcterms:W3CDTF">2023-11-29T12:32:53Z</dcterms:modified>
</cp:coreProperties>
</file>