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"/>
  </p:notesMasterIdLst>
  <p:sldIdLst>
    <p:sldId id="274" r:id="rId2"/>
    <p:sldId id="493" r:id="rId3"/>
    <p:sldId id="483" r:id="rId4"/>
    <p:sldId id="482" r:id="rId5"/>
    <p:sldId id="485" r:id="rId6"/>
    <p:sldId id="484" r:id="rId7"/>
    <p:sldId id="486" r:id="rId8"/>
    <p:sldId id="487" r:id="rId9"/>
    <p:sldId id="488" r:id="rId10"/>
    <p:sldId id="489" r:id="rId11"/>
    <p:sldId id="491" r:id="rId12"/>
    <p:sldId id="492" r:id="rId13"/>
    <p:sldId id="275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lachta Piotr" initials="SP" lastIdx="1" clrIdx="0">
    <p:extLst>
      <p:ext uri="{19B8F6BF-5375-455C-9EA6-DF929625EA0E}">
        <p15:presenceInfo xmlns:p15="http://schemas.microsoft.com/office/powerpoint/2012/main" userId="S-1-5-21-3419930908-1354286565-637230989-130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D77"/>
    <a:srgbClr val="06C65D"/>
    <a:srgbClr val="33CC33"/>
    <a:srgbClr val="69B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2608A3-B922-4C68-B67F-F0444BDB13E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CCAF84CC-9EB2-4B73-A0A4-5440B1DF87B3}">
      <dgm:prSet phldrT="[Tekst]"/>
      <dgm:spPr/>
      <dgm:t>
        <a:bodyPr/>
        <a:lstStyle/>
        <a:p>
          <a:r>
            <a:rPr lang="pl-PL" dirty="0"/>
            <a:t>Główne założenia</a:t>
          </a:r>
        </a:p>
      </dgm:t>
    </dgm:pt>
    <dgm:pt modelId="{8DA9F48F-167A-4BB2-9D12-C3BED49BDA63}" type="parTrans" cxnId="{8D44980F-D3E8-4D30-8D8B-FC750C3D6E70}">
      <dgm:prSet/>
      <dgm:spPr/>
      <dgm:t>
        <a:bodyPr/>
        <a:lstStyle/>
        <a:p>
          <a:endParaRPr lang="pl-PL"/>
        </a:p>
      </dgm:t>
    </dgm:pt>
    <dgm:pt modelId="{3FFDDB66-42EC-4E5D-AA50-ABE8B2FBE8CE}" type="sibTrans" cxnId="{8D44980F-D3E8-4D30-8D8B-FC750C3D6E70}">
      <dgm:prSet/>
      <dgm:spPr/>
      <dgm:t>
        <a:bodyPr/>
        <a:lstStyle/>
        <a:p>
          <a:endParaRPr lang="pl-PL"/>
        </a:p>
      </dgm:t>
    </dgm:pt>
    <dgm:pt modelId="{C8D5095A-A3EE-4935-B3A0-67C8FB8B9316}">
      <dgm:prSet phldrT="[Tekst]"/>
      <dgm:spPr/>
      <dgm:t>
        <a:bodyPr/>
        <a:lstStyle/>
        <a:p>
          <a:r>
            <a:rPr lang="pl-PL" dirty="0"/>
            <a:t>Klasyfikacja i regresja</a:t>
          </a:r>
        </a:p>
      </dgm:t>
    </dgm:pt>
    <dgm:pt modelId="{CFAB2994-0450-4603-99B3-D76EB1E46E5A}" type="parTrans" cxnId="{6908EAEB-2124-496C-8340-BFD766FFBB0A}">
      <dgm:prSet/>
      <dgm:spPr/>
      <dgm:t>
        <a:bodyPr/>
        <a:lstStyle/>
        <a:p>
          <a:endParaRPr lang="pl-PL"/>
        </a:p>
      </dgm:t>
    </dgm:pt>
    <dgm:pt modelId="{52D795CA-A15E-491B-A8E7-DC5A81743600}" type="sibTrans" cxnId="{6908EAEB-2124-496C-8340-BFD766FFBB0A}">
      <dgm:prSet/>
      <dgm:spPr/>
      <dgm:t>
        <a:bodyPr/>
        <a:lstStyle/>
        <a:p>
          <a:endParaRPr lang="pl-PL"/>
        </a:p>
      </dgm:t>
    </dgm:pt>
    <dgm:pt modelId="{BD9215A8-EDC4-4A97-84F4-E90A5DDE08FD}">
      <dgm:prSet phldrT="[Tekst]"/>
      <dgm:spPr/>
      <dgm:t>
        <a:bodyPr/>
        <a:lstStyle/>
        <a:p>
          <a:r>
            <a:rPr lang="pl-PL" dirty="0"/>
            <a:t>Kroki algorytmu</a:t>
          </a:r>
        </a:p>
      </dgm:t>
    </dgm:pt>
    <dgm:pt modelId="{EC9DAF75-7069-407A-9C16-ACE6DCAF8832}" type="parTrans" cxnId="{7822F97F-CD49-438A-84D8-FFD639764956}">
      <dgm:prSet/>
      <dgm:spPr/>
      <dgm:t>
        <a:bodyPr/>
        <a:lstStyle/>
        <a:p>
          <a:endParaRPr lang="pl-PL"/>
        </a:p>
      </dgm:t>
    </dgm:pt>
    <dgm:pt modelId="{C2E1C4B9-F27E-44C2-9B45-49B5A43E5FCB}" type="sibTrans" cxnId="{7822F97F-CD49-438A-84D8-FFD639764956}">
      <dgm:prSet/>
      <dgm:spPr/>
      <dgm:t>
        <a:bodyPr/>
        <a:lstStyle/>
        <a:p>
          <a:endParaRPr lang="pl-PL"/>
        </a:p>
      </dgm:t>
    </dgm:pt>
    <dgm:pt modelId="{50835DD7-D5FC-4965-9AA4-BFB52CCBFA72}">
      <dgm:prSet phldrT="[Tekst]"/>
      <dgm:spPr/>
      <dgm:t>
        <a:bodyPr/>
        <a:lstStyle/>
        <a:p>
          <a:r>
            <a:rPr lang="pl-PL" dirty="0"/>
            <a:t>Przykłady</a:t>
          </a:r>
        </a:p>
      </dgm:t>
    </dgm:pt>
    <dgm:pt modelId="{C58CCF41-3091-45D3-AAFE-6AB016127155}" type="parTrans" cxnId="{86768326-63F3-43CC-8785-03582E39BBB0}">
      <dgm:prSet/>
      <dgm:spPr/>
      <dgm:t>
        <a:bodyPr/>
        <a:lstStyle/>
        <a:p>
          <a:endParaRPr lang="pl-PL"/>
        </a:p>
      </dgm:t>
    </dgm:pt>
    <dgm:pt modelId="{D3BCC647-FE1F-4905-AAAA-88699328A564}" type="sibTrans" cxnId="{86768326-63F3-43CC-8785-03582E39BBB0}">
      <dgm:prSet/>
      <dgm:spPr/>
      <dgm:t>
        <a:bodyPr/>
        <a:lstStyle/>
        <a:p>
          <a:endParaRPr lang="pl-PL"/>
        </a:p>
      </dgm:t>
    </dgm:pt>
    <dgm:pt modelId="{F872E25A-28FB-476C-A020-860D17C764E3}">
      <dgm:prSet phldrT="[Tekst]"/>
      <dgm:spPr/>
      <dgm:t>
        <a:bodyPr/>
        <a:lstStyle/>
        <a:p>
          <a:r>
            <a:rPr lang="pl-PL" dirty="0"/>
            <a:t>Wady i zalety metody</a:t>
          </a:r>
        </a:p>
      </dgm:t>
    </dgm:pt>
    <dgm:pt modelId="{928D206B-0ECF-4624-8240-45BB460E0E2C}" type="parTrans" cxnId="{44A3B757-3968-4B32-A794-807483BBBE05}">
      <dgm:prSet/>
      <dgm:spPr/>
      <dgm:t>
        <a:bodyPr/>
        <a:lstStyle/>
        <a:p>
          <a:endParaRPr lang="pl-PL"/>
        </a:p>
      </dgm:t>
    </dgm:pt>
    <dgm:pt modelId="{CA97B2D1-B996-485B-A0FE-15A1BE005FFD}" type="sibTrans" cxnId="{44A3B757-3968-4B32-A794-807483BBBE05}">
      <dgm:prSet/>
      <dgm:spPr/>
      <dgm:t>
        <a:bodyPr/>
        <a:lstStyle/>
        <a:p>
          <a:endParaRPr lang="pl-PL"/>
        </a:p>
      </dgm:t>
    </dgm:pt>
    <dgm:pt modelId="{4749290A-2EA5-4B62-B3D1-756A7B5C741E}" type="pres">
      <dgm:prSet presAssocID="{DE2608A3-B922-4C68-B67F-F0444BDB13E5}" presName="Name0" presStyleCnt="0">
        <dgm:presLayoutVars>
          <dgm:chMax val="7"/>
          <dgm:chPref val="7"/>
          <dgm:dir/>
        </dgm:presLayoutVars>
      </dgm:prSet>
      <dgm:spPr/>
    </dgm:pt>
    <dgm:pt modelId="{14E3AC21-EC1C-4A81-BE1C-D11910D9D295}" type="pres">
      <dgm:prSet presAssocID="{DE2608A3-B922-4C68-B67F-F0444BDB13E5}" presName="Name1" presStyleCnt="0"/>
      <dgm:spPr/>
    </dgm:pt>
    <dgm:pt modelId="{FCADC048-71D6-47D8-B1D1-49E951AE408F}" type="pres">
      <dgm:prSet presAssocID="{DE2608A3-B922-4C68-B67F-F0444BDB13E5}" presName="cycle" presStyleCnt="0"/>
      <dgm:spPr/>
    </dgm:pt>
    <dgm:pt modelId="{5828C33E-D1B5-490C-A44F-89A532957A07}" type="pres">
      <dgm:prSet presAssocID="{DE2608A3-B922-4C68-B67F-F0444BDB13E5}" presName="srcNode" presStyleLbl="node1" presStyleIdx="0" presStyleCnt="5"/>
      <dgm:spPr/>
    </dgm:pt>
    <dgm:pt modelId="{8505D2AF-F3F3-495E-843A-1854DC98D6C0}" type="pres">
      <dgm:prSet presAssocID="{DE2608A3-B922-4C68-B67F-F0444BDB13E5}" presName="conn" presStyleLbl="parChTrans1D2" presStyleIdx="0" presStyleCnt="1"/>
      <dgm:spPr/>
    </dgm:pt>
    <dgm:pt modelId="{E50B5926-C641-4238-BA85-6BFA6ECCE0C4}" type="pres">
      <dgm:prSet presAssocID="{DE2608A3-B922-4C68-B67F-F0444BDB13E5}" presName="extraNode" presStyleLbl="node1" presStyleIdx="0" presStyleCnt="5"/>
      <dgm:spPr/>
    </dgm:pt>
    <dgm:pt modelId="{11206A08-2C76-4301-A160-40DB7EFCC835}" type="pres">
      <dgm:prSet presAssocID="{DE2608A3-B922-4C68-B67F-F0444BDB13E5}" presName="dstNode" presStyleLbl="node1" presStyleIdx="0" presStyleCnt="5"/>
      <dgm:spPr/>
    </dgm:pt>
    <dgm:pt modelId="{98C492F7-6ED6-4989-8702-A0146581E24F}" type="pres">
      <dgm:prSet presAssocID="{CCAF84CC-9EB2-4B73-A0A4-5440B1DF87B3}" presName="text_1" presStyleLbl="node1" presStyleIdx="0" presStyleCnt="5">
        <dgm:presLayoutVars>
          <dgm:bulletEnabled val="1"/>
        </dgm:presLayoutVars>
      </dgm:prSet>
      <dgm:spPr/>
    </dgm:pt>
    <dgm:pt modelId="{1DA0C59F-B44F-4568-B57D-D4279C183469}" type="pres">
      <dgm:prSet presAssocID="{CCAF84CC-9EB2-4B73-A0A4-5440B1DF87B3}" presName="accent_1" presStyleCnt="0"/>
      <dgm:spPr/>
    </dgm:pt>
    <dgm:pt modelId="{4A906CD2-DBC6-41A0-A606-A448DD1610A4}" type="pres">
      <dgm:prSet presAssocID="{CCAF84CC-9EB2-4B73-A0A4-5440B1DF87B3}" presName="accentRepeatNode" presStyleLbl="solidFgAcc1" presStyleIdx="0" presStyleCnt="5"/>
      <dgm:spPr/>
    </dgm:pt>
    <dgm:pt modelId="{B9E2EC6B-4DD7-4A88-A6E8-A5EB1D1BD59D}" type="pres">
      <dgm:prSet presAssocID="{C8D5095A-A3EE-4935-B3A0-67C8FB8B9316}" presName="text_2" presStyleLbl="node1" presStyleIdx="1" presStyleCnt="5">
        <dgm:presLayoutVars>
          <dgm:bulletEnabled val="1"/>
        </dgm:presLayoutVars>
      </dgm:prSet>
      <dgm:spPr/>
    </dgm:pt>
    <dgm:pt modelId="{72E1B8F4-5676-4129-93C2-9D50EEF94F8B}" type="pres">
      <dgm:prSet presAssocID="{C8D5095A-A3EE-4935-B3A0-67C8FB8B9316}" presName="accent_2" presStyleCnt="0"/>
      <dgm:spPr/>
    </dgm:pt>
    <dgm:pt modelId="{97000B2D-5E5E-45FD-8F48-874C81F6DB8D}" type="pres">
      <dgm:prSet presAssocID="{C8D5095A-A3EE-4935-B3A0-67C8FB8B9316}" presName="accentRepeatNode" presStyleLbl="solidFgAcc1" presStyleIdx="1" presStyleCnt="5"/>
      <dgm:spPr/>
    </dgm:pt>
    <dgm:pt modelId="{1E3EE0B3-F23F-42D0-A107-3A914A2F6790}" type="pres">
      <dgm:prSet presAssocID="{BD9215A8-EDC4-4A97-84F4-E90A5DDE08FD}" presName="text_3" presStyleLbl="node1" presStyleIdx="2" presStyleCnt="5">
        <dgm:presLayoutVars>
          <dgm:bulletEnabled val="1"/>
        </dgm:presLayoutVars>
      </dgm:prSet>
      <dgm:spPr/>
    </dgm:pt>
    <dgm:pt modelId="{4BFADFC1-9EA3-41D0-8C12-CD2BDCA875C3}" type="pres">
      <dgm:prSet presAssocID="{BD9215A8-EDC4-4A97-84F4-E90A5DDE08FD}" presName="accent_3" presStyleCnt="0"/>
      <dgm:spPr/>
    </dgm:pt>
    <dgm:pt modelId="{D63482B3-0364-4BBD-9A21-6CF628AFAFD2}" type="pres">
      <dgm:prSet presAssocID="{BD9215A8-EDC4-4A97-84F4-E90A5DDE08FD}" presName="accentRepeatNode" presStyleLbl="solidFgAcc1" presStyleIdx="2" presStyleCnt="5"/>
      <dgm:spPr/>
    </dgm:pt>
    <dgm:pt modelId="{935C919F-169F-4E5A-AA02-BB37961AA2B5}" type="pres">
      <dgm:prSet presAssocID="{50835DD7-D5FC-4965-9AA4-BFB52CCBFA72}" presName="text_4" presStyleLbl="node1" presStyleIdx="3" presStyleCnt="5">
        <dgm:presLayoutVars>
          <dgm:bulletEnabled val="1"/>
        </dgm:presLayoutVars>
      </dgm:prSet>
      <dgm:spPr/>
    </dgm:pt>
    <dgm:pt modelId="{3E631BBF-A928-4AA3-AD4A-63C849C742F6}" type="pres">
      <dgm:prSet presAssocID="{50835DD7-D5FC-4965-9AA4-BFB52CCBFA72}" presName="accent_4" presStyleCnt="0"/>
      <dgm:spPr/>
    </dgm:pt>
    <dgm:pt modelId="{C85297AE-B069-467A-9A5C-98A3C5F1D709}" type="pres">
      <dgm:prSet presAssocID="{50835DD7-D5FC-4965-9AA4-BFB52CCBFA72}" presName="accentRepeatNode" presStyleLbl="solidFgAcc1" presStyleIdx="3" presStyleCnt="5"/>
      <dgm:spPr/>
    </dgm:pt>
    <dgm:pt modelId="{A625FD73-33F5-4515-9AB7-5988969FA957}" type="pres">
      <dgm:prSet presAssocID="{F872E25A-28FB-476C-A020-860D17C764E3}" presName="text_5" presStyleLbl="node1" presStyleIdx="4" presStyleCnt="5">
        <dgm:presLayoutVars>
          <dgm:bulletEnabled val="1"/>
        </dgm:presLayoutVars>
      </dgm:prSet>
      <dgm:spPr/>
    </dgm:pt>
    <dgm:pt modelId="{26A571C5-19CE-41DA-B3DB-2A519B3954F9}" type="pres">
      <dgm:prSet presAssocID="{F872E25A-28FB-476C-A020-860D17C764E3}" presName="accent_5" presStyleCnt="0"/>
      <dgm:spPr/>
    </dgm:pt>
    <dgm:pt modelId="{B9BDE116-96A7-4949-B2D4-895D4482F343}" type="pres">
      <dgm:prSet presAssocID="{F872E25A-28FB-476C-A020-860D17C764E3}" presName="accentRepeatNode" presStyleLbl="solidFgAcc1" presStyleIdx="4" presStyleCnt="5"/>
      <dgm:spPr/>
    </dgm:pt>
  </dgm:ptLst>
  <dgm:cxnLst>
    <dgm:cxn modelId="{8D44980F-D3E8-4D30-8D8B-FC750C3D6E70}" srcId="{DE2608A3-B922-4C68-B67F-F0444BDB13E5}" destId="{CCAF84CC-9EB2-4B73-A0A4-5440B1DF87B3}" srcOrd="0" destOrd="0" parTransId="{8DA9F48F-167A-4BB2-9D12-C3BED49BDA63}" sibTransId="{3FFDDB66-42EC-4E5D-AA50-ABE8B2FBE8CE}"/>
    <dgm:cxn modelId="{86768326-63F3-43CC-8785-03582E39BBB0}" srcId="{DE2608A3-B922-4C68-B67F-F0444BDB13E5}" destId="{50835DD7-D5FC-4965-9AA4-BFB52CCBFA72}" srcOrd="3" destOrd="0" parTransId="{C58CCF41-3091-45D3-AAFE-6AB016127155}" sibTransId="{D3BCC647-FE1F-4905-AAAA-88699328A564}"/>
    <dgm:cxn modelId="{11447D2B-8C4F-4D09-BFA7-3077C46F75B5}" type="presOf" srcId="{CCAF84CC-9EB2-4B73-A0A4-5440B1DF87B3}" destId="{98C492F7-6ED6-4989-8702-A0146581E24F}" srcOrd="0" destOrd="0" presId="urn:microsoft.com/office/officeart/2008/layout/VerticalCurvedList"/>
    <dgm:cxn modelId="{22264F61-83F0-45F2-9EF3-3352DAD369BD}" type="presOf" srcId="{BD9215A8-EDC4-4A97-84F4-E90A5DDE08FD}" destId="{1E3EE0B3-F23F-42D0-A107-3A914A2F6790}" srcOrd="0" destOrd="0" presId="urn:microsoft.com/office/officeart/2008/layout/VerticalCurvedList"/>
    <dgm:cxn modelId="{9A600F68-650D-497E-A815-CBB29206CA8B}" type="presOf" srcId="{C8D5095A-A3EE-4935-B3A0-67C8FB8B9316}" destId="{B9E2EC6B-4DD7-4A88-A6E8-A5EB1D1BD59D}" srcOrd="0" destOrd="0" presId="urn:microsoft.com/office/officeart/2008/layout/VerticalCurvedList"/>
    <dgm:cxn modelId="{E372444E-7A4D-4CD9-B07D-8F23698AEB7C}" type="presOf" srcId="{F872E25A-28FB-476C-A020-860D17C764E3}" destId="{A625FD73-33F5-4515-9AB7-5988969FA957}" srcOrd="0" destOrd="0" presId="urn:microsoft.com/office/officeart/2008/layout/VerticalCurvedList"/>
    <dgm:cxn modelId="{08C1CA4F-CE36-4570-8101-632765725CED}" type="presOf" srcId="{DE2608A3-B922-4C68-B67F-F0444BDB13E5}" destId="{4749290A-2EA5-4B62-B3D1-756A7B5C741E}" srcOrd="0" destOrd="0" presId="urn:microsoft.com/office/officeart/2008/layout/VerticalCurvedList"/>
    <dgm:cxn modelId="{44A3B757-3968-4B32-A794-807483BBBE05}" srcId="{DE2608A3-B922-4C68-B67F-F0444BDB13E5}" destId="{F872E25A-28FB-476C-A020-860D17C764E3}" srcOrd="4" destOrd="0" parTransId="{928D206B-0ECF-4624-8240-45BB460E0E2C}" sibTransId="{CA97B2D1-B996-485B-A0FE-15A1BE005FFD}"/>
    <dgm:cxn modelId="{94C9207F-A05C-4D6C-9BFE-9F639DF08F39}" type="presOf" srcId="{50835DD7-D5FC-4965-9AA4-BFB52CCBFA72}" destId="{935C919F-169F-4E5A-AA02-BB37961AA2B5}" srcOrd="0" destOrd="0" presId="urn:microsoft.com/office/officeart/2008/layout/VerticalCurvedList"/>
    <dgm:cxn modelId="{7822F97F-CD49-438A-84D8-FFD639764956}" srcId="{DE2608A3-B922-4C68-B67F-F0444BDB13E5}" destId="{BD9215A8-EDC4-4A97-84F4-E90A5DDE08FD}" srcOrd="2" destOrd="0" parTransId="{EC9DAF75-7069-407A-9C16-ACE6DCAF8832}" sibTransId="{C2E1C4B9-F27E-44C2-9B45-49B5A43E5FCB}"/>
    <dgm:cxn modelId="{05DB99CD-985E-4275-9ABC-C69A3897C1F1}" type="presOf" srcId="{3FFDDB66-42EC-4E5D-AA50-ABE8B2FBE8CE}" destId="{8505D2AF-F3F3-495E-843A-1854DC98D6C0}" srcOrd="0" destOrd="0" presId="urn:microsoft.com/office/officeart/2008/layout/VerticalCurvedList"/>
    <dgm:cxn modelId="{6908EAEB-2124-496C-8340-BFD766FFBB0A}" srcId="{DE2608A3-B922-4C68-B67F-F0444BDB13E5}" destId="{C8D5095A-A3EE-4935-B3A0-67C8FB8B9316}" srcOrd="1" destOrd="0" parTransId="{CFAB2994-0450-4603-99B3-D76EB1E46E5A}" sibTransId="{52D795CA-A15E-491B-A8E7-DC5A81743600}"/>
    <dgm:cxn modelId="{ED8CEBE9-C5B7-490A-8848-EDC10DBBF86E}" type="presParOf" srcId="{4749290A-2EA5-4B62-B3D1-756A7B5C741E}" destId="{14E3AC21-EC1C-4A81-BE1C-D11910D9D295}" srcOrd="0" destOrd="0" presId="urn:microsoft.com/office/officeart/2008/layout/VerticalCurvedList"/>
    <dgm:cxn modelId="{F21167D6-D160-49D2-A783-317BA0F28EEA}" type="presParOf" srcId="{14E3AC21-EC1C-4A81-BE1C-D11910D9D295}" destId="{FCADC048-71D6-47D8-B1D1-49E951AE408F}" srcOrd="0" destOrd="0" presId="urn:microsoft.com/office/officeart/2008/layout/VerticalCurvedList"/>
    <dgm:cxn modelId="{47E8475B-FD83-463E-A458-99E0BDF8281B}" type="presParOf" srcId="{FCADC048-71D6-47D8-B1D1-49E951AE408F}" destId="{5828C33E-D1B5-490C-A44F-89A532957A07}" srcOrd="0" destOrd="0" presId="urn:microsoft.com/office/officeart/2008/layout/VerticalCurvedList"/>
    <dgm:cxn modelId="{298FBABF-7388-406D-A776-2F8301BD294F}" type="presParOf" srcId="{FCADC048-71D6-47D8-B1D1-49E951AE408F}" destId="{8505D2AF-F3F3-495E-843A-1854DC98D6C0}" srcOrd="1" destOrd="0" presId="urn:microsoft.com/office/officeart/2008/layout/VerticalCurvedList"/>
    <dgm:cxn modelId="{97BF5535-704B-4FAA-829E-DA903714FF69}" type="presParOf" srcId="{FCADC048-71D6-47D8-B1D1-49E951AE408F}" destId="{E50B5926-C641-4238-BA85-6BFA6ECCE0C4}" srcOrd="2" destOrd="0" presId="urn:microsoft.com/office/officeart/2008/layout/VerticalCurvedList"/>
    <dgm:cxn modelId="{F6ECF6F6-17C7-4D9B-948C-FFCFD49A9257}" type="presParOf" srcId="{FCADC048-71D6-47D8-B1D1-49E951AE408F}" destId="{11206A08-2C76-4301-A160-40DB7EFCC835}" srcOrd="3" destOrd="0" presId="urn:microsoft.com/office/officeart/2008/layout/VerticalCurvedList"/>
    <dgm:cxn modelId="{69AB91D9-E942-4624-B0B8-19BEC1041F60}" type="presParOf" srcId="{14E3AC21-EC1C-4A81-BE1C-D11910D9D295}" destId="{98C492F7-6ED6-4989-8702-A0146581E24F}" srcOrd="1" destOrd="0" presId="urn:microsoft.com/office/officeart/2008/layout/VerticalCurvedList"/>
    <dgm:cxn modelId="{B7848F4D-F50B-46DB-97DE-37D2BCEE2E07}" type="presParOf" srcId="{14E3AC21-EC1C-4A81-BE1C-D11910D9D295}" destId="{1DA0C59F-B44F-4568-B57D-D4279C183469}" srcOrd="2" destOrd="0" presId="urn:microsoft.com/office/officeart/2008/layout/VerticalCurvedList"/>
    <dgm:cxn modelId="{1735D279-7653-431E-8EE5-58DADAD3340C}" type="presParOf" srcId="{1DA0C59F-B44F-4568-B57D-D4279C183469}" destId="{4A906CD2-DBC6-41A0-A606-A448DD1610A4}" srcOrd="0" destOrd="0" presId="urn:microsoft.com/office/officeart/2008/layout/VerticalCurvedList"/>
    <dgm:cxn modelId="{69F6049A-9144-4109-8F77-C708F8D084AE}" type="presParOf" srcId="{14E3AC21-EC1C-4A81-BE1C-D11910D9D295}" destId="{B9E2EC6B-4DD7-4A88-A6E8-A5EB1D1BD59D}" srcOrd="3" destOrd="0" presId="urn:microsoft.com/office/officeart/2008/layout/VerticalCurvedList"/>
    <dgm:cxn modelId="{26834C70-C75F-468E-8DEE-8F4277B376F1}" type="presParOf" srcId="{14E3AC21-EC1C-4A81-BE1C-D11910D9D295}" destId="{72E1B8F4-5676-4129-93C2-9D50EEF94F8B}" srcOrd="4" destOrd="0" presId="urn:microsoft.com/office/officeart/2008/layout/VerticalCurvedList"/>
    <dgm:cxn modelId="{6DD9FAD2-5273-45F6-B436-A99FE85E7010}" type="presParOf" srcId="{72E1B8F4-5676-4129-93C2-9D50EEF94F8B}" destId="{97000B2D-5E5E-45FD-8F48-874C81F6DB8D}" srcOrd="0" destOrd="0" presId="urn:microsoft.com/office/officeart/2008/layout/VerticalCurvedList"/>
    <dgm:cxn modelId="{6CA6BA2E-3CED-428F-BD88-307FD3D0F2D9}" type="presParOf" srcId="{14E3AC21-EC1C-4A81-BE1C-D11910D9D295}" destId="{1E3EE0B3-F23F-42D0-A107-3A914A2F6790}" srcOrd="5" destOrd="0" presId="urn:microsoft.com/office/officeart/2008/layout/VerticalCurvedList"/>
    <dgm:cxn modelId="{FF16AFD4-A7E9-471A-B4FC-41074ACF2680}" type="presParOf" srcId="{14E3AC21-EC1C-4A81-BE1C-D11910D9D295}" destId="{4BFADFC1-9EA3-41D0-8C12-CD2BDCA875C3}" srcOrd="6" destOrd="0" presId="urn:microsoft.com/office/officeart/2008/layout/VerticalCurvedList"/>
    <dgm:cxn modelId="{2B40E2B0-7E3B-4EA5-931B-1225B8EB31E0}" type="presParOf" srcId="{4BFADFC1-9EA3-41D0-8C12-CD2BDCA875C3}" destId="{D63482B3-0364-4BBD-9A21-6CF628AFAFD2}" srcOrd="0" destOrd="0" presId="urn:microsoft.com/office/officeart/2008/layout/VerticalCurvedList"/>
    <dgm:cxn modelId="{58607E1A-7990-406E-9A22-165E70D38263}" type="presParOf" srcId="{14E3AC21-EC1C-4A81-BE1C-D11910D9D295}" destId="{935C919F-169F-4E5A-AA02-BB37961AA2B5}" srcOrd="7" destOrd="0" presId="urn:microsoft.com/office/officeart/2008/layout/VerticalCurvedList"/>
    <dgm:cxn modelId="{6389A659-FAAB-49ED-B981-95C853DDF7E4}" type="presParOf" srcId="{14E3AC21-EC1C-4A81-BE1C-D11910D9D295}" destId="{3E631BBF-A928-4AA3-AD4A-63C849C742F6}" srcOrd="8" destOrd="0" presId="urn:microsoft.com/office/officeart/2008/layout/VerticalCurvedList"/>
    <dgm:cxn modelId="{B1897F56-21FA-4B77-A27A-756C7FACB588}" type="presParOf" srcId="{3E631BBF-A928-4AA3-AD4A-63C849C742F6}" destId="{C85297AE-B069-467A-9A5C-98A3C5F1D709}" srcOrd="0" destOrd="0" presId="urn:microsoft.com/office/officeart/2008/layout/VerticalCurvedList"/>
    <dgm:cxn modelId="{76B8C829-B42D-4DA0-BA26-D84D044D7D33}" type="presParOf" srcId="{14E3AC21-EC1C-4A81-BE1C-D11910D9D295}" destId="{A625FD73-33F5-4515-9AB7-5988969FA957}" srcOrd="9" destOrd="0" presId="urn:microsoft.com/office/officeart/2008/layout/VerticalCurvedList"/>
    <dgm:cxn modelId="{64F3491E-29EB-407F-9461-EAEEC162F9E7}" type="presParOf" srcId="{14E3AC21-EC1C-4A81-BE1C-D11910D9D295}" destId="{26A571C5-19CE-41DA-B3DB-2A519B3954F9}" srcOrd="10" destOrd="0" presId="urn:microsoft.com/office/officeart/2008/layout/VerticalCurvedList"/>
    <dgm:cxn modelId="{55CC014E-A2BA-4223-B455-998670423EA7}" type="presParOf" srcId="{26A571C5-19CE-41DA-B3DB-2A519B3954F9}" destId="{B9BDE116-96A7-4949-B2D4-895D4482F34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5D2AF-F3F3-495E-843A-1854DC98D6C0}">
      <dsp:nvSpPr>
        <dsp:cNvPr id="0" name=""/>
        <dsp:cNvSpPr/>
      </dsp:nvSpPr>
      <dsp:spPr>
        <a:xfrm>
          <a:off x="-5330723" y="-816358"/>
          <a:ext cx="6347592" cy="6347592"/>
        </a:xfrm>
        <a:prstGeom prst="blockArc">
          <a:avLst>
            <a:gd name="adj1" fmla="val 18900000"/>
            <a:gd name="adj2" fmla="val 2700000"/>
            <a:gd name="adj3" fmla="val 34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492F7-6ED6-4989-8702-A0146581E24F}">
      <dsp:nvSpPr>
        <dsp:cNvPr id="0" name=""/>
        <dsp:cNvSpPr/>
      </dsp:nvSpPr>
      <dsp:spPr>
        <a:xfrm>
          <a:off x="444683" y="294585"/>
          <a:ext cx="8103625" cy="5895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95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Główne założenia</a:t>
          </a:r>
        </a:p>
      </dsp:txBody>
      <dsp:txXfrm>
        <a:off x="444683" y="294585"/>
        <a:ext cx="8103625" cy="589547"/>
      </dsp:txXfrm>
    </dsp:sp>
    <dsp:sp modelId="{4A906CD2-DBC6-41A0-A606-A448DD1610A4}">
      <dsp:nvSpPr>
        <dsp:cNvPr id="0" name=""/>
        <dsp:cNvSpPr/>
      </dsp:nvSpPr>
      <dsp:spPr>
        <a:xfrm>
          <a:off x="76215" y="220891"/>
          <a:ext cx="736934" cy="7369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E2EC6B-4DD7-4A88-A6E8-A5EB1D1BD59D}">
      <dsp:nvSpPr>
        <dsp:cNvPr id="0" name=""/>
        <dsp:cNvSpPr/>
      </dsp:nvSpPr>
      <dsp:spPr>
        <a:xfrm>
          <a:off x="867135" y="1178624"/>
          <a:ext cx="7681172" cy="5895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95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Klasyfikacja i regresja</a:t>
          </a:r>
        </a:p>
      </dsp:txBody>
      <dsp:txXfrm>
        <a:off x="867135" y="1178624"/>
        <a:ext cx="7681172" cy="589547"/>
      </dsp:txXfrm>
    </dsp:sp>
    <dsp:sp modelId="{97000B2D-5E5E-45FD-8F48-874C81F6DB8D}">
      <dsp:nvSpPr>
        <dsp:cNvPr id="0" name=""/>
        <dsp:cNvSpPr/>
      </dsp:nvSpPr>
      <dsp:spPr>
        <a:xfrm>
          <a:off x="498668" y="1104930"/>
          <a:ext cx="736934" cy="7369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3EE0B3-F23F-42D0-A107-3A914A2F6790}">
      <dsp:nvSpPr>
        <dsp:cNvPr id="0" name=""/>
        <dsp:cNvSpPr/>
      </dsp:nvSpPr>
      <dsp:spPr>
        <a:xfrm>
          <a:off x="996794" y="2062663"/>
          <a:ext cx="7551513" cy="5895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95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Kroki algorytmu</a:t>
          </a:r>
        </a:p>
      </dsp:txBody>
      <dsp:txXfrm>
        <a:off x="996794" y="2062663"/>
        <a:ext cx="7551513" cy="589547"/>
      </dsp:txXfrm>
    </dsp:sp>
    <dsp:sp modelId="{D63482B3-0364-4BBD-9A21-6CF628AFAFD2}">
      <dsp:nvSpPr>
        <dsp:cNvPr id="0" name=""/>
        <dsp:cNvSpPr/>
      </dsp:nvSpPr>
      <dsp:spPr>
        <a:xfrm>
          <a:off x="628327" y="1988970"/>
          <a:ext cx="736934" cy="7369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C919F-169F-4E5A-AA02-BB37961AA2B5}">
      <dsp:nvSpPr>
        <dsp:cNvPr id="0" name=""/>
        <dsp:cNvSpPr/>
      </dsp:nvSpPr>
      <dsp:spPr>
        <a:xfrm>
          <a:off x="867135" y="2946702"/>
          <a:ext cx="7681172" cy="5895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95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Przykłady</a:t>
          </a:r>
        </a:p>
      </dsp:txBody>
      <dsp:txXfrm>
        <a:off x="867135" y="2946702"/>
        <a:ext cx="7681172" cy="589547"/>
      </dsp:txXfrm>
    </dsp:sp>
    <dsp:sp modelId="{C85297AE-B069-467A-9A5C-98A3C5F1D709}">
      <dsp:nvSpPr>
        <dsp:cNvPr id="0" name=""/>
        <dsp:cNvSpPr/>
      </dsp:nvSpPr>
      <dsp:spPr>
        <a:xfrm>
          <a:off x="498668" y="2873009"/>
          <a:ext cx="736934" cy="7369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5FD73-33F5-4515-9AB7-5988969FA957}">
      <dsp:nvSpPr>
        <dsp:cNvPr id="0" name=""/>
        <dsp:cNvSpPr/>
      </dsp:nvSpPr>
      <dsp:spPr>
        <a:xfrm>
          <a:off x="444683" y="3830741"/>
          <a:ext cx="8103625" cy="5895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95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Wady i zalety metody</a:t>
          </a:r>
        </a:p>
      </dsp:txBody>
      <dsp:txXfrm>
        <a:off x="444683" y="3830741"/>
        <a:ext cx="8103625" cy="589547"/>
      </dsp:txXfrm>
    </dsp:sp>
    <dsp:sp modelId="{B9BDE116-96A7-4949-B2D4-895D4482F343}">
      <dsp:nvSpPr>
        <dsp:cNvPr id="0" name=""/>
        <dsp:cNvSpPr/>
      </dsp:nvSpPr>
      <dsp:spPr>
        <a:xfrm>
          <a:off x="76215" y="3757048"/>
          <a:ext cx="736934" cy="7369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C8205-11B7-4BD5-88A4-8543D2F7435E}" type="datetimeFigureOut">
              <a:rPr lang="pl-PL" smtClean="0"/>
              <a:t>28.11.2023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498D6-1764-42F1-9A4A-D767862E4E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569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9DB04-EA63-41B7-8C4F-A1B5A8053A37}" type="slidenum">
              <a:rPr lang="pl-PL" smtClean="0">
                <a:solidFill>
                  <a:prstClr val="black"/>
                </a:solidFill>
              </a:rPr>
              <a:pPr/>
              <a:t>1</a:t>
            </a:fld>
            <a:endParaRPr lang="pl-P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318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9DB04-EA63-41B7-8C4F-A1B5A8053A37}" type="slidenum">
              <a:rPr lang="pl-PL" smtClean="0">
                <a:solidFill>
                  <a:prstClr val="black"/>
                </a:solidFill>
              </a:rPr>
              <a:pPr/>
              <a:t>13</a:t>
            </a:fld>
            <a:endParaRPr lang="pl-P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2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1F16-6DF1-42F0-BDAC-3D6994CBF11D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28.11.2023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B5EA-AEF9-4F51-B1DA-24C1D485BAB1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28.11.2023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Obraz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8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700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D41-9C40-4CC6-8B4D-7E3B982CAA5A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28.11.2023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Obraz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8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003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8" y="365127"/>
            <a:ext cx="8613592" cy="897004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07" y="1461752"/>
            <a:ext cx="8613593" cy="4715211"/>
          </a:xfrm>
        </p:spPr>
        <p:txBody>
          <a:bodyPr/>
          <a:lstStyle>
            <a:lvl1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1pPr>
            <a:lvl2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2pPr>
            <a:lvl3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3pPr>
            <a:lvl4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4pPr>
            <a:lvl5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C72A-3A55-44C4-A6B8-9BB6B68E2638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28.11.2023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7" name="Obraz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7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D9BB-2C9F-40A7-8F19-57DEB151EE5A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28.11.2023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9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B154-A5C0-46B4-A4E3-257A2C5CCD00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28.11.2023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Obraz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11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16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66AC-0DEA-4A0F-8700-9CE909CA5FE3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28.11.2023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Obraz 9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11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741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DCA7-E8A2-47AD-92B8-084D19EE1043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28.11.2023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Obraz 5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7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453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84E4-8C81-469A-9ED6-B9670BE50E40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28.11.2023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Obraz 4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853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BAB5-793E-4EE4-B66F-831F25BA47DF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28.11.2023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Obraz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9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241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CBB-B423-426C-BB5D-F7A190209120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28.11.2023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Obraz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9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1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8DD6-F095-4152-9E5D-CC67B0ED30CD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28.11.2023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89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.szlachta@stat.gov.pl" TargetMode="Externa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56270" y="3023656"/>
            <a:ext cx="8767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Metoda k najbliższych sąsiadów</a:t>
            </a:r>
            <a:endParaRPr lang="en-GB" sz="3200" b="1" dirty="0">
              <a:solidFill>
                <a:prstClr val="white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pic>
        <p:nvPicPr>
          <p:cNvPr id="6" name="Obraz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5" y="166965"/>
            <a:ext cx="1758722" cy="571357"/>
          </a:xfrm>
          <a:prstGeom prst="rect">
            <a:avLst/>
          </a:prstGeom>
        </p:spPr>
      </p:pic>
      <p:sp>
        <p:nvSpPr>
          <p:cNvPr id="5" name="pole tekstowe 5"/>
          <p:cNvSpPr txBox="1">
            <a:spLocks noChangeArrowheads="1"/>
          </p:cNvSpPr>
          <p:nvPr/>
        </p:nvSpPr>
        <p:spPr bwMode="auto">
          <a:xfrm>
            <a:off x="156270" y="4929399"/>
            <a:ext cx="84455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b="1" dirty="0">
                <a:solidFill>
                  <a:schemeClr val="bg1"/>
                </a:solidFill>
                <a:latin typeface="Fira Sans" charset="-18"/>
              </a:rPr>
              <a:t>dr Sebastian Wójcik</a:t>
            </a:r>
          </a:p>
          <a:p>
            <a:r>
              <a:rPr lang="pl-PL" i="1" dirty="0">
                <a:solidFill>
                  <a:schemeClr val="bg1"/>
                </a:solidFill>
                <a:latin typeface="Fira Sans" charset="-18"/>
              </a:rPr>
              <a:t>Urząd Statystyczny w Rzeszowie</a:t>
            </a:r>
          </a:p>
        </p:txBody>
      </p:sp>
    </p:spTree>
    <p:extLst>
      <p:ext uri="{BB962C8B-B14F-4D97-AF65-F5344CB8AC3E}">
        <p14:creationId xmlns:p14="http://schemas.microsoft.com/office/powerpoint/2010/main" val="4666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4773A6-3E82-4D7E-BBB7-76F8C0E1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Wybór k a wynik metody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470F519-C57B-4068-BD5B-6AD038C37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0363" indent="-268288">
              <a:spcBef>
                <a:spcPts val="0"/>
              </a:spcBef>
              <a:buFont typeface="Wingdings" pitchFamily="2" charset="2"/>
              <a:buChar char="§"/>
            </a:pPr>
            <a:r>
              <a:rPr lang="pl-PL" dirty="0">
                <a:cs typeface="Verdana" pitchFamily="34" charset="0"/>
              </a:rPr>
              <a:t>Jeśli będziemy przyjmować k równe 1 lub bliskie tej wartości nasze przewidywania stają się mniej stabilne. Może się zdarzyć bowiem, że dla k=1 najbliższy sąsiad jest w innej grupie od tych nieco dalej odsuniętych.</a:t>
            </a:r>
          </a:p>
          <a:p>
            <a:pPr marL="360363" indent="-268288">
              <a:spcBef>
                <a:spcPts val="0"/>
              </a:spcBef>
              <a:buNone/>
            </a:pPr>
            <a:endParaRPr lang="pl-PL" dirty="0">
              <a:cs typeface="Verdana" pitchFamily="34" charset="0"/>
            </a:endParaRPr>
          </a:p>
          <a:p>
            <a:pPr marL="360363" indent="-268288">
              <a:spcBef>
                <a:spcPts val="0"/>
              </a:spcBef>
              <a:buFont typeface="Wingdings" pitchFamily="2" charset="2"/>
              <a:buChar char="§"/>
            </a:pPr>
            <a:r>
              <a:rPr lang="pl-PL" dirty="0">
                <a:cs typeface="Verdana" pitchFamily="34" charset="0"/>
              </a:rPr>
              <a:t>W miarę jak zwiększamy wartość K, nasze przewidywania     stają się bardziej stabilne dzięki głosowaniu większości /     uśrednianiu, a co za tym idzie, bardziej prawdopodobne jest dokonanie dokładniejszych przewidywań (do pewnego punktu). </a:t>
            </a:r>
          </a:p>
          <a:p>
            <a:pPr marL="360363" indent="-268288">
              <a:spcBef>
                <a:spcPts val="0"/>
              </a:spcBef>
              <a:buNone/>
            </a:pPr>
            <a:endParaRPr lang="pl-PL" dirty="0">
              <a:cs typeface="Verdana" pitchFamily="34" charset="0"/>
            </a:endParaRPr>
          </a:p>
          <a:p>
            <a:pPr marL="360363" indent="-268288">
              <a:spcBef>
                <a:spcPts val="0"/>
              </a:spcBef>
              <a:buFont typeface="Wingdings" pitchFamily="2" charset="2"/>
              <a:buChar char="§"/>
            </a:pPr>
            <a:r>
              <a:rPr lang="pl-PL" dirty="0">
                <a:cs typeface="Verdana" pitchFamily="34" charset="0"/>
              </a:rPr>
              <a:t>W końcu zaczynamy być świadkami rosnącej liczby błędów. To właśnie w tym momencie wiemy, że zbyt daleko posunęliśmy wartość K.</a:t>
            </a:r>
          </a:p>
          <a:p>
            <a:pPr marL="360363" indent="-268288">
              <a:spcBef>
                <a:spcPts val="0"/>
              </a:spcBef>
              <a:buNone/>
            </a:pPr>
            <a:endParaRPr lang="pl-PL" dirty="0">
              <a:cs typeface="Verdana" pitchFamily="34" charset="0"/>
            </a:endParaRPr>
          </a:p>
          <a:p>
            <a:pPr marL="360363" indent="-268288">
              <a:spcBef>
                <a:spcPts val="0"/>
              </a:spcBef>
              <a:buFont typeface="Wingdings" pitchFamily="2" charset="2"/>
              <a:buChar char="§"/>
            </a:pPr>
            <a:r>
              <a:rPr lang="pl-PL" dirty="0">
                <a:cs typeface="Verdana" pitchFamily="34" charset="0"/>
              </a:rPr>
              <a:t>Często przydatną regułą jest wybór k bliskiego pierwiastkowi z N, gdzie N oznacza liczbę obiektów w zestawie „danych uczących”.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CFA2C97-9ACC-49D4-BED2-B57D0C94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038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B88D1D-9C70-4699-A49E-200BBCC7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30" y="136524"/>
            <a:ext cx="8613592" cy="897004"/>
          </a:xfrm>
        </p:spPr>
        <p:txBody>
          <a:bodyPr/>
          <a:lstStyle/>
          <a:p>
            <a:r>
              <a:rPr lang="pl-PL" dirty="0"/>
              <a:t>Ocena wyników modelu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32D777-90C1-42BE-BD81-B7B3CDFCC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7" y="4145872"/>
            <a:ext cx="8763401" cy="2031092"/>
          </a:xfrm>
        </p:spPr>
        <p:txBody>
          <a:bodyPr>
            <a:normAutofit fontScale="70000" lnSpcReduction="20000"/>
          </a:bodyPr>
          <a:lstStyle/>
          <a:p>
            <a:r>
              <a:rPr lang="pl-PL" dirty="0">
                <a:cs typeface="Verdana" pitchFamily="34" charset="0"/>
              </a:rPr>
              <a:t>Powyższy wykres przedstawia zależność między wyborem K a precyzją  wyników. Zauważmy, że dla K=25 odsetek zgodnych z rzeczywistością wyników wynosi 68% i jest najwyższy spośród wszystkich K. </a:t>
            </a:r>
          </a:p>
          <a:p>
            <a:r>
              <a:rPr lang="pl-PL" dirty="0">
                <a:cs typeface="Verdana" pitchFamily="34" charset="0"/>
              </a:rPr>
              <a:t>W naszym przypadku  liczba obserwacji (zbiór uczący) wynosi 700, zaś pierwiastek z tej liczby jest równy ok. 26,45. </a:t>
            </a:r>
          </a:p>
          <a:p>
            <a:r>
              <a:rPr lang="pl-PL" dirty="0">
                <a:cs typeface="Verdana" pitchFamily="34" charset="0"/>
              </a:rPr>
              <a:t>Okazuje się, że K=25 jest bardzo blisko pierwiastka z liczebności z próby wynoszącego 26,45.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64C3FC7-3D9B-408C-ADF4-89F15270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11</a:t>
            </a:fld>
            <a:endParaRPr lang="pl-PL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C6AB7D2-C19E-45F4-8FA5-A5A3A52E6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417" y="813629"/>
            <a:ext cx="6381086" cy="3296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5872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A213D1-1774-4F7F-B18B-7D2D767A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Wady i zalety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B64571-3234-4CD8-8B42-4A8C11968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dirty="0">
                <a:cs typeface="Verdana" pitchFamily="34" charset="0"/>
              </a:rPr>
              <a:t>Zalety:</a:t>
            </a:r>
          </a:p>
          <a:p>
            <a:r>
              <a:rPr lang="pl-PL" dirty="0">
                <a:cs typeface="Verdana" pitchFamily="34" charset="0"/>
              </a:rPr>
              <a:t>stosunkowo łatwy algorytm do użytku</a:t>
            </a:r>
          </a:p>
          <a:p>
            <a:r>
              <a:rPr lang="pl-PL" dirty="0">
                <a:cs typeface="Verdana" pitchFamily="34" charset="0"/>
              </a:rPr>
              <a:t>intuicyjna idea algorytmu</a:t>
            </a:r>
          </a:p>
          <a:p>
            <a:pPr>
              <a:buNone/>
            </a:pPr>
            <a:r>
              <a:rPr lang="pl-PL" dirty="0">
                <a:cs typeface="Verdana" pitchFamily="34" charset="0"/>
              </a:rPr>
              <a:t>Wady:</a:t>
            </a:r>
          </a:p>
          <a:p>
            <a:r>
              <a:rPr lang="pl-PL" dirty="0">
                <a:cs typeface="Verdana" pitchFamily="34" charset="0"/>
              </a:rPr>
              <a:t>ograniczona zdolność predykcyjna</a:t>
            </a:r>
          </a:p>
          <a:p>
            <a:r>
              <a:rPr lang="pl-PL" dirty="0">
                <a:cs typeface="Verdana" pitchFamily="34" charset="0"/>
              </a:rPr>
              <a:t>nieznane są zależności między X a Y</a:t>
            </a:r>
          </a:p>
          <a:p>
            <a:r>
              <a:rPr lang="pl-PL" dirty="0">
                <a:cs typeface="Verdana" pitchFamily="34" charset="0"/>
              </a:rPr>
              <a:t>liczba obliczeń jest dość duża, ponieważ musimy obliczyć odległość każdej instancji zapytania od wszystkich próbek szkoleniowych.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E1F88D8-CBFB-4E91-AAAF-F95B08F2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1752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le tekstowe 9"/>
          <p:cNvSpPr txBox="1"/>
          <p:nvPr/>
        </p:nvSpPr>
        <p:spPr>
          <a:xfrm>
            <a:off x="156271" y="2488497"/>
            <a:ext cx="8897566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pl-PL" sz="2400" b="1" dirty="0">
              <a:solidFill>
                <a:prstClr val="black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pl-PL" sz="4400" b="1" dirty="0">
                <a:solidFill>
                  <a:prstClr val="black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Dziękuję za uwagę</a:t>
            </a:r>
          </a:p>
        </p:txBody>
      </p:sp>
      <p:pic>
        <p:nvPicPr>
          <p:cNvPr id="9" name="Obraz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5" y="166965"/>
            <a:ext cx="1758722" cy="571357"/>
          </a:xfrm>
          <a:prstGeom prst="rect">
            <a:avLst/>
          </a:prstGeom>
        </p:spPr>
      </p:pic>
      <p:sp>
        <p:nvSpPr>
          <p:cNvPr id="11" name="Podtytuł 2"/>
          <p:cNvSpPr txBox="1">
            <a:spLocks/>
          </p:cNvSpPr>
          <p:nvPr/>
        </p:nvSpPr>
        <p:spPr>
          <a:xfrm>
            <a:off x="156271" y="4707827"/>
            <a:ext cx="6858000" cy="1297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800" b="1" dirty="0">
                <a:solidFill>
                  <a:schemeClr val="tx1"/>
                </a:solidFill>
              </a:rPr>
              <a:t>Dr Sebastian Wójcik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l-PL" sz="1600" i="1" dirty="0">
              <a:solidFill>
                <a:schemeClr val="tx1"/>
              </a:solidFill>
            </a:endParaRPr>
          </a:p>
          <a:p>
            <a:r>
              <a:rPr lang="pl-PL" sz="1800" b="1" dirty="0">
                <a:solidFill>
                  <a:schemeClr val="tx1"/>
                </a:solidFill>
                <a:hlinkClick r:id="rId5"/>
              </a:rPr>
              <a:t>s.wojcik@stat.gov.pl</a:t>
            </a:r>
            <a:endParaRPr lang="pl-PL" sz="1800" b="1" dirty="0">
              <a:solidFill>
                <a:schemeClr val="tx1"/>
              </a:solidFill>
            </a:endParaRPr>
          </a:p>
          <a:p>
            <a:endParaRPr lang="pl-PL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8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A0E9A9-34D6-468C-BAF4-F4AB0692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8C2B8E78-8FA7-45A7-BB01-10ADCEB660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404328"/>
              </p:ext>
            </p:extLst>
          </p:nvPr>
        </p:nvGraphicFramePr>
        <p:xfrm>
          <a:off x="285750" y="1462088"/>
          <a:ext cx="8613775" cy="471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D76BEC8-2AF9-464A-A5E8-D469B450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57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A5E602-FE83-4E13-8BE7-893E5F06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k-NN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983918-4715-473E-987F-79A0433EB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cs typeface="Verdana" pitchFamily="34" charset="0"/>
              </a:rPr>
              <a:t>Metoda ta jest nieparametrycznym klasyﬁkatorem. Została opracowana w 1951 roku.</a:t>
            </a:r>
          </a:p>
          <a:p>
            <a:r>
              <a:rPr lang="pl-PL" dirty="0">
                <a:cs typeface="Verdana" pitchFamily="34" charset="0"/>
              </a:rPr>
              <a:t>Można ją stosować zarówno do problemu klasyfikacji jak i regresji</a:t>
            </a:r>
          </a:p>
          <a:p>
            <a:r>
              <a:rPr lang="pl-PL" dirty="0">
                <a:cs typeface="Verdana" pitchFamily="34" charset="0"/>
              </a:rPr>
              <a:t>Opiera się o pomiar odległości (podobieństwa) pomiędzy obiektami</a:t>
            </a:r>
          </a:p>
          <a:p>
            <a:r>
              <a:rPr lang="pl-PL" dirty="0">
                <a:cs typeface="Verdana" pitchFamily="34" charset="0"/>
              </a:rPr>
              <a:t>Posiada jeden </a:t>
            </a:r>
            <a:r>
              <a:rPr lang="pl-PL" dirty="0" err="1">
                <a:cs typeface="Verdana" pitchFamily="34" charset="0"/>
              </a:rPr>
              <a:t>hiperparametr</a:t>
            </a:r>
            <a:r>
              <a:rPr lang="pl-PL" dirty="0">
                <a:cs typeface="Verdana" pitchFamily="34" charset="0"/>
              </a:rPr>
              <a:t> </a:t>
            </a:r>
            <a:r>
              <a:rPr lang="pl-PL" dirty="0">
                <a:solidFill>
                  <a:srgbClr val="FF0000"/>
                </a:solidFill>
                <a:cs typeface="Verdana" pitchFamily="34" charset="0"/>
              </a:rPr>
              <a:t>k</a:t>
            </a:r>
            <a:r>
              <a:rPr lang="pl-PL" dirty="0">
                <a:cs typeface="Verdana" pitchFamily="34" charset="0"/>
              </a:rPr>
              <a:t> tj. liczba sąsiadów</a:t>
            </a:r>
          </a:p>
          <a:p>
            <a:pPr marL="0" indent="0">
              <a:buNone/>
            </a:pPr>
            <a:r>
              <a:rPr lang="pl-PL" dirty="0">
                <a:cs typeface="Verdana" pitchFamily="34" charset="0"/>
              </a:rPr>
              <a:t> 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6A0AFCE-E65E-46C6-AAB7-5313DCDA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493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>
                    <a:cs typeface="Verdana" pitchFamily="34" charset="0"/>
                  </a:rPr>
                  <a:t>Zakładamy, że zbiór uczący zawiera zmienne objaśniające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  <a:cs typeface="Verdana" pitchFamily="34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cs typeface="Verdana" pitchFamily="34" charset="0"/>
                          </a:rPr>
                          <m:t>𝑋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cs typeface="Verdana" pitchFamily="34" charset="0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  <a:cs typeface="Verdana" pitchFamily="34" charset="0"/>
                      </a:rPr>
                      <m:t>,…,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  <a:cs typeface="Verdana" pitchFamily="34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cs typeface="Verdana" pitchFamily="34" charset="0"/>
                          </a:rPr>
                          <m:t>𝑋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cs typeface="Verdana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l-PL" dirty="0">
                    <a:cs typeface="Verdana" pitchFamily="34" charset="0"/>
                  </a:rPr>
                  <a:t> oraz zmienną objaśnianą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  <a:cs typeface="Verdana" pitchFamily="34" charset="0"/>
                      </a:rPr>
                      <m:t>𝑌</m:t>
                    </m:r>
                  </m:oMath>
                </a14:m>
                <a:r>
                  <a:rPr lang="pl-PL" dirty="0">
                    <a:cs typeface="Verdana" pitchFamily="34" charset="0"/>
                  </a:rPr>
                  <a:t>.</a:t>
                </a:r>
              </a:p>
              <a:p>
                <a:r>
                  <a:rPr lang="pl-PL" dirty="0">
                    <a:cs typeface="Verdana" pitchFamily="34" charset="0"/>
                  </a:rPr>
                  <a:t>Dla obserwacji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b="0" i="1" smtClean="0">
                            <a:latin typeface="Cambria Math" panose="02040503050406030204" pitchFamily="18" charset="0"/>
                            <a:cs typeface="Verdana" pitchFamily="34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cs typeface="Verdana" pitchFamily="34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cs typeface="Verdana" pitchFamily="34" charset="0"/>
                          </a:rPr>
                          <m:t>1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  <a:cs typeface="Verdana" pitchFamily="34" charset="0"/>
                          </a:rPr>
                          <m:t>∗</m:t>
                        </m:r>
                      </m:sup>
                    </m:sSubSup>
                    <m:r>
                      <a:rPr lang="pl-PL" i="1">
                        <a:latin typeface="Cambria Math" panose="02040503050406030204" pitchFamily="18" charset="0"/>
                        <a:cs typeface="Verdana" pitchFamily="34" charset="0"/>
                      </a:rPr>
                      <m:t>,…,</m:t>
                    </m:r>
                    <m:sSubSup>
                      <m:sSubSupPr>
                        <m:ctrlPr>
                          <a:rPr lang="pl-PL" b="0" i="1" smtClean="0">
                            <a:latin typeface="Cambria Math" panose="02040503050406030204" pitchFamily="18" charset="0"/>
                            <a:cs typeface="Verdana" pitchFamily="34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cs typeface="Verdana" pitchFamily="34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cs typeface="Verdana" pitchFamily="34" charset="0"/>
                          </a:rPr>
                          <m:t>𝑘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  <a:cs typeface="Verdana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l-PL" dirty="0">
                    <a:cs typeface="Verdana" pitchFamily="34" charset="0"/>
                  </a:rPr>
                  <a:t> spoza zbioru uczącego chcemy prognozować wartości zmiennej objaśnianej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dirty="0" smtClean="0">
                            <a:latin typeface="Cambria Math" panose="02040503050406030204" pitchFamily="18" charset="0"/>
                            <a:cs typeface="Verdana" pitchFamily="34" charset="0"/>
                          </a:rPr>
                        </m:ctrlPr>
                      </m:sSupPr>
                      <m:e>
                        <m:r>
                          <a:rPr lang="pl-PL" b="0" i="1" dirty="0" smtClean="0">
                            <a:latin typeface="Cambria Math" panose="02040503050406030204" pitchFamily="18" charset="0"/>
                            <a:cs typeface="Verdana" pitchFamily="34" charset="0"/>
                          </a:rPr>
                          <m:t>𝑦</m:t>
                        </m:r>
                      </m:e>
                      <m:sup>
                        <m:r>
                          <a:rPr lang="pl-PL" b="0" i="1" dirty="0" smtClean="0">
                            <a:latin typeface="Cambria Math" panose="02040503050406030204" pitchFamily="18" charset="0"/>
                            <a:cs typeface="Verdana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dirty="0">
                    <a:cs typeface="Verdana" pitchFamily="34" charset="0"/>
                  </a:rPr>
                  <a:t>.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4" t="-2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D606C61C-CCFB-481F-82DD-01344DD2A63F}"/>
              </a:ext>
            </a:extLst>
          </p:cNvPr>
          <p:cNvSpPr txBox="1">
            <a:spLocks/>
          </p:cNvSpPr>
          <p:nvPr/>
        </p:nvSpPr>
        <p:spPr>
          <a:xfrm>
            <a:off x="438108" y="517527"/>
            <a:ext cx="8613592" cy="897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j-cs"/>
              </a:defRPr>
            </a:lvl1pPr>
          </a:lstStyle>
          <a:p>
            <a:r>
              <a:rPr lang="pl-PL"/>
              <a:t>k-NN</a:t>
            </a:r>
            <a:br>
              <a:rPr lang="pl-PL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716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323A10-5B06-4FF0-BEE3-6FAB92A4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Kroki algorytmu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2F64ED-1397-4C44-8CF4-47D220ED3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>
                <a:cs typeface="Times New Roman" pitchFamily="18" charset="0"/>
              </a:rPr>
              <a:t>Dokonaj wyboru k (liczby sąsiadów);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cs typeface="Times New Roman" pitchFamily="18" charset="0"/>
              </a:rPr>
              <a:t>Oblicz odległość między punktem mającym zostać  poddanym  klasyfikacji od pozostałych, które są już               z góry zadane;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cs typeface="Times New Roman" pitchFamily="18" charset="0"/>
              </a:rPr>
              <a:t>Uporządkuj  zbiór odległości i indeksów od najmniejszego  do największego (w porządku rosnącym) według odległości;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cs typeface="Times New Roman" pitchFamily="18" charset="0"/>
              </a:rPr>
              <a:t>Z posortowanej kolekcji wybierz tyle, ile wynosi k;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cs typeface="Times New Roman" pitchFamily="18" charset="0"/>
              </a:rPr>
              <a:t>Nieznany obiekt przydziel do tej klasy, która ma więcej spośród k sąsiadów dla klasyfikacji, zaś dla regresji – wartość średnią.  W przypadku remisu w klasyfikacji decyduje najbliższy sąsiad.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EB9760B-B3AE-4EFC-BF02-30ED6C3F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854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FFD971-2FDD-4A30-9DDE-1045AD90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Klasyfikacja i regresja</a:t>
            </a:r>
            <a:br>
              <a:rPr lang="pl-PL" dirty="0"/>
            </a:b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F0EBA84-9F57-491B-9A3B-16D79AEB3D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>
                    <a:cs typeface="Verdana" pitchFamily="34" charset="0"/>
                  </a:rPr>
                  <a:t>Algorytm KNN zakłada, że podobne rzeczy istnieją w bliskiej odległości. Innymi słowy, podobne rzeczy znajdują się blisko siebie.</a:t>
                </a:r>
              </a:p>
              <a:p>
                <a:r>
                  <a:rPr lang="pl-PL" dirty="0">
                    <a:cs typeface="Verdana" pitchFamily="34" charset="0"/>
                  </a:rPr>
                  <a:t>W klasycznej KNN stosowana jest odległość Minkowskiego z parametrem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  <a:cs typeface="Verdana" pitchFamily="34" charset="0"/>
                      </a:rPr>
                      <m:t>𝑝</m:t>
                    </m:r>
                  </m:oMath>
                </a14:m>
                <a:br>
                  <a:rPr lang="pl-PL" b="0" dirty="0">
                    <a:cs typeface="Verdana" pitchFamily="34" charset="0"/>
                  </a:rPr>
                </a:b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  <a:cs typeface="Verdana" pitchFamily="34" charset="0"/>
                      </a:rPr>
                      <m:t>𝑑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cs typeface="Verdana" pitchFamily="34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cs typeface="Verdana" pitchFamily="34" charset="0"/>
                          </a:rPr>
                          <m:t>𝑥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cs typeface="Verdana" pitchFamily="34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cs typeface="Verdana" pitchFamily="34" charset="0"/>
                          </a:rPr>
                          <m:t>𝑦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cs typeface="Verdana" pitchFamily="34" charset="0"/>
                      </a:rPr>
                      <m:t>=</m:t>
                    </m:r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l-PL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l-PL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l-PL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pl-PL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l-PL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pl-PL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endParaRPr lang="pl-PL" b="0" dirty="0">
                  <a:cs typeface="Verdana" pitchFamily="34" charset="0"/>
                </a:endParaRPr>
              </a:p>
              <a:p>
                <a:r>
                  <a:rPr lang="pl-PL" dirty="0">
                    <a:cs typeface="Verdana" pitchFamily="34" charset="0"/>
                  </a:rPr>
                  <a:t>Uwaga! Odległość jest wrażliwa na jednostki</a:t>
                </a:r>
              </a:p>
              <a:p>
                <a:r>
                  <a:rPr lang="pl-PL" b="0" dirty="0">
                    <a:cs typeface="Verdana" pitchFamily="34" charset="0"/>
                  </a:rPr>
                  <a:t>Standaryzacja</a:t>
                </a:r>
              </a:p>
              <a:p>
                <a:endParaRPr lang="pl-PL" dirty="0">
                  <a:cs typeface="Verdana" pitchFamily="34" charset="0"/>
                </a:endParaRP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F0EBA84-9F57-491B-9A3B-16D79AEB3D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4" t="-2329" r="-354" b="-142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46117C9-6D4F-4EDF-A7B1-E59329DF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845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377550-BB0B-401E-8285-13FB9C7F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Przykład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791623-A603-4C71-A290-22F27FE8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700" y="1008991"/>
            <a:ext cx="8212985" cy="196389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pl-PL" sz="2000" dirty="0"/>
              <a:t>	Weźmy pod uwagę następujące dane dotyczące niewykonania zobowiązania przez kredytobiorcę.  Wiek i kredyt są dwiema zmiennymi numerycznymi (predykatory), grupy to osoby, które spłaciły pożyczkę bądź nie. Elipsą zaznaczono nieznaną osobę.</a:t>
            </a:r>
          </a:p>
          <a:p>
            <a:endParaRPr lang="pl-PL" sz="20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BF85001-D6A7-4407-AE40-E3E5850F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7</a:t>
            </a:fld>
            <a:endParaRPr lang="pl-PL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46C3752-2C8B-4151-8EAC-C1C532DDF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4290" y="2695460"/>
            <a:ext cx="6821023" cy="3291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142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2ED456-7DC3-45B1-8297-24E809FEC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7" y="346230"/>
            <a:ext cx="8858293" cy="5830734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l-PL" sz="2400" dirty="0">
                <a:cs typeface="Verdana" pitchFamily="34" charset="0"/>
              </a:rPr>
              <a:t>Możemy teraz sklasyfikować nieznany przypadek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l-PL" sz="2400" dirty="0">
                <a:cs typeface="Verdana" pitchFamily="34" charset="0"/>
              </a:rPr>
              <a:t>(Wiek=48 i Kwota=$142,000) używając odległości euklidesowej. </a:t>
            </a:r>
          </a:p>
          <a:p>
            <a:pPr>
              <a:spcBef>
                <a:spcPts val="0"/>
              </a:spcBef>
              <a:buNone/>
            </a:pPr>
            <a:endParaRPr lang="pl-PL" sz="2400" dirty="0">
              <a:cs typeface="Verdana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pl-PL" sz="2400" dirty="0">
              <a:cs typeface="Verdana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pl-PL" sz="2400" dirty="0">
              <a:cs typeface="Verdana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pl-PL" sz="2400" dirty="0">
              <a:cs typeface="Verdana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pl-PL" sz="2400" dirty="0">
              <a:cs typeface="Verdana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pl-PL" sz="2400" dirty="0">
              <a:cs typeface="Verdana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pl-PL" sz="2400" dirty="0">
              <a:cs typeface="Verdana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pl-PL" sz="2400" dirty="0">
              <a:cs typeface="Verdana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pl-PL" sz="2400" dirty="0">
              <a:cs typeface="Verdana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pl-PL" sz="2400" dirty="0">
              <a:cs typeface="Verdana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pl-PL" sz="2400" dirty="0">
              <a:cs typeface="Verdana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pl-PL" sz="2400" dirty="0">
              <a:cs typeface="Verdana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pl-PL" sz="2400" dirty="0">
              <a:cs typeface="Verdana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pl-PL" sz="2400" dirty="0">
              <a:cs typeface="Verdana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pl-PL" sz="2400" dirty="0">
              <a:cs typeface="Verdana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pl-PL" sz="2400" dirty="0">
              <a:cs typeface="Verdana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pl-PL" sz="2400" dirty="0">
              <a:cs typeface="Verdan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sz="2400" dirty="0">
                <a:cs typeface="Verdana" pitchFamily="34" charset="0"/>
              </a:rPr>
              <a:t>W przypadku k=3 mamy dwóch, którzy nie spłacili pożyczki i jednego, który nie spłacił z trzech jego najbliższych sąsiadów.</a:t>
            </a:r>
          </a:p>
          <a:p>
            <a:pPr marL="0" indent="0">
              <a:spcBef>
                <a:spcPts val="0"/>
              </a:spcBef>
              <a:buNone/>
            </a:pPr>
            <a:endParaRPr lang="pl-PL" sz="2400" dirty="0">
              <a:cs typeface="Verdan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sz="2400" dirty="0">
                <a:cs typeface="Verdana" pitchFamily="34" charset="0"/>
              </a:rPr>
              <a:t>Stosując metodę </a:t>
            </a:r>
            <a:r>
              <a:rPr lang="pl-PL" sz="2400" dirty="0" err="1">
                <a:cs typeface="Verdana" pitchFamily="34" charset="0"/>
              </a:rPr>
              <a:t>kNN</a:t>
            </a:r>
            <a:r>
              <a:rPr lang="pl-PL" sz="2400" dirty="0">
                <a:cs typeface="Verdana" pitchFamily="34" charset="0"/>
              </a:rPr>
              <a:t> nieznany obiekt przydzielamy do grupy osób, które nie spłaciły pożyczki. 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062AB40-F9AC-487F-9969-BF4CD4C3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8</a:t>
            </a:fld>
            <a:endParaRPr lang="pl-PL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1BDEDA3F-B8F6-4AB1-A5A2-C22C02F05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981" y="1043860"/>
            <a:ext cx="7266880" cy="3182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386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298027-5A24-433B-90FD-C8AF45B5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08" y="136524"/>
            <a:ext cx="8613592" cy="897004"/>
          </a:xfrm>
        </p:spPr>
        <p:txBody>
          <a:bodyPr/>
          <a:lstStyle/>
          <a:p>
            <a:r>
              <a:rPr lang="pl-PL" dirty="0"/>
              <a:t>Przykład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1BDC4A-FEE5-4400-8F82-4A1157746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115" y="4054764"/>
            <a:ext cx="8503185" cy="1999807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l-PL" dirty="0"/>
              <a:t>Powyższy przykład służy zilustrowaniu faktu, iż wybór k ma istotny wpływ na przydzielenie nieznanego elementu do pewnej grupy. </a:t>
            </a:r>
          </a:p>
          <a:p>
            <a:pPr marL="0" indent="0">
              <a:spcBef>
                <a:spcPts val="0"/>
              </a:spcBef>
            </a:pPr>
            <a:r>
              <a:rPr lang="pl-PL" dirty="0"/>
              <a:t>Jeśli wybierzemy k=1, wtedy wybór ogranicza się jedynie do najbliższego sąsiada. </a:t>
            </a:r>
            <a:r>
              <a:rPr lang="pl-PL" dirty="0" err="1"/>
              <a:t>Outliery</a:t>
            </a:r>
            <a:r>
              <a:rPr lang="pl-PL" dirty="0"/>
              <a:t> łatwo mogą zamieszać w predykcjach. </a:t>
            </a:r>
          </a:p>
          <a:p>
            <a:pPr marL="0" indent="0">
              <a:spcBef>
                <a:spcPts val="0"/>
              </a:spcBef>
            </a:pPr>
            <a:r>
              <a:rPr lang="pl-PL" dirty="0"/>
              <a:t>Co się dzieje, gdy zwiększamy k?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F8703C9-158F-458C-8D6B-A883FA74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9</a:t>
            </a:fld>
            <a:endParaRPr lang="pl-PL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46FCF9F-29BE-4A5F-B2E1-1B363885A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08720"/>
            <a:ext cx="6120680" cy="299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9854180"/>
      </p:ext>
    </p:extLst>
  </p:cSld>
  <p:clrMapOvr>
    <a:masterClrMapping/>
  </p:clrMapOvr>
</p:sld>
</file>

<file path=ppt/theme/theme1.xml><?xml version="1.0" encoding="utf-8"?>
<a:theme xmlns:a="http://schemas.openxmlformats.org/drawingml/2006/main" name="1_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_US Rzeszów_szablon" id="{A6BB573E-D9CE-4B3E-9400-AF1BAB14C9D0}" vid="{81865951-0D10-4933-8F37-0A0787E72C5E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Knn</Template>
  <TotalTime>1409</TotalTime>
  <Words>659</Words>
  <Application>Microsoft Office PowerPoint</Application>
  <PresentationFormat>Pokaz na ekranie (4:3)</PresentationFormat>
  <Paragraphs>95</Paragraphs>
  <Slides>13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Fira Sans</vt:lpstr>
      <vt:lpstr>Times New Roman</vt:lpstr>
      <vt:lpstr>Verdana</vt:lpstr>
      <vt:lpstr>Wingdings</vt:lpstr>
      <vt:lpstr>1_Motyw pakietu Office</vt:lpstr>
      <vt:lpstr>Prezentacja programu PowerPoint</vt:lpstr>
      <vt:lpstr>Plan prezentacji</vt:lpstr>
      <vt:lpstr>k-NN </vt:lpstr>
      <vt:lpstr>Prezentacja programu PowerPoint</vt:lpstr>
      <vt:lpstr>Kroki algorytmu </vt:lpstr>
      <vt:lpstr>Klasyfikacja i regresja </vt:lpstr>
      <vt:lpstr>Przykład </vt:lpstr>
      <vt:lpstr>Prezentacja programu PowerPoint</vt:lpstr>
      <vt:lpstr>Przykład 2</vt:lpstr>
      <vt:lpstr>Wybór k a wynik metody </vt:lpstr>
      <vt:lpstr>Ocena wyników modelu</vt:lpstr>
      <vt:lpstr>Wady i zalety </vt:lpstr>
      <vt:lpstr>Prezentacja programu PowerPoint</vt:lpstr>
    </vt:vector>
  </TitlesOfParts>
  <Company>USrzeszow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Wójcik Sebastian</dc:creator>
  <cp:lastModifiedBy>Wójcik Sebastian</cp:lastModifiedBy>
  <cp:revision>16</cp:revision>
  <dcterms:created xsi:type="dcterms:W3CDTF">2023-09-15T08:16:11Z</dcterms:created>
  <dcterms:modified xsi:type="dcterms:W3CDTF">2023-11-28T07:29:27Z</dcterms:modified>
</cp:coreProperties>
</file>