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sldIdLst>
    <p:sldId id="274" r:id="rId2"/>
    <p:sldId id="483" r:id="rId3"/>
    <p:sldId id="482" r:id="rId4"/>
    <p:sldId id="487" r:id="rId5"/>
    <p:sldId id="488" r:id="rId6"/>
    <p:sldId id="489" r:id="rId7"/>
    <p:sldId id="503" r:id="rId8"/>
    <p:sldId id="500" r:id="rId9"/>
    <p:sldId id="490" r:id="rId10"/>
    <p:sldId id="499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84" r:id="rId19"/>
    <p:sldId id="501" r:id="rId20"/>
    <p:sldId id="502" r:id="rId21"/>
    <p:sldId id="275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3A736-1986-416D-AE59-8C1836E71E08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6DF62BE-106D-493B-A075-E70B4AEF128F}">
      <dgm:prSet phldrT="[Tekst]"/>
      <dgm:spPr/>
      <dgm:t>
        <a:bodyPr/>
        <a:lstStyle/>
        <a:p>
          <a:r>
            <a:rPr lang="pl-PL" dirty="0"/>
            <a:t>Cel i zakres dziedziny</a:t>
          </a:r>
        </a:p>
      </dgm:t>
    </dgm:pt>
    <dgm:pt modelId="{8E16E235-8F59-465B-BFAB-A2526EC8B612}" type="parTrans" cxnId="{976587CD-039B-4949-8E2F-B4022C37D4C1}">
      <dgm:prSet/>
      <dgm:spPr/>
      <dgm:t>
        <a:bodyPr/>
        <a:lstStyle/>
        <a:p>
          <a:endParaRPr lang="pl-PL"/>
        </a:p>
      </dgm:t>
    </dgm:pt>
    <dgm:pt modelId="{EDF134E4-FF6D-4553-93DB-68561AE2783B}" type="sibTrans" cxnId="{976587CD-039B-4949-8E2F-B4022C37D4C1}">
      <dgm:prSet/>
      <dgm:spPr/>
      <dgm:t>
        <a:bodyPr/>
        <a:lstStyle/>
        <a:p>
          <a:endParaRPr lang="pl-PL"/>
        </a:p>
      </dgm:t>
    </dgm:pt>
    <dgm:pt modelId="{95D3187F-30E9-4CF1-8944-FBD4AA7E6E5D}">
      <dgm:prSet phldrT="[Tekst]"/>
      <dgm:spPr/>
      <dgm:t>
        <a:bodyPr/>
        <a:lstStyle/>
        <a:p>
          <a:r>
            <a:rPr lang="pl-PL" dirty="0"/>
            <a:t>Przegląd metod i zastosowań</a:t>
          </a:r>
        </a:p>
      </dgm:t>
    </dgm:pt>
    <dgm:pt modelId="{8FB8BFBB-9A50-4F24-BF47-A37D4666D2AE}" type="parTrans" cxnId="{34FFB8DD-1427-4426-B3B1-5829DDBBD454}">
      <dgm:prSet/>
      <dgm:spPr/>
      <dgm:t>
        <a:bodyPr/>
        <a:lstStyle/>
        <a:p>
          <a:endParaRPr lang="pl-PL"/>
        </a:p>
      </dgm:t>
    </dgm:pt>
    <dgm:pt modelId="{8B5BC3EF-C316-4811-8921-E5CF7A03CCF5}" type="sibTrans" cxnId="{34FFB8DD-1427-4426-B3B1-5829DDBBD454}">
      <dgm:prSet/>
      <dgm:spPr/>
      <dgm:t>
        <a:bodyPr/>
        <a:lstStyle/>
        <a:p>
          <a:endParaRPr lang="pl-PL"/>
        </a:p>
      </dgm:t>
    </dgm:pt>
    <dgm:pt modelId="{CA525183-5024-40D6-B61F-01A1614A9F60}">
      <dgm:prSet phldrT="[Tekst]"/>
      <dgm:spPr/>
      <dgm:t>
        <a:bodyPr/>
        <a:lstStyle/>
        <a:p>
          <a:r>
            <a:rPr lang="pl-PL" dirty="0"/>
            <a:t>Przegląd pakietów R-owych</a:t>
          </a:r>
        </a:p>
      </dgm:t>
    </dgm:pt>
    <dgm:pt modelId="{B60D7F8F-B26C-4412-87D1-BAAF747F55F8}" type="parTrans" cxnId="{684A5E6B-D92F-40F7-9F84-9D63A99CA10E}">
      <dgm:prSet/>
      <dgm:spPr/>
      <dgm:t>
        <a:bodyPr/>
        <a:lstStyle/>
        <a:p>
          <a:endParaRPr lang="pl-PL"/>
        </a:p>
      </dgm:t>
    </dgm:pt>
    <dgm:pt modelId="{98AD1A88-CECD-4B52-B466-9931D764D30F}" type="sibTrans" cxnId="{684A5E6B-D92F-40F7-9F84-9D63A99CA10E}">
      <dgm:prSet/>
      <dgm:spPr/>
      <dgm:t>
        <a:bodyPr/>
        <a:lstStyle/>
        <a:p>
          <a:endParaRPr lang="pl-PL"/>
        </a:p>
      </dgm:t>
    </dgm:pt>
    <dgm:pt modelId="{C93A2EB3-12CA-40E9-8DEA-ED15E54B71E2}">
      <dgm:prSet phldrT="[Tekst]"/>
      <dgm:spPr/>
      <dgm:t>
        <a:bodyPr/>
        <a:lstStyle/>
        <a:p>
          <a:r>
            <a:rPr lang="pl-PL" dirty="0"/>
            <a:t>Rola ML w analizie danych</a:t>
          </a:r>
        </a:p>
      </dgm:t>
    </dgm:pt>
    <dgm:pt modelId="{814BE194-BDCD-46A6-9C00-53144AF229B9}" type="parTrans" cxnId="{80A3B8F0-DB08-48E0-BAE9-1CCD42E1CDE1}">
      <dgm:prSet/>
      <dgm:spPr/>
      <dgm:t>
        <a:bodyPr/>
        <a:lstStyle/>
        <a:p>
          <a:endParaRPr lang="pl-PL"/>
        </a:p>
      </dgm:t>
    </dgm:pt>
    <dgm:pt modelId="{26197791-11DB-4615-A31F-B6DDE6998DB8}" type="sibTrans" cxnId="{80A3B8F0-DB08-48E0-BAE9-1CCD42E1CDE1}">
      <dgm:prSet/>
      <dgm:spPr/>
      <dgm:t>
        <a:bodyPr/>
        <a:lstStyle/>
        <a:p>
          <a:endParaRPr lang="pl-PL"/>
        </a:p>
      </dgm:t>
    </dgm:pt>
    <dgm:pt modelId="{FFCEA109-5523-4397-A18D-84ED207B5433}">
      <dgm:prSet phldrT="[Tekst]"/>
      <dgm:spPr/>
      <dgm:t>
        <a:bodyPr/>
        <a:lstStyle/>
        <a:p>
          <a:r>
            <a:rPr lang="pl-PL" dirty="0"/>
            <a:t>Klasyfikacja metod</a:t>
          </a:r>
        </a:p>
      </dgm:t>
    </dgm:pt>
    <dgm:pt modelId="{5705EDC7-53A3-4C75-95AC-A1DA0D46FE9A}" type="parTrans" cxnId="{935BFBB1-5C43-457A-B227-83205459B9DD}">
      <dgm:prSet/>
      <dgm:spPr/>
      <dgm:t>
        <a:bodyPr/>
        <a:lstStyle/>
        <a:p>
          <a:endParaRPr lang="pl-PL"/>
        </a:p>
      </dgm:t>
    </dgm:pt>
    <dgm:pt modelId="{8158F5EB-A7C0-4780-966B-8F6C81649110}" type="sibTrans" cxnId="{935BFBB1-5C43-457A-B227-83205459B9DD}">
      <dgm:prSet/>
      <dgm:spPr/>
      <dgm:t>
        <a:bodyPr/>
        <a:lstStyle/>
        <a:p>
          <a:endParaRPr lang="pl-PL"/>
        </a:p>
      </dgm:t>
    </dgm:pt>
    <dgm:pt modelId="{2176FA45-399E-418B-93D5-FA9216971C7F}">
      <dgm:prSet phldrT="[Tekst]"/>
      <dgm:spPr/>
      <dgm:t>
        <a:bodyPr/>
        <a:lstStyle/>
        <a:p>
          <a:r>
            <a:rPr lang="pl-PL" dirty="0"/>
            <a:t>Rola </a:t>
          </a:r>
          <a:r>
            <a:rPr lang="pl-PL" dirty="0" err="1"/>
            <a:t>hiperparametrów</a:t>
          </a:r>
          <a:endParaRPr lang="pl-PL" dirty="0"/>
        </a:p>
      </dgm:t>
    </dgm:pt>
    <dgm:pt modelId="{FBA306F8-D187-4D50-B795-6034E52838ED}" type="parTrans" cxnId="{1647642F-F240-4CB9-BA05-BC70B51E6696}">
      <dgm:prSet/>
      <dgm:spPr/>
      <dgm:t>
        <a:bodyPr/>
        <a:lstStyle/>
        <a:p>
          <a:endParaRPr lang="pl-PL"/>
        </a:p>
      </dgm:t>
    </dgm:pt>
    <dgm:pt modelId="{67FD6FC5-D691-456C-9F78-D8286D5A24CA}" type="sibTrans" cxnId="{1647642F-F240-4CB9-BA05-BC70B51E6696}">
      <dgm:prSet/>
      <dgm:spPr/>
      <dgm:t>
        <a:bodyPr/>
        <a:lstStyle/>
        <a:p>
          <a:endParaRPr lang="pl-PL"/>
        </a:p>
      </dgm:t>
    </dgm:pt>
    <dgm:pt modelId="{9C0A6E15-2341-42EC-AA46-797496E322FA}" type="pres">
      <dgm:prSet presAssocID="{BD03A736-1986-416D-AE59-8C1836E71E08}" presName="Name0" presStyleCnt="0">
        <dgm:presLayoutVars>
          <dgm:chMax val="7"/>
          <dgm:chPref val="7"/>
          <dgm:dir/>
        </dgm:presLayoutVars>
      </dgm:prSet>
      <dgm:spPr/>
    </dgm:pt>
    <dgm:pt modelId="{C2BDAE84-C88A-4860-B85F-51224682EF2E}" type="pres">
      <dgm:prSet presAssocID="{BD03A736-1986-416D-AE59-8C1836E71E08}" presName="Name1" presStyleCnt="0"/>
      <dgm:spPr/>
    </dgm:pt>
    <dgm:pt modelId="{06179247-B8C4-4897-9E21-181807A9A9E1}" type="pres">
      <dgm:prSet presAssocID="{BD03A736-1986-416D-AE59-8C1836E71E08}" presName="cycle" presStyleCnt="0"/>
      <dgm:spPr/>
    </dgm:pt>
    <dgm:pt modelId="{61D3F1FA-EB84-41C9-B97A-070AD63037F7}" type="pres">
      <dgm:prSet presAssocID="{BD03A736-1986-416D-AE59-8C1836E71E08}" presName="srcNode" presStyleLbl="node1" presStyleIdx="0" presStyleCnt="6"/>
      <dgm:spPr/>
    </dgm:pt>
    <dgm:pt modelId="{6E2493D9-B613-4734-96A9-8BB5000B0B72}" type="pres">
      <dgm:prSet presAssocID="{BD03A736-1986-416D-AE59-8C1836E71E08}" presName="conn" presStyleLbl="parChTrans1D2" presStyleIdx="0" presStyleCnt="1"/>
      <dgm:spPr/>
    </dgm:pt>
    <dgm:pt modelId="{36E48EEF-DE20-4E08-A3A3-1BBC24F50B68}" type="pres">
      <dgm:prSet presAssocID="{BD03A736-1986-416D-AE59-8C1836E71E08}" presName="extraNode" presStyleLbl="node1" presStyleIdx="0" presStyleCnt="6"/>
      <dgm:spPr/>
    </dgm:pt>
    <dgm:pt modelId="{8915FB01-86FD-4F2E-B4F6-CA08ADA60C53}" type="pres">
      <dgm:prSet presAssocID="{BD03A736-1986-416D-AE59-8C1836E71E08}" presName="dstNode" presStyleLbl="node1" presStyleIdx="0" presStyleCnt="6"/>
      <dgm:spPr/>
    </dgm:pt>
    <dgm:pt modelId="{D98BD7FA-9CA5-4386-927F-25C2568B73A4}" type="pres">
      <dgm:prSet presAssocID="{F6DF62BE-106D-493B-A075-E70B4AEF128F}" presName="text_1" presStyleLbl="node1" presStyleIdx="0" presStyleCnt="6">
        <dgm:presLayoutVars>
          <dgm:bulletEnabled val="1"/>
        </dgm:presLayoutVars>
      </dgm:prSet>
      <dgm:spPr/>
    </dgm:pt>
    <dgm:pt modelId="{C2CF6D95-536D-4675-B0E9-E4C1405FD006}" type="pres">
      <dgm:prSet presAssocID="{F6DF62BE-106D-493B-A075-E70B4AEF128F}" presName="accent_1" presStyleCnt="0"/>
      <dgm:spPr/>
    </dgm:pt>
    <dgm:pt modelId="{858F53B0-E107-46D7-A5C0-DBCFF88CC041}" type="pres">
      <dgm:prSet presAssocID="{F6DF62BE-106D-493B-A075-E70B4AEF128F}" presName="accentRepeatNode" presStyleLbl="solidFgAcc1" presStyleIdx="0" presStyleCnt="6"/>
      <dgm:spPr/>
    </dgm:pt>
    <dgm:pt modelId="{F9C74AF5-8D54-460E-A96C-EAD373E211A1}" type="pres">
      <dgm:prSet presAssocID="{95D3187F-30E9-4CF1-8944-FBD4AA7E6E5D}" presName="text_2" presStyleLbl="node1" presStyleIdx="1" presStyleCnt="6">
        <dgm:presLayoutVars>
          <dgm:bulletEnabled val="1"/>
        </dgm:presLayoutVars>
      </dgm:prSet>
      <dgm:spPr/>
    </dgm:pt>
    <dgm:pt modelId="{7967B064-0EB4-44B1-A0F4-3532BE3A9D55}" type="pres">
      <dgm:prSet presAssocID="{95D3187F-30E9-4CF1-8944-FBD4AA7E6E5D}" presName="accent_2" presStyleCnt="0"/>
      <dgm:spPr/>
    </dgm:pt>
    <dgm:pt modelId="{B8C109A3-C602-46FA-B41F-3D0309A97BC7}" type="pres">
      <dgm:prSet presAssocID="{95D3187F-30E9-4CF1-8944-FBD4AA7E6E5D}" presName="accentRepeatNode" presStyleLbl="solidFgAcc1" presStyleIdx="1" presStyleCnt="6"/>
      <dgm:spPr/>
    </dgm:pt>
    <dgm:pt modelId="{296A905A-619D-44CB-A541-CCC2A15CD3E0}" type="pres">
      <dgm:prSet presAssocID="{CA525183-5024-40D6-B61F-01A1614A9F60}" presName="text_3" presStyleLbl="node1" presStyleIdx="2" presStyleCnt="6">
        <dgm:presLayoutVars>
          <dgm:bulletEnabled val="1"/>
        </dgm:presLayoutVars>
      </dgm:prSet>
      <dgm:spPr/>
    </dgm:pt>
    <dgm:pt modelId="{4A7F3FDE-9B60-4E13-B340-298D35674D9B}" type="pres">
      <dgm:prSet presAssocID="{CA525183-5024-40D6-B61F-01A1614A9F60}" presName="accent_3" presStyleCnt="0"/>
      <dgm:spPr/>
    </dgm:pt>
    <dgm:pt modelId="{EA08E9B9-2A35-491A-B257-ED7D8209B9CD}" type="pres">
      <dgm:prSet presAssocID="{CA525183-5024-40D6-B61F-01A1614A9F60}" presName="accentRepeatNode" presStyleLbl="solidFgAcc1" presStyleIdx="2" presStyleCnt="6"/>
      <dgm:spPr/>
    </dgm:pt>
    <dgm:pt modelId="{5ABC4AC2-167F-4360-9BBC-12F9CAAD2E71}" type="pres">
      <dgm:prSet presAssocID="{C93A2EB3-12CA-40E9-8DEA-ED15E54B71E2}" presName="text_4" presStyleLbl="node1" presStyleIdx="3" presStyleCnt="6">
        <dgm:presLayoutVars>
          <dgm:bulletEnabled val="1"/>
        </dgm:presLayoutVars>
      </dgm:prSet>
      <dgm:spPr/>
    </dgm:pt>
    <dgm:pt modelId="{CECA785B-96B7-480A-A093-07A3A71A8943}" type="pres">
      <dgm:prSet presAssocID="{C93A2EB3-12CA-40E9-8DEA-ED15E54B71E2}" presName="accent_4" presStyleCnt="0"/>
      <dgm:spPr/>
    </dgm:pt>
    <dgm:pt modelId="{FF7D1020-B785-43BF-9748-0AD93B1CC64D}" type="pres">
      <dgm:prSet presAssocID="{C93A2EB3-12CA-40E9-8DEA-ED15E54B71E2}" presName="accentRepeatNode" presStyleLbl="solidFgAcc1" presStyleIdx="3" presStyleCnt="6"/>
      <dgm:spPr/>
    </dgm:pt>
    <dgm:pt modelId="{3F4ED5EF-F0A2-4407-BF25-257B979C7E55}" type="pres">
      <dgm:prSet presAssocID="{FFCEA109-5523-4397-A18D-84ED207B5433}" presName="text_5" presStyleLbl="node1" presStyleIdx="4" presStyleCnt="6">
        <dgm:presLayoutVars>
          <dgm:bulletEnabled val="1"/>
        </dgm:presLayoutVars>
      </dgm:prSet>
      <dgm:spPr/>
    </dgm:pt>
    <dgm:pt modelId="{64A684D3-78A5-4265-A18E-CCDC8FDF9592}" type="pres">
      <dgm:prSet presAssocID="{FFCEA109-5523-4397-A18D-84ED207B5433}" presName="accent_5" presStyleCnt="0"/>
      <dgm:spPr/>
    </dgm:pt>
    <dgm:pt modelId="{EDB3704C-5E5B-47F0-8CE5-B7530D6E9B17}" type="pres">
      <dgm:prSet presAssocID="{FFCEA109-5523-4397-A18D-84ED207B5433}" presName="accentRepeatNode" presStyleLbl="solidFgAcc1" presStyleIdx="4" presStyleCnt="6"/>
      <dgm:spPr/>
    </dgm:pt>
    <dgm:pt modelId="{167A5157-967C-4EB7-9B77-4E20C6AC6821}" type="pres">
      <dgm:prSet presAssocID="{2176FA45-399E-418B-93D5-FA9216971C7F}" presName="text_6" presStyleLbl="node1" presStyleIdx="5" presStyleCnt="6">
        <dgm:presLayoutVars>
          <dgm:bulletEnabled val="1"/>
        </dgm:presLayoutVars>
      </dgm:prSet>
      <dgm:spPr/>
    </dgm:pt>
    <dgm:pt modelId="{CD387F73-E957-4711-80A6-185F356B3AEF}" type="pres">
      <dgm:prSet presAssocID="{2176FA45-399E-418B-93D5-FA9216971C7F}" presName="accent_6" presStyleCnt="0"/>
      <dgm:spPr/>
    </dgm:pt>
    <dgm:pt modelId="{F6EA7C6D-DC17-46E1-B60B-9BB97DE7C6C6}" type="pres">
      <dgm:prSet presAssocID="{2176FA45-399E-418B-93D5-FA9216971C7F}" presName="accentRepeatNode" presStyleLbl="solidFgAcc1" presStyleIdx="5" presStyleCnt="6"/>
      <dgm:spPr/>
    </dgm:pt>
  </dgm:ptLst>
  <dgm:cxnLst>
    <dgm:cxn modelId="{5F3C8209-D07F-4940-B859-29610A0EA4DF}" type="presOf" srcId="{FFCEA109-5523-4397-A18D-84ED207B5433}" destId="{3F4ED5EF-F0A2-4407-BF25-257B979C7E55}" srcOrd="0" destOrd="0" presId="urn:microsoft.com/office/officeart/2008/layout/VerticalCurvedList"/>
    <dgm:cxn modelId="{1647642F-F240-4CB9-BA05-BC70B51E6696}" srcId="{BD03A736-1986-416D-AE59-8C1836E71E08}" destId="{2176FA45-399E-418B-93D5-FA9216971C7F}" srcOrd="5" destOrd="0" parTransId="{FBA306F8-D187-4D50-B795-6034E52838ED}" sibTransId="{67FD6FC5-D691-456C-9F78-D8286D5A24CA}"/>
    <dgm:cxn modelId="{DED84039-4174-4953-BC78-2F97FD6F9A98}" type="presOf" srcId="{F6DF62BE-106D-493B-A075-E70B4AEF128F}" destId="{D98BD7FA-9CA5-4386-927F-25C2568B73A4}" srcOrd="0" destOrd="0" presId="urn:microsoft.com/office/officeart/2008/layout/VerticalCurvedList"/>
    <dgm:cxn modelId="{684A5E6B-D92F-40F7-9F84-9D63A99CA10E}" srcId="{BD03A736-1986-416D-AE59-8C1836E71E08}" destId="{CA525183-5024-40D6-B61F-01A1614A9F60}" srcOrd="2" destOrd="0" parTransId="{B60D7F8F-B26C-4412-87D1-BAAF747F55F8}" sibTransId="{98AD1A88-CECD-4B52-B466-9931D764D30F}"/>
    <dgm:cxn modelId="{C84B759C-38CF-42AC-B569-041F8CD30546}" type="presOf" srcId="{BD03A736-1986-416D-AE59-8C1836E71E08}" destId="{9C0A6E15-2341-42EC-AA46-797496E322FA}" srcOrd="0" destOrd="0" presId="urn:microsoft.com/office/officeart/2008/layout/VerticalCurvedList"/>
    <dgm:cxn modelId="{B50C19A2-BD4D-443D-98BE-E5E43EFD2714}" type="presOf" srcId="{2176FA45-399E-418B-93D5-FA9216971C7F}" destId="{167A5157-967C-4EB7-9B77-4E20C6AC6821}" srcOrd="0" destOrd="0" presId="urn:microsoft.com/office/officeart/2008/layout/VerticalCurvedList"/>
    <dgm:cxn modelId="{935BFBB1-5C43-457A-B227-83205459B9DD}" srcId="{BD03A736-1986-416D-AE59-8C1836E71E08}" destId="{FFCEA109-5523-4397-A18D-84ED207B5433}" srcOrd="4" destOrd="0" parTransId="{5705EDC7-53A3-4C75-95AC-A1DA0D46FE9A}" sibTransId="{8158F5EB-A7C0-4780-966B-8F6C81649110}"/>
    <dgm:cxn modelId="{70DB5ECA-E1ED-4321-81E1-CD50D1AEAAAC}" type="presOf" srcId="{EDF134E4-FF6D-4553-93DB-68561AE2783B}" destId="{6E2493D9-B613-4734-96A9-8BB5000B0B72}" srcOrd="0" destOrd="0" presId="urn:microsoft.com/office/officeart/2008/layout/VerticalCurvedList"/>
    <dgm:cxn modelId="{976587CD-039B-4949-8E2F-B4022C37D4C1}" srcId="{BD03A736-1986-416D-AE59-8C1836E71E08}" destId="{F6DF62BE-106D-493B-A075-E70B4AEF128F}" srcOrd="0" destOrd="0" parTransId="{8E16E235-8F59-465B-BFAB-A2526EC8B612}" sibTransId="{EDF134E4-FF6D-4553-93DB-68561AE2783B}"/>
    <dgm:cxn modelId="{F32C11D6-FB66-4829-97F9-90D744A070AE}" type="presOf" srcId="{95D3187F-30E9-4CF1-8944-FBD4AA7E6E5D}" destId="{F9C74AF5-8D54-460E-A96C-EAD373E211A1}" srcOrd="0" destOrd="0" presId="urn:microsoft.com/office/officeart/2008/layout/VerticalCurvedList"/>
    <dgm:cxn modelId="{6BCDB5DC-81D4-42AB-A802-BC73F1AB7C36}" type="presOf" srcId="{C93A2EB3-12CA-40E9-8DEA-ED15E54B71E2}" destId="{5ABC4AC2-167F-4360-9BBC-12F9CAAD2E71}" srcOrd="0" destOrd="0" presId="urn:microsoft.com/office/officeart/2008/layout/VerticalCurvedList"/>
    <dgm:cxn modelId="{34FFB8DD-1427-4426-B3B1-5829DDBBD454}" srcId="{BD03A736-1986-416D-AE59-8C1836E71E08}" destId="{95D3187F-30E9-4CF1-8944-FBD4AA7E6E5D}" srcOrd="1" destOrd="0" parTransId="{8FB8BFBB-9A50-4F24-BF47-A37D4666D2AE}" sibTransId="{8B5BC3EF-C316-4811-8921-E5CF7A03CCF5}"/>
    <dgm:cxn modelId="{E07083EA-B27F-4BE4-8252-EC203C6864FB}" type="presOf" srcId="{CA525183-5024-40D6-B61F-01A1614A9F60}" destId="{296A905A-619D-44CB-A541-CCC2A15CD3E0}" srcOrd="0" destOrd="0" presId="urn:microsoft.com/office/officeart/2008/layout/VerticalCurvedList"/>
    <dgm:cxn modelId="{80A3B8F0-DB08-48E0-BAE9-1CCD42E1CDE1}" srcId="{BD03A736-1986-416D-AE59-8C1836E71E08}" destId="{C93A2EB3-12CA-40E9-8DEA-ED15E54B71E2}" srcOrd="3" destOrd="0" parTransId="{814BE194-BDCD-46A6-9C00-53144AF229B9}" sibTransId="{26197791-11DB-4615-A31F-B6DDE6998DB8}"/>
    <dgm:cxn modelId="{FAAF32FB-34A9-4AD2-BA39-01BF8F2CA324}" type="presParOf" srcId="{9C0A6E15-2341-42EC-AA46-797496E322FA}" destId="{C2BDAE84-C88A-4860-B85F-51224682EF2E}" srcOrd="0" destOrd="0" presId="urn:microsoft.com/office/officeart/2008/layout/VerticalCurvedList"/>
    <dgm:cxn modelId="{C6DDE3F8-F974-4ECF-A733-0AAF8E6F88CB}" type="presParOf" srcId="{C2BDAE84-C88A-4860-B85F-51224682EF2E}" destId="{06179247-B8C4-4897-9E21-181807A9A9E1}" srcOrd="0" destOrd="0" presId="urn:microsoft.com/office/officeart/2008/layout/VerticalCurvedList"/>
    <dgm:cxn modelId="{0FBDD7C3-F83F-4802-A790-8E4679083D45}" type="presParOf" srcId="{06179247-B8C4-4897-9E21-181807A9A9E1}" destId="{61D3F1FA-EB84-41C9-B97A-070AD63037F7}" srcOrd="0" destOrd="0" presId="urn:microsoft.com/office/officeart/2008/layout/VerticalCurvedList"/>
    <dgm:cxn modelId="{6F437747-C7BD-409B-9D89-5DBD11D5D4B5}" type="presParOf" srcId="{06179247-B8C4-4897-9E21-181807A9A9E1}" destId="{6E2493D9-B613-4734-96A9-8BB5000B0B72}" srcOrd="1" destOrd="0" presId="urn:microsoft.com/office/officeart/2008/layout/VerticalCurvedList"/>
    <dgm:cxn modelId="{20F33508-F918-47D2-9588-0745A9FCFC83}" type="presParOf" srcId="{06179247-B8C4-4897-9E21-181807A9A9E1}" destId="{36E48EEF-DE20-4E08-A3A3-1BBC24F50B68}" srcOrd="2" destOrd="0" presId="urn:microsoft.com/office/officeart/2008/layout/VerticalCurvedList"/>
    <dgm:cxn modelId="{BF195661-CBA3-4167-9746-968B3C92AE15}" type="presParOf" srcId="{06179247-B8C4-4897-9E21-181807A9A9E1}" destId="{8915FB01-86FD-4F2E-B4F6-CA08ADA60C53}" srcOrd="3" destOrd="0" presId="urn:microsoft.com/office/officeart/2008/layout/VerticalCurvedList"/>
    <dgm:cxn modelId="{FFB88377-43F7-45A9-A1FF-81978E61D982}" type="presParOf" srcId="{C2BDAE84-C88A-4860-B85F-51224682EF2E}" destId="{D98BD7FA-9CA5-4386-927F-25C2568B73A4}" srcOrd="1" destOrd="0" presId="urn:microsoft.com/office/officeart/2008/layout/VerticalCurvedList"/>
    <dgm:cxn modelId="{D28C5BF5-07DB-41DE-A598-05C844FC7E64}" type="presParOf" srcId="{C2BDAE84-C88A-4860-B85F-51224682EF2E}" destId="{C2CF6D95-536D-4675-B0E9-E4C1405FD006}" srcOrd="2" destOrd="0" presId="urn:microsoft.com/office/officeart/2008/layout/VerticalCurvedList"/>
    <dgm:cxn modelId="{F7D0B5F4-8C31-4E48-AB74-A80EAB6D2B17}" type="presParOf" srcId="{C2CF6D95-536D-4675-B0E9-E4C1405FD006}" destId="{858F53B0-E107-46D7-A5C0-DBCFF88CC041}" srcOrd="0" destOrd="0" presId="urn:microsoft.com/office/officeart/2008/layout/VerticalCurvedList"/>
    <dgm:cxn modelId="{6602E6F1-D0DF-4163-BA20-FA9CBF9F95AA}" type="presParOf" srcId="{C2BDAE84-C88A-4860-B85F-51224682EF2E}" destId="{F9C74AF5-8D54-460E-A96C-EAD373E211A1}" srcOrd="3" destOrd="0" presId="urn:microsoft.com/office/officeart/2008/layout/VerticalCurvedList"/>
    <dgm:cxn modelId="{BD681469-424D-4AEC-8499-F1A2412887DB}" type="presParOf" srcId="{C2BDAE84-C88A-4860-B85F-51224682EF2E}" destId="{7967B064-0EB4-44B1-A0F4-3532BE3A9D55}" srcOrd="4" destOrd="0" presId="urn:microsoft.com/office/officeart/2008/layout/VerticalCurvedList"/>
    <dgm:cxn modelId="{B28BEC5E-F6FB-4A83-9E94-C3D20A7B27EE}" type="presParOf" srcId="{7967B064-0EB4-44B1-A0F4-3532BE3A9D55}" destId="{B8C109A3-C602-46FA-B41F-3D0309A97BC7}" srcOrd="0" destOrd="0" presId="urn:microsoft.com/office/officeart/2008/layout/VerticalCurvedList"/>
    <dgm:cxn modelId="{A7A4953C-4428-4662-9170-9DCDE1D35282}" type="presParOf" srcId="{C2BDAE84-C88A-4860-B85F-51224682EF2E}" destId="{296A905A-619D-44CB-A541-CCC2A15CD3E0}" srcOrd="5" destOrd="0" presId="urn:microsoft.com/office/officeart/2008/layout/VerticalCurvedList"/>
    <dgm:cxn modelId="{C93A1B12-8DDF-427F-B3BB-B41158262E8B}" type="presParOf" srcId="{C2BDAE84-C88A-4860-B85F-51224682EF2E}" destId="{4A7F3FDE-9B60-4E13-B340-298D35674D9B}" srcOrd="6" destOrd="0" presId="urn:microsoft.com/office/officeart/2008/layout/VerticalCurvedList"/>
    <dgm:cxn modelId="{42F6761A-E814-43C9-A1FE-7553DEC01B14}" type="presParOf" srcId="{4A7F3FDE-9B60-4E13-B340-298D35674D9B}" destId="{EA08E9B9-2A35-491A-B257-ED7D8209B9CD}" srcOrd="0" destOrd="0" presId="urn:microsoft.com/office/officeart/2008/layout/VerticalCurvedList"/>
    <dgm:cxn modelId="{D99DB8C2-CDD0-49DF-99D5-735D62A9CC07}" type="presParOf" srcId="{C2BDAE84-C88A-4860-B85F-51224682EF2E}" destId="{5ABC4AC2-167F-4360-9BBC-12F9CAAD2E71}" srcOrd="7" destOrd="0" presId="urn:microsoft.com/office/officeart/2008/layout/VerticalCurvedList"/>
    <dgm:cxn modelId="{860151D3-2C74-4EAC-8C68-22ED7AF823CC}" type="presParOf" srcId="{C2BDAE84-C88A-4860-B85F-51224682EF2E}" destId="{CECA785B-96B7-480A-A093-07A3A71A8943}" srcOrd="8" destOrd="0" presId="urn:microsoft.com/office/officeart/2008/layout/VerticalCurvedList"/>
    <dgm:cxn modelId="{94D99B62-06F0-49CF-8293-95ADD66299D9}" type="presParOf" srcId="{CECA785B-96B7-480A-A093-07A3A71A8943}" destId="{FF7D1020-B785-43BF-9748-0AD93B1CC64D}" srcOrd="0" destOrd="0" presId="urn:microsoft.com/office/officeart/2008/layout/VerticalCurvedList"/>
    <dgm:cxn modelId="{4BEFE216-39A9-49E3-8A1C-00587865084D}" type="presParOf" srcId="{C2BDAE84-C88A-4860-B85F-51224682EF2E}" destId="{3F4ED5EF-F0A2-4407-BF25-257B979C7E55}" srcOrd="9" destOrd="0" presId="urn:microsoft.com/office/officeart/2008/layout/VerticalCurvedList"/>
    <dgm:cxn modelId="{AFD82527-D3AF-4206-8AEC-477EEC9C557B}" type="presParOf" srcId="{C2BDAE84-C88A-4860-B85F-51224682EF2E}" destId="{64A684D3-78A5-4265-A18E-CCDC8FDF9592}" srcOrd="10" destOrd="0" presId="urn:microsoft.com/office/officeart/2008/layout/VerticalCurvedList"/>
    <dgm:cxn modelId="{A97C6230-21A6-4106-908F-B21DDA9A8634}" type="presParOf" srcId="{64A684D3-78A5-4265-A18E-CCDC8FDF9592}" destId="{EDB3704C-5E5B-47F0-8CE5-B7530D6E9B17}" srcOrd="0" destOrd="0" presId="urn:microsoft.com/office/officeart/2008/layout/VerticalCurvedList"/>
    <dgm:cxn modelId="{9D52E023-C317-4855-A288-A5F7AC559E7B}" type="presParOf" srcId="{C2BDAE84-C88A-4860-B85F-51224682EF2E}" destId="{167A5157-967C-4EB7-9B77-4E20C6AC6821}" srcOrd="11" destOrd="0" presId="urn:microsoft.com/office/officeart/2008/layout/VerticalCurvedList"/>
    <dgm:cxn modelId="{A295C64B-074E-4AC6-98BA-0F2D2AE5BE4C}" type="presParOf" srcId="{C2BDAE84-C88A-4860-B85F-51224682EF2E}" destId="{CD387F73-E957-4711-80A6-185F356B3AEF}" srcOrd="12" destOrd="0" presId="urn:microsoft.com/office/officeart/2008/layout/VerticalCurvedList"/>
    <dgm:cxn modelId="{6196317F-97D1-4F5A-80AF-8D3EFD2C80EA}" type="presParOf" srcId="{CD387F73-E957-4711-80A6-185F356B3AEF}" destId="{F6EA7C6D-DC17-46E1-B60B-9BB97DE7C6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493D9-B613-4734-96A9-8BB5000B0B72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BD7FA-9CA5-4386-927F-25C2568B73A4}">
      <dsp:nvSpPr>
        <dsp:cNvPr id="0" name=""/>
        <dsp:cNvSpPr/>
      </dsp:nvSpPr>
      <dsp:spPr>
        <a:xfrm>
          <a:off x="379146" y="248285"/>
          <a:ext cx="8169162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Cel i zakres dziedziny</a:t>
          </a:r>
        </a:p>
      </dsp:txBody>
      <dsp:txXfrm>
        <a:off x="379146" y="248285"/>
        <a:ext cx="8169162" cy="496382"/>
      </dsp:txXfrm>
    </dsp:sp>
    <dsp:sp modelId="{858F53B0-E107-46D7-A5C0-DBCFF88CC041}">
      <dsp:nvSpPr>
        <dsp:cNvPr id="0" name=""/>
        <dsp:cNvSpPr/>
      </dsp:nvSpPr>
      <dsp:spPr>
        <a:xfrm>
          <a:off x="68907" y="186237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74AF5-8D54-460E-A96C-EAD373E211A1}">
      <dsp:nvSpPr>
        <dsp:cNvPr id="0" name=""/>
        <dsp:cNvSpPr/>
      </dsp:nvSpPr>
      <dsp:spPr>
        <a:xfrm>
          <a:off x="787454" y="992764"/>
          <a:ext cx="7760854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Przegląd metod i zastosowań</a:t>
          </a:r>
        </a:p>
      </dsp:txBody>
      <dsp:txXfrm>
        <a:off x="787454" y="992764"/>
        <a:ext cx="7760854" cy="496382"/>
      </dsp:txXfrm>
    </dsp:sp>
    <dsp:sp modelId="{B8C109A3-C602-46FA-B41F-3D0309A97BC7}">
      <dsp:nvSpPr>
        <dsp:cNvPr id="0" name=""/>
        <dsp:cNvSpPr/>
      </dsp:nvSpPr>
      <dsp:spPr>
        <a:xfrm>
          <a:off x="477215" y="930716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A905A-619D-44CB-A541-CCC2A15CD3E0}">
      <dsp:nvSpPr>
        <dsp:cNvPr id="0" name=""/>
        <dsp:cNvSpPr/>
      </dsp:nvSpPr>
      <dsp:spPr>
        <a:xfrm>
          <a:off x="974163" y="1737242"/>
          <a:ext cx="7574145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Przegląd pakietów R-owych</a:t>
          </a:r>
        </a:p>
      </dsp:txBody>
      <dsp:txXfrm>
        <a:off x="974163" y="1737242"/>
        <a:ext cx="7574145" cy="496382"/>
      </dsp:txXfrm>
    </dsp:sp>
    <dsp:sp modelId="{EA08E9B9-2A35-491A-B257-ED7D8209B9CD}">
      <dsp:nvSpPr>
        <dsp:cNvPr id="0" name=""/>
        <dsp:cNvSpPr/>
      </dsp:nvSpPr>
      <dsp:spPr>
        <a:xfrm>
          <a:off x="663924" y="1675195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C4AC2-167F-4360-9BBC-12F9CAAD2E71}">
      <dsp:nvSpPr>
        <dsp:cNvPr id="0" name=""/>
        <dsp:cNvSpPr/>
      </dsp:nvSpPr>
      <dsp:spPr>
        <a:xfrm>
          <a:off x="974163" y="2481250"/>
          <a:ext cx="7574145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Rola ML w analizie danych</a:t>
          </a:r>
        </a:p>
      </dsp:txBody>
      <dsp:txXfrm>
        <a:off x="974163" y="2481250"/>
        <a:ext cx="7574145" cy="496382"/>
      </dsp:txXfrm>
    </dsp:sp>
    <dsp:sp modelId="{FF7D1020-B785-43BF-9748-0AD93B1CC64D}">
      <dsp:nvSpPr>
        <dsp:cNvPr id="0" name=""/>
        <dsp:cNvSpPr/>
      </dsp:nvSpPr>
      <dsp:spPr>
        <a:xfrm>
          <a:off x="663924" y="2419202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ED5EF-F0A2-4407-BF25-257B979C7E55}">
      <dsp:nvSpPr>
        <dsp:cNvPr id="0" name=""/>
        <dsp:cNvSpPr/>
      </dsp:nvSpPr>
      <dsp:spPr>
        <a:xfrm>
          <a:off x="787454" y="3225728"/>
          <a:ext cx="7760854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Klasyfikacja metod</a:t>
          </a:r>
        </a:p>
      </dsp:txBody>
      <dsp:txXfrm>
        <a:off x="787454" y="3225728"/>
        <a:ext cx="7760854" cy="496382"/>
      </dsp:txXfrm>
    </dsp:sp>
    <dsp:sp modelId="{EDB3704C-5E5B-47F0-8CE5-B7530D6E9B17}">
      <dsp:nvSpPr>
        <dsp:cNvPr id="0" name=""/>
        <dsp:cNvSpPr/>
      </dsp:nvSpPr>
      <dsp:spPr>
        <a:xfrm>
          <a:off x="477215" y="3163681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A5157-967C-4EB7-9B77-4E20C6AC6821}">
      <dsp:nvSpPr>
        <dsp:cNvPr id="0" name=""/>
        <dsp:cNvSpPr/>
      </dsp:nvSpPr>
      <dsp:spPr>
        <a:xfrm>
          <a:off x="379146" y="3970207"/>
          <a:ext cx="8169162" cy="496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4003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Rola </a:t>
          </a:r>
          <a:r>
            <a:rPr lang="pl-PL" sz="2600" kern="1200" dirty="0" err="1"/>
            <a:t>hiperparametrów</a:t>
          </a:r>
          <a:endParaRPr lang="pl-PL" sz="2600" kern="1200" dirty="0"/>
        </a:p>
      </dsp:txBody>
      <dsp:txXfrm>
        <a:off x="379146" y="3970207"/>
        <a:ext cx="8169162" cy="496382"/>
      </dsp:txXfrm>
    </dsp:sp>
    <dsp:sp modelId="{F6EA7C6D-DC17-46E1-B60B-9BB97DE7C6C6}">
      <dsp:nvSpPr>
        <dsp:cNvPr id="0" name=""/>
        <dsp:cNvSpPr/>
      </dsp:nvSpPr>
      <dsp:spPr>
        <a:xfrm>
          <a:off x="68907" y="3908159"/>
          <a:ext cx="620477" cy="620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26.11.2023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21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26.11.2023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.szlachta@stat.gov.pl" TargetMode="Externa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6270" y="3023656"/>
            <a:ext cx="8767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Wprowadzenie do Machine Learning </a:t>
            </a:r>
          </a:p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Różnice pomiędzy </a:t>
            </a:r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statistical</a:t>
            </a:r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learning </a:t>
            </a:r>
          </a:p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 </a:t>
            </a:r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machine</a:t>
            </a:r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learning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56270" y="492939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Inżynierii Danych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8ADD7C-14F0-4137-A7E3-A4A6F10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9" y="23253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Dane uczące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FC537-0689-4DFD-B84B-C5B9C9C4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9" y="1216404"/>
            <a:ext cx="8613592" cy="5058560"/>
          </a:xfrm>
        </p:spPr>
        <p:txBody>
          <a:bodyPr>
            <a:normAutofit/>
          </a:bodyPr>
          <a:lstStyle/>
          <a:p>
            <a:r>
              <a:rPr lang="pl-PL" sz="1800" dirty="0"/>
              <a:t>Zbiór IRIS został utworzony w 1936 r. przez Ronalda Fishera i opisuje kwiaty irysa przy pomocy 4 atrybutów: długości i szerokości płatków (</a:t>
            </a:r>
            <a:r>
              <a:rPr lang="pl-PL" sz="1800" dirty="0" err="1"/>
              <a:t>petal</a:t>
            </a:r>
            <a:r>
              <a:rPr lang="pl-PL" sz="1800" dirty="0"/>
              <a:t>) i działki kielicha (</a:t>
            </a:r>
            <a:r>
              <a:rPr lang="pl-PL" sz="1800" dirty="0" err="1"/>
              <a:t>sepal</a:t>
            </a:r>
            <a:r>
              <a:rPr lang="pl-PL" sz="1800" dirty="0"/>
              <a:t>) oraz przyporządkowuje każdemu z kwiatów jego faktyczny  gatunek.</a:t>
            </a:r>
          </a:p>
          <a:p>
            <a:r>
              <a:rPr lang="pl-PL" sz="1800" dirty="0"/>
              <a:t>To najbardziej znany zbiór, który pojawia się z przykładach stosowania ML</a:t>
            </a:r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endParaRPr lang="pl-PL" sz="1800" dirty="0"/>
          </a:p>
          <a:p>
            <a:pPr marL="0" indent="0">
              <a:buNone/>
            </a:pPr>
            <a:endParaRPr lang="pl-PL" sz="1800" dirty="0"/>
          </a:p>
          <a:p>
            <a:r>
              <a:rPr lang="pl-PL" sz="1800" dirty="0"/>
              <a:t>Fragment zbioru zawiera cztery zmienne ciągłe oraz jedną kategoryczną dla 6 instancji.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BA2708-53E2-4D67-9F36-AE376D0F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4840F2-BC9F-4D0A-A966-AE485D29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21" y="2745559"/>
            <a:ext cx="7286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3973B2-4D81-4C6F-BBCB-0DA49B90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Rola ML w analizie danych</a:t>
            </a:r>
            <a:br>
              <a:rPr lang="pl-PL" dirty="0"/>
            </a:br>
            <a:r>
              <a:rPr lang="pl-PL" dirty="0"/>
              <a:t>Zadania uczenia maszynowego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D73275-960F-483E-BD26-BC053441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57" y="1375794"/>
            <a:ext cx="8790243" cy="4801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b="1" dirty="0"/>
              <a:t>Zadanie uczenia maszynowego [ang. </a:t>
            </a:r>
            <a:r>
              <a:rPr lang="pl-PL" sz="1600" b="1" dirty="0" err="1"/>
              <a:t>machine</a:t>
            </a:r>
            <a:r>
              <a:rPr lang="pl-PL" sz="1600" b="1" dirty="0"/>
              <a:t> learning </a:t>
            </a:r>
            <a:r>
              <a:rPr lang="pl-PL" sz="1600" b="1" dirty="0" err="1"/>
              <a:t>task</a:t>
            </a:r>
            <a:r>
              <a:rPr lang="pl-PL" sz="1600" b="1" dirty="0"/>
              <a:t>] </a:t>
            </a:r>
            <a:r>
              <a:rPr lang="pl-PL" sz="1600" dirty="0"/>
              <a:t>- abstrakcyjny opis problemu, który możemy rozwiązać przy użyciu uczenia maszynowego. Zadania uczenia maszynowego nazywamy często problemami uczenia maszynowego. </a:t>
            </a:r>
          </a:p>
          <a:p>
            <a:pPr marL="0" indent="0">
              <a:buNone/>
            </a:pPr>
            <a:r>
              <a:rPr lang="pl-PL" sz="1600" dirty="0"/>
              <a:t>Wyróżniamy następujące zadania: </a:t>
            </a:r>
          </a:p>
          <a:p>
            <a:r>
              <a:rPr lang="pl-PL" sz="1600" b="1" dirty="0"/>
              <a:t>Klasyfikacja [ang. </a:t>
            </a:r>
            <a:r>
              <a:rPr lang="pl-PL" sz="1600" b="1" dirty="0" err="1"/>
              <a:t>classification</a:t>
            </a:r>
            <a:r>
              <a:rPr lang="pl-PL" sz="1600" b="1" dirty="0"/>
              <a:t>] </a:t>
            </a:r>
            <a:r>
              <a:rPr lang="pl-PL" sz="1600" dirty="0"/>
              <a:t>- przyporządkowanie klas do obiektów pochodzących z pewnego zbioru. </a:t>
            </a:r>
          </a:p>
          <a:p>
            <a:r>
              <a:rPr lang="pl-PL" sz="1600" b="1" dirty="0"/>
              <a:t>Regresja [ang. </a:t>
            </a:r>
            <a:r>
              <a:rPr lang="pl-PL" sz="1600" b="1" dirty="0" err="1"/>
              <a:t>regression</a:t>
            </a:r>
            <a:r>
              <a:rPr lang="pl-PL" sz="1600" dirty="0"/>
              <a:t>] - przyporządkowanie obiektom wartości liczbowych. Analogicznie jak przy zadania klasyfikacji, tylko zamiast etykiet używamy liczb rzeczywistych.</a:t>
            </a:r>
          </a:p>
          <a:p>
            <a:r>
              <a:rPr lang="pl-PL" sz="1600" b="1" dirty="0"/>
              <a:t>Klasteryzacja [ang. </a:t>
            </a:r>
            <a:r>
              <a:rPr lang="pl-PL" sz="1600" b="1" dirty="0" err="1"/>
              <a:t>clustering</a:t>
            </a:r>
            <a:r>
              <a:rPr lang="pl-PL" sz="1600" b="1" dirty="0"/>
              <a:t>] </a:t>
            </a:r>
            <a:r>
              <a:rPr lang="pl-PL" sz="1600" dirty="0"/>
              <a:t>- grupowanie obiektów o podobnych cechach. Podobieństwo obiektów jest wyrażenie przy użyciu pojęć takich jak: dystans czy metryki podobieństwa. </a:t>
            </a:r>
          </a:p>
          <a:p>
            <a:r>
              <a:rPr lang="pl-PL" sz="1600" b="1" dirty="0"/>
              <a:t>Reguły asocjacyjne [ang. </a:t>
            </a:r>
            <a:r>
              <a:rPr lang="pl-PL" sz="1600" b="1" dirty="0" err="1"/>
              <a:t>association</a:t>
            </a:r>
            <a:r>
              <a:rPr lang="pl-PL" sz="1600" b="1" dirty="0"/>
              <a:t> </a:t>
            </a:r>
            <a:r>
              <a:rPr lang="pl-PL" sz="1600" b="1" dirty="0" err="1"/>
              <a:t>rules</a:t>
            </a:r>
            <a:r>
              <a:rPr lang="pl-PL" sz="1600" b="1" dirty="0"/>
              <a:t>] </a:t>
            </a:r>
            <a:r>
              <a:rPr lang="pl-PL" sz="1600" dirty="0"/>
              <a:t>-</a:t>
            </a:r>
            <a:r>
              <a:rPr lang="pl-PL" sz="1600" b="1" dirty="0"/>
              <a:t> </a:t>
            </a:r>
            <a:r>
              <a:rPr lang="pl-PL" sz="1600" dirty="0"/>
              <a:t>wykrywanie relacji pomiędzy zmiennymi opisującymi obiekty. </a:t>
            </a:r>
          </a:p>
          <a:p>
            <a:r>
              <a:rPr lang="pl-PL" sz="1600" b="1" dirty="0"/>
              <a:t>Redukcja wielowymiarowości [ang. </a:t>
            </a:r>
            <a:r>
              <a:rPr lang="pl-PL" sz="1600" b="1" dirty="0" err="1"/>
              <a:t>dimensionality</a:t>
            </a:r>
            <a:r>
              <a:rPr lang="pl-PL" sz="1600" b="1" dirty="0"/>
              <a:t> </a:t>
            </a:r>
            <a:r>
              <a:rPr lang="pl-PL" sz="1600" b="1" dirty="0" err="1"/>
              <a:t>reduction</a:t>
            </a:r>
            <a:r>
              <a:rPr lang="pl-PL" sz="1600" b="1" dirty="0"/>
              <a:t>] </a:t>
            </a:r>
            <a:r>
              <a:rPr lang="pl-PL" sz="1600" dirty="0"/>
              <a:t>- redukcja liczby używanych atrybutów pochodzących ze zbioru uczącego. Na przykład w celu optymalizacji procesu uczenia (przy mniejszej ilości cech łatwiej znaleźć te najbardziej istotne).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87F8FB-ED86-47D6-B34A-BB0A95E2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7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071FF-E5F1-4587-9915-9E74804E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Rola ML w analizie danych</a:t>
            </a:r>
            <a:br>
              <a:rPr lang="pl-PL" dirty="0"/>
            </a:br>
            <a:r>
              <a:rPr lang="pl-PL" dirty="0"/>
              <a:t>Zadania uczenia maszynowego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B03279-7FE3-4FF2-A56C-9945CB5A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392572"/>
            <a:ext cx="8613592" cy="4784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Rodzaje </a:t>
            </a:r>
            <a:r>
              <a:rPr lang="pl-PL" sz="1800" b="1" dirty="0"/>
              <a:t>klasyfikacji</a:t>
            </a:r>
            <a:r>
              <a:rPr lang="pl-PL" sz="1800" dirty="0"/>
              <a:t>:</a:t>
            </a:r>
          </a:p>
          <a:p>
            <a:r>
              <a:rPr lang="pl-PL" sz="1800" b="1" dirty="0"/>
              <a:t>Klasyfikację jednoklasową [ang. one-</a:t>
            </a:r>
            <a:r>
              <a:rPr lang="pl-PL" sz="1800" b="1" dirty="0" err="1"/>
              <a:t>class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/</a:t>
            </a:r>
            <a:r>
              <a:rPr lang="pl-PL" sz="1800" b="1" dirty="0" err="1"/>
              <a:t>unary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] </a:t>
            </a:r>
            <a:r>
              <a:rPr lang="pl-PL" sz="1800" dirty="0"/>
              <a:t>- identyfikowanie obiektów o ustalonej klasie;</a:t>
            </a:r>
          </a:p>
          <a:p>
            <a:r>
              <a:rPr lang="pl-PL" sz="1800" b="1" dirty="0"/>
              <a:t>Klasyfikację binarną [ang. </a:t>
            </a:r>
            <a:r>
              <a:rPr lang="pl-PL" sz="1800" b="1" dirty="0" err="1"/>
              <a:t>binary</a:t>
            </a:r>
            <a:r>
              <a:rPr lang="pl-PL" sz="1800" b="1" dirty="0"/>
              <a:t>/</a:t>
            </a:r>
            <a:r>
              <a:rPr lang="pl-PL" sz="1800" b="1" dirty="0" err="1"/>
              <a:t>binomial</a:t>
            </a:r>
            <a:r>
              <a:rPr lang="pl-PL" sz="1800" b="1" dirty="0"/>
              <a:t> </a:t>
            </a:r>
            <a:r>
              <a:rPr lang="pl-PL" sz="1800" b="1" dirty="0" err="1"/>
              <a:t>classfication</a:t>
            </a:r>
            <a:r>
              <a:rPr lang="pl-PL" sz="1800" b="1" dirty="0"/>
              <a:t>] </a:t>
            </a:r>
            <a:r>
              <a:rPr lang="pl-PL" sz="1800" dirty="0"/>
              <a:t>- klasyfikacja obiektów do jednej z dwóch klas;</a:t>
            </a:r>
          </a:p>
          <a:p>
            <a:r>
              <a:rPr lang="pl-PL" sz="1800" b="1" dirty="0"/>
              <a:t>Klasyfikację wieloklasową [ang. </a:t>
            </a:r>
            <a:r>
              <a:rPr lang="pl-PL" sz="1800" b="1" dirty="0" err="1"/>
              <a:t>multiclass</a:t>
            </a:r>
            <a:r>
              <a:rPr lang="pl-PL" sz="1800" b="1" dirty="0"/>
              <a:t>/</a:t>
            </a:r>
            <a:r>
              <a:rPr lang="pl-PL" sz="1800" b="1" dirty="0" err="1"/>
              <a:t>multinomial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] </a:t>
            </a:r>
            <a:r>
              <a:rPr lang="pl-PL" sz="1800" dirty="0"/>
              <a:t>- przyporządkowanie obiektowi klasy pochodzącej ze zbioru składającego się z co najmniej 3 klas. Klasyfikacja wieloklasowa może zostać zredukowana do wielokrotnej klasyfikacji binarnej przy użyciu jednej z dwóch strategii: </a:t>
            </a:r>
          </a:p>
          <a:p>
            <a:pPr lvl="1"/>
            <a:r>
              <a:rPr lang="pl-PL" sz="1600" dirty="0"/>
              <a:t>Jeden przeciw wszystkim [ang. one-vs-</a:t>
            </a:r>
            <a:r>
              <a:rPr lang="pl-PL" sz="1600" dirty="0" err="1"/>
              <a:t>rest</a:t>
            </a:r>
            <a:r>
              <a:rPr lang="pl-PL" sz="1600" dirty="0"/>
              <a:t>] - binarna klasyfikacja dla każdej z N klas, zestawiona z klasą powstałą przez połączenie pozostałych N-1 klas;</a:t>
            </a:r>
          </a:p>
          <a:p>
            <a:pPr lvl="1"/>
            <a:r>
              <a:rPr lang="pl-PL" sz="1600" dirty="0"/>
              <a:t>Jeden przeciw jednemu [one-vs-one] - binarna klasyfikacja pomiędzy wszystkimi parami z N rozważanych klas. </a:t>
            </a:r>
          </a:p>
          <a:p>
            <a:r>
              <a:rPr lang="pl-PL" sz="1800" b="1" dirty="0"/>
              <a:t>Klasyfikacja </a:t>
            </a:r>
            <a:r>
              <a:rPr lang="pl-PL" sz="1800" b="1" dirty="0" err="1"/>
              <a:t>wieloetykietowa</a:t>
            </a:r>
            <a:r>
              <a:rPr lang="pl-PL" sz="1800" b="1" dirty="0"/>
              <a:t> [ang. </a:t>
            </a:r>
            <a:r>
              <a:rPr lang="pl-PL" sz="1800" b="1" dirty="0" err="1"/>
              <a:t>multi-label</a:t>
            </a:r>
            <a:r>
              <a:rPr lang="pl-PL" sz="1800" b="1" dirty="0"/>
              <a:t> </a:t>
            </a:r>
            <a:r>
              <a:rPr lang="pl-PL" sz="1800" b="1" dirty="0" err="1"/>
              <a:t>classification</a:t>
            </a:r>
            <a:r>
              <a:rPr lang="pl-PL" sz="1800" b="1" dirty="0"/>
              <a:t>] </a:t>
            </a:r>
            <a:r>
              <a:rPr lang="pl-PL" sz="1800" dirty="0"/>
              <a:t>- przyporządkowanie kilku etykiet/klas do każdego z klasyfikowanych obiektów.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FA7DACE-1FD8-45C0-8E8C-8B04C2BB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9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FFCDC9-466A-4621-987E-BD6D1752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Rola ML w analizie danych</a:t>
            </a:r>
            <a:br>
              <a:rPr lang="pl-PL" dirty="0"/>
            </a:br>
            <a:r>
              <a:rPr lang="pl-PL" dirty="0"/>
              <a:t>Zadania uczenia maszynowego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3A79FB-FD14-40F9-B06C-B24F6EC6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/>
              <a:t>Redukcja wielowymiarowości</a:t>
            </a:r>
            <a:r>
              <a:rPr lang="pl-PL" sz="2000" dirty="0"/>
              <a:t>:</a:t>
            </a:r>
          </a:p>
          <a:p>
            <a:r>
              <a:rPr lang="pl-PL" sz="2000" b="1" dirty="0"/>
              <a:t>Selekcja atrybutów [ang. </a:t>
            </a:r>
            <a:r>
              <a:rPr lang="pl-PL" sz="2000" b="1" dirty="0" err="1"/>
              <a:t>attribute</a:t>
            </a:r>
            <a:r>
              <a:rPr lang="pl-PL" sz="2000" b="1" dirty="0"/>
              <a:t> </a:t>
            </a:r>
            <a:r>
              <a:rPr lang="pl-PL" sz="2000" b="1" dirty="0" err="1"/>
              <a:t>filter</a:t>
            </a:r>
            <a:r>
              <a:rPr lang="pl-PL" sz="2000" b="1" dirty="0"/>
              <a:t>] </a:t>
            </a:r>
            <a:r>
              <a:rPr lang="pl-PL" sz="2000" dirty="0"/>
              <a:t>- redukcja zbioru uczącego do podzbioru z najważniejszymi atrybutami (selekcja np. na podstawie przyrostu informacji) </a:t>
            </a:r>
          </a:p>
          <a:p>
            <a:r>
              <a:rPr lang="pl-PL" sz="2000" b="1" dirty="0"/>
              <a:t>Ekstrakcja atrybutów [ang. </a:t>
            </a:r>
            <a:r>
              <a:rPr lang="pl-PL" sz="2000" b="1" dirty="0" err="1"/>
              <a:t>attribute</a:t>
            </a:r>
            <a:r>
              <a:rPr lang="pl-PL" sz="2000" b="1" dirty="0"/>
              <a:t> </a:t>
            </a:r>
            <a:r>
              <a:rPr lang="pl-PL" sz="2000" b="1" dirty="0" err="1"/>
              <a:t>wrapper</a:t>
            </a:r>
            <a:r>
              <a:rPr lang="pl-PL" sz="2000" b="1" dirty="0"/>
              <a:t>] </a:t>
            </a:r>
            <a:r>
              <a:rPr lang="pl-PL" sz="2000" dirty="0"/>
              <a:t>- łączenie atrybutów przy pomocy operacji liniowych bądź nieliniowych i tworzenie nowych atrybutów łączących cechy wspólne.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748F611-086E-4683-AECC-5C0683B5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79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1AA86-D35B-4A4C-99A5-4E255AB8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9" y="13652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Proces uczenia w uczeniu maszynowym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114119-41FB-4B38-A334-F4FE6EC8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4" y="1262131"/>
            <a:ext cx="8480787" cy="49205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Rozwiązanie zadania uczenia maszynowego odbywa się na drodze </a:t>
            </a:r>
            <a:r>
              <a:rPr lang="pl-PL" b="1" dirty="0"/>
              <a:t>procesu uczenia [ang. learning </a:t>
            </a:r>
            <a:r>
              <a:rPr lang="pl-PL" b="1" dirty="0" err="1"/>
              <a:t>process</a:t>
            </a:r>
            <a:r>
              <a:rPr lang="pl-PL" b="1" dirty="0"/>
              <a:t>]</a:t>
            </a:r>
            <a:r>
              <a:rPr lang="pl-PL" dirty="0"/>
              <a:t>.</a:t>
            </a:r>
            <a:r>
              <a:rPr lang="pl-PL" b="1" dirty="0"/>
              <a:t> </a:t>
            </a:r>
            <a:r>
              <a:rPr lang="pl-PL" dirty="0"/>
              <a:t>Proces polega na wykorzystaniu algorytmu uczącego i przekazania mu danych uczących w celu utworzenia modelu. Wyróżniamy następujące procesy uczenia:</a:t>
            </a:r>
          </a:p>
          <a:p>
            <a:r>
              <a:rPr lang="pl-PL" b="1" dirty="0"/>
              <a:t>Uczenie nadzorowane/z nauczycielem [ang. </a:t>
            </a:r>
            <a:r>
              <a:rPr lang="pl-PL" b="1" dirty="0" err="1"/>
              <a:t>supervised</a:t>
            </a:r>
            <a:r>
              <a:rPr lang="pl-PL" b="1" dirty="0"/>
              <a:t> learning] </a:t>
            </a:r>
            <a:r>
              <a:rPr lang="pl-PL" dirty="0"/>
              <a:t>- budowa modelu z wykorzystaniem etykietowanego zbioru uczącego. </a:t>
            </a:r>
          </a:p>
          <a:p>
            <a:r>
              <a:rPr lang="pl-PL" b="1" dirty="0"/>
              <a:t>Uczenie nienadzorowane/bez nauczyciela [ang. </a:t>
            </a:r>
            <a:r>
              <a:rPr lang="pl-PL" b="1" dirty="0" err="1"/>
              <a:t>unsupervised</a:t>
            </a:r>
            <a:r>
              <a:rPr lang="pl-PL" b="1" dirty="0"/>
              <a:t> learning] </a:t>
            </a:r>
            <a:r>
              <a:rPr lang="pl-PL" dirty="0"/>
              <a:t>- umożliwia budowę modelu opisującego ukryte struktury i relacje w nieetykietowanym zbiorze uczącym.</a:t>
            </a:r>
          </a:p>
          <a:p>
            <a:r>
              <a:rPr lang="pl-PL" b="1" dirty="0"/>
              <a:t>Uczenie pół-nadzorowane [ang. </a:t>
            </a:r>
            <a:r>
              <a:rPr lang="pl-PL" b="1" dirty="0" err="1"/>
              <a:t>semi-supervised</a:t>
            </a:r>
            <a:r>
              <a:rPr lang="pl-PL" b="1" dirty="0"/>
              <a:t> learning] </a:t>
            </a:r>
            <a:r>
              <a:rPr lang="pl-PL" dirty="0"/>
              <a:t>- rodzaj uczenia nadzorowanego, gdzie wykorzystywane są również dane pochodzące z nieetykietowanego zbioru uczącego (zwykle w małej ilości).</a:t>
            </a:r>
          </a:p>
          <a:p>
            <a:r>
              <a:rPr lang="pl-PL" b="1" dirty="0"/>
              <a:t>Uczenie na bieżąco [ang. online learning] </a:t>
            </a:r>
            <a:r>
              <a:rPr lang="pl-PL" dirty="0"/>
              <a:t>- uczenie z wykorzystaniem danych uczących zawartych w strumieniu danych. Sekwencja danych ulega ciągłej zmianie, z tego też powodu uczenie na bieżąco jest wykonywane przez cały okres używania modelu, który ewoluuje wraz z napływającymi danymi uczącymi. </a:t>
            </a:r>
          </a:p>
          <a:p>
            <a:r>
              <a:rPr lang="pl-PL" b="1" dirty="0"/>
              <a:t>Uczenie ze wzmocnieniem [ang. </a:t>
            </a:r>
            <a:r>
              <a:rPr lang="pl-PL" b="1" dirty="0" err="1"/>
              <a:t>reinforcement</a:t>
            </a:r>
            <a:r>
              <a:rPr lang="pl-PL" b="1" dirty="0"/>
              <a:t> learning] </a:t>
            </a:r>
            <a:r>
              <a:rPr lang="pl-PL" dirty="0"/>
              <a:t>- uczenie oparte w wzmocnienie znane z nauk behawioralnych, gdzie model jest iteracyjnie poprawiany na podstawie wzmocnienia (nagrody), które jest miarą oceny jakości działania modelu i wpływa na jego końcową wersję.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B6B09DC-F3C6-4368-9D0F-7DDC33D9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7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FE4F1-8F9C-4424-A245-7C980A5A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38" y="23253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Model w uczeniu maszynowym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ADB95A-9ABA-44E6-8368-0F636E9E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262132"/>
            <a:ext cx="8723131" cy="49148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sz="2000" dirty="0"/>
              <a:t>Modele [ang. model, data model] - opisują relacje zawarte w danych uczących. Wyróżniamy trzy podstawowe rodzaje modeli budowanych przez algorytmy uczące: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Geometryczne [ang. </a:t>
            </a:r>
            <a:r>
              <a:rPr lang="pl-PL" sz="2000" b="1" dirty="0" err="1"/>
              <a:t>geometrical</a:t>
            </a:r>
            <a:r>
              <a:rPr lang="pl-PL" sz="2000" b="1" dirty="0"/>
              <a:t>] </a:t>
            </a:r>
            <a:r>
              <a:rPr lang="pl-PL" sz="2000" dirty="0"/>
              <a:t>- instancje ze zbioru uczącego są umieszczane na wielowymiarowej płaszczyźnie kartezjańskiej i są od siebie separowane przy użyciu linii, płaszczyzn i hiper-płaszczyzn. Otrzymane </a:t>
            </a:r>
            <a:r>
              <a:rPr lang="pl-PL" sz="2000" dirty="0" err="1"/>
              <a:t>podpłaszczyzny</a:t>
            </a:r>
            <a:r>
              <a:rPr lang="pl-PL" sz="2000" dirty="0"/>
              <a:t> reprezentują miejsca, gdzie znajdują instancje przynależące do tej samej klasy.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Probabilistyczne [ang. </a:t>
            </a:r>
            <a:r>
              <a:rPr lang="pl-PL" sz="2000" b="1" dirty="0" err="1"/>
              <a:t>probabilistic</a:t>
            </a:r>
            <a:r>
              <a:rPr lang="pl-PL" sz="2000" b="1" dirty="0"/>
              <a:t>] </a:t>
            </a:r>
            <a:r>
              <a:rPr lang="pl-PL" sz="2000" dirty="0"/>
              <a:t>- relacje pomiędzy danymi uczącymi zostają opisane przy wykorzystaniu prawdopodobieństw a priori i/lub a posteriori. Tworzony model zawiera brakujące powiązania pomiędzy zmiennymi, którym nadaje odpowiednie wartości prawdopodobieństwa. Do wyliczania prawdopodobieństwa wykorzystuje się najczęściej regułę Bayesa i dodatkowe założenia np. o niezależności.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000" b="1" dirty="0"/>
              <a:t>Logiczne [ang. </a:t>
            </a:r>
            <a:r>
              <a:rPr lang="pl-PL" sz="2000" b="1" dirty="0" err="1"/>
              <a:t>logical</a:t>
            </a:r>
            <a:r>
              <a:rPr lang="pl-PL" sz="2000" b="1" dirty="0"/>
              <a:t>] </a:t>
            </a:r>
            <a:r>
              <a:rPr lang="pl-PL" sz="2000" dirty="0"/>
              <a:t>- opisują relacje w danych z wykorzystaniem sformalizowanych logik matematycznych. Jedną z reprezentacji jest zestaw reguł decyzyjnych. </a:t>
            </a:r>
          </a:p>
          <a:p>
            <a:pPr marL="0" indent="0">
              <a:buNone/>
            </a:pPr>
            <a:r>
              <a:rPr lang="pl-PL" sz="2000" b="1" dirty="0"/>
              <a:t>Model hybrydowy [ang. </a:t>
            </a:r>
            <a:r>
              <a:rPr lang="pl-PL" sz="2000" b="1" dirty="0" err="1"/>
              <a:t>hybrid</a:t>
            </a:r>
            <a:r>
              <a:rPr lang="pl-PL" sz="2000" b="1" dirty="0"/>
              <a:t> model] </a:t>
            </a:r>
            <a:r>
              <a:rPr lang="pl-PL" sz="2000" dirty="0"/>
              <a:t>- model łączący ze sobą co najmniej dwa różne rodzaje modeli podstawowych.</a:t>
            </a:r>
          </a:p>
          <a:p>
            <a:pPr marL="0" indent="0">
              <a:buNone/>
            </a:pPr>
            <a:r>
              <a:rPr lang="pl-PL" sz="2000" dirty="0"/>
              <a:t>Budowane modele mają charakter </a:t>
            </a:r>
            <a:r>
              <a:rPr lang="pl-PL" sz="2000" b="1" dirty="0"/>
              <a:t>predykcyjny (ang. </a:t>
            </a:r>
            <a:r>
              <a:rPr lang="pl-PL" sz="2000" b="1" dirty="0" err="1"/>
              <a:t>predictive</a:t>
            </a:r>
            <a:r>
              <a:rPr lang="pl-PL" sz="2000" b="1" dirty="0"/>
              <a:t>) </a:t>
            </a:r>
            <a:r>
              <a:rPr lang="pl-PL" sz="2000" dirty="0"/>
              <a:t>- budowane np. na potrzeby zadania klasyfikacji i regresji bądź </a:t>
            </a:r>
            <a:r>
              <a:rPr lang="pl-PL" sz="2000" b="1" dirty="0"/>
              <a:t>opisowy (ang. </a:t>
            </a:r>
            <a:r>
              <a:rPr lang="pl-PL" sz="2000" b="1" dirty="0" err="1"/>
              <a:t>descriptive</a:t>
            </a:r>
            <a:r>
              <a:rPr lang="pl-PL" sz="2000" b="1" dirty="0"/>
              <a:t>) </a:t>
            </a:r>
            <a:r>
              <a:rPr lang="pl-PL" sz="2000" dirty="0"/>
              <a:t>- dla potrzeb klasteryzacji.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665946-9430-4CA6-8FEE-1D045478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0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17B3DF-5D82-4BAB-AA52-5176A097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04" y="281750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Algorytmy uczące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B22280-7A29-4814-B70F-637F98C9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18260"/>
            <a:ext cx="8458200" cy="4612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Wyróżniamy szereg algorytmów uczących takich jak:</a:t>
            </a:r>
          </a:p>
          <a:p>
            <a:r>
              <a:rPr lang="pl-PL" sz="1800" dirty="0"/>
              <a:t>Algorytmy regresyjne [ang. </a:t>
            </a:r>
            <a:r>
              <a:rPr lang="pl-PL" sz="1800" dirty="0" err="1"/>
              <a:t>regression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</a:t>
            </a:r>
          </a:p>
          <a:p>
            <a:r>
              <a:rPr lang="pl-PL" sz="1800" dirty="0"/>
              <a:t>Bazujące na instancjach danych [ang. </a:t>
            </a:r>
            <a:r>
              <a:rPr lang="pl-PL" sz="1800" dirty="0" err="1"/>
              <a:t>instance-based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z </a:t>
            </a:r>
            <a:r>
              <a:rPr lang="pl-PL" sz="1800" dirty="0" err="1"/>
              <a:t>regularyzacją</a:t>
            </a:r>
            <a:r>
              <a:rPr lang="pl-PL" sz="1800" dirty="0"/>
              <a:t> [ang. </a:t>
            </a:r>
            <a:r>
              <a:rPr lang="pl-PL" sz="1800" dirty="0" err="1"/>
              <a:t>regularization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Drzewa decyzyjne [ang. </a:t>
            </a:r>
            <a:r>
              <a:rPr lang="pl-PL" sz="1800" dirty="0" err="1"/>
              <a:t>decision</a:t>
            </a:r>
            <a:r>
              <a:rPr lang="pl-PL" sz="1800" dirty="0"/>
              <a:t> </a:t>
            </a:r>
            <a:r>
              <a:rPr lang="pl-PL" sz="1800" dirty="0" err="1"/>
              <a:t>tree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</a:t>
            </a:r>
            <a:r>
              <a:rPr lang="pl-PL" sz="1800" dirty="0" err="1"/>
              <a:t>Bayesowskie</a:t>
            </a:r>
            <a:r>
              <a:rPr lang="pl-PL" sz="1800" dirty="0"/>
              <a:t> [ang. </a:t>
            </a:r>
            <a:r>
              <a:rPr lang="pl-PL" sz="1800" dirty="0" err="1"/>
              <a:t>bayesian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oparte o reguły asocjacyjne [ang. </a:t>
            </a:r>
            <a:r>
              <a:rPr lang="pl-PL" sz="1800" dirty="0" err="1"/>
              <a:t>association</a:t>
            </a:r>
            <a:r>
              <a:rPr lang="pl-PL" sz="1800" dirty="0"/>
              <a:t> </a:t>
            </a:r>
            <a:r>
              <a:rPr lang="pl-PL" sz="1800" dirty="0" err="1"/>
              <a:t>rule</a:t>
            </a:r>
            <a:r>
              <a:rPr lang="pl-PL" sz="1800" dirty="0"/>
              <a:t> learning </a:t>
            </a:r>
            <a:r>
              <a:rPr lang="pl-PL" sz="1800" dirty="0" err="1"/>
              <a:t>algorithms</a:t>
            </a:r>
            <a:r>
              <a:rPr lang="pl-PL" sz="1800" dirty="0"/>
              <a:t>]</a:t>
            </a:r>
          </a:p>
          <a:p>
            <a:r>
              <a:rPr lang="pl-PL" sz="1800" dirty="0"/>
              <a:t>Redukcja wielowymiarowości [ang. </a:t>
            </a:r>
            <a:r>
              <a:rPr lang="pl-PL" sz="1800" dirty="0" err="1"/>
              <a:t>dimensionality</a:t>
            </a:r>
            <a:r>
              <a:rPr lang="pl-PL" sz="1800" dirty="0"/>
              <a:t> </a:t>
            </a:r>
            <a:r>
              <a:rPr lang="pl-PL" sz="1800" dirty="0" err="1"/>
              <a:t>reduction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  <a:p>
            <a:r>
              <a:rPr lang="pl-PL" sz="1800" dirty="0"/>
              <a:t>Algorytmy łączone [ang. </a:t>
            </a:r>
            <a:r>
              <a:rPr lang="pl-PL" sz="1800" dirty="0" err="1"/>
              <a:t>ensamble</a:t>
            </a:r>
            <a:r>
              <a:rPr lang="pl-PL" sz="1800" dirty="0"/>
              <a:t> </a:t>
            </a:r>
            <a:r>
              <a:rPr lang="pl-PL" sz="1800" dirty="0" err="1"/>
              <a:t>algorithms</a:t>
            </a:r>
            <a:r>
              <a:rPr lang="pl-PL" sz="1800" dirty="0"/>
              <a:t>]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75C3A3-6F6D-4EF3-9AB3-44E11769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76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24540-6C41-43BD-A1BA-4B87F61B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Klasyfikacja metod</a:t>
            </a:r>
            <a:br>
              <a:rPr lang="pl-PL" dirty="0"/>
            </a:br>
            <a:r>
              <a:rPr lang="pl-PL" dirty="0"/>
              <a:t>Algorytmy uczące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09B5F2-9678-4E18-A2AE-2410775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9" name="Picture 2" descr="D:\MATEMATYKA\UR zajęcia\Analiza danych w R\MachineLearningAlgorithms.png">
            <a:extLst>
              <a:ext uri="{FF2B5EF4-FFF2-40B4-BE49-F238E27FC236}">
                <a16:creationId xmlns:a16="http://schemas.microsoft.com/office/drawing/2014/main" id="{44A01830-4D33-4A3D-B799-6E5CDEF856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" y="365128"/>
            <a:ext cx="9103872" cy="58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8F19C-F083-4F74-968A-3CE1C826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Machine learning a  Statistical learning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2BDAE9-9D20-4D4B-BB08-EDCB05E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A2FD66E-7BE4-4D8E-B296-4A9D8ED2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1" b="31448"/>
          <a:stretch/>
        </p:blipFill>
        <p:spPr>
          <a:xfrm>
            <a:off x="1939636" y="1560944"/>
            <a:ext cx="4719782" cy="46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8F19C-F083-4F74-968A-3CE1C826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Machine learning a  Statistical learning</a:t>
            </a:r>
            <a:br>
              <a:rPr lang="pl-PL" sz="2800" dirty="0"/>
            </a:br>
            <a:r>
              <a:rPr lang="pl-PL" sz="2800" dirty="0"/>
              <a:t>Rola </a:t>
            </a:r>
            <a:r>
              <a:rPr lang="pl-PL" sz="2800" dirty="0" err="1"/>
              <a:t>hiperparametrów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E5CF85-6C9E-4338-BDE5-2C71F036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325462"/>
            <a:ext cx="8723131" cy="485150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Statistical learning</a:t>
            </a:r>
            <a:endParaRPr lang="en-US" sz="1800" dirty="0"/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Służą wyjaśnianiu zależności między zmiennymi i wnioskowaniu statystycznemu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Duża interpretowalność kosztem ograniczonej siły predykcji</a:t>
            </a:r>
            <a:endParaRPr lang="pl-PL" sz="1800" i="1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Machine learning 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Służą głównie predykcji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Duża siła predykcyjna kosztem interpretowalności</a:t>
            </a:r>
            <a:endParaRPr lang="pl-PL" sz="1800" i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2BDAE9-9D20-4D4B-BB08-EDCB05E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0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2D8081-623D-4AAA-A4B8-B8F5E6F0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szkolenia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728CEDE7-D86D-4C74-8B3E-9D0206796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43451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A7C423-71F2-4760-9DE5-69F1E119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74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8F19C-F083-4F74-968A-3CE1C826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Machine learning a  Statistical learning</a:t>
            </a:r>
            <a:br>
              <a:rPr lang="pl-PL" sz="2800" dirty="0"/>
            </a:br>
            <a:r>
              <a:rPr lang="pl-PL" sz="2800" dirty="0"/>
              <a:t>Rola </a:t>
            </a:r>
            <a:r>
              <a:rPr lang="pl-PL" sz="2800" dirty="0" err="1"/>
              <a:t>hiperparametrów</a:t>
            </a:r>
            <a:endParaRPr lang="pl-PL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E5CF85-6C9E-4338-BDE5-2C71F036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9" y="1325462"/>
            <a:ext cx="8723131" cy="485150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Mnogość parametrów modelu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Model liniowy KMNK: brak parametrów</a:t>
            </a:r>
            <a:endParaRPr lang="en-US" sz="1800" dirty="0"/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K-NN: </a:t>
            </a:r>
            <a:r>
              <a:rPr lang="pl-PL" sz="1800" i="1" dirty="0"/>
              <a:t>k</a:t>
            </a:r>
            <a:r>
              <a:rPr lang="pl-PL" sz="1800" dirty="0"/>
              <a:t>-liczba sąsiedztw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Drzewo decyzyjne: </a:t>
            </a:r>
            <a:r>
              <a:rPr lang="pl-PL" sz="1800" i="1" dirty="0" err="1"/>
              <a:t>cp</a:t>
            </a:r>
            <a:r>
              <a:rPr lang="pl-PL" sz="1800" i="1" dirty="0"/>
              <a:t>, </a:t>
            </a:r>
            <a:r>
              <a:rPr lang="pl-PL" sz="1800" i="1" dirty="0" err="1"/>
              <a:t>minbucket</a:t>
            </a:r>
            <a:r>
              <a:rPr lang="pl-PL" sz="1800" i="1" dirty="0"/>
              <a:t>, </a:t>
            </a:r>
            <a:r>
              <a:rPr lang="pl-PL" sz="1800" i="1" dirty="0" err="1"/>
              <a:t>minsplit</a:t>
            </a:r>
            <a:r>
              <a:rPr lang="pl-PL" sz="1800" i="1" dirty="0"/>
              <a:t>, </a:t>
            </a:r>
            <a:r>
              <a:rPr lang="pl-PL" sz="1800" i="1" dirty="0" err="1"/>
              <a:t>maxdepth</a:t>
            </a:r>
            <a:endParaRPr lang="pl-PL" sz="1800" i="1" dirty="0"/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 err="1"/>
              <a:t>Random</a:t>
            </a:r>
            <a:r>
              <a:rPr lang="pl-PL" sz="1800" dirty="0"/>
              <a:t> </a:t>
            </a:r>
            <a:r>
              <a:rPr lang="pl-PL" sz="1800" dirty="0" err="1"/>
              <a:t>Forest</a:t>
            </a:r>
            <a:r>
              <a:rPr lang="pl-PL" sz="1800" dirty="0"/>
              <a:t>: </a:t>
            </a:r>
            <a:r>
              <a:rPr lang="pl-PL" sz="1800" i="1" dirty="0" err="1"/>
              <a:t>cp</a:t>
            </a:r>
            <a:r>
              <a:rPr lang="pl-PL" sz="1800" i="1" dirty="0"/>
              <a:t>, </a:t>
            </a:r>
            <a:r>
              <a:rPr lang="pl-PL" sz="1800" i="1" dirty="0" err="1"/>
              <a:t>minbucket</a:t>
            </a:r>
            <a:r>
              <a:rPr lang="pl-PL" sz="1800" i="1" dirty="0"/>
              <a:t>, </a:t>
            </a:r>
            <a:r>
              <a:rPr lang="pl-PL" sz="1800" i="1" dirty="0" err="1"/>
              <a:t>minsplit</a:t>
            </a:r>
            <a:r>
              <a:rPr lang="pl-PL" sz="1800" i="1" dirty="0"/>
              <a:t>, </a:t>
            </a:r>
            <a:r>
              <a:rPr lang="pl-PL" sz="1800" i="1" dirty="0" err="1"/>
              <a:t>maxdepth</a:t>
            </a:r>
            <a:r>
              <a:rPr lang="pl-PL" sz="1800" i="1" dirty="0"/>
              <a:t>, </a:t>
            </a:r>
            <a:r>
              <a:rPr lang="pl-PL" sz="1800" i="1" dirty="0" err="1"/>
              <a:t>ntree</a:t>
            </a:r>
            <a:r>
              <a:rPr lang="pl-PL" sz="1800" i="1" dirty="0"/>
              <a:t>, </a:t>
            </a:r>
            <a:r>
              <a:rPr lang="pl-PL" sz="1800" i="1" dirty="0" err="1"/>
              <a:t>mtry</a:t>
            </a:r>
            <a:endParaRPr lang="pl-PL" sz="1800" i="1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l-PL" sz="1800" b="1" dirty="0"/>
              <a:t>Mnogość algorytmów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/>
              <a:t>Drzewo decyzyjne: </a:t>
            </a:r>
            <a:r>
              <a:rPr lang="pl-PL" sz="1800" i="1" dirty="0"/>
              <a:t>CART, ID3, C4.5, C5.0, CHAID</a:t>
            </a:r>
          </a:p>
          <a:p>
            <a:pPr marL="715963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1800" dirty="0" err="1"/>
              <a:t>Random</a:t>
            </a:r>
            <a:r>
              <a:rPr lang="pl-PL" sz="1800" dirty="0"/>
              <a:t> </a:t>
            </a:r>
            <a:r>
              <a:rPr lang="pl-PL" sz="1800" dirty="0" err="1"/>
              <a:t>Forest</a:t>
            </a:r>
            <a:r>
              <a:rPr lang="pl-PL" sz="1800" dirty="0"/>
              <a:t>: </a:t>
            </a:r>
            <a:r>
              <a:rPr lang="pl-PL" sz="1800" i="1" dirty="0" err="1"/>
              <a:t>Bagging</a:t>
            </a:r>
            <a:r>
              <a:rPr lang="pl-PL" sz="1800" i="1" dirty="0"/>
              <a:t>, </a:t>
            </a:r>
            <a:r>
              <a:rPr lang="pl-PL" sz="1800" i="1" dirty="0" err="1"/>
              <a:t>Random</a:t>
            </a:r>
            <a:r>
              <a:rPr lang="pl-PL" sz="1800" i="1" dirty="0"/>
              <a:t> Patches, </a:t>
            </a:r>
            <a:r>
              <a:rPr lang="pl-PL" sz="1800" i="1" dirty="0" err="1"/>
              <a:t>Random</a:t>
            </a:r>
            <a:r>
              <a:rPr lang="pl-PL" sz="1800" i="1" dirty="0"/>
              <a:t> </a:t>
            </a:r>
            <a:r>
              <a:rPr lang="pl-PL" sz="1800" i="1" dirty="0" err="1"/>
              <a:t>Forest</a:t>
            </a:r>
            <a:r>
              <a:rPr lang="pl-PL" sz="1800" i="1" dirty="0"/>
              <a:t>, </a:t>
            </a:r>
            <a:r>
              <a:rPr lang="pl-PL" sz="1800" i="1" dirty="0" err="1"/>
              <a:t>Random</a:t>
            </a:r>
            <a:r>
              <a:rPr lang="pl-PL" sz="1800" i="1" dirty="0"/>
              <a:t> </a:t>
            </a:r>
            <a:r>
              <a:rPr lang="pl-PL" sz="1800" i="1" dirty="0" err="1"/>
              <a:t>Subspaces</a:t>
            </a:r>
            <a:r>
              <a:rPr lang="pl-PL" sz="1800" i="1" dirty="0"/>
              <a:t>, </a:t>
            </a:r>
            <a:r>
              <a:rPr lang="pl-PL" sz="1800" i="1" dirty="0" err="1"/>
              <a:t>Pasting</a:t>
            </a:r>
            <a:endParaRPr lang="pl-PL" sz="1800" i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C2BDAE9-9D20-4D4B-BB08-EDCB05E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2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uwagę!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r>
              <a:rPr lang="pl-PL" sz="1800" b="1" dirty="0">
                <a:solidFill>
                  <a:schemeClr val="tx1"/>
                </a:solidFill>
                <a:hlinkClick r:id="rId5"/>
              </a:rPr>
              <a:t>s.wojcik@stat.gov.pl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zakres dziedziny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08" y="1493239"/>
            <a:ext cx="8715438" cy="4647501"/>
          </a:xfrm>
        </p:spPr>
        <p:txBody>
          <a:bodyPr>
            <a:normAutofit/>
          </a:bodyPr>
          <a:lstStyle/>
          <a:p>
            <a:r>
              <a:rPr lang="pl-PL" sz="2000" b="1" dirty="0"/>
              <a:t> Uczenie maszynowe [ang. </a:t>
            </a:r>
            <a:r>
              <a:rPr lang="pl-PL" sz="2000" b="1" dirty="0" err="1"/>
              <a:t>machine</a:t>
            </a:r>
            <a:r>
              <a:rPr lang="pl-PL" sz="2000" b="1" dirty="0"/>
              <a:t> learning] </a:t>
            </a:r>
            <a:r>
              <a:rPr lang="pl-PL" sz="2000" dirty="0"/>
              <a:t>-</a:t>
            </a:r>
            <a:r>
              <a:rPr lang="pl-PL" sz="2000" i="1" dirty="0"/>
              <a:t> nauka o algorytmach i systemach usprawniających swoją wiedzę oraz wyniki wraz ze zdobywanym doświadczeniem </a:t>
            </a:r>
            <a:r>
              <a:rPr lang="pl-PL" sz="2000" dirty="0"/>
              <a:t>[Peter Flach].</a:t>
            </a:r>
          </a:p>
          <a:p>
            <a:r>
              <a:rPr lang="pl-PL" sz="2000" dirty="0"/>
              <a:t>Uczenie maszynowe to dziedzina sztucznej inteligencji, która na podstawie wyszukiwania relacji w danych uczących - próbuje naśladować inteligentne zachowania (np. rozpoznawanie obiektów). </a:t>
            </a:r>
          </a:p>
          <a:p>
            <a:r>
              <a:rPr lang="pl-PL" sz="2000" dirty="0"/>
              <a:t>Przez </a:t>
            </a:r>
            <a:r>
              <a:rPr lang="pl-PL" sz="2000" i="1" dirty="0"/>
              <a:t>zdobywanie doświadczenia </a:t>
            </a:r>
            <a:r>
              <a:rPr lang="pl-PL" sz="2000" dirty="0"/>
              <a:t>rozumiemy pozyskiwanie nowych </a:t>
            </a:r>
            <a:r>
              <a:rPr lang="pl-PL" sz="2000" i="1" dirty="0"/>
              <a:t>danych uczących</a:t>
            </a:r>
            <a:r>
              <a:rPr lang="pl-PL" sz="2000" dirty="0"/>
              <a:t>.</a:t>
            </a:r>
          </a:p>
          <a:p>
            <a:r>
              <a:rPr lang="pl-PL" sz="2000" dirty="0"/>
              <a:t>Przez </a:t>
            </a:r>
            <a:r>
              <a:rPr lang="pl-PL" sz="2000" i="1" dirty="0"/>
              <a:t>wiedzę</a:t>
            </a:r>
            <a:r>
              <a:rPr lang="pl-PL" sz="2000" dirty="0"/>
              <a:t> rozumiemy sformalizowany opis relacji występujących w danych uczących. Wiedzę formalizujemy w tzw. </a:t>
            </a:r>
            <a:r>
              <a:rPr lang="pl-PL" sz="2000" i="1" dirty="0"/>
              <a:t>modelu danych.</a:t>
            </a:r>
          </a:p>
          <a:p>
            <a:r>
              <a:rPr lang="pl-PL" sz="2000" dirty="0"/>
              <a:t>Przez usprawnienie wyników algorytmu uczenia maszynowego rozumiemy ulepszenie zdolności do rozwiązywania </a:t>
            </a:r>
            <a:r>
              <a:rPr lang="pl-PL" sz="2000" i="1" dirty="0"/>
              <a:t>zadania uczenia maszynowego</a:t>
            </a:r>
            <a:r>
              <a:rPr lang="pl-PL" sz="2000" dirty="0"/>
              <a:t>.</a:t>
            </a:r>
            <a:endParaRPr lang="pl-PL" sz="2000" i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ECB9F0-0E56-427B-9F96-9847AEAD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i zakres dziedziny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DFCFD4-7C5C-400B-A02D-8CC2AAF0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Algorytmy w uczeniu maszynowym nazywamy </a:t>
            </a:r>
            <a:r>
              <a:rPr lang="pl-PL" sz="2000" b="1" dirty="0"/>
              <a:t>algorytmami uczącymi [ang. learning </a:t>
            </a:r>
            <a:r>
              <a:rPr lang="pl-PL" sz="2000" b="1" dirty="0" err="1"/>
              <a:t>algorithms</a:t>
            </a:r>
            <a:r>
              <a:rPr lang="pl-PL" sz="2000" b="1" dirty="0"/>
              <a:t>]</a:t>
            </a:r>
            <a:r>
              <a:rPr lang="pl-PL" sz="2000" dirty="0"/>
              <a:t>.</a:t>
            </a:r>
          </a:p>
          <a:p>
            <a:r>
              <a:rPr lang="pl-PL" sz="2000" dirty="0"/>
              <a:t>W odróżnieniu od klasycznych algorytmów (np. poszukiwania najkrótszej ścieżki w grafie), które opisują konkretną sekwencje instrukcji, algorytmy uczące tworzą </a:t>
            </a:r>
            <a:r>
              <a:rPr lang="pl-PL" sz="2000" b="1" dirty="0"/>
              <a:t>model</a:t>
            </a:r>
            <a:r>
              <a:rPr lang="pl-PL" sz="2000" dirty="0"/>
              <a:t> zawierający listę instrukcji do wykonania na podstawie analizy przekazanych im </a:t>
            </a:r>
            <a:r>
              <a:rPr lang="pl-PL" sz="2000" b="1" dirty="0"/>
              <a:t>danych uczących</a:t>
            </a:r>
            <a:r>
              <a:rPr lang="pl-PL" sz="2000" dirty="0"/>
              <a:t>.</a:t>
            </a:r>
          </a:p>
          <a:p>
            <a:r>
              <a:rPr lang="pl-PL" sz="2000" dirty="0"/>
              <a:t>Proces tworzenia wiedzy o rozwiązaniu nazywamy uczeniem, a jako wyniki procesu budujemy model danych.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F251B0-B73C-4A94-8DF9-AECA0D9C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5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8ADD7C-14F0-4137-A7E3-A4A6F10A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9" y="232534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Dane uczące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6FC537-0689-4DFD-B84B-C5B9C9C4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9" y="1216404"/>
            <a:ext cx="8613592" cy="5058560"/>
          </a:xfrm>
        </p:spPr>
        <p:txBody>
          <a:bodyPr>
            <a:normAutofit/>
          </a:bodyPr>
          <a:lstStyle/>
          <a:p>
            <a:r>
              <a:rPr lang="pl-PL" sz="1800" b="1" dirty="0"/>
              <a:t>Zbiór treningowy/uczący  [ang. </a:t>
            </a:r>
            <a:r>
              <a:rPr lang="pl-PL" sz="1800" b="1" dirty="0" err="1"/>
              <a:t>training</a:t>
            </a:r>
            <a:r>
              <a:rPr lang="pl-PL" sz="1800" b="1" dirty="0"/>
              <a:t>/learning </a:t>
            </a:r>
            <a:r>
              <a:rPr lang="pl-PL" sz="1800" b="1" dirty="0" err="1"/>
              <a:t>dataset</a:t>
            </a:r>
            <a:r>
              <a:rPr lang="pl-PL" sz="1800" b="1" dirty="0"/>
              <a:t>] </a:t>
            </a:r>
            <a:r>
              <a:rPr lang="pl-PL" sz="1800" dirty="0"/>
              <a:t>- zestaw danych przeznaczony do uczenia algorytmów uczących. Składa się z obiektów pochodzących z pewnej dziedziny, opisanych przy pomocy cech.</a:t>
            </a:r>
          </a:p>
          <a:p>
            <a:r>
              <a:rPr lang="pl-PL" sz="1800" b="1" dirty="0"/>
              <a:t>Próbka, instancja [ang. </a:t>
            </a:r>
            <a:r>
              <a:rPr lang="pl-PL" sz="1800" b="1" dirty="0" err="1"/>
              <a:t>sample</a:t>
            </a:r>
            <a:r>
              <a:rPr lang="pl-PL" sz="1800" b="1" dirty="0"/>
              <a:t>, </a:t>
            </a:r>
            <a:r>
              <a:rPr lang="pl-PL" sz="1800" b="1" dirty="0" err="1"/>
              <a:t>instance</a:t>
            </a:r>
            <a:r>
              <a:rPr lang="pl-PL" sz="1800" b="1" dirty="0"/>
              <a:t>, </a:t>
            </a:r>
            <a:r>
              <a:rPr lang="pl-PL" sz="1800" b="1" dirty="0" err="1"/>
              <a:t>example</a:t>
            </a:r>
            <a:r>
              <a:rPr lang="pl-PL" sz="1800" b="1" dirty="0"/>
              <a:t>] </a:t>
            </a:r>
            <a:r>
              <a:rPr lang="pl-PL" sz="1800" dirty="0"/>
              <a:t>- opis pojedynczego obiektu w zbiorze danych. W przypadku zbioru uczącego w postaci tabeli, instancjami są kolejne wiersze.</a:t>
            </a:r>
          </a:p>
          <a:p>
            <a:r>
              <a:rPr lang="pl-PL" sz="1800" dirty="0"/>
              <a:t> </a:t>
            </a:r>
            <a:r>
              <a:rPr lang="pl-PL" sz="1800" b="1" dirty="0"/>
              <a:t>Atrybut [ang. </a:t>
            </a:r>
            <a:r>
              <a:rPr lang="pl-PL" sz="1800" b="1" dirty="0" err="1"/>
              <a:t>feature</a:t>
            </a:r>
            <a:r>
              <a:rPr lang="pl-PL" sz="1800" b="1" dirty="0"/>
              <a:t>] </a:t>
            </a:r>
            <a:r>
              <a:rPr lang="pl-PL" sz="1800" dirty="0"/>
              <a:t>- cecha użyta do opisania obiektu. W przypadku zbioru uczącego w postaci tabeli, atrybutami są kolejne kolumny.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BA2708-53E2-4D67-9F36-AE376D0F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00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A4172-AE2B-4576-9607-12CC54E7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0681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Podziały zbiorów uczących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18A0FC-B812-4540-A773-F5BA7A4D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317072"/>
            <a:ext cx="8798633" cy="4859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800" b="1" dirty="0"/>
          </a:p>
          <a:p>
            <a:pPr marL="0" indent="0">
              <a:buNone/>
            </a:pPr>
            <a:r>
              <a:rPr lang="pl-PL" sz="1800" b="1" dirty="0"/>
              <a:t>Ze względu na opis obiektów </a:t>
            </a:r>
          </a:p>
          <a:p>
            <a:r>
              <a:rPr lang="pl-PL" sz="1800" b="1" dirty="0"/>
              <a:t>Etykietowany [ang. </a:t>
            </a:r>
            <a:r>
              <a:rPr lang="pl-PL" sz="1800" b="1" dirty="0" err="1"/>
              <a:t>labeled</a:t>
            </a:r>
            <a:r>
              <a:rPr lang="pl-PL" sz="1800" b="1" dirty="0"/>
              <a:t> </a:t>
            </a:r>
            <a:r>
              <a:rPr lang="pl-PL" sz="1800" b="1" dirty="0" err="1"/>
              <a:t>dataset</a:t>
            </a:r>
            <a:r>
              <a:rPr lang="pl-PL" sz="1800" b="1" dirty="0"/>
              <a:t>] </a:t>
            </a:r>
            <a:r>
              <a:rPr lang="pl-PL" sz="1800" dirty="0"/>
              <a:t>- dane zawierają informacje o klasach instancji (przeznaczone do wykorzystania przy uczeniu nadzorowanym, np. klasyfikacja [ang. </a:t>
            </a:r>
            <a:r>
              <a:rPr lang="pl-PL" sz="1800" dirty="0" err="1"/>
              <a:t>classification</a:t>
            </a:r>
            <a:r>
              <a:rPr lang="pl-PL" sz="1800" dirty="0"/>
              <a:t>]);</a:t>
            </a:r>
          </a:p>
          <a:p>
            <a:r>
              <a:rPr lang="pl-PL" sz="1800" b="1" dirty="0"/>
              <a:t>Nieetykietowany [ang. </a:t>
            </a:r>
            <a:r>
              <a:rPr lang="pl-PL" sz="1800" b="1" dirty="0" err="1"/>
              <a:t>unlabeled</a:t>
            </a:r>
            <a:r>
              <a:rPr lang="pl-PL" sz="1800" b="1" dirty="0"/>
              <a:t> </a:t>
            </a:r>
            <a:r>
              <a:rPr lang="pl-PL" sz="1800" b="1" dirty="0" err="1"/>
              <a:t>dataset</a:t>
            </a:r>
            <a:r>
              <a:rPr lang="pl-PL" sz="1800" b="1" dirty="0"/>
              <a:t>] </a:t>
            </a:r>
            <a:r>
              <a:rPr lang="pl-PL" sz="1800" dirty="0"/>
              <a:t>- dane nie zawierają informacji o klasach dla instancji (wykorzystywane przy uczeniu nienadzorowanym, np. nienadzorowana klasteryzacja, klasteryzacja bez nauczyciela [ang. </a:t>
            </a:r>
            <a:r>
              <a:rPr lang="pl-PL" sz="1800" dirty="0" err="1"/>
              <a:t>unsupervised</a:t>
            </a:r>
            <a:r>
              <a:rPr lang="pl-PL" sz="1800" dirty="0"/>
              <a:t> </a:t>
            </a:r>
            <a:r>
              <a:rPr lang="pl-PL" sz="1800" dirty="0" err="1"/>
              <a:t>clusterization</a:t>
            </a:r>
            <a:r>
              <a:rPr lang="pl-PL" sz="1800" dirty="0"/>
              <a:t>]).</a:t>
            </a:r>
          </a:p>
          <a:p>
            <a:pPr marL="0" indent="0">
              <a:buNone/>
            </a:pPr>
            <a:endParaRPr lang="pl-PL" sz="1800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274F0-3274-42F3-8079-4D9523C5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2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A4172-AE2B-4576-9607-12CC54E7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0681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Podziały zbiorów uczących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18A0FC-B812-4540-A773-F5BA7A4D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317072"/>
            <a:ext cx="8798633" cy="4859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800" b="1" dirty="0"/>
          </a:p>
          <a:p>
            <a:pPr marL="0" indent="0">
              <a:buNone/>
            </a:pPr>
            <a:r>
              <a:rPr lang="pl-PL" sz="1800" b="1" dirty="0"/>
              <a:t>Ze względu na liczbę poszczególnych etykiet</a:t>
            </a:r>
          </a:p>
          <a:p>
            <a:r>
              <a:rPr lang="pl-PL" sz="1800" b="1" dirty="0"/>
              <a:t>Zbalansowany [ang. </a:t>
            </a:r>
            <a:r>
              <a:rPr lang="pl-PL" sz="1800" b="1" dirty="0" err="1"/>
              <a:t>balanced</a:t>
            </a:r>
            <a:r>
              <a:rPr lang="pl-PL" sz="1800" b="1" dirty="0"/>
              <a:t>] </a:t>
            </a:r>
            <a:r>
              <a:rPr lang="pl-PL" sz="1800" dirty="0"/>
              <a:t>– występuje podobna liczba instancji każdej z etykiet, co jest pożądaną sytuacją w problemie klasyfikacji;</a:t>
            </a:r>
          </a:p>
          <a:p>
            <a:r>
              <a:rPr lang="pl-PL" sz="1800" b="1" dirty="0"/>
              <a:t>Niebalansowany [ang. </a:t>
            </a:r>
            <a:r>
              <a:rPr lang="pl-PL" sz="1800" b="1" dirty="0" err="1"/>
              <a:t>unbalanced</a:t>
            </a:r>
            <a:r>
              <a:rPr lang="pl-PL" sz="1800" b="1" dirty="0"/>
              <a:t>] </a:t>
            </a:r>
            <a:r>
              <a:rPr lang="pl-PL" sz="1800" dirty="0"/>
              <a:t>- występuje zróżnicowana liczba instancji każdej z etykiet. Najczęstszy przypadek, gdy mamy do czynienia z realnymi zbiorami danych.</a:t>
            </a:r>
            <a:br>
              <a:rPr lang="pl-PL" sz="1800" dirty="0"/>
            </a:br>
            <a:endParaRPr lang="pl-PL" sz="1800" dirty="0"/>
          </a:p>
          <a:p>
            <a:r>
              <a:rPr lang="pl-PL" sz="1800" dirty="0"/>
              <a:t>Przykłady. Zbiór </a:t>
            </a:r>
            <a:r>
              <a:rPr lang="pl-PL" sz="1800" i="1" dirty="0" err="1"/>
              <a:t>default</a:t>
            </a:r>
            <a:r>
              <a:rPr lang="pl-PL" sz="1800" dirty="0"/>
              <a:t> – etykietka mniejszościowa stanowi 31%</a:t>
            </a:r>
            <a:br>
              <a:rPr lang="pl-PL" sz="1800" dirty="0"/>
            </a:br>
            <a:r>
              <a:rPr lang="pl-PL" sz="1800" dirty="0"/>
              <a:t>	       Zbiór </a:t>
            </a:r>
            <a:r>
              <a:rPr lang="pl-PL" sz="1800" i="1" dirty="0"/>
              <a:t>HCV </a:t>
            </a:r>
            <a:r>
              <a:rPr lang="pl-PL" sz="1800" dirty="0"/>
              <a:t>– etykietki mniejszościowe stanowią 14%, najrzadsza 		       stanowi 1.1%</a:t>
            </a:r>
          </a:p>
          <a:p>
            <a:pPr marL="0" indent="0">
              <a:buNone/>
            </a:pPr>
            <a:endParaRPr lang="pl-PL" sz="1800" b="1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274F0-3274-42F3-8079-4D9523C5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1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A4172-AE2B-4576-9607-12CC54E7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240681"/>
            <a:ext cx="8613592" cy="897004"/>
          </a:xfrm>
        </p:spPr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Podziały zbiorów uczących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18A0FC-B812-4540-A773-F5BA7A4D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8" y="1317072"/>
            <a:ext cx="8798633" cy="4859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800" b="1" dirty="0"/>
          </a:p>
          <a:p>
            <a:pPr marL="0" indent="0">
              <a:buNone/>
            </a:pPr>
            <a:r>
              <a:rPr lang="pl-PL" sz="1800" b="1" dirty="0"/>
              <a:t> Ze względu na strukturę zbioru</a:t>
            </a:r>
          </a:p>
          <a:p>
            <a:r>
              <a:rPr lang="pl-PL" sz="1800" b="1" dirty="0" err="1"/>
              <a:t>Ustrukturyzowne</a:t>
            </a:r>
            <a:r>
              <a:rPr lang="pl-PL" sz="1800" b="1" dirty="0"/>
              <a:t> dane [ang. </a:t>
            </a:r>
            <a:r>
              <a:rPr lang="pl-PL" sz="1800" b="1" dirty="0" err="1"/>
              <a:t>structured</a:t>
            </a:r>
            <a:r>
              <a:rPr lang="pl-PL" sz="1800" b="1" dirty="0"/>
              <a:t> data</a:t>
            </a:r>
            <a:r>
              <a:rPr lang="pl-PL" sz="1800" dirty="0"/>
              <a:t>] - zestawy danych powiązane relacjami (np. relacyjne bazy danych); </a:t>
            </a:r>
          </a:p>
          <a:p>
            <a:r>
              <a:rPr lang="pl-PL" sz="1800" b="1" dirty="0"/>
              <a:t>Pół-</a:t>
            </a:r>
            <a:r>
              <a:rPr lang="pl-PL" sz="1800" b="1" dirty="0" err="1"/>
              <a:t>ustrukturyzowne</a:t>
            </a:r>
            <a:r>
              <a:rPr lang="pl-PL" sz="1800" b="1" dirty="0"/>
              <a:t> dane [ang. </a:t>
            </a:r>
            <a:r>
              <a:rPr lang="pl-PL" sz="1800" b="1" dirty="0" err="1"/>
              <a:t>semi-structured</a:t>
            </a:r>
            <a:r>
              <a:rPr lang="pl-PL" sz="1800" b="1" dirty="0"/>
              <a:t> data</a:t>
            </a:r>
            <a:r>
              <a:rPr lang="pl-PL" sz="1800" dirty="0"/>
              <a:t>] - pojedynczy zestaw danych, najczęściej o płaskiej reprezentacji w formie tabeli; </a:t>
            </a:r>
          </a:p>
          <a:p>
            <a:r>
              <a:rPr lang="pl-PL" sz="1800" b="1" dirty="0"/>
              <a:t>Nieustrukturyzowany dane [ang. </a:t>
            </a:r>
            <a:r>
              <a:rPr lang="pl-PL" sz="1800" b="1" dirty="0" err="1"/>
              <a:t>unstructured</a:t>
            </a:r>
            <a:r>
              <a:rPr lang="pl-PL" sz="1800" b="1" dirty="0"/>
              <a:t> data]</a:t>
            </a:r>
            <a:r>
              <a:rPr lang="pl-PL" sz="1800" dirty="0"/>
              <a:t> - przeważnie dane multimedialne (np. zdjęcia, próbki dźwięku, strony internetowe, dokumenty tekstowe, email).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274F0-3274-42F3-8079-4D9523C5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3FFC1B-BA4A-43DA-8E3F-489FD5F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Przegląd metod i zastosowań</a:t>
            </a:r>
            <a:br>
              <a:rPr lang="pl-PL" dirty="0"/>
            </a:br>
            <a:r>
              <a:rPr lang="pl-PL" dirty="0"/>
              <a:t>Podziały zbiorów uczących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7180C-4D80-49B9-8712-3A611E10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03" y="1554031"/>
            <a:ext cx="8613593" cy="471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Ze względu na typ danych </a:t>
            </a:r>
          </a:p>
          <a:p>
            <a:r>
              <a:rPr lang="pl-PL" sz="1800" dirty="0"/>
              <a:t>Płaska reprezentacja (tabela) - przechowuje typowe dane statystyczne;</a:t>
            </a:r>
          </a:p>
          <a:p>
            <a:r>
              <a:rPr lang="pl-PL" sz="1800" dirty="0"/>
              <a:t>Obraz - tekst do analizy, przedmioty do rozpoznawania;</a:t>
            </a:r>
          </a:p>
          <a:p>
            <a:r>
              <a:rPr lang="pl-PL" sz="1800" dirty="0"/>
              <a:t>Tekst - rozpoznawanie zawartości, klasyfikacja i etykietowanie dokumentów; </a:t>
            </a:r>
          </a:p>
          <a:p>
            <a:r>
              <a:rPr lang="pl-PL" sz="1800" dirty="0"/>
              <a:t>Szereg czasowy – ciąg informacji uporządkowanych w czasie;</a:t>
            </a:r>
          </a:p>
          <a:p>
            <a:r>
              <a:rPr lang="pl-PL" sz="1800" dirty="0"/>
              <a:t>Audio – elektroniczna reprezentacja dźwięków (muzyka, mowa);</a:t>
            </a:r>
          </a:p>
          <a:p>
            <a:r>
              <a:rPr lang="pl-PL" sz="1800" dirty="0"/>
              <a:t>Graf - reprezentuje budowę sieci społecznościowych.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F0636F-3B3B-415B-B496-EB777DBC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1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1765</Words>
  <Application>Microsoft Office PowerPoint</Application>
  <PresentationFormat>Pokaz na ekranie (4:3)</PresentationFormat>
  <Paragraphs>150</Paragraphs>
  <Slides>21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Fira Sans</vt:lpstr>
      <vt:lpstr>Wingdings</vt:lpstr>
      <vt:lpstr>1_Motyw pakietu Office</vt:lpstr>
      <vt:lpstr>Prezentacja programu PowerPoint</vt:lpstr>
      <vt:lpstr>Plan szkolenia</vt:lpstr>
      <vt:lpstr>Cel i zakres dziedziny</vt:lpstr>
      <vt:lpstr>Cel i zakres dziedziny</vt:lpstr>
      <vt:lpstr>Przegląd metod i zastosowań Dane uczące</vt:lpstr>
      <vt:lpstr>Przegląd metod i zastosowań Podziały zbiorów uczących</vt:lpstr>
      <vt:lpstr>Przegląd metod i zastosowań Podziały zbiorów uczących</vt:lpstr>
      <vt:lpstr>Przegląd metod i zastosowań Podziały zbiorów uczących</vt:lpstr>
      <vt:lpstr>Przegląd metod i zastosowań Podziały zbiorów uczących</vt:lpstr>
      <vt:lpstr>Przegląd metod i zastosowań Dane uczące</vt:lpstr>
      <vt:lpstr>Rola ML w analizie danych Zadania uczenia maszynowego</vt:lpstr>
      <vt:lpstr>Rola ML w analizie danych Zadania uczenia maszynowego</vt:lpstr>
      <vt:lpstr>Rola ML w analizie danych Zadania uczenia maszynowego</vt:lpstr>
      <vt:lpstr>Klasyfikacja metod Proces uczenia w uczeniu maszynowym</vt:lpstr>
      <vt:lpstr>Klasyfikacja metod Model w uczeniu maszynowym</vt:lpstr>
      <vt:lpstr>Klasyfikacja metod Algorytmy uczące</vt:lpstr>
      <vt:lpstr>Klasyfikacja metod Algorytmy uczące</vt:lpstr>
      <vt:lpstr>Machine learning a  Statistical learning</vt:lpstr>
      <vt:lpstr>Machine learning a  Statistical learning Rola hiperparametrów</vt:lpstr>
      <vt:lpstr>Machine learning a  Statistical learning Rola hiperparametrów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Teraźniejszość i przyszłość ukraińskiej emigracji pracowniczej  w Europie</dc:title>
  <dc:creator>Bożek Elżbieta</dc:creator>
  <cp:lastModifiedBy>Wójcik Sebastian</cp:lastModifiedBy>
  <cp:revision>202</cp:revision>
  <dcterms:created xsi:type="dcterms:W3CDTF">2019-01-23T09:10:56Z</dcterms:created>
  <dcterms:modified xsi:type="dcterms:W3CDTF">2023-11-26T15:54:48Z</dcterms:modified>
</cp:coreProperties>
</file>