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74" r:id="rId2"/>
    <p:sldId id="482" r:id="rId3"/>
    <p:sldId id="483" r:id="rId4"/>
    <p:sldId id="485" r:id="rId5"/>
    <p:sldId id="486" r:id="rId6"/>
    <p:sldId id="488" r:id="rId7"/>
    <p:sldId id="487" r:id="rId8"/>
    <p:sldId id="489" r:id="rId9"/>
    <p:sldId id="490" r:id="rId10"/>
    <p:sldId id="491" r:id="rId11"/>
    <p:sldId id="493" r:id="rId12"/>
    <p:sldId id="494" r:id="rId13"/>
    <p:sldId id="495" r:id="rId14"/>
    <p:sldId id="496" r:id="rId15"/>
    <p:sldId id="497" r:id="rId16"/>
    <p:sldId id="275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E7554-8DF3-4411-BF6C-33DA698700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4C5767-2DCE-4674-A801-181082CAA78B}">
      <dgm:prSet phldrT="[Tekst]"/>
      <dgm:spPr/>
      <dgm:t>
        <a:bodyPr/>
        <a:lstStyle/>
        <a:p>
          <a:r>
            <a:rPr lang="pl-PL" dirty="0"/>
            <a:t>Statystyki modelu regresji</a:t>
          </a:r>
        </a:p>
      </dgm:t>
    </dgm:pt>
    <dgm:pt modelId="{433072E0-7455-4269-9434-41741092C624}" type="parTrans" cxnId="{98E3C527-0203-4D18-A466-4A1C6A8CA6E2}">
      <dgm:prSet/>
      <dgm:spPr/>
      <dgm:t>
        <a:bodyPr/>
        <a:lstStyle/>
        <a:p>
          <a:endParaRPr lang="pl-PL"/>
        </a:p>
      </dgm:t>
    </dgm:pt>
    <dgm:pt modelId="{56648735-FBA3-4F85-84EC-EF5B193CA856}" type="sibTrans" cxnId="{98E3C527-0203-4D18-A466-4A1C6A8CA6E2}">
      <dgm:prSet/>
      <dgm:spPr/>
      <dgm:t>
        <a:bodyPr/>
        <a:lstStyle/>
        <a:p>
          <a:endParaRPr lang="pl-PL"/>
        </a:p>
      </dgm:t>
    </dgm:pt>
    <dgm:pt modelId="{0B933B12-2DC8-4ACE-B095-D4624328D9E0}">
      <dgm:prSet phldrT="[Tekst]"/>
      <dgm:spPr/>
      <dgm:t>
        <a:bodyPr/>
        <a:lstStyle/>
        <a:p>
          <a:r>
            <a:rPr lang="pl-PL" dirty="0"/>
            <a:t>Statystyki modelu klasyfikacji</a:t>
          </a:r>
        </a:p>
      </dgm:t>
    </dgm:pt>
    <dgm:pt modelId="{DF29EFB0-4DE4-4143-8B3A-B403371EE622}" type="parTrans" cxnId="{0A4B6CF5-A219-4B52-9700-F64474FC446E}">
      <dgm:prSet/>
      <dgm:spPr/>
      <dgm:t>
        <a:bodyPr/>
        <a:lstStyle/>
        <a:p>
          <a:endParaRPr lang="pl-PL"/>
        </a:p>
      </dgm:t>
    </dgm:pt>
    <dgm:pt modelId="{E922DFBE-DC60-4F59-983D-89CC4F141C7C}" type="sibTrans" cxnId="{0A4B6CF5-A219-4B52-9700-F64474FC446E}">
      <dgm:prSet/>
      <dgm:spPr/>
      <dgm:t>
        <a:bodyPr/>
        <a:lstStyle/>
        <a:p>
          <a:endParaRPr lang="pl-PL"/>
        </a:p>
      </dgm:t>
    </dgm:pt>
    <dgm:pt modelId="{B8D0BCEA-66B7-4D18-8B88-EAB68316D782}">
      <dgm:prSet phldrT="[Tekst]"/>
      <dgm:spPr/>
      <dgm:t>
        <a:bodyPr/>
        <a:lstStyle/>
        <a:p>
          <a:r>
            <a:rPr lang="pl-PL" dirty="0"/>
            <a:t>Walidacja krzyżowa</a:t>
          </a:r>
        </a:p>
      </dgm:t>
    </dgm:pt>
    <dgm:pt modelId="{8D0981B3-3480-43E4-A1FD-350D3C736B95}" type="parTrans" cxnId="{3693037C-18AB-4410-8AF3-A743E0A1068C}">
      <dgm:prSet/>
      <dgm:spPr/>
      <dgm:t>
        <a:bodyPr/>
        <a:lstStyle/>
        <a:p>
          <a:endParaRPr lang="pl-PL"/>
        </a:p>
      </dgm:t>
    </dgm:pt>
    <dgm:pt modelId="{309412DB-68E8-4827-B9F5-7B7B96910F25}" type="sibTrans" cxnId="{3693037C-18AB-4410-8AF3-A743E0A1068C}">
      <dgm:prSet/>
      <dgm:spPr/>
      <dgm:t>
        <a:bodyPr/>
        <a:lstStyle/>
        <a:p>
          <a:endParaRPr lang="pl-PL"/>
        </a:p>
      </dgm:t>
    </dgm:pt>
    <dgm:pt modelId="{6CE9E0AE-FBDB-4B7C-8BFB-3898230E947B}">
      <dgm:prSet phldrT="[Tekst]"/>
      <dgm:spPr/>
      <dgm:t>
        <a:bodyPr/>
        <a:lstStyle/>
        <a:p>
          <a:r>
            <a:rPr lang="pl-PL" dirty="0"/>
            <a:t>Metody </a:t>
          </a:r>
          <a:r>
            <a:rPr lang="pl-PL" dirty="0" err="1"/>
            <a:t>samowsporne</a:t>
          </a:r>
          <a:endParaRPr lang="pl-PL" dirty="0"/>
        </a:p>
      </dgm:t>
    </dgm:pt>
    <dgm:pt modelId="{59CBCD36-78D5-4ED2-8318-34953D477F93}" type="parTrans" cxnId="{9430A8A3-29E5-422F-AE55-D0DAE75187E2}">
      <dgm:prSet/>
      <dgm:spPr/>
      <dgm:t>
        <a:bodyPr/>
        <a:lstStyle/>
        <a:p>
          <a:endParaRPr lang="pl-PL"/>
        </a:p>
      </dgm:t>
    </dgm:pt>
    <dgm:pt modelId="{0BDAA44A-04FD-424A-86C6-F35EA8A3054A}" type="sibTrans" cxnId="{9430A8A3-29E5-422F-AE55-D0DAE75187E2}">
      <dgm:prSet/>
      <dgm:spPr/>
      <dgm:t>
        <a:bodyPr/>
        <a:lstStyle/>
        <a:p>
          <a:endParaRPr lang="pl-PL"/>
        </a:p>
      </dgm:t>
    </dgm:pt>
    <dgm:pt modelId="{5C247EAC-2633-4702-B6DC-D859349A90DD}" type="pres">
      <dgm:prSet presAssocID="{711E7554-8DF3-4411-BF6C-33DA6987007F}" presName="Name0" presStyleCnt="0">
        <dgm:presLayoutVars>
          <dgm:chMax val="7"/>
          <dgm:chPref val="7"/>
          <dgm:dir/>
        </dgm:presLayoutVars>
      </dgm:prSet>
      <dgm:spPr/>
    </dgm:pt>
    <dgm:pt modelId="{F8FAD8A6-D2A9-4D52-89FB-5421F0EAD645}" type="pres">
      <dgm:prSet presAssocID="{711E7554-8DF3-4411-BF6C-33DA6987007F}" presName="Name1" presStyleCnt="0"/>
      <dgm:spPr/>
    </dgm:pt>
    <dgm:pt modelId="{A6E23C3A-4FC3-4D46-8C3C-1D4BF04022E0}" type="pres">
      <dgm:prSet presAssocID="{711E7554-8DF3-4411-BF6C-33DA6987007F}" presName="cycle" presStyleCnt="0"/>
      <dgm:spPr/>
    </dgm:pt>
    <dgm:pt modelId="{9144431D-D311-4EA0-A7E3-E97C04AE005C}" type="pres">
      <dgm:prSet presAssocID="{711E7554-8DF3-4411-BF6C-33DA6987007F}" presName="srcNode" presStyleLbl="node1" presStyleIdx="0" presStyleCnt="4"/>
      <dgm:spPr/>
    </dgm:pt>
    <dgm:pt modelId="{7DA58FEA-458A-4A04-AA08-5D5CADF165C7}" type="pres">
      <dgm:prSet presAssocID="{711E7554-8DF3-4411-BF6C-33DA6987007F}" presName="conn" presStyleLbl="parChTrans1D2" presStyleIdx="0" presStyleCnt="1"/>
      <dgm:spPr/>
    </dgm:pt>
    <dgm:pt modelId="{8A850C04-CB1F-445F-A8D3-B5FB98804122}" type="pres">
      <dgm:prSet presAssocID="{711E7554-8DF3-4411-BF6C-33DA6987007F}" presName="extraNode" presStyleLbl="node1" presStyleIdx="0" presStyleCnt="4"/>
      <dgm:spPr/>
    </dgm:pt>
    <dgm:pt modelId="{92D6646A-2BB4-49E8-B363-002578465A8A}" type="pres">
      <dgm:prSet presAssocID="{711E7554-8DF3-4411-BF6C-33DA6987007F}" presName="dstNode" presStyleLbl="node1" presStyleIdx="0" presStyleCnt="4"/>
      <dgm:spPr/>
    </dgm:pt>
    <dgm:pt modelId="{851C975C-C3FA-456A-B38F-24DC80F5D624}" type="pres">
      <dgm:prSet presAssocID="{7E4C5767-2DCE-4674-A801-181082CAA78B}" presName="text_1" presStyleLbl="node1" presStyleIdx="0" presStyleCnt="4">
        <dgm:presLayoutVars>
          <dgm:bulletEnabled val="1"/>
        </dgm:presLayoutVars>
      </dgm:prSet>
      <dgm:spPr/>
    </dgm:pt>
    <dgm:pt modelId="{BB31C3E7-0EBC-450F-B990-A0ACB71469B4}" type="pres">
      <dgm:prSet presAssocID="{7E4C5767-2DCE-4674-A801-181082CAA78B}" presName="accent_1" presStyleCnt="0"/>
      <dgm:spPr/>
    </dgm:pt>
    <dgm:pt modelId="{144AE176-AA92-428C-9EFF-C99971EEEF76}" type="pres">
      <dgm:prSet presAssocID="{7E4C5767-2DCE-4674-A801-181082CAA78B}" presName="accentRepeatNode" presStyleLbl="solidFgAcc1" presStyleIdx="0" presStyleCnt="4"/>
      <dgm:spPr/>
    </dgm:pt>
    <dgm:pt modelId="{A437C41B-6337-4074-ADBA-C339699E423A}" type="pres">
      <dgm:prSet presAssocID="{0B933B12-2DC8-4ACE-B095-D4624328D9E0}" presName="text_2" presStyleLbl="node1" presStyleIdx="1" presStyleCnt="4">
        <dgm:presLayoutVars>
          <dgm:bulletEnabled val="1"/>
        </dgm:presLayoutVars>
      </dgm:prSet>
      <dgm:spPr/>
    </dgm:pt>
    <dgm:pt modelId="{0C8164A2-03A9-476F-A0EB-373C0C9400A3}" type="pres">
      <dgm:prSet presAssocID="{0B933B12-2DC8-4ACE-B095-D4624328D9E0}" presName="accent_2" presStyleCnt="0"/>
      <dgm:spPr/>
    </dgm:pt>
    <dgm:pt modelId="{3ACF5C2F-E94B-49FC-88EB-207EE21E4307}" type="pres">
      <dgm:prSet presAssocID="{0B933B12-2DC8-4ACE-B095-D4624328D9E0}" presName="accentRepeatNode" presStyleLbl="solidFgAcc1" presStyleIdx="1" presStyleCnt="4"/>
      <dgm:spPr/>
    </dgm:pt>
    <dgm:pt modelId="{D79AD2CA-4D1A-442D-8DF6-E54BF1C53574}" type="pres">
      <dgm:prSet presAssocID="{B8D0BCEA-66B7-4D18-8B88-EAB68316D782}" presName="text_3" presStyleLbl="node1" presStyleIdx="2" presStyleCnt="4">
        <dgm:presLayoutVars>
          <dgm:bulletEnabled val="1"/>
        </dgm:presLayoutVars>
      </dgm:prSet>
      <dgm:spPr/>
    </dgm:pt>
    <dgm:pt modelId="{A9EBF7F5-C927-4E5E-8367-0B1819DB3D70}" type="pres">
      <dgm:prSet presAssocID="{B8D0BCEA-66B7-4D18-8B88-EAB68316D782}" presName="accent_3" presStyleCnt="0"/>
      <dgm:spPr/>
    </dgm:pt>
    <dgm:pt modelId="{0B04A05D-627C-46EE-9419-0EEDCFF66610}" type="pres">
      <dgm:prSet presAssocID="{B8D0BCEA-66B7-4D18-8B88-EAB68316D782}" presName="accentRepeatNode" presStyleLbl="solidFgAcc1" presStyleIdx="2" presStyleCnt="4"/>
      <dgm:spPr/>
    </dgm:pt>
    <dgm:pt modelId="{C4E0DEEF-1FA4-47D0-AA3E-6FCB262CA275}" type="pres">
      <dgm:prSet presAssocID="{6CE9E0AE-FBDB-4B7C-8BFB-3898230E947B}" presName="text_4" presStyleLbl="node1" presStyleIdx="3" presStyleCnt="4">
        <dgm:presLayoutVars>
          <dgm:bulletEnabled val="1"/>
        </dgm:presLayoutVars>
      </dgm:prSet>
      <dgm:spPr/>
    </dgm:pt>
    <dgm:pt modelId="{F7D78C31-1B9F-491A-A80B-3B15666384B8}" type="pres">
      <dgm:prSet presAssocID="{6CE9E0AE-FBDB-4B7C-8BFB-3898230E947B}" presName="accent_4" presStyleCnt="0"/>
      <dgm:spPr/>
    </dgm:pt>
    <dgm:pt modelId="{72955F82-8CF6-45F8-A416-911B79141993}" type="pres">
      <dgm:prSet presAssocID="{6CE9E0AE-FBDB-4B7C-8BFB-3898230E947B}" presName="accentRepeatNode" presStyleLbl="solidFgAcc1" presStyleIdx="3" presStyleCnt="4"/>
      <dgm:spPr/>
    </dgm:pt>
  </dgm:ptLst>
  <dgm:cxnLst>
    <dgm:cxn modelId="{69BF4308-5541-4189-9C85-10F35A4653F7}" type="presOf" srcId="{56648735-FBA3-4F85-84EC-EF5B193CA856}" destId="{7DA58FEA-458A-4A04-AA08-5D5CADF165C7}" srcOrd="0" destOrd="0" presId="urn:microsoft.com/office/officeart/2008/layout/VerticalCurvedList"/>
    <dgm:cxn modelId="{81D35913-D94C-4FB1-B230-EC7E354DE5C9}" type="presOf" srcId="{0B933B12-2DC8-4ACE-B095-D4624328D9E0}" destId="{A437C41B-6337-4074-ADBA-C339699E423A}" srcOrd="0" destOrd="0" presId="urn:microsoft.com/office/officeart/2008/layout/VerticalCurvedList"/>
    <dgm:cxn modelId="{98E3C527-0203-4D18-A466-4A1C6A8CA6E2}" srcId="{711E7554-8DF3-4411-BF6C-33DA6987007F}" destId="{7E4C5767-2DCE-4674-A801-181082CAA78B}" srcOrd="0" destOrd="0" parTransId="{433072E0-7455-4269-9434-41741092C624}" sibTransId="{56648735-FBA3-4F85-84EC-EF5B193CA856}"/>
    <dgm:cxn modelId="{F8A7FD73-09FA-4D1E-A347-48AD9D4A935D}" type="presOf" srcId="{B8D0BCEA-66B7-4D18-8B88-EAB68316D782}" destId="{D79AD2CA-4D1A-442D-8DF6-E54BF1C53574}" srcOrd="0" destOrd="0" presId="urn:microsoft.com/office/officeart/2008/layout/VerticalCurvedList"/>
    <dgm:cxn modelId="{3693037C-18AB-4410-8AF3-A743E0A1068C}" srcId="{711E7554-8DF3-4411-BF6C-33DA6987007F}" destId="{B8D0BCEA-66B7-4D18-8B88-EAB68316D782}" srcOrd="2" destOrd="0" parTransId="{8D0981B3-3480-43E4-A1FD-350D3C736B95}" sibTransId="{309412DB-68E8-4827-B9F5-7B7B96910F25}"/>
    <dgm:cxn modelId="{9430A8A3-29E5-422F-AE55-D0DAE75187E2}" srcId="{711E7554-8DF3-4411-BF6C-33DA6987007F}" destId="{6CE9E0AE-FBDB-4B7C-8BFB-3898230E947B}" srcOrd="3" destOrd="0" parTransId="{59CBCD36-78D5-4ED2-8318-34953D477F93}" sibTransId="{0BDAA44A-04FD-424A-86C6-F35EA8A3054A}"/>
    <dgm:cxn modelId="{8BA7D5B2-E856-432F-AC19-1AF7B66221B0}" type="presOf" srcId="{6CE9E0AE-FBDB-4B7C-8BFB-3898230E947B}" destId="{C4E0DEEF-1FA4-47D0-AA3E-6FCB262CA275}" srcOrd="0" destOrd="0" presId="urn:microsoft.com/office/officeart/2008/layout/VerticalCurvedList"/>
    <dgm:cxn modelId="{519EF6DA-5F96-4164-9DF2-0C2F847A23B9}" type="presOf" srcId="{711E7554-8DF3-4411-BF6C-33DA6987007F}" destId="{5C247EAC-2633-4702-B6DC-D859349A90DD}" srcOrd="0" destOrd="0" presId="urn:microsoft.com/office/officeart/2008/layout/VerticalCurvedList"/>
    <dgm:cxn modelId="{6F6A5BE1-8816-400B-8758-D3809A828380}" type="presOf" srcId="{7E4C5767-2DCE-4674-A801-181082CAA78B}" destId="{851C975C-C3FA-456A-B38F-24DC80F5D624}" srcOrd="0" destOrd="0" presId="urn:microsoft.com/office/officeart/2008/layout/VerticalCurvedList"/>
    <dgm:cxn modelId="{0A4B6CF5-A219-4B52-9700-F64474FC446E}" srcId="{711E7554-8DF3-4411-BF6C-33DA6987007F}" destId="{0B933B12-2DC8-4ACE-B095-D4624328D9E0}" srcOrd="1" destOrd="0" parTransId="{DF29EFB0-4DE4-4143-8B3A-B403371EE622}" sibTransId="{E922DFBE-DC60-4F59-983D-89CC4F141C7C}"/>
    <dgm:cxn modelId="{FEE2D3E3-3834-4C2D-BB49-285CEED9814D}" type="presParOf" srcId="{5C247EAC-2633-4702-B6DC-D859349A90DD}" destId="{F8FAD8A6-D2A9-4D52-89FB-5421F0EAD645}" srcOrd="0" destOrd="0" presId="urn:microsoft.com/office/officeart/2008/layout/VerticalCurvedList"/>
    <dgm:cxn modelId="{5A4AEB16-7E3D-4722-BA84-0E9EC27A317E}" type="presParOf" srcId="{F8FAD8A6-D2A9-4D52-89FB-5421F0EAD645}" destId="{A6E23C3A-4FC3-4D46-8C3C-1D4BF04022E0}" srcOrd="0" destOrd="0" presId="urn:microsoft.com/office/officeart/2008/layout/VerticalCurvedList"/>
    <dgm:cxn modelId="{8D1E63A0-D685-44A8-992D-465D21516F5E}" type="presParOf" srcId="{A6E23C3A-4FC3-4D46-8C3C-1D4BF04022E0}" destId="{9144431D-D311-4EA0-A7E3-E97C04AE005C}" srcOrd="0" destOrd="0" presId="urn:microsoft.com/office/officeart/2008/layout/VerticalCurvedList"/>
    <dgm:cxn modelId="{F1AD5A90-748F-42E6-9877-D5F0628921B0}" type="presParOf" srcId="{A6E23C3A-4FC3-4D46-8C3C-1D4BF04022E0}" destId="{7DA58FEA-458A-4A04-AA08-5D5CADF165C7}" srcOrd="1" destOrd="0" presId="urn:microsoft.com/office/officeart/2008/layout/VerticalCurvedList"/>
    <dgm:cxn modelId="{1575D050-6CE8-4185-8E1C-9838090ABE26}" type="presParOf" srcId="{A6E23C3A-4FC3-4D46-8C3C-1D4BF04022E0}" destId="{8A850C04-CB1F-445F-A8D3-B5FB98804122}" srcOrd="2" destOrd="0" presId="urn:microsoft.com/office/officeart/2008/layout/VerticalCurvedList"/>
    <dgm:cxn modelId="{3D28C2A9-33A9-45A6-87DE-7BFCF81478C8}" type="presParOf" srcId="{A6E23C3A-4FC3-4D46-8C3C-1D4BF04022E0}" destId="{92D6646A-2BB4-49E8-B363-002578465A8A}" srcOrd="3" destOrd="0" presId="urn:microsoft.com/office/officeart/2008/layout/VerticalCurvedList"/>
    <dgm:cxn modelId="{99DB9E58-3B69-4801-BE8F-B2B62D93019D}" type="presParOf" srcId="{F8FAD8A6-D2A9-4D52-89FB-5421F0EAD645}" destId="{851C975C-C3FA-456A-B38F-24DC80F5D624}" srcOrd="1" destOrd="0" presId="urn:microsoft.com/office/officeart/2008/layout/VerticalCurvedList"/>
    <dgm:cxn modelId="{D07DB0BE-3970-46D1-8F72-82A54A956DB0}" type="presParOf" srcId="{F8FAD8A6-D2A9-4D52-89FB-5421F0EAD645}" destId="{BB31C3E7-0EBC-450F-B990-A0ACB71469B4}" srcOrd="2" destOrd="0" presId="urn:microsoft.com/office/officeart/2008/layout/VerticalCurvedList"/>
    <dgm:cxn modelId="{73E4E6C0-6E08-4E27-B98C-496FC998EA63}" type="presParOf" srcId="{BB31C3E7-0EBC-450F-B990-A0ACB71469B4}" destId="{144AE176-AA92-428C-9EFF-C99971EEEF76}" srcOrd="0" destOrd="0" presId="urn:microsoft.com/office/officeart/2008/layout/VerticalCurvedList"/>
    <dgm:cxn modelId="{75F5ACC0-6DFF-4D49-859B-957DC22AA21B}" type="presParOf" srcId="{F8FAD8A6-D2A9-4D52-89FB-5421F0EAD645}" destId="{A437C41B-6337-4074-ADBA-C339699E423A}" srcOrd="3" destOrd="0" presId="urn:microsoft.com/office/officeart/2008/layout/VerticalCurvedList"/>
    <dgm:cxn modelId="{0958395C-9D2D-499A-9A21-04FE8065E920}" type="presParOf" srcId="{F8FAD8A6-D2A9-4D52-89FB-5421F0EAD645}" destId="{0C8164A2-03A9-476F-A0EB-373C0C9400A3}" srcOrd="4" destOrd="0" presId="urn:microsoft.com/office/officeart/2008/layout/VerticalCurvedList"/>
    <dgm:cxn modelId="{226E21AF-A0B5-4F3D-ADDD-E688AF184EB3}" type="presParOf" srcId="{0C8164A2-03A9-476F-A0EB-373C0C9400A3}" destId="{3ACF5C2F-E94B-49FC-88EB-207EE21E4307}" srcOrd="0" destOrd="0" presId="urn:microsoft.com/office/officeart/2008/layout/VerticalCurvedList"/>
    <dgm:cxn modelId="{81E593F2-4F18-40A9-9E77-F8FC9EACFDB2}" type="presParOf" srcId="{F8FAD8A6-D2A9-4D52-89FB-5421F0EAD645}" destId="{D79AD2CA-4D1A-442D-8DF6-E54BF1C53574}" srcOrd="5" destOrd="0" presId="urn:microsoft.com/office/officeart/2008/layout/VerticalCurvedList"/>
    <dgm:cxn modelId="{54D48718-841A-4763-8BAA-620E4877F4DE}" type="presParOf" srcId="{F8FAD8A6-D2A9-4D52-89FB-5421F0EAD645}" destId="{A9EBF7F5-C927-4E5E-8367-0B1819DB3D70}" srcOrd="6" destOrd="0" presId="urn:microsoft.com/office/officeart/2008/layout/VerticalCurvedList"/>
    <dgm:cxn modelId="{EE55EED7-41C3-4838-ACD0-F267943EE6D8}" type="presParOf" srcId="{A9EBF7F5-C927-4E5E-8367-0B1819DB3D70}" destId="{0B04A05D-627C-46EE-9419-0EEDCFF66610}" srcOrd="0" destOrd="0" presId="urn:microsoft.com/office/officeart/2008/layout/VerticalCurvedList"/>
    <dgm:cxn modelId="{6BB26152-1909-4490-9A86-A51C7AF31BDA}" type="presParOf" srcId="{F8FAD8A6-D2A9-4D52-89FB-5421F0EAD645}" destId="{C4E0DEEF-1FA4-47D0-AA3E-6FCB262CA275}" srcOrd="7" destOrd="0" presId="urn:microsoft.com/office/officeart/2008/layout/VerticalCurvedList"/>
    <dgm:cxn modelId="{7FD87133-A584-45FA-8818-B07638067FBD}" type="presParOf" srcId="{F8FAD8A6-D2A9-4D52-89FB-5421F0EAD645}" destId="{F7D78C31-1B9F-491A-A80B-3B15666384B8}" srcOrd="8" destOrd="0" presId="urn:microsoft.com/office/officeart/2008/layout/VerticalCurvedList"/>
    <dgm:cxn modelId="{A29608CA-29DF-4C16-B73A-EF3B58ED52C3}" type="presParOf" srcId="{F7D78C31-1B9F-491A-A80B-3B15666384B8}" destId="{72955F82-8CF6-45F8-A416-911B791419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8FEA-458A-4A04-AA08-5D5CADF165C7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975C-C3FA-456A-B38F-24DC80F5D624}">
      <dsp:nvSpPr>
        <dsp:cNvPr id="0" name=""/>
        <dsp:cNvSpPr/>
      </dsp:nvSpPr>
      <dsp:spPr>
        <a:xfrm>
          <a:off x="532379" y="36247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Statystyki modelu regresji</a:t>
          </a:r>
        </a:p>
      </dsp:txBody>
      <dsp:txXfrm>
        <a:off x="532379" y="362479"/>
        <a:ext cx="8015928" cy="725336"/>
      </dsp:txXfrm>
    </dsp:sp>
    <dsp:sp modelId="{144AE176-AA92-428C-9EFF-C99971EEEF76}">
      <dsp:nvSpPr>
        <dsp:cNvPr id="0" name=""/>
        <dsp:cNvSpPr/>
      </dsp:nvSpPr>
      <dsp:spPr>
        <a:xfrm>
          <a:off x="79044" y="271812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C41B-6337-4074-ADBA-C339699E423A}">
      <dsp:nvSpPr>
        <dsp:cNvPr id="0" name=""/>
        <dsp:cNvSpPr/>
      </dsp:nvSpPr>
      <dsp:spPr>
        <a:xfrm>
          <a:off x="948231" y="1450672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Statystyki modelu klasyfikacji</a:t>
          </a:r>
        </a:p>
      </dsp:txBody>
      <dsp:txXfrm>
        <a:off x="948231" y="1450672"/>
        <a:ext cx="7600076" cy="725336"/>
      </dsp:txXfrm>
    </dsp:sp>
    <dsp:sp modelId="{3ACF5C2F-E94B-49FC-88EB-207EE21E4307}">
      <dsp:nvSpPr>
        <dsp:cNvPr id="0" name=""/>
        <dsp:cNvSpPr/>
      </dsp:nvSpPr>
      <dsp:spPr>
        <a:xfrm>
          <a:off x="494896" y="1360005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AD2CA-4D1A-442D-8DF6-E54BF1C53574}">
      <dsp:nvSpPr>
        <dsp:cNvPr id="0" name=""/>
        <dsp:cNvSpPr/>
      </dsp:nvSpPr>
      <dsp:spPr>
        <a:xfrm>
          <a:off x="948231" y="2538865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Walidacja krzyżowa</a:t>
          </a:r>
        </a:p>
      </dsp:txBody>
      <dsp:txXfrm>
        <a:off x="948231" y="2538865"/>
        <a:ext cx="7600076" cy="725336"/>
      </dsp:txXfrm>
    </dsp:sp>
    <dsp:sp modelId="{0B04A05D-627C-46EE-9419-0EEDCFF66610}">
      <dsp:nvSpPr>
        <dsp:cNvPr id="0" name=""/>
        <dsp:cNvSpPr/>
      </dsp:nvSpPr>
      <dsp:spPr>
        <a:xfrm>
          <a:off x="494896" y="2448198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DEEF-1FA4-47D0-AA3E-6FCB262CA275}">
      <dsp:nvSpPr>
        <dsp:cNvPr id="0" name=""/>
        <dsp:cNvSpPr/>
      </dsp:nvSpPr>
      <dsp:spPr>
        <a:xfrm>
          <a:off x="532379" y="362705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Metody </a:t>
          </a:r>
          <a:r>
            <a:rPr lang="pl-PL" sz="3800" kern="1200" dirty="0" err="1"/>
            <a:t>samowsporne</a:t>
          </a:r>
          <a:endParaRPr lang="pl-PL" sz="3800" kern="1200" dirty="0"/>
        </a:p>
      </dsp:txBody>
      <dsp:txXfrm>
        <a:off x="532379" y="3627059"/>
        <a:ext cx="8015928" cy="725336"/>
      </dsp:txXfrm>
    </dsp:sp>
    <dsp:sp modelId="{72955F82-8CF6-45F8-A416-911B79141993}">
      <dsp:nvSpPr>
        <dsp:cNvPr id="0" name=""/>
        <dsp:cNvSpPr/>
      </dsp:nvSpPr>
      <dsp:spPr>
        <a:xfrm>
          <a:off x="79044" y="3536391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11.10.2023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16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Miejscowość, data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56270" y="3023656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Ocena jakości  metod Machine Learning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70379-535C-4B7D-8512-AB12830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metod oceny 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C0C88-4A50-4AD1-893A-9EF7CCB2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360152"/>
            <a:ext cx="8858293" cy="471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400" b="1" dirty="0">
                <a:latin typeface="Verdana" panose="020B0604030504040204" pitchFamily="34" charset="0"/>
              </a:rPr>
              <a:t>Wyczerpujące</a:t>
            </a:r>
          </a:p>
          <a:p>
            <a:r>
              <a:rPr lang="pl-PL" altLang="pl-PL" sz="2400" dirty="0" err="1">
                <a:latin typeface="Verdana" panose="020B0604030504040204" pitchFamily="34" charset="0"/>
              </a:rPr>
              <a:t>Leave</a:t>
            </a:r>
            <a:r>
              <a:rPr lang="pl-PL" altLang="pl-PL" sz="2400" dirty="0">
                <a:latin typeface="Verdana" panose="020B0604030504040204" pitchFamily="34" charset="0"/>
              </a:rPr>
              <a:t>-one-out (LOOCV)</a:t>
            </a:r>
          </a:p>
          <a:p>
            <a:r>
              <a:rPr lang="pl-PL" sz="2400" dirty="0" err="1">
                <a:latin typeface="Verdana" panose="020B0604030504040204" pitchFamily="34" charset="0"/>
              </a:rPr>
              <a:t>Leave</a:t>
            </a:r>
            <a:r>
              <a:rPr lang="pl-PL" sz="2400" dirty="0">
                <a:latin typeface="Verdana" panose="020B0604030504040204" pitchFamily="34" charset="0"/>
              </a:rPr>
              <a:t>-p-out lub </a:t>
            </a:r>
            <a:r>
              <a:rPr lang="pl-PL" sz="2400" dirty="0" err="1">
                <a:latin typeface="Verdana" panose="020B0604030504040204" pitchFamily="34" charset="0"/>
              </a:rPr>
              <a:t>Leave</a:t>
            </a:r>
            <a:r>
              <a:rPr lang="pl-PL" sz="2400" dirty="0">
                <a:latin typeface="Verdana" panose="020B0604030504040204" pitchFamily="34" charset="0"/>
              </a:rPr>
              <a:t>-</a:t>
            </a:r>
            <a:r>
              <a:rPr lang="pl-PL" sz="2400" dirty="0" err="1">
                <a:latin typeface="Verdana" panose="020B0604030504040204" pitchFamily="34" charset="0"/>
              </a:rPr>
              <a:t>group</a:t>
            </a:r>
            <a:r>
              <a:rPr lang="pl-PL" sz="2400" dirty="0">
                <a:latin typeface="Verdana" panose="020B0604030504040204" pitchFamily="34" charset="0"/>
              </a:rPr>
              <a:t>-out (</a:t>
            </a:r>
            <a:r>
              <a:rPr lang="pl-PL" sz="2400" dirty="0" err="1">
                <a:latin typeface="Verdana" panose="020B0604030504040204" pitchFamily="34" charset="0"/>
              </a:rPr>
              <a:t>LpOCV</a:t>
            </a:r>
            <a:r>
              <a:rPr lang="pl-PL" sz="2400" dirty="0">
                <a:latin typeface="Verdana" panose="020B0604030504040204" pitchFamily="34" charset="0"/>
              </a:rPr>
              <a:t> albo LGOCV)</a:t>
            </a:r>
            <a:endParaRPr lang="pl-PL" altLang="pl-PL" sz="24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l-PL" altLang="pl-PL" sz="2400" b="1" dirty="0">
                <a:latin typeface="Verdana" panose="020B0604030504040204" pitchFamily="34" charset="0"/>
              </a:rPr>
              <a:t>Niewyczerpujące </a:t>
            </a:r>
          </a:p>
          <a:p>
            <a:r>
              <a:rPr lang="pl-PL" altLang="pl-PL" sz="2400" dirty="0">
                <a:latin typeface="Verdana" panose="020B0604030504040204" pitchFamily="34" charset="0"/>
              </a:rPr>
              <a:t>Jednokrotna walidacja krzyżowa (ang. </a:t>
            </a:r>
            <a:r>
              <a:rPr lang="pl-PL" altLang="pl-PL" sz="2400" dirty="0" err="1">
                <a:latin typeface="Verdana" panose="020B0604030504040204" pitchFamily="34" charset="0"/>
              </a:rPr>
              <a:t>Holdout</a:t>
            </a:r>
            <a:r>
              <a:rPr lang="pl-PL" altLang="pl-PL" sz="2400" dirty="0">
                <a:latin typeface="Verdana" panose="020B0604030504040204" pitchFamily="34" charset="0"/>
              </a:rPr>
              <a:t> </a:t>
            </a:r>
            <a:r>
              <a:rPr lang="pl-PL" altLang="pl-PL" sz="2400" dirty="0" err="1">
                <a:latin typeface="Verdana" panose="020B0604030504040204" pitchFamily="34" charset="0"/>
              </a:rPr>
              <a:t>method</a:t>
            </a:r>
            <a:r>
              <a:rPr lang="pl-PL" altLang="pl-PL" sz="2400" dirty="0">
                <a:latin typeface="Verdana" panose="020B0604030504040204" pitchFamily="34" charset="0"/>
              </a:rPr>
              <a:t>)</a:t>
            </a:r>
          </a:p>
          <a:p>
            <a:r>
              <a:rPr lang="pl-PL" altLang="pl-PL" sz="2400" dirty="0">
                <a:latin typeface="Verdana" panose="020B0604030504040204" pitchFamily="34" charset="0"/>
              </a:rPr>
              <a:t>K-krotna walidacja krzyżowa (ang. K-</a:t>
            </a:r>
            <a:r>
              <a:rPr lang="pl-PL" altLang="pl-PL" sz="2400" dirty="0" err="1">
                <a:latin typeface="Verdana" panose="020B0604030504040204" pitchFamily="34" charset="0"/>
              </a:rPr>
              <a:t>fold</a:t>
            </a:r>
            <a:r>
              <a:rPr lang="pl-PL" altLang="pl-PL" sz="2400" dirty="0">
                <a:latin typeface="Verdana" panose="020B0604030504040204" pitchFamily="34" charset="0"/>
              </a:rPr>
              <a:t> cross-</a:t>
            </a:r>
            <a:r>
              <a:rPr lang="pl-PL" altLang="pl-PL" sz="2400" dirty="0" err="1">
                <a:latin typeface="Verdana" panose="020B0604030504040204" pitchFamily="34" charset="0"/>
              </a:rPr>
              <a:t>validation</a:t>
            </a:r>
            <a:r>
              <a:rPr lang="pl-PL" altLang="pl-PL" sz="2400" dirty="0">
                <a:latin typeface="Verdana" panose="020B0604030504040204" pitchFamily="34" charset="0"/>
              </a:rPr>
              <a:t>)</a:t>
            </a:r>
          </a:p>
          <a:p>
            <a:r>
              <a:rPr lang="pl-PL" altLang="pl-PL" sz="2400" dirty="0">
                <a:latin typeface="Verdana" panose="020B0604030504040204" pitchFamily="34" charset="0"/>
              </a:rPr>
              <a:t>K-krotna walidacja krzyżowa z powtórzeniami (ang. </a:t>
            </a:r>
            <a:r>
              <a:rPr lang="pl-PL" altLang="pl-PL" sz="2400" dirty="0" err="1">
                <a:latin typeface="Verdana" panose="020B0604030504040204" pitchFamily="34" charset="0"/>
              </a:rPr>
              <a:t>Repeated</a:t>
            </a:r>
            <a:r>
              <a:rPr lang="pl-PL" altLang="pl-PL" sz="2400" dirty="0">
                <a:latin typeface="Verdana" panose="020B0604030504040204" pitchFamily="34" charset="0"/>
              </a:rPr>
              <a:t> k-</a:t>
            </a:r>
            <a:r>
              <a:rPr lang="pl-PL" altLang="pl-PL" sz="2400" dirty="0" err="1">
                <a:latin typeface="Verdana" panose="020B0604030504040204" pitchFamily="34" charset="0"/>
              </a:rPr>
              <a:t>fold</a:t>
            </a:r>
            <a:r>
              <a:rPr lang="pl-PL" altLang="pl-PL" sz="2400" dirty="0">
                <a:latin typeface="Verdana" panose="020B0604030504040204" pitchFamily="34" charset="0"/>
              </a:rPr>
              <a:t> cross-</a:t>
            </a:r>
            <a:r>
              <a:rPr lang="pl-PL" altLang="pl-PL" sz="2400" dirty="0" err="1">
                <a:latin typeface="Verdana" panose="020B0604030504040204" pitchFamily="34" charset="0"/>
              </a:rPr>
              <a:t>validation</a:t>
            </a:r>
            <a:r>
              <a:rPr lang="pl-PL" altLang="pl-PL" sz="2400" dirty="0">
                <a:latin typeface="Verdana" panose="020B0604030504040204" pitchFamily="34" charset="0"/>
              </a:rPr>
              <a:t>)</a:t>
            </a:r>
          </a:p>
          <a:p>
            <a:r>
              <a:rPr lang="pl-PL" altLang="pl-PL" sz="2400" dirty="0">
                <a:latin typeface="Verdana" panose="020B0604030504040204" pitchFamily="34" charset="0"/>
              </a:rPr>
              <a:t>walidacja krzyżowa Monte Carlo (ang. </a:t>
            </a:r>
            <a:r>
              <a:rPr lang="pl-PL" altLang="pl-PL" sz="2400" dirty="0" err="1">
                <a:latin typeface="Verdana" panose="020B0604030504040204" pitchFamily="34" charset="0"/>
              </a:rPr>
              <a:t>Bootstrap</a:t>
            </a:r>
            <a:r>
              <a:rPr lang="pl-PL" altLang="pl-PL" sz="2400" dirty="0">
                <a:latin typeface="Verdana" panose="020B0604030504040204" pitchFamily="34" charset="0"/>
              </a:rPr>
              <a:t>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ECE7F1-EC72-461A-AB2A-9E26793E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7E388-D4A0-4345-B6FD-1B37807F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Metoda </a:t>
            </a:r>
            <a:r>
              <a:rPr lang="pl-PL" sz="3200" dirty="0" err="1"/>
              <a:t>Leave</a:t>
            </a:r>
            <a:r>
              <a:rPr lang="pl-PL" sz="3200" dirty="0"/>
              <a:t>-p-out (LOOCV, LGOCV)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5205FB8-C1D0-44BB-9213-DD51901F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8" y="1461753"/>
                <a:ext cx="8503186" cy="342096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l-PL" dirty="0"/>
                  <a:t>Leave-</a:t>
                </a:r>
                <a:r>
                  <a:rPr lang="pl-PL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-out polega na wykorzystaniu </a:t>
                </a:r>
                <a:r>
                  <a:rPr lang="pl-PL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 obserwacji jako zestawu walidacyjnego, a pozostałych obserwacji jako zestawu treningowego. Proces powtarza się na wszystkich możliwych </a:t>
                </a:r>
                <a:r>
                  <a:rPr lang="pl-PL" dirty="0" err="1"/>
                  <a:t>podróbach</a:t>
                </a:r>
                <a:r>
                  <a:rPr lang="pl-PL" dirty="0"/>
                  <a:t> </a:t>
                </a:r>
                <a:r>
                  <a:rPr lang="pl-PL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-elementowych wylosowanych z oryginalnej próbki. Statystyki uśrednia się po wszystkich </a:t>
                </a:r>
                <a:r>
                  <a:rPr lang="pl-PL" dirty="0" err="1"/>
                  <a:t>podpróbkach</a:t>
                </a:r>
                <a:r>
                  <a:rPr lang="pl-PL" dirty="0"/>
                  <a:t>. Metoda ta jest odpowiednikiem metody </a:t>
                </a:r>
                <a:r>
                  <a:rPr lang="pl-PL" dirty="0" err="1">
                    <a:solidFill>
                      <a:srgbClr val="FF0000"/>
                    </a:solidFill>
                  </a:rPr>
                  <a:t>Bootstrap</a:t>
                </a:r>
                <a:r>
                  <a:rPr lang="pl-PL" dirty="0"/>
                  <a:t> służącej do oceny wariancji estymatora. Metoda może być bardzo złożona obliczeniowo. Na przykład z </a:t>
                </a:r>
                <a:r>
                  <a:rPr lang="pl-PL" i="1" dirty="0">
                    <a:solidFill>
                      <a:srgbClr val="FF0000"/>
                    </a:solidFill>
                  </a:rPr>
                  <a:t>n</a:t>
                </a:r>
                <a:r>
                  <a:rPr lang="pl-PL" dirty="0"/>
                  <a:t> = 100 i </a:t>
                </a:r>
                <a:r>
                  <a:rPr lang="pl-PL" i="1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 = 30 mamy ponad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3×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pl-PL" dirty="0"/>
                  <a:t> możliwych </a:t>
                </a:r>
                <a:r>
                  <a:rPr lang="pl-PL" dirty="0" err="1"/>
                  <a:t>podpróbek</a:t>
                </a:r>
                <a:r>
                  <a:rPr lang="pl-PL" dirty="0"/>
                  <a:t>.</a:t>
                </a:r>
              </a:p>
              <a:p>
                <a:endParaRPr lang="pl-PL" dirty="0"/>
              </a:p>
              <a:p>
                <a:r>
                  <a:rPr lang="pl-PL" dirty="0"/>
                  <a:t>Dla </a:t>
                </a:r>
                <a:r>
                  <a:rPr lang="pl-PL" i="1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 = 1 metoda nazywa się </a:t>
                </a:r>
                <a:r>
                  <a:rPr lang="pl-PL" dirty="0" err="1"/>
                  <a:t>Leave</a:t>
                </a:r>
                <a:r>
                  <a:rPr lang="pl-PL" dirty="0"/>
                  <a:t>-one-out i jest podobna do metody </a:t>
                </a:r>
                <a:r>
                  <a:rPr lang="pl-PL" dirty="0" err="1">
                    <a:solidFill>
                      <a:srgbClr val="FF0000"/>
                    </a:solidFill>
                  </a:rPr>
                  <a:t>Jackknife</a:t>
                </a:r>
                <a:r>
                  <a:rPr lang="pl-PL" dirty="0">
                    <a:solidFill>
                      <a:srgbClr val="FF0000"/>
                    </a:solidFill>
                  </a:rPr>
                  <a:t> </a:t>
                </a:r>
                <a:r>
                  <a:rPr lang="pl-PL" dirty="0"/>
                  <a:t>(do oceny wariancji estymatora). </a:t>
                </a:r>
              </a:p>
              <a:p>
                <a:endParaRPr lang="pl-PL" dirty="0"/>
              </a:p>
              <a:p>
                <a:r>
                  <a:rPr lang="pl-PL" dirty="0"/>
                  <a:t>Dla </a:t>
                </a:r>
                <a:r>
                  <a:rPr lang="pl-PL" i="1" dirty="0">
                    <a:solidFill>
                      <a:srgbClr val="FF0000"/>
                    </a:solidFill>
                  </a:rPr>
                  <a:t>p</a:t>
                </a:r>
                <a:r>
                  <a:rPr lang="pl-PL" dirty="0"/>
                  <a:t> = 2 metoda nazywa się </a:t>
                </a:r>
                <a:r>
                  <a:rPr lang="pl-PL" dirty="0" err="1"/>
                  <a:t>Leave</a:t>
                </a:r>
                <a:r>
                  <a:rPr lang="pl-PL" dirty="0"/>
                  <a:t>-</a:t>
                </a:r>
                <a:r>
                  <a:rPr lang="pl-PL" dirty="0" err="1"/>
                  <a:t>pair</a:t>
                </a:r>
                <a:r>
                  <a:rPr lang="pl-PL" dirty="0"/>
                  <a:t>-out i uważana jest za nieobciążoną metodę szacowania krzywej </a:t>
                </a:r>
                <a:r>
                  <a:rPr lang="pl-PL" dirty="0">
                    <a:solidFill>
                      <a:srgbClr val="FF0000"/>
                    </a:solidFill>
                  </a:rPr>
                  <a:t>ROC</a:t>
                </a:r>
                <a:r>
                  <a:rPr lang="pl-PL" dirty="0"/>
                  <a:t> dla klasyfikatorów binarnych. 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5205FB8-C1D0-44BB-9213-DD51901F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8" y="1461753"/>
                <a:ext cx="8503186" cy="3420966"/>
              </a:xfrm>
              <a:blipFill>
                <a:blip r:embed="rId2"/>
                <a:stretch>
                  <a:fillRect l="-502" t="-30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FF4DD41-F37E-4523-83D9-F067F3A4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Picture 2" descr="https://upload.wikimedia.org/wikipedia/commons/c/c7/LOOCV.gif">
            <a:extLst>
              <a:ext uri="{FF2B5EF4-FFF2-40B4-BE49-F238E27FC236}">
                <a16:creationId xmlns:a16="http://schemas.microsoft.com/office/drawing/2014/main" id="{D8C8823D-06F5-474D-8C5E-739E9FDB63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10" y="4892832"/>
            <a:ext cx="4833498" cy="14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D130E1-E2FD-44B0-885E-4A236EAF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Metoda </a:t>
            </a:r>
            <a:r>
              <a:rPr lang="pl-PL" sz="3200" dirty="0" err="1"/>
              <a:t>Holdout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3E4EDF-AD85-46F4-9AA3-59ED287C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 metodzie </a:t>
            </a:r>
            <a:r>
              <a:rPr lang="pl-PL" dirty="0" err="1"/>
              <a:t>holdout</a:t>
            </a:r>
            <a:r>
              <a:rPr lang="pl-PL" dirty="0"/>
              <a:t> losowo przypisujemy punkty danych do dwóch zestawów </a:t>
            </a:r>
            <a:r>
              <a:rPr lang="pl-PL" i="1" dirty="0"/>
              <a:t>d</a:t>
            </a:r>
            <a:r>
              <a:rPr lang="pl-PL" baseline="-25000" dirty="0"/>
              <a:t>0</a:t>
            </a:r>
            <a:r>
              <a:rPr lang="pl-PL" dirty="0"/>
              <a:t> i </a:t>
            </a:r>
            <a:r>
              <a:rPr lang="pl-PL" i="1" dirty="0"/>
              <a:t>d</a:t>
            </a:r>
            <a:r>
              <a:rPr lang="pl-PL" baseline="-25000" dirty="0"/>
              <a:t>1</a:t>
            </a:r>
            <a:r>
              <a:rPr lang="pl-PL" dirty="0"/>
              <a:t>, zwykle nazywanych odpowiednio zestawem treningowym i zestawem testowym. Zazwyczaj zestaw testowy jest mniejszy niż zestaw treningowy np. w proporcji </a:t>
            </a:r>
            <a:r>
              <a:rPr lang="pl-PL" dirty="0">
                <a:solidFill>
                  <a:srgbClr val="FF0000"/>
                </a:solidFill>
              </a:rPr>
              <a:t>4:1</a:t>
            </a:r>
            <a:r>
              <a:rPr lang="pl-PL" dirty="0"/>
              <a:t> albo </a:t>
            </a:r>
            <a:r>
              <a:rPr lang="pl-PL" dirty="0">
                <a:solidFill>
                  <a:srgbClr val="FF0000"/>
                </a:solidFill>
              </a:rPr>
              <a:t>9:1</a:t>
            </a:r>
            <a:r>
              <a:rPr lang="pl-PL" dirty="0"/>
              <a:t>. Następnie trenujemy (budujemy model) na </a:t>
            </a:r>
            <a:r>
              <a:rPr lang="pl-PL" i="1" dirty="0"/>
              <a:t>d</a:t>
            </a:r>
            <a:r>
              <a:rPr lang="pl-PL" baseline="-25000" dirty="0"/>
              <a:t>0</a:t>
            </a:r>
            <a:r>
              <a:rPr lang="pl-PL" dirty="0"/>
              <a:t> i testujemy (oceniamy) na </a:t>
            </a:r>
            <a:r>
              <a:rPr lang="pl-PL" i="1" dirty="0"/>
              <a:t>d</a:t>
            </a:r>
            <a:r>
              <a:rPr lang="pl-PL" baseline="-25000" dirty="0"/>
              <a:t>1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 typowej walidacji krzyżowej wyniki wielu serii testów modelu są uśredniane razem, natomiast metoda </a:t>
            </a:r>
            <a:r>
              <a:rPr lang="pl-PL" dirty="0" err="1"/>
              <a:t>holdout</a:t>
            </a:r>
            <a:r>
              <a:rPr lang="pl-PL" dirty="0"/>
              <a:t> generuje tylko jeden wynik. Należy go stosować ostrożnie, ponieważ bez uśredniania wielu wyników można osiągnąć wysoce mylące wskaźniki jakości modelu. Wskaźniki będą miały tendencję do bycia niestabilnymi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38F4531-F954-48F7-8CDD-144CCA1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58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Metoda K-krotnej walidacji krzyżowej </a:t>
            </a:r>
            <a:r>
              <a:rPr lang="pl-PL" sz="2800" dirty="0"/>
              <a:t>(</a:t>
            </a:r>
            <a:r>
              <a:rPr lang="pl-PL" sz="2800" i="1" dirty="0"/>
              <a:t>cv</a:t>
            </a:r>
            <a:r>
              <a:rPr lang="pl-PL" sz="28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3900361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metodzie tej oryginalna próbka jest losowo dzielona na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</a:t>
            </a:r>
            <a:r>
              <a:rPr lang="pl-PL" dirty="0" err="1"/>
              <a:t>podpróbek</a:t>
            </a:r>
            <a:r>
              <a:rPr lang="pl-PL" dirty="0"/>
              <a:t> o równej wielkości. Spośród </a:t>
            </a:r>
            <a:r>
              <a:rPr lang="pl-PL" dirty="0" err="1"/>
              <a:t>podpróbek</a:t>
            </a:r>
            <a:r>
              <a:rPr lang="pl-PL" dirty="0"/>
              <a:t> k pojedyncza </a:t>
            </a:r>
            <a:r>
              <a:rPr lang="pl-PL" dirty="0" err="1"/>
              <a:t>podpróbka</a:t>
            </a:r>
            <a:r>
              <a:rPr lang="pl-PL" dirty="0"/>
              <a:t> jest zbiorem do testowania modelu, a pozostałe </a:t>
            </a:r>
            <a:r>
              <a:rPr lang="pl-PL" dirty="0" err="1"/>
              <a:t>podpróbki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 − 1 </a:t>
            </a:r>
            <a:r>
              <a:rPr lang="pl-PL" dirty="0"/>
              <a:t>są używane jako dane treningowe. Proces walidacji krzyżowej jest następnie powtarzany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razy, przy czym każda z </a:t>
            </a:r>
            <a:r>
              <a:rPr lang="pl-PL" dirty="0" err="1"/>
              <a:t>podpróbek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jest używana dokładnie raz jako dane testowe. Wyniki  można następnie uśrednić, aby uzyskać pojedyncze oszacowanie. </a:t>
            </a:r>
          </a:p>
          <a:p>
            <a:r>
              <a:rPr lang="pl-PL" dirty="0"/>
              <a:t>Wszystkie obserwacje są wykorzystywane zarówno do uczenia, jak i testowania, a każda obserwacja jest wykorzystywana do walidacji dokładnie raz. Powszechnie stosuje się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=10 lub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=5. </a:t>
            </a:r>
          </a:p>
          <a:p>
            <a:r>
              <a:rPr lang="pl-PL" dirty="0"/>
              <a:t>Gdy </a:t>
            </a:r>
            <a:r>
              <a:rPr lang="pl-PL" i="1" dirty="0">
                <a:solidFill>
                  <a:srgbClr val="FF0000"/>
                </a:solidFill>
              </a:rPr>
              <a:t>k</a:t>
            </a:r>
            <a:r>
              <a:rPr lang="pl-PL" dirty="0"/>
              <a:t> = 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i="1" dirty="0"/>
              <a:t>, </a:t>
            </a:r>
            <a:r>
              <a:rPr lang="pl-PL" dirty="0"/>
              <a:t>otrzymujemy</a:t>
            </a:r>
            <a:r>
              <a:rPr lang="pl-PL" i="1" dirty="0"/>
              <a:t> </a:t>
            </a:r>
            <a:r>
              <a:rPr lang="pl-PL" i="1" dirty="0" err="1"/>
              <a:t>Leave</a:t>
            </a:r>
            <a:r>
              <a:rPr lang="pl-PL" i="1" dirty="0"/>
              <a:t>-one-out.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Picture 2" descr="https://upload.wikimedia.org/wikipedia/commons/thumb/4/4b/KfoldCV.gif/350px-KfoldCV.gif">
            <a:extLst>
              <a:ext uri="{FF2B5EF4-FFF2-40B4-BE49-F238E27FC236}">
                <a16:creationId xmlns:a16="http://schemas.microsoft.com/office/drawing/2014/main" id="{647793E1-A5E1-4150-A6A2-3960EB179A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0" y="5286791"/>
            <a:ext cx="5793786" cy="132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2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/>
              <a:t>Metoda powtarzanej K-krotnej walidacji krzyżowej (</a:t>
            </a:r>
            <a:r>
              <a:rPr lang="pl-PL" sz="3200" i="1" dirty="0" err="1"/>
              <a:t>repeatedcv</a:t>
            </a:r>
            <a:r>
              <a:rPr lang="pl-PL" sz="32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3900361"/>
          </a:xfrm>
        </p:spPr>
        <p:txBody>
          <a:bodyPr>
            <a:normAutofit/>
          </a:bodyPr>
          <a:lstStyle/>
          <a:p>
            <a:r>
              <a:rPr lang="pl-PL" dirty="0"/>
              <a:t>W klasycznej k-krotnej walidacji krzyżowej uzyskujemy tylko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oceń statystyk modelu np. 5. Oznacza to, że obliczona wartość średnia jak i wariancja oparte są o mikroskopijną próbkę. </a:t>
            </a:r>
          </a:p>
          <a:p>
            <a:r>
              <a:rPr lang="pl-PL" dirty="0"/>
              <a:t>W wersji z powtórzeniami wykonujemy </a:t>
            </a:r>
            <a:r>
              <a:rPr lang="pl-PL" dirty="0">
                <a:solidFill>
                  <a:srgbClr val="FF0000"/>
                </a:solidFill>
              </a:rPr>
              <a:t>l</a:t>
            </a:r>
            <a:r>
              <a:rPr lang="pl-PL" dirty="0"/>
              <a:t>-krotnie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-krotną walidację krzyżową. W efekcie uzyskujemy </a:t>
            </a:r>
            <a:r>
              <a:rPr lang="pl-PL" dirty="0">
                <a:solidFill>
                  <a:srgbClr val="FF0000"/>
                </a:solidFill>
              </a:rPr>
              <a:t>k*l</a:t>
            </a:r>
            <a:r>
              <a:rPr lang="pl-PL" dirty="0"/>
              <a:t> ocen statystyk modelu, co pozwala na ich wiarygodne uśrednienie.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17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Walidacja krzyżowa Monte Carlo (</a:t>
            </a:r>
            <a:r>
              <a:rPr lang="pl-PL" sz="3200" i="1" dirty="0" err="1"/>
              <a:t>boot</a:t>
            </a:r>
            <a:r>
              <a:rPr lang="pl-PL" sz="32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4661957"/>
          </a:xfrm>
        </p:spPr>
        <p:txBody>
          <a:bodyPr>
            <a:normAutofit/>
          </a:bodyPr>
          <a:lstStyle/>
          <a:p>
            <a:r>
              <a:rPr lang="pl-PL" dirty="0"/>
              <a:t>Wielokrotnie losowo tworzony jest podział na zbiór uczący. Model trenowany jest na zbiorze uczącym a statystyki modelu generowane na zbiorze testowym.</a:t>
            </a:r>
          </a:p>
          <a:p>
            <a:r>
              <a:rPr lang="pl-PL" dirty="0"/>
              <a:t>W ten </a:t>
            </a:r>
            <a:r>
              <a:rPr lang="pl-PL"/>
              <a:t>sposób generowana </a:t>
            </a:r>
            <a:r>
              <a:rPr lang="pl-PL" dirty="0"/>
              <a:t>jest </a:t>
            </a:r>
            <a:r>
              <a:rPr lang="pl-PL"/>
              <a:t>duża próbka </a:t>
            </a:r>
            <a:r>
              <a:rPr lang="pl-PL" dirty="0"/>
              <a:t>statystyk</a:t>
            </a:r>
          </a:p>
          <a:p>
            <a:r>
              <a:rPr lang="pl-PL" dirty="0"/>
              <a:t>Może się zdarzyć, że niektóre elementy nigdy nie trafią do zbioru testowego. Jest to ryzykowne w przypadku dużego zbioru niezbalansowanego przy  względnie niedużej liczbie próbek </a:t>
            </a:r>
            <a:r>
              <a:rPr lang="pl-PL" dirty="0" err="1"/>
              <a:t>bootstrapowanych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73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Miejscowość, data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>
                <a:solidFill>
                  <a:schemeClr val="tx1"/>
                </a:solidFill>
                <a:hlinkClick r:id="rId5"/>
              </a:rPr>
              <a:t>s.wojcik@</a:t>
            </a:r>
            <a:r>
              <a:rPr lang="pl-PL" sz="1800" b="1" dirty="0">
                <a:solidFill>
                  <a:schemeClr val="tx1"/>
                </a:solidFill>
                <a:hlinkClick r:id="rId5"/>
              </a:rPr>
              <a:t>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52609F1-8C19-4BED-BB10-94F963E4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62081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7096E-FEF0-4E06-933C-703697B8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modelu regresji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FB6B79-81E3-4073-AA37-8C68418BD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41849C-B172-46E6-BCE2-9686ECF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6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9C5672-6FF8-44BC-9E3B-71D1802C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719092"/>
            <a:ext cx="8041547" cy="5457872"/>
          </a:xfrm>
        </p:spPr>
        <p:txBody>
          <a:bodyPr/>
          <a:lstStyle/>
          <a:p>
            <a:r>
              <a:rPr lang="pl-PL" dirty="0"/>
              <a:t>Standardowe miary jakości modelu takie jak R2 czy dopasowany R2 w metodach </a:t>
            </a:r>
            <a:r>
              <a:rPr lang="pl-PL" dirty="0" err="1"/>
              <a:t>machine</a:t>
            </a:r>
            <a:r>
              <a:rPr lang="pl-PL" dirty="0"/>
              <a:t> learning często nie mają zastosowania. Wynika to z tego, że model regresji liniowej wymusza, by suma reszt modelu zerowała się. </a:t>
            </a:r>
          </a:p>
          <a:p>
            <a:r>
              <a:rPr lang="pl-PL" dirty="0"/>
              <a:t>Tak z reguły nie jest w metodach ML, co w konsekwencji oznacza, że R2 nie ma swojej interpretacji tak jak w modelu regresji.</a:t>
            </a:r>
          </a:p>
          <a:p>
            <a:endParaRPr lang="pl-PL" dirty="0"/>
          </a:p>
          <a:p>
            <a:r>
              <a:rPr lang="pl-PL" dirty="0"/>
              <a:t>Z tego względu stosuje się inne miary, które również można stosować do regresji liniowej.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A81415-E81A-4B14-8E88-44CA98B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33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5B54CC7-E428-45E3-A2A8-2E8710B93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6" y="213064"/>
                <a:ext cx="8858293" cy="681805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pl-PL" sz="3800" dirty="0"/>
                  <a:t>Błąd średniokwadratowy (MSE,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squared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:endParaRPr lang="pl-PL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r>
                  <a:rPr lang="pl-PL" sz="3800" dirty="0"/>
                  <a:t>Pierwiastek z błędu średniokwadratowego (RMSE, Root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squared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r>
                  <a:rPr lang="pl-PL" sz="3800" dirty="0"/>
                  <a:t>Współczynnik zmienności RMSD (CV(RMSD))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:r>
                  <a:rPr lang="pl-PL" sz="3800" dirty="0"/>
                  <a:t>Mediana odchyleń </a:t>
                </a:r>
                <a:r>
                  <a:rPr lang="pl-PL" sz="3800" dirty="0" err="1"/>
                  <a:t>bezwględnych</a:t>
                </a:r>
                <a:r>
                  <a:rPr lang="pl-PL" sz="3800" dirty="0"/>
                  <a:t> (MAD, median </a:t>
                </a:r>
                <a:r>
                  <a:rPr lang="pl-PL" sz="3800" dirty="0" err="1"/>
                  <a:t>absolute</a:t>
                </a:r>
                <a:r>
                  <a:rPr lang="pl-PL" sz="3800" dirty="0"/>
                  <a:t> </a:t>
                </a:r>
                <a:r>
                  <a:rPr lang="pl-PL" sz="3800" dirty="0" err="1"/>
                  <a:t>deviation</a:t>
                </a:r>
                <a:r>
                  <a:rPr lang="pl-PL" sz="3800" dirty="0"/>
                  <a:t>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:r>
                  <a:rPr lang="pl-PL" sz="3800" dirty="0"/>
                  <a:t>Średnie odchylenie </a:t>
                </a:r>
                <a:r>
                  <a:rPr lang="pl-PL" sz="3800" dirty="0" err="1"/>
                  <a:t>bezwględne</a:t>
                </a:r>
                <a:r>
                  <a:rPr lang="pl-PL" sz="3800" dirty="0"/>
                  <a:t> (MAE,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absolute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pl-PL" sz="38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5B54CC7-E428-45E3-A2A8-2E8710B93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6" y="213064"/>
                <a:ext cx="8858293" cy="6818051"/>
              </a:xfrm>
              <a:blipFill>
                <a:blip r:embed="rId2"/>
                <a:stretch>
                  <a:fillRect t="-15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12FFD5-FF15-4665-9181-6A55B6E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10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F3A615-D269-4276-AF73-85E2EA7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modelu klasyfikacji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3B8414-8FDB-44EF-92ED-BBCB4CDE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ECFE456-07B6-44AC-8085-6FEB2098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0BBDC-13C1-4034-AB91-D5002C7E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Macierz pomyłek (ang. </a:t>
            </a:r>
            <a:r>
              <a:rPr lang="pl-PL" sz="3200" dirty="0" err="1"/>
              <a:t>Confusion</a:t>
            </a:r>
            <a:r>
              <a:rPr lang="pl-PL" sz="3200" dirty="0"/>
              <a:t> matrix)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E88BCD-EF02-4D12-801B-95F56954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8476553" cy="1148283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Jedną z najczęstszą metod oceny jakości modelu klasyfikacyjnego jest macierz pomyłek, która zestawia wyniki modelu z prawdziwymi wartościami zmiennej objaśnianej.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761505-1B51-4621-A38E-E0689FAD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C04A22-1A4A-4FA4-90AE-0C0976007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74480"/>
              </p:ext>
            </p:extLst>
          </p:nvPr>
        </p:nvGraphicFramePr>
        <p:xfrm>
          <a:off x="899592" y="2852936"/>
          <a:ext cx="6320718" cy="3384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696">
                  <a:extLst>
                    <a:ext uri="{9D8B030D-6E8A-4147-A177-3AD203B41FA5}">
                      <a16:colId xmlns:a16="http://schemas.microsoft.com/office/drawing/2014/main" val="3747556164"/>
                    </a:ext>
                  </a:extLst>
                </a:gridCol>
                <a:gridCol w="1519576">
                  <a:extLst>
                    <a:ext uri="{9D8B030D-6E8A-4147-A177-3AD203B41FA5}">
                      <a16:colId xmlns:a16="http://schemas.microsoft.com/office/drawing/2014/main" val="3494272285"/>
                    </a:ext>
                  </a:extLst>
                </a:gridCol>
                <a:gridCol w="1740281">
                  <a:extLst>
                    <a:ext uri="{9D8B030D-6E8A-4147-A177-3AD203B41FA5}">
                      <a16:colId xmlns:a16="http://schemas.microsoft.com/office/drawing/2014/main" val="1003280730"/>
                    </a:ext>
                  </a:extLst>
                </a:gridCol>
                <a:gridCol w="1649165">
                  <a:extLst>
                    <a:ext uri="{9D8B030D-6E8A-4147-A177-3AD203B41FA5}">
                      <a16:colId xmlns:a16="http://schemas.microsoft.com/office/drawing/2014/main" val="1940190294"/>
                    </a:ext>
                  </a:extLst>
                </a:gridCol>
              </a:tblGrid>
              <a:tr h="3897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Prawdziwy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642"/>
                  </a:ext>
                </a:extLst>
              </a:tr>
              <a:tr h="138235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Wszystkie przypadki </a:t>
                      </a:r>
                      <a:br>
                        <a:rPr lang="pl-P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(P+N)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 (</a:t>
                      </a:r>
                      <a:r>
                        <a:rPr lang="pl-PL" sz="1200" dirty="0">
                          <a:effectLst/>
                        </a:rPr>
                        <a:t>P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 (N)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887448355"/>
                  </a:ext>
                </a:extLst>
              </a:tr>
              <a:tr h="80616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Przewidywany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 (</a:t>
                      </a:r>
                      <a:r>
                        <a:rPr lang="pl-PL" sz="1200" dirty="0">
                          <a:effectLst/>
                        </a:rPr>
                        <a:t>P</a:t>
                      </a:r>
                      <a:r>
                        <a:rPr lang="en-GB" sz="1200" dirty="0">
                          <a:effectLst/>
                        </a:rPr>
                        <a:t>P)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T</a:t>
                      </a:r>
                      <a:r>
                        <a:rPr lang="en-GB" sz="1200" dirty="0">
                          <a:effectLst/>
                        </a:rPr>
                        <a:t>rue positives (TP)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F</a:t>
                      </a:r>
                      <a:r>
                        <a:rPr lang="en-GB" sz="1200" dirty="0" err="1">
                          <a:effectLst/>
                        </a:rPr>
                        <a:t>alse</a:t>
                      </a:r>
                      <a:r>
                        <a:rPr lang="en-GB" sz="1200" dirty="0">
                          <a:effectLst/>
                        </a:rPr>
                        <a:t> positives (FP)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75356185"/>
                  </a:ext>
                </a:extLst>
              </a:tr>
              <a:tr h="80616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 (</a:t>
                      </a:r>
                      <a:r>
                        <a:rPr lang="pl-PL" sz="1200" dirty="0">
                          <a:effectLst/>
                        </a:rPr>
                        <a:t>P</a:t>
                      </a:r>
                      <a:r>
                        <a:rPr lang="en-GB" sz="1200" dirty="0">
                          <a:effectLst/>
                        </a:rPr>
                        <a:t>N)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F</a:t>
                      </a:r>
                      <a:r>
                        <a:rPr lang="en-GB" sz="1200" dirty="0" err="1">
                          <a:effectLst/>
                        </a:rPr>
                        <a:t>alse</a:t>
                      </a:r>
                      <a:r>
                        <a:rPr lang="en-GB" sz="1200" dirty="0">
                          <a:effectLst/>
                        </a:rPr>
                        <a:t> negatives (FN)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T</a:t>
                      </a:r>
                      <a:r>
                        <a:rPr lang="en-GB" sz="1200" dirty="0">
                          <a:effectLst/>
                        </a:rPr>
                        <a:t>rue negatives (TN)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3537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08561F1-0E8F-4BF9-BA2D-607267CD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943" y="408373"/>
                <a:ext cx="6862438" cy="6081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  <a:buNone/>
                </a:pPr>
                <a:r>
                  <a:rPr lang="pl-PL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Na podstawie macierzy pomyłek zbudowano szereg miar</a:t>
                </a:r>
              </a:p>
              <a:p>
                <a:pPr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</a:pPr>
                <a:endParaRPr lang="pl-PL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</a:pPr>
                <a:endParaRPr lang="pl-PL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sensitivity (recall) or True Positive rate (TPR)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𝑇𝑃𝑅</m:t>
                    </m:r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  <m:r>
                      <a:rPr lang="pl-PL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den>
                    </m:f>
                  </m:oMath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specificity (SPC) or True Negative rate (TNR)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𝑇𝑁𝑅</m:t>
                    </m:r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𝑁</m:t>
                        </m:r>
                      </m:den>
                    </m:f>
                  </m:oMath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precision (or PPV - positive predictive value)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𝑃𝑟𝑒𝑐𝑖𝑠𝑖𝑜𝑛</m:t>
                    </m:r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pl-PL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𝑃𝑃</m:t>
                        </m:r>
                      </m:den>
                    </m:f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08561F1-0E8F-4BF9-BA2D-607267CD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943" y="408373"/>
                <a:ext cx="6862438" cy="6081203"/>
              </a:xfrm>
              <a:blipFill>
                <a:blip r:embed="rId2"/>
                <a:stretch>
                  <a:fillRect l="-888" t="-2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6BFB00-B5BF-4E24-A03D-11217CE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4D51A97E-04E7-4391-93F6-1558574AC00B}"/>
                  </a:ext>
                </a:extLst>
              </p:cNvPr>
              <p:cNvSpPr/>
              <p:nvPr/>
            </p:nvSpPr>
            <p:spPr>
              <a:xfrm>
                <a:off x="5372111" y="1714619"/>
                <a:ext cx="3381272" cy="315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 (ACC)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indent="-171450" algn="just">
                  <a:lnSpc>
                    <a:spcPct val="115000"/>
                  </a:lnSpc>
                  <a:spcAft>
                    <a:spcPts val="0"/>
                  </a:spcAft>
                  <a:tabLst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𝐴𝐶𝐶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discovery rate (FDR)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𝐹𝐷𝑅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𝑃𝑃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</a:t>
                </a:r>
                <a:r>
                  <a:rPr lang="en-GB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ommision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rate (FOR)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𝐹𝑂𝑅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4D51A97E-04E7-4391-93F6-1558574AC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11" y="1714619"/>
                <a:ext cx="3381272" cy="3159904"/>
              </a:xfrm>
              <a:prstGeom prst="rect">
                <a:avLst/>
              </a:prstGeom>
              <a:blipFill>
                <a:blip r:embed="rId3"/>
                <a:stretch>
                  <a:fillRect t="-1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9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A5B0E9-1370-4C36-904A-93571F65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4BB9764-787F-42FD-ADAA-7446C00C8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73039" y="201459"/>
                <a:ext cx="6181077" cy="5175328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negative predictive value (NPV)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𝑁𝑃𝑉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False Positive rate (FPR)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𝐹𝑃𝑅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Negative rate (FNR)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𝐹𝑁𝑅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SzPts val="1000"/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F1 score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∙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𝑝𝑟𝑒𝑐𝑖𝑠𝑖𝑜𝑛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𝑝𝑟𝑒𝑐𝑖𝑠𝑜𝑛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4BB9764-787F-42FD-ADAA-7446C00C8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73039" y="201459"/>
                <a:ext cx="6181077" cy="5175328"/>
              </a:xfrm>
              <a:prstGeom prst="rect">
                <a:avLst/>
              </a:prstGeom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06542959-8E21-47DF-BA9C-63AF7B490D26}"/>
                  </a:ext>
                </a:extLst>
              </p:cNvPr>
              <p:cNvSpPr/>
              <p:nvPr/>
            </p:nvSpPr>
            <p:spPr>
              <a:xfrm>
                <a:off x="4351285" y="272481"/>
                <a:ext cx="4710023" cy="346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Youden index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𝑇𝑁𝑅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likelihood ratio (LR +)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𝐿𝑅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𝐹𝑃𝑅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likelihood ratio (LR-)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𝐿𝑅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𝑇𝑁𝑅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diagnostic odds ratio (DOR)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𝐷𝑂𝑅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06542959-8E21-47DF-BA9C-63AF7B490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85" y="272481"/>
                <a:ext cx="4710023" cy="3467872"/>
              </a:xfrm>
              <a:prstGeom prst="rect">
                <a:avLst/>
              </a:prstGeom>
              <a:blipFill>
                <a:blip r:embed="rId3"/>
                <a:stretch>
                  <a:fillRect t="-3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93446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1013</Words>
  <Application>Microsoft Office PowerPoint</Application>
  <PresentationFormat>Pokaz na ekranie (4:3)</PresentationFormat>
  <Paragraphs>130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Fira Sans</vt:lpstr>
      <vt:lpstr>Symbol</vt:lpstr>
      <vt:lpstr>Times New Roman</vt:lpstr>
      <vt:lpstr>Verdana</vt:lpstr>
      <vt:lpstr>1_Motyw pakietu Office</vt:lpstr>
      <vt:lpstr>Prezentacja programu PowerPoint</vt:lpstr>
      <vt:lpstr>Plan prezentacji</vt:lpstr>
      <vt:lpstr>Statystyki modelu regresji</vt:lpstr>
      <vt:lpstr>Prezentacja programu PowerPoint</vt:lpstr>
      <vt:lpstr>Prezentacja programu PowerPoint</vt:lpstr>
      <vt:lpstr>Statystyki modelu klasyfikacji</vt:lpstr>
      <vt:lpstr>Macierz pomyłek (ang. Confusion matrix)</vt:lpstr>
      <vt:lpstr>Prezentacja programu PowerPoint</vt:lpstr>
      <vt:lpstr>Prezentacja programu PowerPoint</vt:lpstr>
      <vt:lpstr>Grupy metod oceny ML</vt:lpstr>
      <vt:lpstr>Metoda Leave-p-out (LOOCV, LGOCV)</vt:lpstr>
      <vt:lpstr>Metoda Holdout</vt:lpstr>
      <vt:lpstr>Metoda K-krotnej walidacji krzyżowej (cv)</vt:lpstr>
      <vt:lpstr>Metoda powtarzanej K-krotnej walidacji krzyżowej (repeatedcv)</vt:lpstr>
      <vt:lpstr>Walidacja krzyżowa Monte Carlo (boot)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169</cp:revision>
  <dcterms:created xsi:type="dcterms:W3CDTF">2019-01-23T09:10:56Z</dcterms:created>
  <dcterms:modified xsi:type="dcterms:W3CDTF">2023-10-11T10:16:30Z</dcterms:modified>
</cp:coreProperties>
</file>