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304" r:id="rId6"/>
    <p:sldId id="303" r:id="rId7"/>
    <p:sldId id="306" r:id="rId8"/>
    <p:sldId id="307" r:id="rId9"/>
    <p:sldId id="260" r:id="rId10"/>
    <p:sldId id="261" r:id="rId11"/>
    <p:sldId id="262" r:id="rId12"/>
    <p:sldId id="263" r:id="rId13"/>
    <p:sldId id="305" r:id="rId14"/>
    <p:sldId id="264" r:id="rId15"/>
    <p:sldId id="276" r:id="rId16"/>
    <p:sldId id="265" r:id="rId17"/>
    <p:sldId id="267" r:id="rId18"/>
    <p:sldId id="268" r:id="rId19"/>
    <p:sldId id="269" r:id="rId20"/>
    <p:sldId id="308" r:id="rId21"/>
    <p:sldId id="270" r:id="rId22"/>
    <p:sldId id="271" r:id="rId23"/>
    <p:sldId id="272" r:id="rId24"/>
    <p:sldId id="274" r:id="rId25"/>
    <p:sldId id="275" r:id="rId26"/>
    <p:sldId id="273" r:id="rId27"/>
    <p:sldId id="311" r:id="rId28"/>
    <p:sldId id="290" r:id="rId29"/>
    <p:sldId id="277" r:id="rId30"/>
    <p:sldId id="278" r:id="rId31"/>
    <p:sldId id="309" r:id="rId32"/>
    <p:sldId id="279" r:id="rId33"/>
    <p:sldId id="280" r:id="rId34"/>
    <p:sldId id="281" r:id="rId35"/>
    <p:sldId id="282" r:id="rId36"/>
    <p:sldId id="283" r:id="rId37"/>
    <p:sldId id="285" r:id="rId38"/>
    <p:sldId id="294" r:id="rId39"/>
    <p:sldId id="310" r:id="rId40"/>
    <p:sldId id="286" r:id="rId41"/>
    <p:sldId id="289" r:id="rId42"/>
    <p:sldId id="295" r:id="rId43"/>
    <p:sldId id="298" r:id="rId44"/>
    <p:sldId id="299" r:id="rId45"/>
    <p:sldId id="297" r:id="rId46"/>
    <p:sldId id="31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AE8CDD6-A6CE-4597-A860-DF19127C7E17}" type="datetimeFigureOut">
              <a:rPr lang="pl-PL" smtClean="0"/>
              <a:t>16.04.2024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347956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AE8CDD6-A6CE-4597-A860-DF19127C7E17}" type="datetimeFigureOut">
              <a:rPr lang="pl-PL" smtClean="0"/>
              <a:t>16.04.2024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22216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AE8CDD6-A6CE-4597-A860-DF19127C7E17}" type="datetimeFigureOut">
              <a:rPr lang="pl-PL" smtClean="0"/>
              <a:t>16.04.2024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2C30888-84DE-4C3F-AF35-1AD2F9C48223}"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803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AE8CDD6-A6CE-4597-A860-DF19127C7E17}" type="datetimeFigureOut">
              <a:rPr lang="pl-PL" smtClean="0"/>
              <a:t>16.04.2024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3229768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AE8CDD6-A6CE-4597-A860-DF19127C7E17}" type="datetimeFigureOut">
              <a:rPr lang="pl-PL" smtClean="0"/>
              <a:t>16.04.2024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2C30888-84DE-4C3F-AF35-1AD2F9C48223}"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4220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AE8CDD6-A6CE-4597-A860-DF19127C7E17}" type="datetimeFigureOut">
              <a:rPr lang="pl-PL" smtClean="0"/>
              <a:t>16.04.2024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606636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AE8CDD6-A6CE-4597-A860-DF19127C7E17}" type="datetimeFigureOut">
              <a:rPr lang="pl-PL" smtClean="0"/>
              <a:t>16.04.2024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3598891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AE8CDD6-A6CE-4597-A860-DF19127C7E17}" type="datetimeFigureOut">
              <a:rPr lang="pl-PL" smtClean="0"/>
              <a:t>16.04.2024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261805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AE8CDD6-A6CE-4597-A860-DF19127C7E17}" type="datetimeFigureOut">
              <a:rPr lang="pl-PL" smtClean="0"/>
              <a:t>16.04.2024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174567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AE8CDD6-A6CE-4597-A860-DF19127C7E17}" type="datetimeFigureOut">
              <a:rPr lang="pl-PL" smtClean="0"/>
              <a:t>16.04.2024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355596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AE8CDD6-A6CE-4597-A860-DF19127C7E17}" type="datetimeFigureOut">
              <a:rPr lang="pl-PL" smtClean="0"/>
              <a:t>16.04.2024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79919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AE8CDD6-A6CE-4597-A860-DF19127C7E17}" type="datetimeFigureOut">
              <a:rPr lang="pl-PL" smtClean="0"/>
              <a:t>16.04.2024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1052992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4AE8CDD6-A6CE-4597-A860-DF19127C7E17}" type="datetimeFigureOut">
              <a:rPr lang="pl-PL" smtClean="0"/>
              <a:t>16.04.2024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334915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8CDD6-A6CE-4597-A860-DF19127C7E17}" type="datetimeFigureOut">
              <a:rPr lang="pl-PL" smtClean="0"/>
              <a:t>16.04.2024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174795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AE8CDD6-A6CE-4597-A860-DF19127C7E17}" type="datetimeFigureOut">
              <a:rPr lang="pl-PL" smtClean="0"/>
              <a:t>16.04.2024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244985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AE8CDD6-A6CE-4597-A860-DF19127C7E17}" type="datetimeFigureOut">
              <a:rPr lang="pl-PL" smtClean="0"/>
              <a:t>16.04.2024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2C30888-84DE-4C3F-AF35-1AD2F9C48223}" type="slidenum">
              <a:rPr lang="pl-PL" smtClean="0"/>
              <a:t>‹#›</a:t>
            </a:fld>
            <a:endParaRPr lang="pl-PL"/>
          </a:p>
        </p:txBody>
      </p:sp>
    </p:spTree>
    <p:extLst>
      <p:ext uri="{BB962C8B-B14F-4D97-AF65-F5344CB8AC3E}">
        <p14:creationId xmlns:p14="http://schemas.microsoft.com/office/powerpoint/2010/main" val="50432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E8CDD6-A6CE-4597-A860-DF19127C7E17}" type="datetimeFigureOut">
              <a:rPr lang="pl-PL" smtClean="0"/>
              <a:t>16.04.2024</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C30888-84DE-4C3F-AF35-1AD2F9C48223}" type="slidenum">
              <a:rPr lang="pl-PL" smtClean="0"/>
              <a:t>‹#›</a:t>
            </a:fld>
            <a:endParaRPr lang="pl-PL"/>
          </a:p>
        </p:txBody>
      </p:sp>
    </p:spTree>
    <p:extLst>
      <p:ext uri="{BB962C8B-B14F-4D97-AF65-F5344CB8AC3E}">
        <p14:creationId xmlns:p14="http://schemas.microsoft.com/office/powerpoint/2010/main" val="1374308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74BD79-B95D-4449-8FC8-10D5F27FB3BE}"/>
              </a:ext>
            </a:extLst>
          </p:cNvPr>
          <p:cNvSpPr>
            <a:spLocks noGrp="1"/>
          </p:cNvSpPr>
          <p:nvPr>
            <p:ph type="ctrTitle"/>
          </p:nvPr>
        </p:nvSpPr>
        <p:spPr/>
        <p:txBody>
          <a:bodyPr/>
          <a:lstStyle/>
          <a:p>
            <a:r>
              <a:rPr lang="pl-PL" dirty="0"/>
              <a:t>Statystyka opisowa w R</a:t>
            </a:r>
          </a:p>
        </p:txBody>
      </p:sp>
      <p:sp>
        <p:nvSpPr>
          <p:cNvPr id="3" name="Podtytuł 2">
            <a:extLst>
              <a:ext uri="{FF2B5EF4-FFF2-40B4-BE49-F238E27FC236}">
                <a16:creationId xmlns:a16="http://schemas.microsoft.com/office/drawing/2014/main" id="{3BC7628F-0CB5-4A4B-9D7F-3519926237F1}"/>
              </a:ext>
            </a:extLst>
          </p:cNvPr>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366717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37B43B-AA5C-49B0-A4E8-417B35856119}"/>
              </a:ext>
            </a:extLst>
          </p:cNvPr>
          <p:cNvSpPr>
            <a:spLocks noGrp="1"/>
          </p:cNvSpPr>
          <p:nvPr>
            <p:ph type="title"/>
          </p:nvPr>
        </p:nvSpPr>
        <p:spPr/>
        <p:txBody>
          <a:bodyPr/>
          <a:lstStyle/>
          <a:p>
            <a:r>
              <a:rPr lang="pl-PL" dirty="0"/>
              <a:t>Miary położenia klasyczne</a:t>
            </a:r>
            <a:br>
              <a:rPr lang="pl-PL" dirty="0"/>
            </a:br>
            <a:r>
              <a:rPr lang="pl-PL" sz="2800" dirty="0"/>
              <a:t>ŚREDNIA GEOMETRYCZNA</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1C5FEEF7-9351-412A-8220-5BD684D1FCCA}"/>
                  </a:ext>
                </a:extLst>
              </p:cNvPr>
              <p:cNvSpPr>
                <a:spLocks noGrp="1"/>
              </p:cNvSpPr>
              <p:nvPr>
                <p:ph idx="1"/>
              </p:nvPr>
            </p:nvSpPr>
            <p:spPr/>
            <p:txBody>
              <a:bodyPr>
                <a:normAutofit lnSpcReduction="10000"/>
              </a:bodyPr>
              <a:lstStyle/>
              <a:p>
                <a:r>
                  <a:rPr lang="pl-PL" dirty="0"/>
                  <a:t>Jest pierwiastkiem n-tego stopnia z iloczynu n obserwacji:</a:t>
                </a:r>
              </a:p>
              <a:p>
                <a:pPr marL="0" indent="0">
                  <a:buNone/>
                </a:pPr>
                <a:endParaRPr lang="pl-PL"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acc>
                            <m:accPr>
                              <m:chr m:val="̅"/>
                              <m:ctrlPr>
                                <a:rPr lang="pl-PL" i="1">
                                  <a:latin typeface="Cambria Math" panose="02040503050406030204" pitchFamily="18" charset="0"/>
                                </a:rPr>
                              </m:ctrlPr>
                            </m:accPr>
                            <m:e>
                              <m:r>
                                <a:rPr lang="pl-PL" i="1">
                                  <a:latin typeface="Cambria Math" panose="02040503050406030204" pitchFamily="18" charset="0"/>
                                </a:rPr>
                                <m:t>𝑥</m:t>
                              </m:r>
                            </m:e>
                          </m:acc>
                        </m:e>
                        <m:sub>
                          <m:r>
                            <a:rPr lang="pl-PL" b="0" i="1" smtClean="0">
                              <a:latin typeface="Cambria Math" panose="02040503050406030204" pitchFamily="18" charset="0"/>
                            </a:rPr>
                            <m:t>𝐺</m:t>
                          </m:r>
                        </m:sub>
                      </m:sSub>
                      <m:r>
                        <a:rPr lang="pl-PL" b="0" i="0" smtClean="0">
                          <a:latin typeface="Cambria Math" panose="02040503050406030204" pitchFamily="18" charset="0"/>
                        </a:rPr>
                        <m:t>=</m:t>
                      </m:r>
                      <m:rad>
                        <m:radPr>
                          <m:ctrlPr>
                            <a:rPr lang="pl-PL" b="0" i="1" smtClean="0">
                              <a:latin typeface="Cambria Math" panose="02040503050406030204" pitchFamily="18" charset="0"/>
                            </a:rPr>
                          </m:ctrlPr>
                        </m:radPr>
                        <m:deg>
                          <m:r>
                            <m:rPr>
                              <m:brk m:alnAt="7"/>
                            </m:rPr>
                            <a:rPr lang="pl-PL" b="0" i="1" smtClean="0">
                              <a:latin typeface="Cambria Math" panose="02040503050406030204" pitchFamily="18" charset="0"/>
                            </a:rPr>
                            <m:t>𝑛</m:t>
                          </m:r>
                        </m:deg>
                        <m:e>
                          <m:sSub>
                            <m:sSubPr>
                              <m:ctrlPr>
                                <a:rPr lang="pl-PL" b="0" i="1" smtClean="0">
                                  <a:latin typeface="Cambria Math" panose="02040503050406030204" pitchFamily="18" charset="0"/>
                                </a:rPr>
                              </m:ctrlPr>
                            </m:sSubPr>
                            <m:e>
                              <m:r>
                                <a:rPr lang="pl-PL" b="0" i="1" smtClean="0">
                                  <a:latin typeface="Cambria Math" panose="02040503050406030204" pitchFamily="18" charset="0"/>
                                </a:rPr>
                                <m:t>𝑥</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𝑥</m:t>
                              </m:r>
                            </m:e>
                            <m:sub>
                              <m:r>
                                <a:rPr lang="pl-PL" b="0" i="1" smtClean="0">
                                  <a:latin typeface="Cambria Math" panose="02040503050406030204" pitchFamily="18" charset="0"/>
                                </a:rPr>
                                <m:t>𝑛</m:t>
                              </m:r>
                            </m:sub>
                          </m:sSub>
                        </m:e>
                      </m:rad>
                    </m:oMath>
                  </m:oMathPara>
                </a14:m>
                <a:endParaRPr lang="pl-PL" dirty="0"/>
              </a:p>
              <a:p>
                <a:pPr marL="0" indent="0">
                  <a:buNone/>
                </a:pPr>
                <a:endParaRPr lang="pl-PL" dirty="0"/>
              </a:p>
              <a:p>
                <a:pPr marL="0" indent="0">
                  <a:buNone/>
                </a:pPr>
                <a:r>
                  <a:rPr lang="pl-PL" dirty="0"/>
                  <a:t>gdzie:</a:t>
                </a:r>
              </a:p>
              <a:p>
                <a:pPr marL="0" indent="0">
                  <a:buNone/>
                </a:pP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1</m:t>
                        </m:r>
                      </m:sub>
                    </m:sSub>
                  </m:oMath>
                </a14:m>
                <a:r>
                  <a:rPr lang="pl-PL" dirty="0"/>
                  <a:t>,…,</a:t>
                </a:r>
                <a14:m>
                  <m:oMath xmlns:m="http://schemas.openxmlformats.org/officeDocument/2006/math">
                    <m:sSub>
                      <m:sSubPr>
                        <m:ctrlPr>
                          <a:rPr lang="pl-PL" i="1" dirty="0">
                            <a:latin typeface="Cambria Math" panose="02040503050406030204" pitchFamily="18" charset="0"/>
                          </a:rPr>
                        </m:ctrlPr>
                      </m:sSubPr>
                      <m:e>
                        <m:r>
                          <a:rPr lang="pl-PL" i="1" dirty="0">
                            <a:latin typeface="Cambria Math" panose="02040503050406030204" pitchFamily="18" charset="0"/>
                          </a:rPr>
                          <m:t>𝑥</m:t>
                        </m:r>
                      </m:e>
                      <m:sub>
                        <m:r>
                          <a:rPr lang="pl-PL" i="1" dirty="0">
                            <a:latin typeface="Cambria Math" panose="02040503050406030204" pitchFamily="18" charset="0"/>
                          </a:rPr>
                          <m:t>𝑛</m:t>
                        </m:r>
                      </m:sub>
                    </m:sSub>
                  </m:oMath>
                </a14:m>
                <a:r>
                  <a:rPr lang="pl-PL" dirty="0"/>
                  <a:t> - kolejne obserwacje,</a:t>
                </a:r>
              </a:p>
              <a:p>
                <a:pPr marL="0" indent="0">
                  <a:buNone/>
                </a:pPr>
                <a14:m>
                  <m:oMath xmlns:m="http://schemas.openxmlformats.org/officeDocument/2006/math">
                    <m:r>
                      <a:rPr lang="pl-PL" i="1">
                        <a:latin typeface="Cambria Math" panose="02040503050406030204" pitchFamily="18" charset="0"/>
                      </a:rPr>
                      <m:t>𝑛</m:t>
                    </m:r>
                  </m:oMath>
                </a14:m>
                <a:r>
                  <a:rPr lang="pl-PL" dirty="0"/>
                  <a:t> – liczebność danej zbiorowości.</a:t>
                </a:r>
              </a:p>
              <a:p>
                <a:pPr marL="0" indent="0">
                  <a:buNone/>
                </a:pPr>
                <a:r>
                  <a:rPr lang="pl-PL" dirty="0"/>
                  <a:t>Z definicji wynika, że średnią geometryczną możemy wyznaczać tylko wtedy, gdy wartości obserwacje są liczbami dodatnimi.</a:t>
                </a:r>
              </a:p>
              <a:p>
                <a:pPr marL="0" indent="0">
                  <a:buNone/>
                </a:pPr>
                <a:r>
                  <a:rPr lang="pl-PL" dirty="0"/>
                  <a:t>Zastosowanie: badanie średniego tempa zmian, których rozwój przedstawiony jest w postaci szeregów dynamicznych.</a:t>
                </a:r>
              </a:p>
              <a:p>
                <a:pPr marL="0" indent="0">
                  <a:buNone/>
                </a:pPr>
                <a:endParaRPr lang="pl-PL" dirty="0"/>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1C5FEEF7-9351-412A-8220-5BD684D1FCCA}"/>
                  </a:ext>
                </a:extLst>
              </p:cNvPr>
              <p:cNvSpPr>
                <a:spLocks noGrp="1" noRot="1" noChangeAspect="1" noMove="1" noResize="1" noEditPoints="1" noAdjustHandles="1" noChangeArrowheads="1" noChangeShapeType="1" noTextEdit="1"/>
              </p:cNvSpPr>
              <p:nvPr>
                <p:ph idx="1"/>
              </p:nvPr>
            </p:nvSpPr>
            <p:spPr>
              <a:blipFill>
                <a:blip r:embed="rId2"/>
                <a:stretch>
                  <a:fillRect l="-567" t="-1570" r="-780"/>
                </a:stretch>
              </a:blipFill>
            </p:spPr>
            <p:txBody>
              <a:bodyPr/>
              <a:lstStyle/>
              <a:p>
                <a:r>
                  <a:rPr lang="pl-PL">
                    <a:noFill/>
                  </a:rPr>
                  <a:t> </a:t>
                </a:r>
              </a:p>
            </p:txBody>
          </p:sp>
        </mc:Fallback>
      </mc:AlternateContent>
    </p:spTree>
    <p:extLst>
      <p:ext uri="{BB962C8B-B14F-4D97-AF65-F5344CB8AC3E}">
        <p14:creationId xmlns:p14="http://schemas.microsoft.com/office/powerpoint/2010/main" val="373847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4B4D61-FF06-4E99-A1C9-06C9F45A128D}"/>
              </a:ext>
            </a:extLst>
          </p:cNvPr>
          <p:cNvSpPr>
            <a:spLocks noGrp="1"/>
          </p:cNvSpPr>
          <p:nvPr>
            <p:ph type="title"/>
          </p:nvPr>
        </p:nvSpPr>
        <p:spPr/>
        <p:txBody>
          <a:bodyPr/>
          <a:lstStyle/>
          <a:p>
            <a:r>
              <a:rPr lang="pl-PL" dirty="0"/>
              <a:t>Miary położenia klasyczne</a:t>
            </a:r>
            <a:br>
              <a:rPr lang="pl-PL" dirty="0"/>
            </a:br>
            <a:r>
              <a:rPr lang="pl-PL" sz="2800" dirty="0"/>
              <a:t>ŚREDNIA HARMONICZNA</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38A0EE7-79C7-4F82-B9AF-B6B45ED1FBF4}"/>
                  </a:ext>
                </a:extLst>
              </p:cNvPr>
              <p:cNvSpPr>
                <a:spLocks noGrp="1"/>
              </p:cNvSpPr>
              <p:nvPr>
                <p:ph idx="1"/>
              </p:nvPr>
            </p:nvSpPr>
            <p:spPr>
              <a:xfrm>
                <a:off x="677334" y="2064327"/>
                <a:ext cx="8979284" cy="4599709"/>
              </a:xfrm>
            </p:spPr>
            <p:txBody>
              <a:bodyPr>
                <a:normAutofit/>
              </a:bodyPr>
              <a:lstStyle/>
              <a:p>
                <a:r>
                  <a:rPr lang="pl-PL" dirty="0"/>
                  <a:t>Jest odwrotnością średniej arytmetycznej z odwrotności wartości zmiennych. </a:t>
                </a:r>
              </a:p>
              <a:p>
                <a:pPr marL="0" indent="0">
                  <a:buNone/>
                </a:pPr>
                <a:endParaRPr lang="pl-PL"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acc>
                            <m:accPr>
                              <m:chr m:val="̅"/>
                              <m:ctrlPr>
                                <a:rPr lang="pl-PL" i="1">
                                  <a:latin typeface="Cambria Math" panose="02040503050406030204" pitchFamily="18" charset="0"/>
                                </a:rPr>
                              </m:ctrlPr>
                            </m:accPr>
                            <m:e>
                              <m:r>
                                <a:rPr lang="pl-PL" i="1">
                                  <a:latin typeface="Cambria Math" panose="02040503050406030204" pitchFamily="18" charset="0"/>
                                </a:rPr>
                                <m:t>𝑥</m:t>
                              </m:r>
                            </m:e>
                          </m:acc>
                        </m:e>
                        <m:sub>
                          <m:r>
                            <a:rPr lang="pl-PL" b="0" i="1" smtClean="0">
                              <a:latin typeface="Cambria Math" panose="02040503050406030204" pitchFamily="18" charset="0"/>
                            </a:rPr>
                            <m:t>𝐻</m:t>
                          </m:r>
                        </m:sub>
                      </m:sSub>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𝑛</m:t>
                          </m:r>
                        </m:num>
                        <m:den>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sSub>
                                <m:sSubPr>
                                  <m:ctrlPr>
                                    <a:rPr lang="pl-PL" b="0" i="1" smtClean="0">
                                      <a:latin typeface="Cambria Math" panose="02040503050406030204" pitchFamily="18" charset="0"/>
                                    </a:rPr>
                                  </m:ctrlPr>
                                </m:sSubPr>
                                <m:e>
                                  <m:r>
                                    <a:rPr lang="pl-PL" b="0" i="1" smtClean="0">
                                      <a:latin typeface="Cambria Math" panose="02040503050406030204" pitchFamily="18" charset="0"/>
                                    </a:rPr>
                                    <m:t>𝑥</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sSub>
                                <m:sSubPr>
                                  <m:ctrlPr>
                                    <a:rPr lang="pl-PL" b="0" i="1" smtClean="0">
                                      <a:latin typeface="Cambria Math" panose="02040503050406030204" pitchFamily="18" charset="0"/>
                                    </a:rPr>
                                  </m:ctrlPr>
                                </m:sSubPr>
                                <m:e>
                                  <m:r>
                                    <a:rPr lang="pl-PL" b="0" i="1" smtClean="0">
                                      <a:latin typeface="Cambria Math" panose="02040503050406030204" pitchFamily="18" charset="0"/>
                                    </a:rPr>
                                    <m:t>𝑥</m:t>
                                  </m:r>
                                </m:e>
                                <m:sub>
                                  <m:r>
                                    <a:rPr lang="pl-PL" b="0" i="1" smtClean="0">
                                      <a:latin typeface="Cambria Math" panose="02040503050406030204" pitchFamily="18" charset="0"/>
                                    </a:rPr>
                                    <m:t>𝑛</m:t>
                                  </m:r>
                                </m:sub>
                              </m:sSub>
                            </m:den>
                          </m:f>
                        </m:den>
                      </m:f>
                    </m:oMath>
                  </m:oMathPara>
                </a14:m>
                <a:endParaRPr lang="pl-PL" dirty="0"/>
              </a:p>
              <a:p>
                <a:pPr marL="0" indent="0">
                  <a:buNone/>
                </a:pPr>
                <a:r>
                  <a:rPr lang="pl-PL" dirty="0"/>
                  <a:t>gdzie:</a:t>
                </a:r>
              </a:p>
              <a:p>
                <a:pPr marL="0" indent="0">
                  <a:buNone/>
                </a:pP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1</m:t>
                        </m:r>
                      </m:sub>
                    </m:sSub>
                  </m:oMath>
                </a14:m>
                <a:r>
                  <a:rPr lang="pl-PL" dirty="0"/>
                  <a:t>,…,</a:t>
                </a:r>
                <a14:m>
                  <m:oMath xmlns:m="http://schemas.openxmlformats.org/officeDocument/2006/math">
                    <m:sSub>
                      <m:sSubPr>
                        <m:ctrlPr>
                          <a:rPr lang="pl-PL" i="1" dirty="0">
                            <a:latin typeface="Cambria Math" panose="02040503050406030204" pitchFamily="18" charset="0"/>
                          </a:rPr>
                        </m:ctrlPr>
                      </m:sSubPr>
                      <m:e>
                        <m:r>
                          <a:rPr lang="pl-PL" i="1" dirty="0">
                            <a:latin typeface="Cambria Math" panose="02040503050406030204" pitchFamily="18" charset="0"/>
                          </a:rPr>
                          <m:t>𝑥</m:t>
                        </m:r>
                      </m:e>
                      <m:sub>
                        <m:r>
                          <a:rPr lang="pl-PL" i="1" dirty="0">
                            <a:latin typeface="Cambria Math" panose="02040503050406030204" pitchFamily="18" charset="0"/>
                          </a:rPr>
                          <m:t>𝑛</m:t>
                        </m:r>
                      </m:sub>
                    </m:sSub>
                  </m:oMath>
                </a14:m>
                <a:r>
                  <a:rPr lang="pl-PL" dirty="0"/>
                  <a:t> - kolejne obserwacje,</a:t>
                </a:r>
              </a:p>
              <a:p>
                <a:pPr marL="0" indent="0">
                  <a:buNone/>
                </a:pPr>
                <a14:m>
                  <m:oMath xmlns:m="http://schemas.openxmlformats.org/officeDocument/2006/math">
                    <m:r>
                      <a:rPr lang="pl-PL" i="1">
                        <a:latin typeface="Cambria Math" panose="02040503050406030204" pitchFamily="18" charset="0"/>
                      </a:rPr>
                      <m:t>𝑛</m:t>
                    </m:r>
                  </m:oMath>
                </a14:m>
                <a:r>
                  <a:rPr lang="pl-PL" dirty="0"/>
                  <a:t> – liczebność danej zbiorowości.</a:t>
                </a:r>
              </a:p>
              <a:p>
                <a:pPr marL="0" indent="0">
                  <a:buNone/>
                </a:pPr>
                <a:endParaRPr lang="pl-PL" dirty="0"/>
              </a:p>
              <a:p>
                <a:pPr marL="0" indent="0">
                  <a:buNone/>
                </a:pPr>
                <a:r>
                  <a:rPr lang="pl-PL" dirty="0"/>
                  <a:t>Średnią harmoniczną stosujemy do uśredniania wielkości względnych, czyli wówczas, gdy zmienne wyrażone są w jednostkach względnych, np. prędkość (km/h), czy gęstość zaludnienia (osobach/km2).</a:t>
                </a:r>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838A0EE7-79C7-4F82-B9AF-B6B45ED1FBF4}"/>
                  </a:ext>
                </a:extLst>
              </p:cNvPr>
              <p:cNvSpPr>
                <a:spLocks noGrp="1" noRot="1" noChangeAspect="1" noMove="1" noResize="1" noEditPoints="1" noAdjustHandles="1" noChangeArrowheads="1" noChangeShapeType="1" noTextEdit="1"/>
              </p:cNvSpPr>
              <p:nvPr>
                <p:ph idx="1"/>
              </p:nvPr>
            </p:nvSpPr>
            <p:spPr>
              <a:xfrm>
                <a:off x="677334" y="2064327"/>
                <a:ext cx="8979284" cy="4599709"/>
              </a:xfrm>
              <a:blipFill>
                <a:blip r:embed="rId2"/>
                <a:stretch>
                  <a:fillRect l="-543" t="-928" r="-611"/>
                </a:stretch>
              </a:blipFill>
            </p:spPr>
            <p:txBody>
              <a:bodyPr/>
              <a:lstStyle/>
              <a:p>
                <a:r>
                  <a:rPr lang="pl-PL">
                    <a:noFill/>
                  </a:rPr>
                  <a:t> </a:t>
                </a:r>
              </a:p>
            </p:txBody>
          </p:sp>
        </mc:Fallback>
      </mc:AlternateContent>
    </p:spTree>
    <p:extLst>
      <p:ext uri="{BB962C8B-B14F-4D97-AF65-F5344CB8AC3E}">
        <p14:creationId xmlns:p14="http://schemas.microsoft.com/office/powerpoint/2010/main" val="203586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6C44BE-6EEA-40BB-80BB-7AAF4EAD50AB}"/>
              </a:ext>
            </a:extLst>
          </p:cNvPr>
          <p:cNvSpPr>
            <a:spLocks noGrp="1"/>
          </p:cNvSpPr>
          <p:nvPr>
            <p:ph type="title"/>
          </p:nvPr>
        </p:nvSpPr>
        <p:spPr>
          <a:xfrm>
            <a:off x="677334" y="609600"/>
            <a:ext cx="8596668" cy="698500"/>
          </a:xfrm>
        </p:spPr>
        <p:txBody>
          <a:bodyPr/>
          <a:lstStyle/>
          <a:p>
            <a:r>
              <a:rPr lang="pl-PL" dirty="0"/>
              <a:t>Własności średnich</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DBD331FB-5CFF-4108-A922-BEC3245DA2EF}"/>
                  </a:ext>
                </a:extLst>
              </p:cNvPr>
              <p:cNvSpPr>
                <a:spLocks noGrp="1"/>
              </p:cNvSpPr>
              <p:nvPr>
                <p:ph idx="1"/>
              </p:nvPr>
            </p:nvSpPr>
            <p:spPr>
              <a:xfrm>
                <a:off x="469900" y="1460501"/>
                <a:ext cx="8804102" cy="5216344"/>
              </a:xfrm>
            </p:spPr>
            <p:txBody>
              <a:bodyPr>
                <a:normAutofit/>
              </a:bodyPr>
              <a:lstStyle/>
              <a:p>
                <a14:m>
                  <m:oMath xmlns:m="http://schemas.openxmlformats.org/officeDocument/2006/math">
                    <m:acc>
                      <m:accPr>
                        <m:chr m:val="̅"/>
                        <m:ctrlPr>
                          <a:rPr lang="pl-PL" i="1" smtClean="0">
                            <a:latin typeface="Cambria Math" panose="02040503050406030204" pitchFamily="18" charset="0"/>
                          </a:rPr>
                        </m:ctrlPr>
                      </m:accPr>
                      <m:e>
                        <m:r>
                          <a:rPr lang="pl-PL" i="1">
                            <a:latin typeface="Cambria Math" panose="02040503050406030204" pitchFamily="18" charset="0"/>
                          </a:rPr>
                          <m:t>𝑥</m:t>
                        </m:r>
                      </m:e>
                    </m:acc>
                    <m:r>
                      <a:rPr lang="pl-PL" i="1" smtClean="0">
                        <a:latin typeface="Cambria Math" panose="02040503050406030204" pitchFamily="18" charset="0"/>
                        <a:ea typeface="Cambria Math" panose="02040503050406030204" pitchFamily="18" charset="0"/>
                      </a:rPr>
                      <m:t>≥</m:t>
                    </m:r>
                    <m:sSub>
                      <m:sSubPr>
                        <m:ctrlPr>
                          <a:rPr lang="pl-PL" i="1" smtClean="0">
                            <a:latin typeface="Cambria Math" panose="02040503050406030204" pitchFamily="18" charset="0"/>
                            <a:ea typeface="Cambria Math" panose="02040503050406030204" pitchFamily="18" charset="0"/>
                          </a:rPr>
                        </m:ctrlPr>
                      </m:sSubPr>
                      <m:e>
                        <m:acc>
                          <m:accPr>
                            <m:chr m:val="̅"/>
                            <m:ctrlPr>
                              <a:rPr lang="pl-PL" i="1">
                                <a:latin typeface="Cambria Math" panose="02040503050406030204" pitchFamily="18" charset="0"/>
                              </a:rPr>
                            </m:ctrlPr>
                          </m:accPr>
                          <m:e>
                            <m:r>
                              <a:rPr lang="pl-PL" i="1">
                                <a:latin typeface="Cambria Math" panose="02040503050406030204" pitchFamily="18" charset="0"/>
                              </a:rPr>
                              <m:t>𝑥</m:t>
                            </m:r>
                          </m:e>
                        </m:acc>
                      </m:e>
                      <m:sub>
                        <m:r>
                          <a:rPr lang="pl-PL" b="0" i="1" smtClean="0">
                            <a:latin typeface="Cambria Math" panose="02040503050406030204" pitchFamily="18" charset="0"/>
                            <a:ea typeface="Cambria Math" panose="02040503050406030204" pitchFamily="18" charset="0"/>
                          </a:rPr>
                          <m:t>𝐺</m:t>
                        </m:r>
                      </m:sub>
                    </m:sSub>
                    <m:r>
                      <a:rPr lang="pl-PL" i="1" smtClean="0">
                        <a:latin typeface="Cambria Math" panose="02040503050406030204" pitchFamily="18" charset="0"/>
                        <a:ea typeface="Cambria Math" panose="02040503050406030204" pitchFamily="18" charset="0"/>
                      </a:rPr>
                      <m:t>≥</m:t>
                    </m:r>
                    <m:sSub>
                      <m:sSubPr>
                        <m:ctrlPr>
                          <a:rPr lang="pl-PL" i="1" smtClean="0">
                            <a:latin typeface="Cambria Math" panose="02040503050406030204" pitchFamily="18" charset="0"/>
                            <a:ea typeface="Cambria Math" panose="02040503050406030204" pitchFamily="18" charset="0"/>
                          </a:rPr>
                        </m:ctrlPr>
                      </m:sSubPr>
                      <m:e>
                        <m:acc>
                          <m:accPr>
                            <m:chr m:val="̅"/>
                            <m:ctrlPr>
                              <a:rPr lang="pl-PL" i="1">
                                <a:latin typeface="Cambria Math" panose="02040503050406030204" pitchFamily="18" charset="0"/>
                              </a:rPr>
                            </m:ctrlPr>
                          </m:accPr>
                          <m:e>
                            <m:r>
                              <a:rPr lang="pl-PL" i="1">
                                <a:latin typeface="Cambria Math" panose="02040503050406030204" pitchFamily="18" charset="0"/>
                              </a:rPr>
                              <m:t>𝑥</m:t>
                            </m:r>
                          </m:e>
                        </m:acc>
                      </m:e>
                      <m:sub>
                        <m:r>
                          <a:rPr lang="pl-PL" b="0" i="1" smtClean="0">
                            <a:latin typeface="Cambria Math" panose="02040503050406030204" pitchFamily="18" charset="0"/>
                            <a:ea typeface="Cambria Math" panose="02040503050406030204" pitchFamily="18" charset="0"/>
                          </a:rPr>
                          <m:t>𝐻</m:t>
                        </m:r>
                      </m:sub>
                    </m:sSub>
                  </m:oMath>
                </a14:m>
                <a:endParaRPr lang="pl-PL" dirty="0"/>
              </a:p>
              <a:p>
                <a:r>
                  <a:rPr lang="pl-PL" dirty="0"/>
                  <a:t>Średnie są sobie równe wtedy i tylko wtedy, gdy wszystkie ich elementy są równe.</a:t>
                </a:r>
              </a:p>
              <a:p>
                <a:r>
                  <a:rPr lang="pl-PL" dirty="0"/>
                  <a:t>Zachodzą równości </a:t>
                </a:r>
              </a:p>
              <a:p>
                <a:pPr marL="0" indent="0">
                  <a:buNone/>
                </a:pPr>
                <a14:m>
                  <m:oMathPara xmlns:m="http://schemas.openxmlformats.org/officeDocument/2006/math">
                    <m:oMathParaPr>
                      <m:jc m:val="centerGroup"/>
                    </m:oMathParaPr>
                    <m:oMath xmlns:m="http://schemas.openxmlformats.org/officeDocument/2006/math">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𝑛</m:t>
                          </m:r>
                        </m:sup>
                        <m:e>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𝑥</m:t>
                              </m:r>
                            </m:e>
                            <m:sub>
                              <m:r>
                                <a:rPr lang="pl-PL" b="0" i="1" smtClean="0">
                                  <a:latin typeface="Cambria Math" panose="02040503050406030204" pitchFamily="18" charset="0"/>
                                </a:rPr>
                                <m:t>𝑖</m:t>
                              </m:r>
                            </m:sub>
                          </m:sSub>
                          <m:r>
                            <a:rPr lang="pl-PL" b="0" i="1" smtClean="0">
                              <a:latin typeface="Cambria Math" panose="02040503050406030204" pitchFamily="18" charset="0"/>
                            </a:rPr>
                            <m:t>−</m:t>
                          </m:r>
                          <m:acc>
                            <m:accPr>
                              <m:chr m:val="̅"/>
                              <m:ctrlPr>
                                <a:rPr lang="pl-PL" i="1">
                                  <a:latin typeface="Cambria Math" panose="02040503050406030204" pitchFamily="18" charset="0"/>
                                </a:rPr>
                              </m:ctrlPr>
                            </m:accPr>
                            <m:e>
                              <m:r>
                                <a:rPr lang="pl-PL" i="1">
                                  <a:latin typeface="Cambria Math" panose="02040503050406030204" pitchFamily="18" charset="0"/>
                                </a:rPr>
                                <m:t>𝑥</m:t>
                              </m:r>
                            </m:e>
                          </m:acc>
                        </m:e>
                      </m:nary>
                      <m:r>
                        <a:rPr lang="pl-PL" b="0" i="0" smtClean="0">
                          <a:latin typeface="Cambria Math" panose="02040503050406030204" pitchFamily="18" charset="0"/>
                        </a:rPr>
                        <m:t>)=0,  </m:t>
                      </m:r>
                      <m:nary>
                        <m:naryPr>
                          <m:chr m:val="∑"/>
                          <m:ctrlPr>
                            <a:rPr lang="pl-PL" i="1">
                              <a:latin typeface="Cambria Math" panose="02040503050406030204" pitchFamily="18" charset="0"/>
                            </a:rPr>
                          </m:ctrlPr>
                        </m:naryPr>
                        <m:sub>
                          <m:r>
                            <m:rPr>
                              <m:brk m:alnAt="23"/>
                            </m:rPr>
                            <a:rPr lang="pl-PL" i="1">
                              <a:latin typeface="Cambria Math" panose="02040503050406030204" pitchFamily="18" charset="0"/>
                            </a:rPr>
                            <m:t>𝑖</m:t>
                          </m:r>
                          <m:r>
                            <a:rPr lang="pl-PL" i="1">
                              <a:latin typeface="Cambria Math" panose="02040503050406030204" pitchFamily="18" charset="0"/>
                            </a:rPr>
                            <m:t>=1</m:t>
                          </m:r>
                        </m:sub>
                        <m:sup>
                          <m:r>
                            <a:rPr lang="pl-PL" i="1">
                              <a:latin typeface="Cambria Math" panose="02040503050406030204" pitchFamily="18" charset="0"/>
                            </a:rPr>
                            <m:t>𝑛</m:t>
                          </m:r>
                        </m:sup>
                        <m:e>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𝑖</m:t>
                              </m:r>
                            </m:sub>
                          </m:sSub>
                        </m:e>
                      </m:nary>
                      <m:r>
                        <a:rPr lang="pl-PL">
                          <a:latin typeface="Cambria Math" panose="02040503050406030204" pitchFamily="18" charset="0"/>
                        </a:rPr>
                        <m:t>=</m:t>
                      </m:r>
                      <m:r>
                        <m:rPr>
                          <m:sty m:val="p"/>
                        </m:rPr>
                        <a:rPr lang="pl-PL" b="0" i="0" smtClean="0">
                          <a:latin typeface="Cambria Math" panose="02040503050406030204" pitchFamily="18" charset="0"/>
                        </a:rPr>
                        <m:t>n</m:t>
                      </m:r>
                      <m:r>
                        <a:rPr lang="pl-PL" b="0" i="1" smtClean="0">
                          <a:latin typeface="Cambria Math" panose="02040503050406030204" pitchFamily="18" charset="0"/>
                        </a:rPr>
                        <m:t>⋅</m:t>
                      </m:r>
                      <m:acc>
                        <m:accPr>
                          <m:chr m:val="̅"/>
                          <m:ctrlPr>
                            <a:rPr lang="pl-PL" i="1">
                              <a:latin typeface="Cambria Math" panose="02040503050406030204" pitchFamily="18" charset="0"/>
                            </a:rPr>
                          </m:ctrlPr>
                        </m:accPr>
                        <m:e>
                          <m:r>
                            <a:rPr lang="pl-PL" i="1">
                              <a:latin typeface="Cambria Math" panose="02040503050406030204" pitchFamily="18" charset="0"/>
                            </a:rPr>
                            <m:t>𝑥</m:t>
                          </m:r>
                        </m:e>
                      </m:acc>
                      <m:r>
                        <a:rPr lang="pl-PL" b="0" i="1" smtClean="0">
                          <a:latin typeface="Cambria Math" panose="02040503050406030204" pitchFamily="18" charset="0"/>
                        </a:rPr>
                        <m:t>,</m:t>
                      </m:r>
                    </m:oMath>
                  </m:oMathPara>
                </a14:m>
                <a:endParaRPr lang="pl-PL" b="0" dirty="0"/>
              </a:p>
              <a:p>
                <a:pPr marL="0" indent="0">
                  <a:buNone/>
                </a:pPr>
                <a:endParaRPr lang="pl-PL" b="0" dirty="0"/>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pl-PL" i="1" smtClean="0">
                              <a:latin typeface="Cambria Math" panose="02040503050406030204" pitchFamily="18" charset="0"/>
                            </a:rPr>
                          </m:ctrlPr>
                        </m:naryPr>
                        <m:sub>
                          <m:r>
                            <m:rPr>
                              <m:brk m:alnAt="25"/>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𝑛</m:t>
                          </m:r>
                        </m:sup>
                        <m:e>
                          <m:f>
                            <m:fPr>
                              <m:ctrlPr>
                                <a:rPr lang="pl-PL" b="0" i="1" smtClean="0">
                                  <a:latin typeface="Cambria Math" panose="02040503050406030204" pitchFamily="18" charset="0"/>
                                </a:rPr>
                              </m:ctrlPr>
                            </m:fPr>
                            <m:num>
                              <m:sSub>
                                <m:sSubPr>
                                  <m:ctrlPr>
                                    <a:rPr lang="pl-PL" b="0" i="1" smtClean="0">
                                      <a:latin typeface="Cambria Math" panose="02040503050406030204" pitchFamily="18" charset="0"/>
                                    </a:rPr>
                                  </m:ctrlPr>
                                </m:sSubPr>
                                <m:e>
                                  <m:r>
                                    <a:rPr lang="pl-PL" b="0" i="1" smtClean="0">
                                      <a:latin typeface="Cambria Math" panose="02040503050406030204" pitchFamily="18" charset="0"/>
                                    </a:rPr>
                                    <m:t>𝑥</m:t>
                                  </m:r>
                                </m:e>
                                <m:sub>
                                  <m:r>
                                    <a:rPr lang="pl-PL" b="0" i="1" smtClean="0">
                                      <a:latin typeface="Cambria Math" panose="02040503050406030204" pitchFamily="18" charset="0"/>
                                    </a:rPr>
                                    <m:t>𝑖</m:t>
                                  </m:r>
                                </m:sub>
                              </m:sSub>
                            </m:num>
                            <m:den>
                              <m:sSub>
                                <m:sSubPr>
                                  <m:ctrlPr>
                                    <a:rPr lang="pl-PL" i="1">
                                      <a:latin typeface="Cambria Math" panose="02040503050406030204" pitchFamily="18" charset="0"/>
                                      <a:ea typeface="Cambria Math" panose="02040503050406030204" pitchFamily="18" charset="0"/>
                                    </a:rPr>
                                  </m:ctrlPr>
                                </m:sSubPr>
                                <m:e>
                                  <m:acc>
                                    <m:accPr>
                                      <m:chr m:val="̅"/>
                                      <m:ctrlPr>
                                        <a:rPr lang="pl-PL" i="1">
                                          <a:latin typeface="Cambria Math" panose="02040503050406030204" pitchFamily="18" charset="0"/>
                                        </a:rPr>
                                      </m:ctrlPr>
                                    </m:accPr>
                                    <m:e>
                                      <m:r>
                                        <a:rPr lang="pl-PL" i="1">
                                          <a:latin typeface="Cambria Math" panose="02040503050406030204" pitchFamily="18" charset="0"/>
                                        </a:rPr>
                                        <m:t>𝑥</m:t>
                                      </m:r>
                                    </m:e>
                                  </m:acc>
                                </m:e>
                                <m:sub>
                                  <m:r>
                                    <a:rPr lang="pl-PL" i="1">
                                      <a:latin typeface="Cambria Math" panose="02040503050406030204" pitchFamily="18" charset="0"/>
                                      <a:ea typeface="Cambria Math" panose="02040503050406030204" pitchFamily="18" charset="0"/>
                                    </a:rPr>
                                    <m:t>𝐺</m:t>
                                  </m:r>
                                </m:sub>
                              </m:sSub>
                            </m:den>
                          </m:f>
                        </m:e>
                      </m:nary>
                      <m:r>
                        <a:rPr lang="pl-PL" b="0" i="1" smtClean="0">
                          <a:latin typeface="Cambria Math" panose="02040503050406030204" pitchFamily="18" charset="0"/>
                        </a:rPr>
                        <m:t>=1,  </m:t>
                      </m:r>
                      <m:nary>
                        <m:naryPr>
                          <m:chr m:val="∏"/>
                          <m:limLoc m:val="subSup"/>
                          <m:ctrlPr>
                            <a:rPr lang="pl-PL" i="1">
                              <a:latin typeface="Cambria Math" panose="02040503050406030204" pitchFamily="18" charset="0"/>
                            </a:rPr>
                          </m:ctrlPr>
                        </m:naryPr>
                        <m:sub>
                          <m:r>
                            <m:rPr>
                              <m:brk m:alnAt="25"/>
                            </m:rPr>
                            <a:rPr lang="pl-PL" i="1">
                              <a:latin typeface="Cambria Math" panose="02040503050406030204" pitchFamily="18" charset="0"/>
                            </a:rPr>
                            <m:t>𝑖</m:t>
                          </m:r>
                          <m:r>
                            <a:rPr lang="pl-PL" i="1">
                              <a:latin typeface="Cambria Math" panose="02040503050406030204" pitchFamily="18" charset="0"/>
                            </a:rPr>
                            <m:t>=1</m:t>
                          </m:r>
                        </m:sub>
                        <m:sup>
                          <m:r>
                            <a:rPr lang="pl-PL" i="1">
                              <a:latin typeface="Cambria Math" panose="02040503050406030204" pitchFamily="18" charset="0"/>
                            </a:rPr>
                            <m:t>𝑛</m:t>
                          </m:r>
                        </m:sup>
                        <m:e>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𝑖</m:t>
                              </m:r>
                            </m:sub>
                          </m:sSub>
                        </m:e>
                      </m:nary>
                      <m:r>
                        <a:rPr lang="pl-PL" i="1">
                          <a:latin typeface="Cambria Math" panose="02040503050406030204" pitchFamily="18" charset="0"/>
                        </a:rPr>
                        <m:t>=</m:t>
                      </m:r>
                      <m:sSubSup>
                        <m:sSubSupPr>
                          <m:ctrlPr>
                            <a:rPr lang="pl-PL" b="0" i="1" smtClean="0">
                              <a:latin typeface="Cambria Math" panose="02040503050406030204" pitchFamily="18" charset="0"/>
                              <a:ea typeface="Cambria Math" panose="02040503050406030204" pitchFamily="18" charset="0"/>
                            </a:rPr>
                          </m:ctrlPr>
                        </m:sSubSupPr>
                        <m:e>
                          <m:acc>
                            <m:accPr>
                              <m:chr m:val="̅"/>
                              <m:ctrlPr>
                                <a:rPr lang="pl-PL" i="1">
                                  <a:latin typeface="Cambria Math" panose="02040503050406030204" pitchFamily="18" charset="0"/>
                                </a:rPr>
                              </m:ctrlPr>
                            </m:accPr>
                            <m:e>
                              <m:r>
                                <a:rPr lang="pl-PL" i="1">
                                  <a:latin typeface="Cambria Math" panose="02040503050406030204" pitchFamily="18" charset="0"/>
                                </a:rPr>
                                <m:t>𝑥</m:t>
                              </m:r>
                            </m:e>
                          </m:acc>
                        </m:e>
                        <m:sub>
                          <m:r>
                            <a:rPr lang="pl-PL" i="1">
                              <a:latin typeface="Cambria Math" panose="02040503050406030204" pitchFamily="18" charset="0"/>
                              <a:ea typeface="Cambria Math" panose="02040503050406030204" pitchFamily="18" charset="0"/>
                            </a:rPr>
                            <m:t>𝐺</m:t>
                          </m:r>
                        </m:sub>
                        <m:sup>
                          <m:r>
                            <a:rPr lang="pl-PL" b="0" i="1" smtClean="0">
                              <a:latin typeface="Cambria Math" panose="02040503050406030204" pitchFamily="18" charset="0"/>
                              <a:ea typeface="Cambria Math" panose="02040503050406030204" pitchFamily="18" charset="0"/>
                            </a:rPr>
                            <m:t>𝑛</m:t>
                          </m:r>
                        </m:sup>
                      </m:sSubSup>
                      <m:r>
                        <a:rPr lang="pl-PL" i="1">
                          <a:latin typeface="Cambria Math" panose="02040503050406030204" pitchFamily="18" charset="0"/>
                        </a:rPr>
                        <m:t>,</m:t>
                      </m:r>
                    </m:oMath>
                  </m:oMathPara>
                </a14:m>
                <a:endParaRPr lang="pl-PL" dirty="0"/>
              </a:p>
              <a:p>
                <a:pPr marL="0" indent="0">
                  <a:buNone/>
                </a:pPr>
                <a:endParaRPr lang="pl-PL" dirty="0"/>
              </a:p>
              <a:p>
                <a:pPr marL="0" indent="0">
                  <a:buNone/>
                </a:pPr>
                <a14:m>
                  <m:oMathPara xmlns:m="http://schemas.openxmlformats.org/officeDocument/2006/math">
                    <m:oMathParaPr>
                      <m:jc m:val="centerGroup"/>
                    </m:oMathParaPr>
                    <m:oMath xmlns:m="http://schemas.openxmlformats.org/officeDocument/2006/math">
                      <m:nary>
                        <m:naryPr>
                          <m:chr m:val="∑"/>
                          <m:ctrlPr>
                            <a:rPr lang="pl-PL" i="1" smtClean="0">
                              <a:latin typeface="Cambria Math" panose="02040503050406030204" pitchFamily="18" charset="0"/>
                            </a:rPr>
                          </m:ctrlPr>
                        </m:naryPr>
                        <m:sub>
                          <m:r>
                            <m:rPr>
                              <m:brk m:alnAt="23"/>
                            </m:rPr>
                            <a:rPr lang="pl-PL" i="1">
                              <a:latin typeface="Cambria Math" panose="02040503050406030204" pitchFamily="18" charset="0"/>
                            </a:rPr>
                            <m:t>𝑖</m:t>
                          </m:r>
                          <m:r>
                            <a:rPr lang="pl-PL" i="1">
                              <a:latin typeface="Cambria Math" panose="02040503050406030204" pitchFamily="18" charset="0"/>
                            </a:rPr>
                            <m:t>=1</m:t>
                          </m:r>
                        </m:sub>
                        <m:sup>
                          <m:r>
                            <a:rPr lang="pl-PL" i="1">
                              <a:latin typeface="Cambria Math" panose="02040503050406030204" pitchFamily="18" charset="0"/>
                            </a:rPr>
                            <m:t>𝑛</m:t>
                          </m:r>
                        </m:sup>
                        <m:e>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𝑖</m:t>
                                  </m:r>
                                </m:sub>
                              </m:sSub>
                              <m:r>
                                <a:rPr lang="pl-PL" b="0" i="1" smtClean="0">
                                  <a:latin typeface="Cambria Math" panose="02040503050406030204" pitchFamily="18" charset="0"/>
                                </a:rPr>
                                <m:t>−</m:t>
                              </m:r>
                              <m:sSub>
                                <m:sSubPr>
                                  <m:ctrlPr>
                                    <a:rPr lang="pl-PL" i="1">
                                      <a:latin typeface="Cambria Math" panose="02040503050406030204" pitchFamily="18" charset="0"/>
                                      <a:ea typeface="Cambria Math" panose="02040503050406030204" pitchFamily="18" charset="0"/>
                                    </a:rPr>
                                  </m:ctrlPr>
                                </m:sSubPr>
                                <m:e>
                                  <m:acc>
                                    <m:accPr>
                                      <m:chr m:val="̅"/>
                                      <m:ctrlPr>
                                        <a:rPr lang="pl-PL" i="1">
                                          <a:latin typeface="Cambria Math" panose="02040503050406030204" pitchFamily="18" charset="0"/>
                                        </a:rPr>
                                      </m:ctrlPr>
                                    </m:accPr>
                                    <m:e>
                                      <m:r>
                                        <a:rPr lang="pl-PL" i="1">
                                          <a:latin typeface="Cambria Math" panose="02040503050406030204" pitchFamily="18" charset="0"/>
                                        </a:rPr>
                                        <m:t>𝑥</m:t>
                                      </m:r>
                                    </m:e>
                                  </m:acc>
                                </m:e>
                                <m:sub>
                                  <m:r>
                                    <a:rPr lang="pl-PL" b="0" i="1" smtClean="0">
                                      <a:latin typeface="Cambria Math" panose="02040503050406030204" pitchFamily="18" charset="0"/>
                                      <a:ea typeface="Cambria Math" panose="02040503050406030204" pitchFamily="18" charset="0"/>
                                    </a:rPr>
                                    <m:t>𝐻</m:t>
                                  </m:r>
                                </m:sub>
                              </m:sSub>
                            </m:num>
                            <m:den>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𝑖</m:t>
                                  </m:r>
                                </m:sub>
                              </m:sSub>
                            </m:den>
                          </m:f>
                        </m:e>
                      </m:nary>
                      <m:r>
                        <a:rPr lang="pl-PL">
                          <a:latin typeface="Cambria Math" panose="02040503050406030204" pitchFamily="18" charset="0"/>
                        </a:rPr>
                        <m:t>=0</m:t>
                      </m:r>
                      <m:r>
                        <a:rPr lang="pl-PL" b="0" i="0" smtClean="0">
                          <a:latin typeface="Cambria Math" panose="02040503050406030204" pitchFamily="18" charset="0"/>
                        </a:rPr>
                        <m:t>,  </m:t>
                      </m:r>
                      <m:nary>
                        <m:naryPr>
                          <m:chr m:val="∑"/>
                          <m:ctrlPr>
                            <a:rPr lang="pl-PL" i="1">
                              <a:latin typeface="Cambria Math" panose="02040503050406030204" pitchFamily="18" charset="0"/>
                            </a:rPr>
                          </m:ctrlPr>
                        </m:naryPr>
                        <m:sub>
                          <m:r>
                            <m:rPr>
                              <m:brk m:alnAt="23"/>
                            </m:rPr>
                            <a:rPr lang="pl-PL" i="1">
                              <a:latin typeface="Cambria Math" panose="02040503050406030204" pitchFamily="18" charset="0"/>
                            </a:rPr>
                            <m:t>𝑖</m:t>
                          </m:r>
                          <m:r>
                            <a:rPr lang="pl-PL" i="1">
                              <a:latin typeface="Cambria Math" panose="02040503050406030204" pitchFamily="18" charset="0"/>
                            </a:rPr>
                            <m:t>=1</m:t>
                          </m:r>
                        </m:sub>
                        <m:sup>
                          <m:r>
                            <a:rPr lang="pl-PL" i="1">
                              <a:latin typeface="Cambria Math" panose="02040503050406030204" pitchFamily="18" charset="0"/>
                            </a:rPr>
                            <m:t>𝑛</m:t>
                          </m:r>
                        </m:sup>
                        <m:e>
                          <m:f>
                            <m:fPr>
                              <m:ctrlPr>
                                <a:rPr lang="pl-PL" i="1">
                                  <a:latin typeface="Cambria Math" panose="02040503050406030204" pitchFamily="18" charset="0"/>
                                </a:rPr>
                              </m:ctrlPr>
                            </m:fPr>
                            <m:num>
                              <m:r>
                                <a:rPr lang="pl-PL" b="0" i="1" smtClean="0">
                                  <a:latin typeface="Cambria Math" panose="02040503050406030204" pitchFamily="18" charset="0"/>
                                </a:rPr>
                                <m:t>1</m:t>
                              </m:r>
                            </m:num>
                            <m:den>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𝑖</m:t>
                                  </m:r>
                                </m:sub>
                              </m:sSub>
                            </m:den>
                          </m:f>
                        </m:e>
                      </m:nary>
                      <m:r>
                        <a:rPr lang="pl-PL">
                          <a:latin typeface="Cambria Math" panose="02040503050406030204" pitchFamily="18" charset="0"/>
                        </a:rPr>
                        <m:t>=</m:t>
                      </m:r>
                      <m:r>
                        <a:rPr lang="pl-PL" b="0" i="1" smtClean="0">
                          <a:latin typeface="Cambria Math" panose="02040503050406030204" pitchFamily="18" charset="0"/>
                        </a:rPr>
                        <m:t>𝑛</m:t>
                      </m:r>
                      <m:r>
                        <a:rPr lang="pl-PL" b="0" i="1" smtClean="0">
                          <a:latin typeface="Cambria Math" panose="02040503050406030204" pitchFamily="18" charset="0"/>
                        </a:rPr>
                        <m:t>⋅</m:t>
                      </m:r>
                      <m:f>
                        <m:fPr>
                          <m:ctrlPr>
                            <a:rPr lang="pl-PL" i="1">
                              <a:latin typeface="Cambria Math" panose="02040503050406030204" pitchFamily="18" charset="0"/>
                            </a:rPr>
                          </m:ctrlPr>
                        </m:fPr>
                        <m:num>
                          <m:r>
                            <a:rPr lang="pl-PL" i="1">
                              <a:latin typeface="Cambria Math" panose="02040503050406030204" pitchFamily="18" charset="0"/>
                            </a:rPr>
                            <m:t>1</m:t>
                          </m:r>
                        </m:num>
                        <m:den>
                          <m:sSub>
                            <m:sSubPr>
                              <m:ctrlPr>
                                <a:rPr lang="pl-PL" i="1">
                                  <a:latin typeface="Cambria Math" panose="02040503050406030204" pitchFamily="18" charset="0"/>
                                  <a:ea typeface="Cambria Math" panose="02040503050406030204" pitchFamily="18" charset="0"/>
                                </a:rPr>
                              </m:ctrlPr>
                            </m:sSubPr>
                            <m:e>
                              <m:acc>
                                <m:accPr>
                                  <m:chr m:val="̅"/>
                                  <m:ctrlPr>
                                    <a:rPr lang="pl-PL" i="1">
                                      <a:latin typeface="Cambria Math" panose="02040503050406030204" pitchFamily="18" charset="0"/>
                                    </a:rPr>
                                  </m:ctrlPr>
                                </m:accPr>
                                <m:e>
                                  <m:r>
                                    <a:rPr lang="pl-PL" i="1">
                                      <a:latin typeface="Cambria Math" panose="02040503050406030204" pitchFamily="18" charset="0"/>
                                    </a:rPr>
                                    <m:t>𝑥</m:t>
                                  </m:r>
                                </m:e>
                              </m:acc>
                            </m:e>
                            <m:sub>
                              <m:r>
                                <a:rPr lang="pl-PL" i="1">
                                  <a:latin typeface="Cambria Math" panose="02040503050406030204" pitchFamily="18" charset="0"/>
                                  <a:ea typeface="Cambria Math" panose="02040503050406030204" pitchFamily="18" charset="0"/>
                                </a:rPr>
                                <m:t>𝐻</m:t>
                              </m:r>
                            </m:sub>
                          </m:sSub>
                        </m:den>
                      </m:f>
                      <m:r>
                        <a:rPr lang="pl-PL" b="0" i="1" smtClean="0">
                          <a:latin typeface="Cambria Math" panose="02040503050406030204" pitchFamily="18" charset="0"/>
                        </a:rPr>
                        <m:t>.</m:t>
                      </m:r>
                    </m:oMath>
                  </m:oMathPara>
                </a14:m>
                <a:endParaRPr lang="pl-PL" dirty="0"/>
              </a:p>
            </p:txBody>
          </p:sp>
        </mc:Choice>
        <mc:Fallback xmlns="">
          <p:sp>
            <p:nvSpPr>
              <p:cNvPr id="3" name="Symbol zastępczy zawartości 2">
                <a:extLst>
                  <a:ext uri="{FF2B5EF4-FFF2-40B4-BE49-F238E27FC236}">
                    <a16:creationId xmlns:a16="http://schemas.microsoft.com/office/drawing/2014/main" id="{DBD331FB-5CFF-4108-A922-BEC3245DA2EF}"/>
                  </a:ext>
                </a:extLst>
              </p:cNvPr>
              <p:cNvSpPr>
                <a:spLocks noGrp="1" noRot="1" noChangeAspect="1" noMove="1" noResize="1" noEditPoints="1" noAdjustHandles="1" noChangeArrowheads="1" noChangeShapeType="1" noTextEdit="1"/>
              </p:cNvSpPr>
              <p:nvPr>
                <p:ph idx="1"/>
              </p:nvPr>
            </p:nvSpPr>
            <p:spPr>
              <a:xfrm>
                <a:off x="469900" y="1460501"/>
                <a:ext cx="8804102" cy="5216344"/>
              </a:xfrm>
              <a:blipFill>
                <a:blip r:embed="rId2"/>
                <a:stretch>
                  <a:fillRect l="-139"/>
                </a:stretch>
              </a:blipFill>
            </p:spPr>
            <p:txBody>
              <a:bodyPr/>
              <a:lstStyle/>
              <a:p>
                <a:r>
                  <a:rPr lang="pl-PL">
                    <a:noFill/>
                  </a:rPr>
                  <a:t> </a:t>
                </a:r>
              </a:p>
            </p:txBody>
          </p:sp>
        </mc:Fallback>
      </mc:AlternateContent>
    </p:spTree>
    <p:extLst>
      <p:ext uri="{BB962C8B-B14F-4D97-AF65-F5344CB8AC3E}">
        <p14:creationId xmlns:p14="http://schemas.microsoft.com/office/powerpoint/2010/main" val="189113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6C44BE-6EEA-40BB-80BB-7AAF4EAD50AB}"/>
              </a:ext>
            </a:extLst>
          </p:cNvPr>
          <p:cNvSpPr>
            <a:spLocks noGrp="1"/>
          </p:cNvSpPr>
          <p:nvPr>
            <p:ph type="title"/>
          </p:nvPr>
        </p:nvSpPr>
        <p:spPr>
          <a:xfrm>
            <a:off x="677334" y="609600"/>
            <a:ext cx="8596668" cy="698500"/>
          </a:xfrm>
        </p:spPr>
        <p:txBody>
          <a:bodyPr/>
          <a:lstStyle/>
          <a:p>
            <a:r>
              <a:rPr lang="pl-PL" dirty="0"/>
              <a:t>Własności średnich</a:t>
            </a:r>
          </a:p>
        </p:txBody>
      </p:sp>
      <p:sp>
        <p:nvSpPr>
          <p:cNvPr id="3" name="Symbol zastępczy zawartości 2">
            <a:extLst>
              <a:ext uri="{FF2B5EF4-FFF2-40B4-BE49-F238E27FC236}">
                <a16:creationId xmlns:a16="http://schemas.microsoft.com/office/drawing/2014/main" id="{DBD331FB-5CFF-4108-A922-BEC3245DA2EF}"/>
              </a:ext>
            </a:extLst>
          </p:cNvPr>
          <p:cNvSpPr>
            <a:spLocks noGrp="1"/>
          </p:cNvSpPr>
          <p:nvPr>
            <p:ph idx="1"/>
          </p:nvPr>
        </p:nvSpPr>
        <p:spPr>
          <a:xfrm>
            <a:off x="469900" y="1460501"/>
            <a:ext cx="8804102" cy="5216344"/>
          </a:xfrm>
        </p:spPr>
        <p:txBody>
          <a:bodyPr>
            <a:normAutofit/>
          </a:bodyPr>
          <a:lstStyle/>
          <a:p>
            <a:r>
              <a:rPr lang="pl-PL" dirty="0"/>
              <a:t>Średnia arytmetyczna ma punkt stały i jest:</a:t>
            </a:r>
          </a:p>
          <a:p>
            <a:pPr marL="715963" indent="-257175">
              <a:buFont typeface="Arial" panose="020B0604020202020204" pitchFamily="34" charset="0"/>
              <a:buChar char="•"/>
            </a:pPr>
            <a:r>
              <a:rPr lang="pl-PL" dirty="0"/>
              <a:t>dodatnio jednorodna</a:t>
            </a:r>
          </a:p>
          <a:p>
            <a:pPr marL="715963" indent="-257175">
              <a:buFont typeface="Arial" panose="020B0604020202020204" pitchFamily="34" charset="0"/>
              <a:buChar char="•"/>
            </a:pPr>
            <a:r>
              <a:rPr lang="pl-PL" dirty="0"/>
              <a:t>translacyjna</a:t>
            </a:r>
          </a:p>
          <a:p>
            <a:pPr marL="715963" indent="-257175">
              <a:buFont typeface="Arial" panose="020B0604020202020204" pitchFamily="34" charset="0"/>
              <a:buChar char="•"/>
            </a:pPr>
            <a:r>
              <a:rPr lang="pl-PL" dirty="0"/>
              <a:t>idempotentna</a:t>
            </a:r>
          </a:p>
          <a:p>
            <a:pPr marL="715963" indent="-257175">
              <a:buFont typeface="Arial" panose="020B0604020202020204" pitchFamily="34" charset="0"/>
              <a:buChar char="•"/>
            </a:pPr>
            <a:r>
              <a:rPr lang="pl-PL" dirty="0"/>
              <a:t>monotoniczna</a:t>
            </a:r>
          </a:p>
          <a:p>
            <a:r>
              <a:rPr lang="pl-PL" dirty="0"/>
              <a:t>Średnia geometryczna i harmoniczna ma punkt stały i jest:</a:t>
            </a:r>
          </a:p>
          <a:p>
            <a:pPr marL="715963" indent="-257175">
              <a:buFont typeface="Arial" panose="020B0604020202020204" pitchFamily="34" charset="0"/>
              <a:buChar char="•"/>
            </a:pPr>
            <a:r>
              <a:rPr lang="pl-PL" dirty="0"/>
              <a:t>dodatnio jednorodna</a:t>
            </a:r>
          </a:p>
          <a:p>
            <a:pPr marL="715963" indent="-257175">
              <a:buFont typeface="Arial" panose="020B0604020202020204" pitchFamily="34" charset="0"/>
              <a:buChar char="•"/>
            </a:pPr>
            <a:r>
              <a:rPr lang="pl-PL" dirty="0"/>
              <a:t>idempotentna</a:t>
            </a:r>
          </a:p>
          <a:p>
            <a:pPr marL="715963" indent="-257175">
              <a:buFont typeface="Arial" panose="020B0604020202020204" pitchFamily="34" charset="0"/>
              <a:buChar char="•"/>
            </a:pPr>
            <a:r>
              <a:rPr lang="pl-PL" dirty="0"/>
              <a:t>monotoniczna</a:t>
            </a:r>
          </a:p>
          <a:p>
            <a:endParaRPr lang="pl-PL" dirty="0"/>
          </a:p>
        </p:txBody>
      </p:sp>
    </p:spTree>
    <p:extLst>
      <p:ext uri="{BB962C8B-B14F-4D97-AF65-F5344CB8AC3E}">
        <p14:creationId xmlns:p14="http://schemas.microsoft.com/office/powerpoint/2010/main" val="352219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B01C3D1-3123-4827-812D-42BF03372C6F}"/>
              </a:ext>
            </a:extLst>
          </p:cNvPr>
          <p:cNvSpPr>
            <a:spLocks noGrp="1"/>
          </p:cNvSpPr>
          <p:nvPr>
            <p:ph type="title"/>
          </p:nvPr>
        </p:nvSpPr>
        <p:spPr/>
        <p:txBody>
          <a:bodyPr/>
          <a:lstStyle/>
          <a:p>
            <a:r>
              <a:rPr lang="pl-PL" dirty="0"/>
              <a:t>Miary położenia pozycyjne</a:t>
            </a:r>
            <a:br>
              <a:rPr lang="pl-PL"/>
            </a:br>
            <a:r>
              <a:rPr lang="pl-PL" sz="2800"/>
              <a:t>Dominanta</a:t>
            </a:r>
            <a:endParaRPr lang="pl-PL" dirty="0"/>
          </a:p>
        </p:txBody>
      </p:sp>
      <p:sp>
        <p:nvSpPr>
          <p:cNvPr id="3" name="Symbol zastępczy zawartości 2">
            <a:extLst>
              <a:ext uri="{FF2B5EF4-FFF2-40B4-BE49-F238E27FC236}">
                <a16:creationId xmlns:a16="http://schemas.microsoft.com/office/drawing/2014/main" id="{110420BA-8E83-434F-AD95-07D5284E348C}"/>
              </a:ext>
            </a:extLst>
          </p:cNvPr>
          <p:cNvSpPr>
            <a:spLocks noGrp="1"/>
          </p:cNvSpPr>
          <p:nvPr>
            <p:ph idx="1"/>
          </p:nvPr>
        </p:nvSpPr>
        <p:spPr/>
        <p:txBody>
          <a:bodyPr/>
          <a:lstStyle/>
          <a:p>
            <a:r>
              <a:rPr lang="pl-PL" dirty="0"/>
              <a:t>Dominanta (modalna, wartość najczęstsza) jest to najczęściej powtarzająca się wartość zmiennej w szeregu statystycznym. Określa ona najbardziej typową wartość zmiennej w badanej zbiorowości. Charakterystyczną cechą dominanty jest możliwość jej wyznaczenia zarówno z szeregów dotyczących cechy mierzalnej, jak i niemierzalnej.</a:t>
            </a:r>
          </a:p>
          <a:p>
            <a:r>
              <a:rPr lang="pl-PL" dirty="0"/>
              <a:t>Wartość dominanty można ustalić jedynie dla rozkładów, które mają jedną wartość dominującą. </a:t>
            </a:r>
          </a:p>
        </p:txBody>
      </p:sp>
    </p:spTree>
    <p:extLst>
      <p:ext uri="{BB962C8B-B14F-4D97-AF65-F5344CB8AC3E}">
        <p14:creationId xmlns:p14="http://schemas.microsoft.com/office/powerpoint/2010/main" val="27663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688188-87BE-41F1-8420-06F6C5DFD2FE}"/>
              </a:ext>
            </a:extLst>
          </p:cNvPr>
          <p:cNvSpPr>
            <a:spLocks noGrp="1"/>
          </p:cNvSpPr>
          <p:nvPr>
            <p:ph type="title"/>
          </p:nvPr>
        </p:nvSpPr>
        <p:spPr/>
        <p:txBody>
          <a:bodyPr/>
          <a:lstStyle/>
          <a:p>
            <a:r>
              <a:rPr lang="pl-PL" dirty="0"/>
              <a:t>Miary położenia pozycyjne</a:t>
            </a:r>
            <a:br>
              <a:rPr lang="pl-PL" dirty="0"/>
            </a:br>
            <a:r>
              <a:rPr lang="pl-PL" sz="2800" dirty="0"/>
              <a:t>Mediana</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D84A4765-CBCF-4576-8326-2F2F0C2AC4D0}"/>
                  </a:ext>
                </a:extLst>
              </p:cNvPr>
              <p:cNvSpPr>
                <a:spLocks noGrp="1"/>
              </p:cNvSpPr>
              <p:nvPr>
                <p:ph idx="1"/>
              </p:nvPr>
            </p:nvSpPr>
            <p:spPr/>
            <p:txBody>
              <a:bodyPr/>
              <a:lstStyle/>
              <a:p>
                <a:r>
                  <a:rPr lang="pl-PL" dirty="0"/>
                  <a:t>Dzieli zbiorowość na dwie równe części; połowa jednostek ma wartości cechy mniejsze lub równe medianie, a połowa wartości cechy równe lub większe od Me; stąd nazwa </a:t>
                </a:r>
                <a:r>
                  <a:rPr lang="pl-PL" i="1" dirty="0"/>
                  <a:t>wartość środkowa</a:t>
                </a:r>
              </a:p>
              <a:p>
                <a:pPr marL="0" indent="0">
                  <a:buNone/>
                </a:pPr>
                <a:endParaRPr lang="pl-PL" dirty="0"/>
              </a:p>
              <a:p>
                <a:pPr marL="0" indent="0">
                  <a:buNone/>
                </a:pPr>
                <a:endParaRPr lang="pl-PL" dirty="0"/>
              </a:p>
              <a:p>
                <a:pPr marL="0" indent="0">
                  <a:buNone/>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𝑀𝑒</m:t>
                      </m:r>
                      <m:r>
                        <a:rPr lang="pl-PL" b="0" i="1" smtClean="0">
                          <a:latin typeface="Cambria Math" panose="02040503050406030204" pitchFamily="18" charset="0"/>
                        </a:rPr>
                        <m:t>=</m:t>
                      </m:r>
                      <m:d>
                        <m:dPr>
                          <m:begChr m:val="{"/>
                          <m:endChr m:val=""/>
                          <m:ctrlPr>
                            <a:rPr lang="pl-PL" b="0" i="1" smtClean="0">
                              <a:latin typeface="Cambria Math" panose="02040503050406030204" pitchFamily="18" charset="0"/>
                            </a:rPr>
                          </m:ctrlPr>
                        </m:dPr>
                        <m:e>
                          <m:eqArr>
                            <m:eqArrPr>
                              <m:ctrlPr>
                                <a:rPr lang="pl-PL" b="0" i="1" smtClean="0">
                                  <a:latin typeface="Cambria Math" panose="02040503050406030204" pitchFamily="18" charset="0"/>
                                </a:rPr>
                              </m:ctrlPr>
                            </m:eqArrPr>
                            <m:e>
                              <m:sSub>
                                <m:sSubPr>
                                  <m:ctrlPr>
                                    <a:rPr lang="pl-PL" i="1">
                                      <a:latin typeface="Cambria Math" panose="02040503050406030204" pitchFamily="18" charset="0"/>
                                    </a:rPr>
                                  </m:ctrlPr>
                                </m:sSubPr>
                                <m:e>
                                  <m:r>
                                    <a:rPr lang="pl-PL" i="1">
                                      <a:latin typeface="Cambria Math" panose="02040503050406030204" pitchFamily="18" charset="0"/>
                                    </a:rPr>
                                    <m:t>𝑥</m:t>
                                  </m:r>
                                </m:e>
                                <m:sub>
                                  <m:f>
                                    <m:fPr>
                                      <m:ctrlPr>
                                        <a:rPr lang="pl-PL" i="1">
                                          <a:latin typeface="Cambria Math" panose="02040503050406030204" pitchFamily="18" charset="0"/>
                                        </a:rPr>
                                      </m:ctrlPr>
                                    </m:fPr>
                                    <m:num>
                                      <m:r>
                                        <a:rPr lang="pl-PL" i="1">
                                          <a:latin typeface="Cambria Math" panose="02040503050406030204" pitchFamily="18" charset="0"/>
                                        </a:rPr>
                                        <m:t>𝑛</m:t>
                                      </m:r>
                                      <m:r>
                                        <a:rPr lang="pl-PL" i="1">
                                          <a:latin typeface="Cambria Math" panose="02040503050406030204" pitchFamily="18" charset="0"/>
                                        </a:rPr>
                                        <m:t>+1</m:t>
                                      </m:r>
                                    </m:num>
                                    <m:den>
                                      <m:r>
                                        <a:rPr lang="pl-PL" i="1">
                                          <a:latin typeface="Cambria Math" panose="02040503050406030204" pitchFamily="18" charset="0"/>
                                        </a:rPr>
                                        <m:t>2</m:t>
                                      </m:r>
                                    </m:den>
                                  </m:f>
                                </m:sub>
                              </m:sSub>
                              <m:r>
                                <a:rPr lang="pl-PL" b="0" i="1" smtClean="0">
                                  <a:latin typeface="Cambria Math" panose="02040503050406030204" pitchFamily="18" charset="0"/>
                                </a:rPr>
                                <m:t>,              </m:t>
                              </m:r>
                              <m:r>
                                <a:rPr lang="pl-PL" b="0" i="1" smtClean="0">
                                  <a:latin typeface="Cambria Math" panose="02040503050406030204" pitchFamily="18" charset="0"/>
                                </a:rPr>
                                <m:t>𝑔𝑑𝑦</m:t>
                              </m:r>
                              <m:r>
                                <a:rPr lang="pl-PL" b="0" i="1" smtClean="0">
                                  <a:latin typeface="Cambria Math" panose="02040503050406030204" pitchFamily="18" charset="0"/>
                                </a:rPr>
                                <m:t> </m:t>
                              </m:r>
                              <m:r>
                                <a:rPr lang="pl-PL" b="0" i="1" smtClean="0">
                                  <a:latin typeface="Cambria Math" panose="02040503050406030204" pitchFamily="18" charset="0"/>
                                </a:rPr>
                                <m:t>𝑛</m:t>
                              </m:r>
                              <m:r>
                                <a:rPr lang="pl-PL" b="0" i="1" smtClean="0">
                                  <a:latin typeface="Cambria Math" panose="02040503050406030204" pitchFamily="18" charset="0"/>
                                </a:rPr>
                                <m:t> </m:t>
                              </m:r>
                              <m:r>
                                <a:rPr lang="pl-PL" b="0" i="1" smtClean="0">
                                  <a:latin typeface="Cambria Math" panose="02040503050406030204" pitchFamily="18" charset="0"/>
                                </a:rPr>
                                <m:t>𝑗𝑒𝑠𝑡</m:t>
                              </m:r>
                              <m:r>
                                <a:rPr lang="pl-PL" b="0" i="1" smtClean="0">
                                  <a:latin typeface="Cambria Math" panose="02040503050406030204" pitchFamily="18" charset="0"/>
                                </a:rPr>
                                <m:t> </m:t>
                              </m:r>
                              <m:r>
                                <a:rPr lang="pl-PL" b="0" i="1" smtClean="0">
                                  <a:latin typeface="Cambria Math" panose="02040503050406030204" pitchFamily="18" charset="0"/>
                                </a:rPr>
                                <m:t>𝑛𝑖𝑒𝑝𝑎𝑟𝑧𝑦𝑠𝑡𝑒</m:t>
                              </m:r>
                              <m:r>
                                <a:rPr lang="pl-PL" b="0" i="1" smtClean="0">
                                  <a:latin typeface="Cambria Math" panose="02040503050406030204" pitchFamily="18" charset="0"/>
                                </a:rPr>
                                <m:t> </m:t>
                              </m:r>
                            </m:e>
                            <m:e>
                              <m:r>
                                <a:rPr lang="pl-PL" b="0" i="1" smtClean="0">
                                  <a:latin typeface="Cambria Math" panose="02040503050406030204" pitchFamily="18" charset="0"/>
                                </a:rPr>
                                <m:t>&amp;</m:t>
                              </m:r>
                              <m:f>
                                <m:fPr>
                                  <m:ctrlPr>
                                    <a:rPr lang="pl-PL" b="0"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𝑥</m:t>
                                      </m:r>
                                    </m:e>
                                    <m:sub>
                                      <m:f>
                                        <m:fPr>
                                          <m:ctrlPr>
                                            <a:rPr lang="pl-PL" i="1">
                                              <a:latin typeface="Cambria Math" panose="02040503050406030204" pitchFamily="18" charset="0"/>
                                            </a:rPr>
                                          </m:ctrlPr>
                                        </m:fPr>
                                        <m:num>
                                          <m:r>
                                            <a:rPr lang="pl-PL" i="1">
                                              <a:latin typeface="Cambria Math" panose="02040503050406030204" pitchFamily="18" charset="0"/>
                                            </a:rPr>
                                            <m:t>𝑛</m:t>
                                          </m:r>
                                        </m:num>
                                        <m:den>
                                          <m:r>
                                            <a:rPr lang="pl-PL" i="1">
                                              <a:latin typeface="Cambria Math" panose="02040503050406030204" pitchFamily="18" charset="0"/>
                                            </a:rPr>
                                            <m:t>2</m:t>
                                          </m:r>
                                        </m:den>
                                      </m:f>
                                    </m:sub>
                                  </m:sSub>
                                  <m:r>
                                    <a:rPr lang="pl-PL" i="1">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𝑥</m:t>
                                      </m:r>
                                    </m:e>
                                    <m:sub>
                                      <m:f>
                                        <m:fPr>
                                          <m:ctrlPr>
                                            <a:rPr lang="pl-PL" i="1">
                                              <a:latin typeface="Cambria Math" panose="02040503050406030204" pitchFamily="18" charset="0"/>
                                            </a:rPr>
                                          </m:ctrlPr>
                                        </m:fPr>
                                        <m:num>
                                          <m:r>
                                            <a:rPr lang="pl-PL" i="1">
                                              <a:latin typeface="Cambria Math" panose="02040503050406030204" pitchFamily="18" charset="0"/>
                                            </a:rPr>
                                            <m:t>𝑛</m:t>
                                          </m:r>
                                        </m:num>
                                        <m:den>
                                          <m:r>
                                            <a:rPr lang="pl-PL" i="1">
                                              <a:latin typeface="Cambria Math" panose="02040503050406030204" pitchFamily="18" charset="0"/>
                                            </a:rPr>
                                            <m:t>2</m:t>
                                          </m:r>
                                        </m:den>
                                      </m:f>
                                      <m:r>
                                        <a:rPr lang="pl-PL" i="1">
                                          <a:latin typeface="Cambria Math" panose="02040503050406030204" pitchFamily="18" charset="0"/>
                                        </a:rPr>
                                        <m:t>+1</m:t>
                                      </m:r>
                                    </m:sub>
                                  </m:sSub>
                                </m:num>
                                <m:den>
                                  <m:r>
                                    <a:rPr lang="pl-PL" b="0" i="1" smtClean="0">
                                      <a:latin typeface="Cambria Math" panose="02040503050406030204" pitchFamily="18" charset="0"/>
                                    </a:rPr>
                                    <m:t>2</m:t>
                                  </m:r>
                                </m:den>
                              </m:f>
                              <m:r>
                                <a:rPr lang="pl-PL" b="0" i="1" smtClean="0">
                                  <a:latin typeface="Cambria Math" panose="02040503050406030204" pitchFamily="18" charset="0"/>
                                </a:rPr>
                                <m:t>,</m:t>
                              </m:r>
                              <m:r>
                                <a:rPr lang="pl-PL" i="1" smtClean="0">
                                  <a:latin typeface="Cambria Math" panose="02040503050406030204" pitchFamily="18" charset="0"/>
                                </a:rPr>
                                <m:t> </m:t>
                              </m:r>
                              <m:r>
                                <a:rPr lang="pl-PL" b="0" i="1" smtClean="0">
                                  <a:latin typeface="Cambria Math" panose="02040503050406030204" pitchFamily="18" charset="0"/>
                                </a:rPr>
                                <m:t>  </m:t>
                              </m:r>
                              <m:r>
                                <a:rPr lang="pl-PL" b="0" i="1" smtClean="0">
                                  <a:latin typeface="Cambria Math" panose="02040503050406030204" pitchFamily="18" charset="0"/>
                                </a:rPr>
                                <m:t>𝑔𝑑𝑦</m:t>
                              </m:r>
                              <m:r>
                                <a:rPr lang="pl-PL" b="0" i="1" smtClean="0">
                                  <a:latin typeface="Cambria Math" panose="02040503050406030204" pitchFamily="18" charset="0"/>
                                </a:rPr>
                                <m:t> </m:t>
                              </m:r>
                              <m:r>
                                <a:rPr lang="pl-PL" b="0" i="1" smtClean="0">
                                  <a:latin typeface="Cambria Math" panose="02040503050406030204" pitchFamily="18" charset="0"/>
                                </a:rPr>
                                <m:t>𝑛</m:t>
                              </m:r>
                              <m:r>
                                <a:rPr lang="pl-PL" b="0" i="1" smtClean="0">
                                  <a:latin typeface="Cambria Math" panose="02040503050406030204" pitchFamily="18" charset="0"/>
                                </a:rPr>
                                <m:t> </m:t>
                              </m:r>
                              <m:r>
                                <a:rPr lang="pl-PL" b="0" i="1" smtClean="0">
                                  <a:latin typeface="Cambria Math" panose="02040503050406030204" pitchFamily="18" charset="0"/>
                                </a:rPr>
                                <m:t>𝑗𝑒𝑠𝑡</m:t>
                              </m:r>
                              <m:r>
                                <a:rPr lang="pl-PL" b="0" i="1" smtClean="0">
                                  <a:latin typeface="Cambria Math" panose="02040503050406030204" pitchFamily="18" charset="0"/>
                                </a:rPr>
                                <m:t> </m:t>
                              </m:r>
                              <m:r>
                                <a:rPr lang="pl-PL" b="0" i="1" smtClean="0">
                                  <a:latin typeface="Cambria Math" panose="02040503050406030204" pitchFamily="18" charset="0"/>
                                </a:rPr>
                                <m:t>𝑝𝑎𝑟𝑧𝑦𝑠𝑡𝑒</m:t>
                              </m:r>
                            </m:e>
                          </m:eqArr>
                        </m:e>
                      </m:d>
                    </m:oMath>
                  </m:oMathPara>
                </a14:m>
                <a:endParaRPr lang="pl-PL" dirty="0"/>
              </a:p>
            </p:txBody>
          </p:sp>
        </mc:Choice>
        <mc:Fallback xmlns="">
          <p:sp>
            <p:nvSpPr>
              <p:cNvPr id="3" name="Symbol zastępczy zawartości 2">
                <a:extLst>
                  <a:ext uri="{FF2B5EF4-FFF2-40B4-BE49-F238E27FC236}">
                    <a16:creationId xmlns:a16="http://schemas.microsoft.com/office/drawing/2014/main" id="{D84A4765-CBCF-4576-8326-2F2F0C2AC4D0}"/>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pl-PL">
                    <a:noFill/>
                  </a:rPr>
                  <a:t> </a:t>
                </a:r>
              </a:p>
            </p:txBody>
          </p:sp>
        </mc:Fallback>
      </mc:AlternateContent>
    </p:spTree>
    <p:extLst>
      <p:ext uri="{BB962C8B-B14F-4D97-AF65-F5344CB8AC3E}">
        <p14:creationId xmlns:p14="http://schemas.microsoft.com/office/powerpoint/2010/main" val="3516568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12E6E9-1840-4E8B-B995-B33556ADA283}"/>
              </a:ext>
            </a:extLst>
          </p:cNvPr>
          <p:cNvSpPr>
            <a:spLocks noGrp="1"/>
          </p:cNvSpPr>
          <p:nvPr>
            <p:ph type="title"/>
          </p:nvPr>
        </p:nvSpPr>
        <p:spPr/>
        <p:txBody>
          <a:bodyPr/>
          <a:lstStyle/>
          <a:p>
            <a:r>
              <a:rPr lang="pl-PL" dirty="0"/>
              <a:t>Miary położenia pozycyjne</a:t>
            </a:r>
            <a:br>
              <a:rPr lang="pl-PL" dirty="0"/>
            </a:br>
            <a:r>
              <a:rPr lang="pl-PL" sz="2800" dirty="0" err="1"/>
              <a:t>Kwantyle</a:t>
            </a:r>
            <a:r>
              <a:rPr lang="pl-PL" sz="2800" dirty="0"/>
              <a:t> </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32D1B9A-7887-4E2F-B05A-77509A48C698}"/>
                  </a:ext>
                </a:extLst>
              </p:cNvPr>
              <p:cNvSpPr>
                <a:spLocks noGrp="1"/>
              </p:cNvSpPr>
              <p:nvPr>
                <p:ph idx="1"/>
              </p:nvPr>
            </p:nvSpPr>
            <p:spPr>
              <a:xfrm>
                <a:off x="677334" y="1930400"/>
                <a:ext cx="8885766" cy="4432299"/>
              </a:xfrm>
            </p:spPr>
            <p:txBody>
              <a:bodyPr>
                <a:normAutofit/>
              </a:bodyPr>
              <a:lstStyle/>
              <a:p>
                <a:pPr marL="0" indent="0">
                  <a:buNone/>
                </a:pPr>
                <a:r>
                  <a:rPr lang="pl-PL" dirty="0"/>
                  <a:t>Kwantyle są to takie wartości cechy, które dzielą badaną zbiorowość na określone, części pod względem liczebności. Spośród </a:t>
                </a:r>
                <a:r>
                  <a:rPr lang="pl-PL" dirty="0" err="1"/>
                  <a:t>kwantyli</a:t>
                </a:r>
                <a:r>
                  <a:rPr lang="pl-PL" dirty="0"/>
                  <a:t> najczęściej używanymi miarami są </a:t>
                </a:r>
                <a:r>
                  <a:rPr lang="pl-PL" dirty="0" err="1"/>
                  <a:t>kwartyle</a:t>
                </a:r>
                <a:r>
                  <a:rPr lang="pl-PL" dirty="0"/>
                  <a:t>, wśród których wyróżniamy </a:t>
                </a:r>
                <a:r>
                  <a:rPr lang="pl-PL" dirty="0" err="1"/>
                  <a:t>kwartyl</a:t>
                </a:r>
                <a:r>
                  <a:rPr lang="pl-PL" dirty="0"/>
                  <a:t> pierwszy (dolny), </a:t>
                </a:r>
                <a:r>
                  <a:rPr lang="pl-PL" dirty="0" err="1"/>
                  <a:t>kwartyl</a:t>
                </a:r>
                <a:r>
                  <a:rPr lang="pl-PL" dirty="0"/>
                  <a:t> drugi (mediana) oraz </a:t>
                </a:r>
                <a:r>
                  <a:rPr lang="pl-PL" dirty="0" err="1"/>
                  <a:t>kwartyl</a:t>
                </a:r>
                <a:r>
                  <a:rPr lang="pl-PL" dirty="0"/>
                  <a:t> trzeci (górny). Każdy z </a:t>
                </a:r>
                <a:r>
                  <a:rPr lang="pl-PL" dirty="0" err="1"/>
                  <a:t>kwartyli</a:t>
                </a:r>
                <a:r>
                  <a:rPr lang="pl-PL" dirty="0"/>
                  <a:t> dzieli zbiorowość uporządkowaną niemalejąco pod względem liczebności na dwie części, przy czym:</a:t>
                </a:r>
              </a:p>
              <a:p>
                <a:r>
                  <a:rPr lang="pl-PL" b="1" dirty="0" err="1"/>
                  <a:t>kwartyl</a:t>
                </a:r>
                <a:r>
                  <a:rPr lang="pl-PL" b="1" dirty="0"/>
                  <a:t> pierwszy </a:t>
                </a:r>
                <a14:m>
                  <m:oMath xmlns:m="http://schemas.openxmlformats.org/officeDocument/2006/math">
                    <m:sSub>
                      <m:sSubPr>
                        <m:ctrlPr>
                          <a:rPr lang="pl-PL" b="1" i="1" smtClean="0">
                            <a:latin typeface="Cambria Math" panose="02040503050406030204" pitchFamily="18" charset="0"/>
                          </a:rPr>
                        </m:ctrlPr>
                      </m:sSubPr>
                      <m:e>
                        <m:r>
                          <a:rPr lang="pl-PL" b="1" i="1" smtClean="0">
                            <a:latin typeface="Cambria Math" panose="02040503050406030204" pitchFamily="18" charset="0"/>
                          </a:rPr>
                          <m:t>𝑸</m:t>
                        </m:r>
                      </m:e>
                      <m:sub>
                        <m:r>
                          <a:rPr lang="pl-PL" b="1" i="1" smtClean="0">
                            <a:latin typeface="Cambria Math" panose="02040503050406030204" pitchFamily="18" charset="0"/>
                          </a:rPr>
                          <m:t>𝟏</m:t>
                        </m:r>
                      </m:sub>
                    </m:sSub>
                  </m:oMath>
                </a14:m>
                <a:r>
                  <a:rPr lang="pl-PL" b="1" dirty="0"/>
                  <a:t> </a:t>
                </a:r>
                <a:r>
                  <a:rPr lang="pl-PL" dirty="0"/>
                  <a:t>dzieli zbiorowość na dwie części w ten sposób, że 25% jednostek zbiorowości ma wartości zmiennej mniejsze lub równe </a:t>
                </a:r>
                <a:r>
                  <a:rPr lang="pl-PL" dirty="0" err="1"/>
                  <a:t>kwartylowi</a:t>
                </a:r>
                <a:r>
                  <a:rPr lang="pl-PL" dirty="0"/>
                  <a:t> pierwszemu, a 75% -równe lub większe od tego </a:t>
                </a:r>
                <a:r>
                  <a:rPr lang="pl-PL" dirty="0" err="1"/>
                  <a:t>kwartyla</a:t>
                </a:r>
                <a:r>
                  <a:rPr lang="pl-PL" dirty="0"/>
                  <a:t>,</a:t>
                </a:r>
              </a:p>
              <a:p>
                <a:r>
                  <a:rPr lang="pl-PL" b="1" dirty="0"/>
                  <a:t>mediana</a:t>
                </a:r>
                <a:r>
                  <a:rPr lang="pl-PL" dirty="0"/>
                  <a:t> </a:t>
                </a:r>
                <a14:m>
                  <m:oMath xmlns:m="http://schemas.openxmlformats.org/officeDocument/2006/math">
                    <m:sSub>
                      <m:sSubPr>
                        <m:ctrlPr>
                          <a:rPr lang="pl-PL" b="1" i="1">
                            <a:latin typeface="Cambria Math" panose="02040503050406030204" pitchFamily="18" charset="0"/>
                          </a:rPr>
                        </m:ctrlPr>
                      </m:sSubPr>
                      <m:e>
                        <m:r>
                          <a:rPr lang="pl-PL" b="1" i="1" smtClean="0">
                            <a:latin typeface="Cambria Math" panose="02040503050406030204" pitchFamily="18" charset="0"/>
                          </a:rPr>
                          <m:t>𝑴𝒆</m:t>
                        </m:r>
                        <m:r>
                          <a:rPr lang="pl-PL" b="1" i="1" smtClean="0">
                            <a:latin typeface="Cambria Math" panose="02040503050406030204" pitchFamily="18" charset="0"/>
                          </a:rPr>
                          <m:t>=</m:t>
                        </m:r>
                        <m:r>
                          <a:rPr lang="pl-PL" b="1" i="1">
                            <a:latin typeface="Cambria Math" panose="02040503050406030204" pitchFamily="18" charset="0"/>
                          </a:rPr>
                          <m:t>𝑸</m:t>
                        </m:r>
                      </m:e>
                      <m:sub>
                        <m:r>
                          <a:rPr lang="pl-PL" b="1" i="1" smtClean="0">
                            <a:latin typeface="Cambria Math" panose="02040503050406030204" pitchFamily="18" charset="0"/>
                          </a:rPr>
                          <m:t>𝟐</m:t>
                        </m:r>
                      </m:sub>
                    </m:sSub>
                  </m:oMath>
                </a14:m>
                <a:r>
                  <a:rPr lang="pl-PL" b="1" dirty="0"/>
                  <a:t> </a:t>
                </a:r>
                <a:r>
                  <a:rPr lang="pl-PL" dirty="0"/>
                  <a:t>dzieli zbiorowość na dwie części w ten sposób, że 50% jednostek ma wartości mniejsze lub równe medianie oraz 50% -równe lub większe od mediany,</a:t>
                </a:r>
              </a:p>
              <a:p>
                <a:r>
                  <a:rPr lang="pl-PL" b="1" dirty="0" err="1"/>
                  <a:t>kwartyl</a:t>
                </a:r>
                <a:r>
                  <a:rPr lang="pl-PL" dirty="0"/>
                  <a:t> </a:t>
                </a:r>
                <a14:m>
                  <m:oMath xmlns:m="http://schemas.openxmlformats.org/officeDocument/2006/math">
                    <m:sSub>
                      <m:sSubPr>
                        <m:ctrlPr>
                          <a:rPr lang="pl-PL" b="1" i="1">
                            <a:latin typeface="Cambria Math" panose="02040503050406030204" pitchFamily="18" charset="0"/>
                          </a:rPr>
                        </m:ctrlPr>
                      </m:sSubPr>
                      <m:e>
                        <m:r>
                          <a:rPr lang="pl-PL" b="1" i="1">
                            <a:latin typeface="Cambria Math" panose="02040503050406030204" pitchFamily="18" charset="0"/>
                          </a:rPr>
                          <m:t>𝑸</m:t>
                        </m:r>
                      </m:e>
                      <m:sub>
                        <m:r>
                          <a:rPr lang="pl-PL" b="1" i="1" smtClean="0">
                            <a:latin typeface="Cambria Math" panose="02040503050406030204" pitchFamily="18" charset="0"/>
                          </a:rPr>
                          <m:t>𝟑</m:t>
                        </m:r>
                      </m:sub>
                    </m:sSub>
                  </m:oMath>
                </a14:m>
                <a:r>
                  <a:rPr lang="pl-PL" b="1" dirty="0"/>
                  <a:t> </a:t>
                </a:r>
                <a:r>
                  <a:rPr lang="pl-PL" dirty="0"/>
                  <a:t>trzeci dzieli zbiorowość na dwie części w ten sposób, że 75% jednostek ma wartości zmiennej mniejsze lub równe </a:t>
                </a:r>
                <a:r>
                  <a:rPr lang="pl-PL" dirty="0" err="1"/>
                  <a:t>kwartylowi</a:t>
                </a:r>
                <a:r>
                  <a:rPr lang="pl-PL" dirty="0"/>
                  <a:t> trzeciemu, a 25% -równe lub większe od </a:t>
                </a:r>
                <a:r>
                  <a:rPr lang="pl-PL" dirty="0" err="1"/>
                  <a:t>kwartyla</a:t>
                </a:r>
                <a:r>
                  <a:rPr lang="pl-PL" dirty="0"/>
                  <a:t> trzeciego.</a:t>
                </a:r>
              </a:p>
            </p:txBody>
          </p:sp>
        </mc:Choice>
        <mc:Fallback xmlns="">
          <p:sp>
            <p:nvSpPr>
              <p:cNvPr id="3" name="Symbol zastępczy zawartości 2">
                <a:extLst>
                  <a:ext uri="{FF2B5EF4-FFF2-40B4-BE49-F238E27FC236}">
                    <a16:creationId xmlns:a16="http://schemas.microsoft.com/office/drawing/2014/main" id="{832D1B9A-7887-4E2F-B05A-77509A48C698}"/>
                  </a:ext>
                </a:extLst>
              </p:cNvPr>
              <p:cNvSpPr>
                <a:spLocks noGrp="1" noRot="1" noChangeAspect="1" noMove="1" noResize="1" noEditPoints="1" noAdjustHandles="1" noChangeArrowheads="1" noChangeShapeType="1" noTextEdit="1"/>
              </p:cNvSpPr>
              <p:nvPr>
                <p:ph idx="1"/>
              </p:nvPr>
            </p:nvSpPr>
            <p:spPr>
              <a:xfrm>
                <a:off x="677334" y="1930400"/>
                <a:ext cx="8885766" cy="4432299"/>
              </a:xfrm>
              <a:blipFill>
                <a:blip r:embed="rId2"/>
                <a:stretch>
                  <a:fillRect l="-549" t="-963"/>
                </a:stretch>
              </a:blipFill>
            </p:spPr>
            <p:txBody>
              <a:bodyPr/>
              <a:lstStyle/>
              <a:p>
                <a:r>
                  <a:rPr lang="pl-PL">
                    <a:noFill/>
                  </a:rPr>
                  <a:t> </a:t>
                </a:r>
              </a:p>
            </p:txBody>
          </p:sp>
        </mc:Fallback>
      </mc:AlternateContent>
    </p:spTree>
    <p:extLst>
      <p:ext uri="{BB962C8B-B14F-4D97-AF65-F5344CB8AC3E}">
        <p14:creationId xmlns:p14="http://schemas.microsoft.com/office/powerpoint/2010/main" val="3933699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B943E4-3BBE-43F5-AC89-7D89695804AB}"/>
              </a:ext>
            </a:extLst>
          </p:cNvPr>
          <p:cNvSpPr>
            <a:spLocks noGrp="1"/>
          </p:cNvSpPr>
          <p:nvPr>
            <p:ph type="title"/>
          </p:nvPr>
        </p:nvSpPr>
        <p:spPr/>
        <p:txBody>
          <a:bodyPr/>
          <a:lstStyle/>
          <a:p>
            <a:r>
              <a:rPr lang="pl-PL" dirty="0"/>
              <a:t>Miary położenia pozycyjne</a:t>
            </a:r>
            <a:br>
              <a:rPr lang="pl-PL" dirty="0"/>
            </a:br>
            <a:r>
              <a:rPr lang="pl-PL" sz="2800" dirty="0"/>
              <a:t>Decyle i </a:t>
            </a:r>
            <a:r>
              <a:rPr lang="pl-PL" sz="2800" dirty="0" err="1"/>
              <a:t>centyle</a:t>
            </a:r>
            <a:r>
              <a:rPr lang="pl-PL" sz="2800" dirty="0"/>
              <a:t> </a:t>
            </a:r>
            <a:endParaRPr lang="pl-PL" dirty="0"/>
          </a:p>
        </p:txBody>
      </p:sp>
      <p:sp>
        <p:nvSpPr>
          <p:cNvPr id="3" name="Symbol zastępczy zawartości 2">
            <a:extLst>
              <a:ext uri="{FF2B5EF4-FFF2-40B4-BE49-F238E27FC236}">
                <a16:creationId xmlns:a16="http://schemas.microsoft.com/office/drawing/2014/main" id="{B4C552CF-60FA-4C62-A596-AEFE15F85970}"/>
              </a:ext>
            </a:extLst>
          </p:cNvPr>
          <p:cNvSpPr>
            <a:spLocks noGrp="1"/>
          </p:cNvSpPr>
          <p:nvPr>
            <p:ph idx="1"/>
          </p:nvPr>
        </p:nvSpPr>
        <p:spPr/>
        <p:txBody>
          <a:bodyPr/>
          <a:lstStyle/>
          <a:p>
            <a:r>
              <a:rPr lang="pl-PL" b="1" dirty="0"/>
              <a:t>Decyle </a:t>
            </a:r>
            <a:r>
              <a:rPr lang="pl-PL" dirty="0"/>
              <a:t>wyznacza się podobnie jak </a:t>
            </a:r>
            <a:r>
              <a:rPr lang="pl-PL" dirty="0" err="1"/>
              <a:t>kwartyle</a:t>
            </a:r>
            <a:r>
              <a:rPr lang="pl-PL" dirty="0"/>
              <a:t>. Decyle dzielą zbiorowość uporządkowaną na 10 części pod względem liczebności. Decyl trzeci np. to taka wartość cechy, że 30% wszystkich jednostek zbiorowości ma wartości równe od niej lub niższe, a 70% równe lub wyższe. Decyli jest 9, a piąty decyl jest medianą.</a:t>
            </a:r>
          </a:p>
          <a:p>
            <a:r>
              <a:rPr lang="pl-PL" b="1" dirty="0" err="1"/>
              <a:t>Centyle</a:t>
            </a:r>
            <a:r>
              <a:rPr lang="pl-PL" b="1" dirty="0"/>
              <a:t> (</a:t>
            </a:r>
            <a:r>
              <a:rPr lang="pl-PL" b="1" dirty="0" err="1"/>
              <a:t>percentyle</a:t>
            </a:r>
            <a:r>
              <a:rPr lang="pl-PL" dirty="0"/>
              <a:t>) dzielą zbiorowość uporządkowaną na 100 części pod względem liczebności. </a:t>
            </a:r>
            <a:r>
              <a:rPr lang="pl-PL" dirty="0" err="1"/>
              <a:t>Centyli</a:t>
            </a:r>
            <a:r>
              <a:rPr lang="pl-PL" dirty="0"/>
              <a:t> jest 99, a pięćdziesiąty </a:t>
            </a:r>
            <a:r>
              <a:rPr lang="pl-PL" dirty="0" err="1"/>
              <a:t>centyl</a:t>
            </a:r>
            <a:r>
              <a:rPr lang="pl-PL" dirty="0"/>
              <a:t> jest równy medianie. Na przykład 39 </a:t>
            </a:r>
            <a:r>
              <a:rPr lang="pl-PL" dirty="0" err="1"/>
              <a:t>centyl</a:t>
            </a:r>
            <a:r>
              <a:rPr lang="pl-PL" dirty="0"/>
              <a:t> jest taką wartością, że 39% wszystkich jednostek badanej zbiorowości ma wartości od niej niższe lub równe, a 61%jednostek –wartości równe lub wyższe</a:t>
            </a:r>
          </a:p>
        </p:txBody>
      </p:sp>
    </p:spTree>
    <p:extLst>
      <p:ext uri="{BB962C8B-B14F-4D97-AF65-F5344CB8AC3E}">
        <p14:creationId xmlns:p14="http://schemas.microsoft.com/office/powerpoint/2010/main" val="264319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CB9CD7A-AAE0-416F-87EC-FA96B3714484}"/>
              </a:ext>
            </a:extLst>
          </p:cNvPr>
          <p:cNvSpPr>
            <a:spLocks noGrp="1"/>
          </p:cNvSpPr>
          <p:nvPr>
            <p:ph type="title"/>
          </p:nvPr>
        </p:nvSpPr>
        <p:spPr>
          <a:xfrm>
            <a:off x="5901905" y="299048"/>
            <a:ext cx="388189" cy="5704936"/>
          </a:xfrm>
        </p:spPr>
        <p:txBody>
          <a:bodyPr>
            <a:noAutofit/>
          </a:bodyPr>
          <a:lstStyle/>
          <a:p>
            <a:r>
              <a:rPr lang="pl-PL" sz="2800" dirty="0">
                <a:solidFill>
                  <a:schemeClr val="tx1"/>
                </a:solidFill>
              </a:rPr>
              <a:t>Siatki centylowe</a:t>
            </a:r>
          </a:p>
        </p:txBody>
      </p:sp>
      <p:pic>
        <p:nvPicPr>
          <p:cNvPr id="1026" name="Picture 2" descr="Zobacz obraz źródłowy">
            <a:extLst>
              <a:ext uri="{FF2B5EF4-FFF2-40B4-BE49-F238E27FC236}">
                <a16:creationId xmlns:a16="http://schemas.microsoft.com/office/drawing/2014/main" id="{D86706DB-F7D6-4BEE-A4AC-FED9700A1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8" y="0"/>
            <a:ext cx="51831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obacz obraz źródłowy">
            <a:extLst>
              <a:ext uri="{FF2B5EF4-FFF2-40B4-BE49-F238E27FC236}">
                <a16:creationId xmlns:a16="http://schemas.microsoft.com/office/drawing/2014/main" id="{19B7DC77-B9B3-4B98-837D-FCE1F447F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3759" y="0"/>
            <a:ext cx="5165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98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A954A8D-B5D8-4E4F-9078-B366D84B1CC7}"/>
              </a:ext>
            </a:extLst>
          </p:cNvPr>
          <p:cNvSpPr>
            <a:spLocks noGrp="1"/>
          </p:cNvSpPr>
          <p:nvPr>
            <p:ph type="title"/>
          </p:nvPr>
        </p:nvSpPr>
        <p:spPr/>
        <p:txBody>
          <a:bodyPr/>
          <a:lstStyle/>
          <a:p>
            <a:r>
              <a:rPr lang="pl-PL" dirty="0"/>
              <a:t>Miary zmienności</a:t>
            </a:r>
            <a:br>
              <a:rPr lang="pl-PL" dirty="0"/>
            </a:br>
            <a:r>
              <a:rPr lang="pl-PL" dirty="0"/>
              <a:t>(rozproszenia, dyspersji)</a:t>
            </a:r>
          </a:p>
        </p:txBody>
      </p:sp>
      <p:sp>
        <p:nvSpPr>
          <p:cNvPr id="3" name="Symbol zastępczy zawartości 2">
            <a:extLst>
              <a:ext uri="{FF2B5EF4-FFF2-40B4-BE49-F238E27FC236}">
                <a16:creationId xmlns:a16="http://schemas.microsoft.com/office/drawing/2014/main" id="{C24A8FC9-A119-49E4-8DE0-B124F6DAA765}"/>
              </a:ext>
            </a:extLst>
          </p:cNvPr>
          <p:cNvSpPr>
            <a:spLocks noGrp="1"/>
          </p:cNvSpPr>
          <p:nvPr>
            <p:ph idx="1"/>
          </p:nvPr>
        </p:nvSpPr>
        <p:spPr>
          <a:xfrm>
            <a:off x="677334" y="1930400"/>
            <a:ext cx="8596668" cy="3880773"/>
          </a:xfrm>
        </p:spPr>
        <p:txBody>
          <a:bodyPr>
            <a:normAutofit lnSpcReduction="10000"/>
          </a:bodyPr>
          <a:lstStyle/>
          <a:p>
            <a:pPr marL="0" indent="0">
              <a:buNone/>
            </a:pPr>
            <a:r>
              <a:rPr lang="pl-PL" dirty="0"/>
              <a:t>Miary zmienności dzielimy na:</a:t>
            </a:r>
          </a:p>
          <a:p>
            <a:r>
              <a:rPr lang="pl-PL" dirty="0"/>
              <a:t> Miary klasyczne:</a:t>
            </a:r>
          </a:p>
          <a:p>
            <a:pPr marL="534988" indent="-161925">
              <a:buFont typeface="Arial" panose="020B0604020202020204" pitchFamily="34" charset="0"/>
              <a:buChar char="•"/>
            </a:pPr>
            <a:r>
              <a:rPr lang="pl-PL" dirty="0"/>
              <a:t>wariancja (dla zmiennych, które można mnożyć),</a:t>
            </a:r>
          </a:p>
          <a:p>
            <a:pPr marL="534988" indent="-161925">
              <a:buFont typeface="Arial" panose="020B0604020202020204" pitchFamily="34" charset="0"/>
              <a:buChar char="•"/>
            </a:pPr>
            <a:r>
              <a:rPr lang="pl-PL" dirty="0"/>
              <a:t>odchylenie standardowe(dla zmiennych, które można mnożyć),</a:t>
            </a:r>
          </a:p>
          <a:p>
            <a:pPr marL="534988" indent="-161925">
              <a:buFont typeface="Arial" panose="020B0604020202020204" pitchFamily="34" charset="0"/>
              <a:buChar char="•"/>
            </a:pPr>
            <a:r>
              <a:rPr lang="pl-PL" dirty="0"/>
              <a:t>odchylenie przeciętne (dla zmiennych, które można dodawać),</a:t>
            </a:r>
          </a:p>
          <a:p>
            <a:pPr marL="534988" indent="-161925">
              <a:buFont typeface="Arial" panose="020B0604020202020204" pitchFamily="34" charset="0"/>
              <a:buChar char="•"/>
            </a:pPr>
            <a:r>
              <a:rPr lang="pl-PL" dirty="0"/>
              <a:t>współczynnik zmienności (dla zmiennych, które można mnożyć i dzielić),</a:t>
            </a:r>
          </a:p>
          <a:p>
            <a:r>
              <a:rPr lang="pl-PL" dirty="0"/>
              <a:t> Miary pozycyjne:</a:t>
            </a:r>
          </a:p>
          <a:p>
            <a:pPr marL="534988" indent="-173038">
              <a:buFont typeface="Arial" panose="020B0604020202020204" pitchFamily="34" charset="0"/>
              <a:buChar char="•"/>
            </a:pPr>
            <a:r>
              <a:rPr lang="pl-PL" dirty="0"/>
              <a:t>rozstęp (dla zmiennych, które można dodawać),</a:t>
            </a:r>
          </a:p>
          <a:p>
            <a:pPr marL="534988" indent="-173038">
              <a:buFont typeface="Arial" panose="020B0604020202020204" pitchFamily="34" charset="0"/>
              <a:buChar char="•"/>
            </a:pPr>
            <a:r>
              <a:rPr lang="pl-PL" dirty="0"/>
              <a:t>odchylenie ćwiartkowe (dla zmiennych, które można dodawać),</a:t>
            </a:r>
          </a:p>
          <a:p>
            <a:pPr marL="534988" indent="-173038">
              <a:buFont typeface="Arial" panose="020B0604020202020204" pitchFamily="34" charset="0"/>
              <a:buChar char="•"/>
            </a:pPr>
            <a:r>
              <a:rPr lang="pl-PL" dirty="0"/>
              <a:t>współczynnik zmienności. </a:t>
            </a:r>
          </a:p>
        </p:txBody>
      </p:sp>
    </p:spTree>
    <p:extLst>
      <p:ext uri="{BB962C8B-B14F-4D97-AF65-F5344CB8AC3E}">
        <p14:creationId xmlns:p14="http://schemas.microsoft.com/office/powerpoint/2010/main" val="243022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D5A808-D1B1-485E-BCAB-56EEDBCE790D}"/>
              </a:ext>
            </a:extLst>
          </p:cNvPr>
          <p:cNvSpPr>
            <a:spLocks noGrp="1"/>
          </p:cNvSpPr>
          <p:nvPr>
            <p:ph type="title"/>
          </p:nvPr>
        </p:nvSpPr>
        <p:spPr/>
        <p:txBody>
          <a:bodyPr/>
          <a:lstStyle/>
          <a:p>
            <a:r>
              <a:rPr lang="pl-PL" dirty="0"/>
              <a:t>Czym jest statystyka opisowa?</a:t>
            </a:r>
            <a:br>
              <a:rPr lang="pl-PL" dirty="0"/>
            </a:br>
            <a:endParaRPr lang="pl-PL" dirty="0"/>
          </a:p>
        </p:txBody>
      </p:sp>
      <p:sp>
        <p:nvSpPr>
          <p:cNvPr id="3" name="Symbol zastępczy zawartości 2">
            <a:extLst>
              <a:ext uri="{FF2B5EF4-FFF2-40B4-BE49-F238E27FC236}">
                <a16:creationId xmlns:a16="http://schemas.microsoft.com/office/drawing/2014/main" id="{49C2E800-AEBC-487A-AD27-17DCB95A990D}"/>
              </a:ext>
            </a:extLst>
          </p:cNvPr>
          <p:cNvSpPr>
            <a:spLocks noGrp="1"/>
          </p:cNvSpPr>
          <p:nvPr>
            <p:ph idx="1"/>
          </p:nvPr>
        </p:nvSpPr>
        <p:spPr/>
        <p:txBody>
          <a:bodyPr/>
          <a:lstStyle/>
          <a:p>
            <a:r>
              <a:rPr lang="pl-PL" b="1" dirty="0"/>
              <a:t>Statystyka opisowa </a:t>
            </a:r>
            <a:r>
              <a:rPr lang="pl-PL" dirty="0"/>
              <a:t>to </a:t>
            </a:r>
            <a:r>
              <a:rPr lang="pl-PL" b="1" dirty="0"/>
              <a:t>dział statystyki</a:t>
            </a:r>
            <a:r>
              <a:rPr lang="pl-PL" dirty="0"/>
              <a:t>, który służy do </a:t>
            </a:r>
            <a:r>
              <a:rPr lang="pl-PL" b="1" dirty="0"/>
              <a:t>opisu danych zebranych w badaniu</a:t>
            </a:r>
            <a:r>
              <a:rPr lang="pl-PL" dirty="0"/>
              <a:t>. </a:t>
            </a:r>
          </a:p>
          <a:p>
            <a:r>
              <a:rPr lang="pl-PL" dirty="0"/>
              <a:t>Głównym celem całej statystyki jest uzyskanie ze zbioru danych informacji maksymalnie użytecznych i uogólnionych na temat badanego zjawiska w tym celu prowadzone są badania statystyczne a następnie uzyskane w ten sposób dane poddawane są analizie statystycznej.</a:t>
            </a:r>
          </a:p>
        </p:txBody>
      </p:sp>
    </p:spTree>
    <p:extLst>
      <p:ext uri="{BB962C8B-B14F-4D97-AF65-F5344CB8AC3E}">
        <p14:creationId xmlns:p14="http://schemas.microsoft.com/office/powerpoint/2010/main" val="383903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9C3C9B55-1D5E-449F-A324-C51A1E33AA55}"/>
              </a:ext>
            </a:extLst>
          </p:cNvPr>
          <p:cNvPicPr>
            <a:picLocks noChangeAspect="1"/>
          </p:cNvPicPr>
          <p:nvPr/>
        </p:nvPicPr>
        <p:blipFill>
          <a:blip r:embed="rId2"/>
          <a:stretch>
            <a:fillRect/>
          </a:stretch>
        </p:blipFill>
        <p:spPr>
          <a:xfrm>
            <a:off x="2044460" y="32696"/>
            <a:ext cx="8142083" cy="6825304"/>
          </a:xfrm>
          <a:prstGeom prst="rect">
            <a:avLst/>
          </a:prstGeom>
        </p:spPr>
      </p:pic>
    </p:spTree>
    <p:extLst>
      <p:ext uri="{BB962C8B-B14F-4D97-AF65-F5344CB8AC3E}">
        <p14:creationId xmlns:p14="http://schemas.microsoft.com/office/powerpoint/2010/main" val="2809302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3DF4B1-B687-40D3-AB11-EAFF7F591570}"/>
              </a:ext>
            </a:extLst>
          </p:cNvPr>
          <p:cNvSpPr>
            <a:spLocks noGrp="1"/>
          </p:cNvSpPr>
          <p:nvPr>
            <p:ph type="title"/>
          </p:nvPr>
        </p:nvSpPr>
        <p:spPr/>
        <p:txBody>
          <a:bodyPr/>
          <a:lstStyle/>
          <a:p>
            <a:r>
              <a:rPr lang="pl-PL" dirty="0"/>
              <a:t>Miary zmienności klasyczne</a:t>
            </a:r>
            <a:br>
              <a:rPr lang="pl-PL" dirty="0"/>
            </a:br>
            <a:r>
              <a:rPr lang="pl-PL" dirty="0"/>
              <a:t>WARIANCJA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A57DB6D8-E1D3-4EA7-8F23-864C9F33F4B4}"/>
                  </a:ext>
                </a:extLst>
              </p:cNvPr>
              <p:cNvSpPr>
                <a:spLocks noGrp="1"/>
              </p:cNvSpPr>
              <p:nvPr>
                <p:ph idx="1"/>
              </p:nvPr>
            </p:nvSpPr>
            <p:spPr>
              <a:xfrm>
                <a:off x="677334" y="1930400"/>
                <a:ext cx="8596668" cy="4582543"/>
              </a:xfrm>
            </p:spPr>
            <p:txBody>
              <a:bodyPr>
                <a:normAutofit/>
              </a:bodyPr>
              <a:lstStyle/>
              <a:p>
                <a:r>
                  <a:rPr lang="pl-PL" b="1" i="1" dirty="0"/>
                  <a:t>Wariancja</a:t>
                </a:r>
                <a:r>
                  <a:rPr lang="pl-PL" dirty="0"/>
                  <a:t> (s</a:t>
                </a:r>
                <a:r>
                  <a:rPr lang="pl-PL" baseline="30000" dirty="0"/>
                  <a:t>2</a:t>
                </a:r>
                <a:r>
                  <a:rPr lang="pl-PL" dirty="0"/>
                  <a:t>) - jest to średnia arytmetyczna kwadratów odchyleń poszczególnych wartości cechy od średniej arytmetycznej zbiorowości. Wyznacza się ją ze wzoru:</a:t>
                </a:r>
              </a:p>
              <a:p>
                <a:pPr marL="0" indent="0">
                  <a:buNone/>
                </a:pPr>
                <a14:m>
                  <m:oMathPara xmlns:m="http://schemas.openxmlformats.org/officeDocument/2006/math">
                    <m:oMathParaPr>
                      <m:jc m:val="centerGroup"/>
                    </m:oMathParaPr>
                    <m:oMath xmlns:m="http://schemas.openxmlformats.org/officeDocument/2006/math">
                      <m:sSup>
                        <m:sSupPr>
                          <m:ctrlPr>
                            <a:rPr lang="pl-PL" i="1" smtClean="0">
                              <a:latin typeface="Cambria Math" panose="02040503050406030204" pitchFamily="18" charset="0"/>
                            </a:rPr>
                          </m:ctrlPr>
                        </m:sSupPr>
                        <m:e>
                          <m:r>
                            <a:rPr lang="pl-PL" b="0" i="1" smtClean="0">
                              <a:latin typeface="Cambria Math" panose="02040503050406030204" pitchFamily="18" charset="0"/>
                            </a:rPr>
                            <m:t>𝑠</m:t>
                          </m:r>
                        </m:e>
                        <m:sup>
                          <m:r>
                            <a:rPr lang="pl-PL" b="0" i="1" smtClean="0">
                              <a:latin typeface="Cambria Math" panose="02040503050406030204" pitchFamily="18" charset="0"/>
                            </a:rPr>
                            <m:t>2</m:t>
                          </m:r>
                        </m:sup>
                      </m:sSup>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𝑛</m:t>
                          </m:r>
                        </m:den>
                      </m:f>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𝑛</m:t>
                          </m:r>
                        </m:sup>
                        <m:e>
                          <m:sSup>
                            <m:sSupPr>
                              <m:ctrlPr>
                                <a:rPr lang="pl-PL" b="0" i="1" smtClean="0">
                                  <a:latin typeface="Cambria Math" panose="02040503050406030204" pitchFamily="18" charset="0"/>
                                </a:rPr>
                              </m:ctrlPr>
                            </m:sSupPr>
                            <m:e>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𝑥</m:t>
                                  </m:r>
                                </m:e>
                                <m:sub>
                                  <m:r>
                                    <a:rPr lang="pl-PL" b="0" i="1" smtClean="0">
                                      <a:latin typeface="Cambria Math" panose="02040503050406030204" pitchFamily="18" charset="0"/>
                                    </a:rPr>
                                    <m:t>𝑖</m:t>
                                  </m:r>
                                </m:sub>
                              </m:sSub>
                              <m:r>
                                <a:rPr lang="pl-PL" b="0" i="1" smtClean="0">
                                  <a:latin typeface="Cambria Math" panose="02040503050406030204" pitchFamily="18" charset="0"/>
                                </a:rPr>
                                <m:t>−</m:t>
                              </m:r>
                              <m:acc>
                                <m:accPr>
                                  <m:chr m:val="̅"/>
                                  <m:ctrlPr>
                                    <a:rPr lang="pl-PL" i="1">
                                      <a:latin typeface="Cambria Math" panose="02040503050406030204" pitchFamily="18" charset="0"/>
                                    </a:rPr>
                                  </m:ctrlPr>
                                </m:accPr>
                                <m:e>
                                  <m:r>
                                    <a:rPr lang="pl-PL" i="1">
                                      <a:latin typeface="Cambria Math" panose="02040503050406030204" pitchFamily="18" charset="0"/>
                                    </a:rPr>
                                    <m:t>𝑥</m:t>
                                  </m:r>
                                </m:e>
                              </m:acc>
                              <m:r>
                                <a:rPr lang="pl-PL" b="0" i="1" smtClean="0">
                                  <a:latin typeface="Cambria Math" panose="02040503050406030204" pitchFamily="18" charset="0"/>
                                </a:rPr>
                                <m:t>)</m:t>
                              </m:r>
                            </m:e>
                            <m:sup>
                              <m:r>
                                <a:rPr lang="pl-PL" b="0" i="1" smtClean="0">
                                  <a:latin typeface="Cambria Math" panose="02040503050406030204" pitchFamily="18" charset="0"/>
                                </a:rPr>
                                <m:t>2</m:t>
                              </m:r>
                            </m:sup>
                          </m:sSup>
                        </m:e>
                      </m:nary>
                    </m:oMath>
                  </m:oMathPara>
                </a14:m>
                <a:endParaRPr lang="pl-PL" dirty="0"/>
              </a:p>
              <a:p>
                <a:r>
                  <a:rPr lang="pl-PL" dirty="0">
                    <a:solidFill>
                      <a:schemeClr val="tx1"/>
                    </a:solidFill>
                  </a:rPr>
                  <a:t>Wariancja p</a:t>
                </a:r>
                <a:r>
                  <a:rPr lang="pl-PL" dirty="0"/>
                  <a:t>okazuje, jak wartości danej cechy są rozrzucone (rozproszone) wokół jej średniej. </a:t>
                </a:r>
              </a:p>
              <a:p>
                <a:r>
                  <a:rPr lang="pl-PL" dirty="0"/>
                  <a:t>Jest wielkością niemianowaną.</a:t>
                </a:r>
              </a:p>
              <a:p>
                <a:r>
                  <a:rPr lang="pl-PL" dirty="0"/>
                  <a:t>Wariancja jest:</a:t>
                </a:r>
              </a:p>
              <a:p>
                <a:pPr marL="630238" indent="-180975">
                  <a:spcBef>
                    <a:spcPts val="600"/>
                  </a:spcBef>
                  <a:spcAft>
                    <a:spcPts val="600"/>
                  </a:spcAft>
                  <a:buFont typeface="Arial" panose="020B0604020202020204" pitchFamily="34" charset="0"/>
                  <a:buChar char="•"/>
                </a:pPr>
                <a:r>
                  <a:rPr lang="pl-PL" dirty="0"/>
                  <a:t>jednorodna stopnia 2</a:t>
                </a:r>
              </a:p>
              <a:p>
                <a:pPr marL="630238" indent="-180975">
                  <a:buFont typeface="Arial" panose="020B0604020202020204" pitchFamily="34" charset="0"/>
                  <a:buChar char="•"/>
                </a:pPr>
                <a:r>
                  <a:rPr lang="pl-PL" dirty="0"/>
                  <a:t>niezmiennicza na przesunięcia</a:t>
                </a:r>
              </a:p>
              <a:p>
                <a:endParaRPr lang="pl-PL" dirty="0">
                  <a:solidFill>
                    <a:srgbClr val="FF0000"/>
                  </a:solidFill>
                </a:endParaRPr>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A57DB6D8-E1D3-4EA7-8F23-864C9F33F4B4}"/>
                  </a:ext>
                </a:extLst>
              </p:cNvPr>
              <p:cNvSpPr>
                <a:spLocks noGrp="1" noRot="1" noChangeAspect="1" noMove="1" noResize="1" noEditPoints="1" noAdjustHandles="1" noChangeArrowheads="1" noChangeShapeType="1" noTextEdit="1"/>
              </p:cNvSpPr>
              <p:nvPr>
                <p:ph idx="1"/>
              </p:nvPr>
            </p:nvSpPr>
            <p:spPr>
              <a:xfrm>
                <a:off x="677334" y="1930400"/>
                <a:ext cx="8596668" cy="4582543"/>
              </a:xfrm>
              <a:blipFill>
                <a:blip r:embed="rId2"/>
                <a:stretch>
                  <a:fillRect l="-142" t="-932"/>
                </a:stretch>
              </a:blipFill>
            </p:spPr>
            <p:txBody>
              <a:bodyPr/>
              <a:lstStyle/>
              <a:p>
                <a:r>
                  <a:rPr lang="pl-PL">
                    <a:noFill/>
                  </a:rPr>
                  <a:t> </a:t>
                </a:r>
              </a:p>
            </p:txBody>
          </p:sp>
        </mc:Fallback>
      </mc:AlternateContent>
    </p:spTree>
    <p:extLst>
      <p:ext uri="{BB962C8B-B14F-4D97-AF65-F5344CB8AC3E}">
        <p14:creationId xmlns:p14="http://schemas.microsoft.com/office/powerpoint/2010/main" val="1714479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B0E911D-2DE1-4601-B18A-734D8B44963F}"/>
              </a:ext>
            </a:extLst>
          </p:cNvPr>
          <p:cNvSpPr>
            <a:spLocks noGrp="1"/>
          </p:cNvSpPr>
          <p:nvPr>
            <p:ph type="title"/>
          </p:nvPr>
        </p:nvSpPr>
        <p:spPr/>
        <p:txBody>
          <a:bodyPr/>
          <a:lstStyle/>
          <a:p>
            <a:r>
              <a:rPr lang="pl-PL" dirty="0"/>
              <a:t>Miary zmienności klasyczne</a:t>
            </a:r>
            <a:br>
              <a:rPr lang="pl-PL" dirty="0"/>
            </a:br>
            <a:r>
              <a:rPr lang="pl-PL" dirty="0"/>
              <a:t>ODCHYLENIE STANDARDOWE</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CEB340F4-CCCD-454F-99E9-A6CE4AD47286}"/>
                  </a:ext>
                </a:extLst>
              </p:cNvPr>
              <p:cNvSpPr>
                <a:spLocks noGrp="1"/>
              </p:cNvSpPr>
              <p:nvPr>
                <p:ph idx="1"/>
              </p:nvPr>
            </p:nvSpPr>
            <p:spPr>
              <a:xfrm>
                <a:off x="677334" y="1930401"/>
                <a:ext cx="8596668" cy="4625674"/>
              </a:xfrm>
            </p:spPr>
            <p:txBody>
              <a:bodyPr>
                <a:normAutofit lnSpcReduction="10000"/>
              </a:bodyPr>
              <a:lstStyle/>
              <a:p>
                <a:r>
                  <a:rPr lang="pl-PL" b="1" i="1" dirty="0"/>
                  <a:t>Odchylenie standardowe</a:t>
                </a:r>
                <a:r>
                  <a:rPr lang="pl-PL" dirty="0"/>
                  <a:t> (s) - jest to pierwiastek kwadratowy z wariancji. Stanowi miarę zróżnicowania o mianie zgodnym z mianem badanej cechy, określa przeciętne zróżnicowanie poszczególnych wartości cechy od średniej arytmetycznej. </a:t>
                </a:r>
              </a:p>
              <a:p>
                <a:r>
                  <a:rPr lang="pl-PL" dirty="0"/>
                  <a:t>Mówi o tym, jak wartości cechy (zmiennej) są rozrzucone wokół średniej. Im większa wartość odchylenia tym większe zróżnicowanie wartości zmiennej, im mniejsze odchylenie tym mniejsze zróżnicowanie</a:t>
                </a:r>
              </a:p>
              <a:p>
                <a:r>
                  <a:rPr lang="pl-PL" dirty="0"/>
                  <a:t>Odchylenie standardowe jest:</a:t>
                </a:r>
              </a:p>
              <a:p>
                <a:pPr marL="630238" indent="-180975">
                  <a:spcBef>
                    <a:spcPts val="600"/>
                  </a:spcBef>
                  <a:spcAft>
                    <a:spcPts val="600"/>
                  </a:spcAft>
                  <a:buFont typeface="Arial" panose="020B0604020202020204" pitchFamily="34" charset="0"/>
                  <a:buChar char="•"/>
                </a:pPr>
                <a:r>
                  <a:rPr lang="pl-PL" dirty="0"/>
                  <a:t>jednorodne</a:t>
                </a:r>
              </a:p>
              <a:p>
                <a:pPr marL="630238" indent="-180975">
                  <a:buFont typeface="Arial" panose="020B0604020202020204" pitchFamily="34" charset="0"/>
                  <a:buChar char="•"/>
                </a:pPr>
                <a:r>
                  <a:rPr lang="pl-PL" dirty="0"/>
                  <a:t>niezmiennicze na przesunięcia</a:t>
                </a:r>
              </a:p>
              <a:p>
                <a:r>
                  <a:rPr lang="pl-PL" b="1" i="1" dirty="0"/>
                  <a:t>Typowy obszar zmienności cechy</a:t>
                </a:r>
                <a:r>
                  <a:rPr lang="pl-PL" dirty="0"/>
                  <a:t> - około 2/3 wszystkich jednostek badanej zbiorowości statystycznej posiada wartości cechy w tym przedziale:</a:t>
                </a:r>
              </a:p>
              <a:p>
                <a:pPr marL="0" indent="0">
                  <a:buNone/>
                </a:pPr>
                <a:endParaRPr lang="pl-PL" dirty="0"/>
              </a:p>
              <a:p>
                <a:pPr marL="0" indent="0">
                  <a:buNone/>
                </a:pPr>
                <a14:m>
                  <m:oMathPara xmlns:m="http://schemas.openxmlformats.org/officeDocument/2006/math">
                    <m:oMathParaPr>
                      <m:jc m:val="centerGroup"/>
                    </m:oMathParaPr>
                    <m:oMath xmlns:m="http://schemas.openxmlformats.org/officeDocument/2006/math">
                      <m:acc>
                        <m:accPr>
                          <m:chr m:val="̅"/>
                          <m:ctrlPr>
                            <a:rPr lang="pl-PL" i="1">
                              <a:latin typeface="Cambria Math" panose="02040503050406030204" pitchFamily="18" charset="0"/>
                            </a:rPr>
                          </m:ctrlPr>
                        </m:accPr>
                        <m:e>
                          <m:r>
                            <a:rPr lang="pl-PL" i="1">
                              <a:latin typeface="Cambria Math" panose="02040503050406030204" pitchFamily="18" charset="0"/>
                            </a:rPr>
                            <m:t>𝑥</m:t>
                          </m:r>
                        </m:e>
                      </m:acc>
                      <m:r>
                        <a:rPr lang="pl-PL" b="0" i="1" smtClean="0">
                          <a:latin typeface="Cambria Math" panose="02040503050406030204" pitchFamily="18" charset="0"/>
                        </a:rPr>
                        <m:t>−</m:t>
                      </m:r>
                      <m:r>
                        <a:rPr lang="pl-PL" b="0" i="1" smtClean="0">
                          <a:latin typeface="Cambria Math" panose="02040503050406030204" pitchFamily="18" charset="0"/>
                        </a:rPr>
                        <m:t>𝑠</m:t>
                      </m:r>
                      <m:r>
                        <a:rPr lang="pl-PL" b="0" i="1" smtClean="0">
                          <a:latin typeface="Cambria Math" panose="02040503050406030204" pitchFamily="18" charset="0"/>
                        </a:rPr>
                        <m:t>&lt;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𝑥</m:t>
                          </m:r>
                        </m:e>
                        <m:sub>
                          <m:r>
                            <a:rPr lang="pl-PL" b="0" i="1" smtClean="0">
                              <a:latin typeface="Cambria Math" panose="02040503050406030204" pitchFamily="18" charset="0"/>
                            </a:rPr>
                            <m:t>𝑡𝑦𝑝</m:t>
                          </m:r>
                        </m:sub>
                      </m:sSub>
                      <m:r>
                        <a:rPr lang="pl-PL" b="0" i="1" smtClean="0">
                          <a:latin typeface="Cambria Math" panose="02040503050406030204" pitchFamily="18" charset="0"/>
                        </a:rPr>
                        <m:t>&lt;</m:t>
                      </m:r>
                      <m:acc>
                        <m:accPr>
                          <m:chr m:val="̅"/>
                          <m:ctrlPr>
                            <a:rPr lang="pl-PL" i="1">
                              <a:latin typeface="Cambria Math" panose="02040503050406030204" pitchFamily="18" charset="0"/>
                            </a:rPr>
                          </m:ctrlPr>
                        </m:accPr>
                        <m:e>
                          <m:r>
                            <a:rPr lang="pl-PL" i="1">
                              <a:latin typeface="Cambria Math" panose="02040503050406030204" pitchFamily="18" charset="0"/>
                            </a:rPr>
                            <m:t>𝑥</m:t>
                          </m:r>
                        </m:e>
                      </m:acc>
                      <m:r>
                        <a:rPr lang="pl-PL" b="0" i="1" smtClean="0">
                          <a:latin typeface="Cambria Math" panose="02040503050406030204" pitchFamily="18" charset="0"/>
                        </a:rPr>
                        <m:t>+</m:t>
                      </m:r>
                      <m:r>
                        <a:rPr lang="pl-PL" b="0" i="1" smtClean="0">
                          <a:latin typeface="Cambria Math" panose="02040503050406030204" pitchFamily="18" charset="0"/>
                        </a:rPr>
                        <m:t>𝑠</m:t>
                      </m:r>
                    </m:oMath>
                  </m:oMathPara>
                </a14:m>
                <a:endParaRPr lang="pl-PL" dirty="0"/>
              </a:p>
            </p:txBody>
          </p:sp>
        </mc:Choice>
        <mc:Fallback xmlns="">
          <p:sp>
            <p:nvSpPr>
              <p:cNvPr id="3" name="Symbol zastępczy zawartości 2">
                <a:extLst>
                  <a:ext uri="{FF2B5EF4-FFF2-40B4-BE49-F238E27FC236}">
                    <a16:creationId xmlns:a16="http://schemas.microsoft.com/office/drawing/2014/main" id="{CEB340F4-CCCD-454F-99E9-A6CE4AD47286}"/>
                  </a:ext>
                </a:extLst>
              </p:cNvPr>
              <p:cNvSpPr>
                <a:spLocks noGrp="1" noRot="1" noChangeAspect="1" noMove="1" noResize="1" noEditPoints="1" noAdjustHandles="1" noChangeArrowheads="1" noChangeShapeType="1" noTextEdit="1"/>
              </p:cNvSpPr>
              <p:nvPr>
                <p:ph idx="1"/>
              </p:nvPr>
            </p:nvSpPr>
            <p:spPr>
              <a:xfrm>
                <a:off x="677334" y="1930401"/>
                <a:ext cx="8596668" cy="4625674"/>
              </a:xfrm>
              <a:blipFill>
                <a:blip r:embed="rId2"/>
                <a:stretch>
                  <a:fillRect l="-142" t="-1451" r="-1206"/>
                </a:stretch>
              </a:blipFill>
            </p:spPr>
            <p:txBody>
              <a:bodyPr/>
              <a:lstStyle/>
              <a:p>
                <a:r>
                  <a:rPr lang="pl-PL">
                    <a:noFill/>
                  </a:rPr>
                  <a:t> </a:t>
                </a:r>
              </a:p>
            </p:txBody>
          </p:sp>
        </mc:Fallback>
      </mc:AlternateContent>
    </p:spTree>
    <p:extLst>
      <p:ext uri="{BB962C8B-B14F-4D97-AF65-F5344CB8AC3E}">
        <p14:creationId xmlns:p14="http://schemas.microsoft.com/office/powerpoint/2010/main" val="650651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22507DA-E7DA-4BF6-9C0C-4420460E8E9B}"/>
              </a:ext>
            </a:extLst>
          </p:cNvPr>
          <p:cNvSpPr>
            <a:spLocks noGrp="1"/>
          </p:cNvSpPr>
          <p:nvPr>
            <p:ph type="title"/>
          </p:nvPr>
        </p:nvSpPr>
        <p:spPr/>
        <p:txBody>
          <a:bodyPr/>
          <a:lstStyle/>
          <a:p>
            <a:r>
              <a:rPr lang="pl-PL" dirty="0"/>
              <a:t>Miary zmienności klasyczne</a:t>
            </a:r>
            <a:br>
              <a:rPr lang="pl-PL" dirty="0"/>
            </a:br>
            <a:r>
              <a:rPr lang="pl-PL" dirty="0"/>
              <a:t>ODCHYLENIE PRZECIĘTNE</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C47DDC35-BB87-4D9C-941A-C1CF245E069F}"/>
                  </a:ext>
                </a:extLst>
              </p:cNvPr>
              <p:cNvSpPr>
                <a:spLocks noGrp="1"/>
              </p:cNvSpPr>
              <p:nvPr>
                <p:ph idx="1"/>
              </p:nvPr>
            </p:nvSpPr>
            <p:spPr/>
            <p:txBody>
              <a:bodyPr/>
              <a:lstStyle/>
              <a:p>
                <a:r>
                  <a:rPr lang="pl-PL" b="1" i="1" dirty="0"/>
                  <a:t>Odchylenie przeciętne</a:t>
                </a:r>
                <a:r>
                  <a:rPr lang="pl-PL" dirty="0"/>
                  <a:t> (d) - jest to średnia arytmetyczna bezwzględnych odchyleń wartości cechy od średniej arytmetycznej. Określa o ile jednostki danej zbiorowości różnią się średnio, ze względu na wartość cechy, od średniej arytmetycznej.</a:t>
                </a:r>
              </a:p>
              <a:p>
                <a:pPr marL="0" indent="0">
                  <a:buNone/>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𝑑</m:t>
                      </m:r>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𝑛</m:t>
                          </m:r>
                        </m:den>
                      </m:f>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𝐼</m:t>
                          </m:r>
                          <m:r>
                            <a:rPr lang="pl-PL" b="0" i="1" smtClean="0">
                              <a:latin typeface="Cambria Math" panose="02040503050406030204" pitchFamily="18" charset="0"/>
                            </a:rPr>
                            <m:t>=1</m:t>
                          </m:r>
                        </m:sub>
                        <m:sup>
                          <m:r>
                            <a:rPr lang="pl-PL" b="0" i="1" smtClean="0">
                              <a:latin typeface="Cambria Math" panose="02040503050406030204" pitchFamily="18" charset="0"/>
                            </a:rPr>
                            <m:t>𝑛</m:t>
                          </m:r>
                        </m:sup>
                        <m:e>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𝑥</m:t>
                              </m:r>
                            </m:e>
                            <m:sub>
                              <m:r>
                                <a:rPr lang="pl-PL" b="0" i="1" smtClean="0">
                                  <a:latin typeface="Cambria Math" panose="02040503050406030204" pitchFamily="18" charset="0"/>
                                </a:rPr>
                                <m:t>𝑖</m:t>
                              </m:r>
                            </m:sub>
                          </m:sSub>
                          <m:r>
                            <a:rPr lang="pl-PL" b="0" i="1" smtClean="0">
                              <a:latin typeface="Cambria Math" panose="02040503050406030204" pitchFamily="18" charset="0"/>
                            </a:rPr>
                            <m:t>−</m:t>
                          </m:r>
                          <m:acc>
                            <m:accPr>
                              <m:chr m:val="̅"/>
                              <m:ctrlPr>
                                <a:rPr lang="pl-PL" i="1">
                                  <a:latin typeface="Cambria Math" panose="02040503050406030204" pitchFamily="18" charset="0"/>
                                </a:rPr>
                              </m:ctrlPr>
                            </m:accPr>
                            <m:e>
                              <m:r>
                                <a:rPr lang="pl-PL" i="1">
                                  <a:latin typeface="Cambria Math" panose="02040503050406030204" pitchFamily="18" charset="0"/>
                                </a:rPr>
                                <m:t>𝑥</m:t>
                              </m:r>
                            </m:e>
                          </m:acc>
                          <m:r>
                            <a:rPr lang="pl-PL" b="0" i="1" smtClean="0">
                              <a:latin typeface="Cambria Math" panose="02040503050406030204" pitchFamily="18" charset="0"/>
                            </a:rPr>
                            <m:t>|</m:t>
                          </m:r>
                        </m:e>
                      </m:nary>
                    </m:oMath>
                  </m:oMathPara>
                </a14:m>
                <a:endParaRPr lang="pl-PL" dirty="0"/>
              </a:p>
              <a:p>
                <a:pPr marL="0" indent="0">
                  <a:buNone/>
                </a:pPr>
                <a:r>
                  <a:rPr lang="pl-PL" dirty="0"/>
                  <a:t>Pomiędzy odchyleniem przeciętnym i standardowym, dla tego samego szeregu, zachodzi relacja: d &lt; s</a:t>
                </a:r>
              </a:p>
              <a:p>
                <a:r>
                  <a:rPr lang="pl-PL" dirty="0"/>
                  <a:t>Odchylenie przeciętne jest:</a:t>
                </a:r>
              </a:p>
              <a:p>
                <a:pPr marL="630238" indent="-180975">
                  <a:spcBef>
                    <a:spcPts val="600"/>
                  </a:spcBef>
                  <a:spcAft>
                    <a:spcPts val="600"/>
                  </a:spcAft>
                  <a:buFont typeface="Arial" panose="020B0604020202020204" pitchFamily="34" charset="0"/>
                  <a:buChar char="•"/>
                </a:pPr>
                <a:r>
                  <a:rPr lang="pl-PL" dirty="0"/>
                  <a:t>jednorodne</a:t>
                </a:r>
              </a:p>
              <a:p>
                <a:pPr marL="630238" indent="-180975">
                  <a:buFont typeface="Arial" panose="020B0604020202020204" pitchFamily="34" charset="0"/>
                  <a:buChar char="•"/>
                </a:pPr>
                <a:r>
                  <a:rPr lang="pl-PL" dirty="0"/>
                  <a:t>niezmiennicze na przesunięcia</a:t>
                </a:r>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C47DDC35-BB87-4D9C-941A-C1CF245E069F}"/>
                  </a:ext>
                </a:extLst>
              </p:cNvPr>
              <p:cNvSpPr>
                <a:spLocks noGrp="1" noRot="1" noChangeAspect="1" noMove="1" noResize="1" noEditPoints="1" noAdjustHandles="1" noChangeArrowheads="1" noChangeShapeType="1" noTextEdit="1"/>
              </p:cNvSpPr>
              <p:nvPr>
                <p:ph idx="1"/>
              </p:nvPr>
            </p:nvSpPr>
            <p:spPr>
              <a:blipFill>
                <a:blip r:embed="rId2"/>
                <a:stretch>
                  <a:fillRect l="-567" t="-942" b="-1256"/>
                </a:stretch>
              </a:blipFill>
            </p:spPr>
            <p:txBody>
              <a:bodyPr/>
              <a:lstStyle/>
              <a:p>
                <a:r>
                  <a:rPr lang="pl-PL">
                    <a:noFill/>
                  </a:rPr>
                  <a:t> </a:t>
                </a:r>
              </a:p>
            </p:txBody>
          </p:sp>
        </mc:Fallback>
      </mc:AlternateContent>
    </p:spTree>
    <p:extLst>
      <p:ext uri="{BB962C8B-B14F-4D97-AF65-F5344CB8AC3E}">
        <p14:creationId xmlns:p14="http://schemas.microsoft.com/office/powerpoint/2010/main" val="2772300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2B96E0-E21C-4538-8092-553F2D3813A4}"/>
              </a:ext>
            </a:extLst>
          </p:cNvPr>
          <p:cNvSpPr>
            <a:spLocks noGrp="1"/>
          </p:cNvSpPr>
          <p:nvPr>
            <p:ph type="title"/>
          </p:nvPr>
        </p:nvSpPr>
        <p:spPr>
          <a:xfrm>
            <a:off x="241106" y="131428"/>
            <a:ext cx="8596668" cy="1320800"/>
          </a:xfrm>
        </p:spPr>
        <p:txBody>
          <a:bodyPr>
            <a:normAutofit fontScale="90000"/>
          </a:bodyPr>
          <a:lstStyle/>
          <a:p>
            <a:r>
              <a:rPr lang="pl-PL" dirty="0"/>
              <a:t>Miary zmienności</a:t>
            </a:r>
            <a:br>
              <a:rPr lang="pl-PL" dirty="0"/>
            </a:br>
            <a:r>
              <a:rPr lang="pl-PL" dirty="0"/>
              <a:t>WSPÓŁCZYNNIK ZMNIENNOSĆI KLASYCZNY</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01D31BB4-D0A5-48E4-AE38-3957CD25D7CE}"/>
                  </a:ext>
                </a:extLst>
              </p:cNvPr>
              <p:cNvSpPr>
                <a:spLocks noGrp="1"/>
              </p:cNvSpPr>
              <p:nvPr>
                <p:ph idx="1"/>
              </p:nvPr>
            </p:nvSpPr>
            <p:spPr>
              <a:xfrm>
                <a:off x="310393" y="1208015"/>
                <a:ext cx="8963609" cy="5261365"/>
              </a:xfrm>
            </p:spPr>
            <p:txBody>
              <a:bodyPr/>
              <a:lstStyle/>
              <a:p>
                <a:r>
                  <a:rPr lang="pl-PL" sz="1600" b="1" i="1" dirty="0"/>
                  <a:t>Współczynnik zmienności</a:t>
                </a:r>
                <a:r>
                  <a:rPr lang="pl-PL" sz="1600" dirty="0"/>
                  <a:t> - jest ilorazem bezwzględnej mary zmienności cechy i średniej wartości tej cechy, jest wielkością niemianowaną, najczęściej podawaną w procentach.</a:t>
                </a:r>
              </a:p>
              <a:p>
                <a:pPr marL="0" indent="0" algn="ctr">
                  <a:buNone/>
                </a:pPr>
                <a14:m>
                  <m:oMath xmlns:m="http://schemas.openxmlformats.org/officeDocument/2006/math">
                    <m:sSub>
                      <m:sSubPr>
                        <m:ctrlPr>
                          <a:rPr lang="pl-PL" sz="2000" i="1" smtClean="0">
                            <a:latin typeface="Cambria Math" panose="02040503050406030204" pitchFamily="18" charset="0"/>
                          </a:rPr>
                        </m:ctrlPr>
                      </m:sSubPr>
                      <m:e>
                        <m:r>
                          <a:rPr lang="pl-PL" sz="2000" b="0" i="1" smtClean="0">
                            <a:latin typeface="Cambria Math" panose="02040503050406030204" pitchFamily="18" charset="0"/>
                          </a:rPr>
                          <m:t>𝑉</m:t>
                        </m:r>
                      </m:e>
                      <m:sub>
                        <m:r>
                          <a:rPr lang="pl-PL" sz="2000" b="0" i="1" smtClean="0">
                            <a:latin typeface="Cambria Math" panose="02040503050406030204" pitchFamily="18" charset="0"/>
                          </a:rPr>
                          <m:t>𝑠</m:t>
                        </m:r>
                      </m:sub>
                    </m:sSub>
                    <m:r>
                      <a:rPr lang="pl-PL" sz="2000" b="0" i="1" smtClean="0">
                        <a:latin typeface="Cambria Math" panose="02040503050406030204" pitchFamily="18" charset="0"/>
                      </a:rPr>
                      <m:t>=</m:t>
                    </m:r>
                    <m:f>
                      <m:fPr>
                        <m:ctrlPr>
                          <a:rPr lang="pl-PL" sz="2000" b="0" i="1" smtClean="0">
                            <a:latin typeface="Cambria Math" panose="02040503050406030204" pitchFamily="18" charset="0"/>
                          </a:rPr>
                        </m:ctrlPr>
                      </m:fPr>
                      <m:num>
                        <m:r>
                          <a:rPr lang="pl-PL" sz="2000" b="0" i="1" smtClean="0">
                            <a:latin typeface="Cambria Math" panose="02040503050406030204" pitchFamily="18" charset="0"/>
                          </a:rPr>
                          <m:t>𝑠</m:t>
                        </m:r>
                      </m:num>
                      <m:den>
                        <m:acc>
                          <m:accPr>
                            <m:chr m:val="̅"/>
                            <m:ctrlPr>
                              <a:rPr lang="pl-PL" sz="2000" i="1">
                                <a:latin typeface="Cambria Math" panose="02040503050406030204" pitchFamily="18" charset="0"/>
                              </a:rPr>
                            </m:ctrlPr>
                          </m:accPr>
                          <m:e>
                            <m:r>
                              <a:rPr lang="pl-PL" sz="2000" i="1">
                                <a:latin typeface="Cambria Math" panose="02040503050406030204" pitchFamily="18" charset="0"/>
                              </a:rPr>
                              <m:t>𝑥</m:t>
                            </m:r>
                          </m:e>
                        </m:acc>
                      </m:den>
                    </m:f>
                    <m:r>
                      <a:rPr lang="pl-PL" sz="2000" b="0" i="1" smtClean="0">
                        <a:latin typeface="Cambria Math" panose="02040503050406030204" pitchFamily="18" charset="0"/>
                      </a:rPr>
                      <m:t>∗100%</m:t>
                    </m:r>
                  </m:oMath>
                </a14:m>
                <a:r>
                  <a:rPr lang="pl-PL" sz="1600" dirty="0"/>
                  <a:t> 		oraz		 </a:t>
                </a:r>
                <a14:m>
                  <m:oMath xmlns:m="http://schemas.openxmlformats.org/officeDocument/2006/math">
                    <m:sSub>
                      <m:sSubPr>
                        <m:ctrlPr>
                          <a:rPr lang="pl-PL" sz="2000" i="1">
                            <a:latin typeface="Cambria Math" panose="02040503050406030204" pitchFamily="18" charset="0"/>
                          </a:rPr>
                        </m:ctrlPr>
                      </m:sSubPr>
                      <m:e>
                        <m:r>
                          <a:rPr lang="pl-PL" sz="2000" i="1">
                            <a:latin typeface="Cambria Math" panose="02040503050406030204" pitchFamily="18" charset="0"/>
                          </a:rPr>
                          <m:t>𝑉</m:t>
                        </m:r>
                      </m:e>
                      <m:sub>
                        <m:r>
                          <a:rPr lang="pl-PL" sz="2000" b="0" i="1" smtClean="0">
                            <a:latin typeface="Cambria Math" panose="02040503050406030204" pitchFamily="18" charset="0"/>
                          </a:rPr>
                          <m:t>𝑑</m:t>
                        </m:r>
                      </m:sub>
                    </m:sSub>
                    <m:r>
                      <a:rPr lang="pl-PL" sz="2000" i="1">
                        <a:latin typeface="Cambria Math" panose="02040503050406030204" pitchFamily="18" charset="0"/>
                      </a:rPr>
                      <m:t>=</m:t>
                    </m:r>
                    <m:f>
                      <m:fPr>
                        <m:ctrlPr>
                          <a:rPr lang="pl-PL" sz="2000" i="1">
                            <a:latin typeface="Cambria Math" panose="02040503050406030204" pitchFamily="18" charset="0"/>
                          </a:rPr>
                        </m:ctrlPr>
                      </m:fPr>
                      <m:num>
                        <m:r>
                          <a:rPr lang="pl-PL" sz="2000" b="0" i="1" smtClean="0">
                            <a:latin typeface="Cambria Math" panose="02040503050406030204" pitchFamily="18" charset="0"/>
                          </a:rPr>
                          <m:t>𝑑</m:t>
                        </m:r>
                      </m:num>
                      <m:den>
                        <m:acc>
                          <m:accPr>
                            <m:chr m:val="̅"/>
                            <m:ctrlPr>
                              <a:rPr lang="pl-PL" sz="2000" i="1">
                                <a:latin typeface="Cambria Math" panose="02040503050406030204" pitchFamily="18" charset="0"/>
                              </a:rPr>
                            </m:ctrlPr>
                          </m:accPr>
                          <m:e>
                            <m:r>
                              <a:rPr lang="pl-PL" sz="2000" i="1">
                                <a:latin typeface="Cambria Math" panose="02040503050406030204" pitchFamily="18" charset="0"/>
                              </a:rPr>
                              <m:t>𝑥</m:t>
                            </m:r>
                          </m:e>
                        </m:acc>
                      </m:den>
                    </m:f>
                    <m:r>
                      <a:rPr lang="pl-PL" sz="2000" b="0" i="1" smtClean="0">
                        <a:latin typeface="Cambria Math" panose="02040503050406030204" pitchFamily="18" charset="0"/>
                      </a:rPr>
                      <m:t>∗100%</m:t>
                    </m:r>
                  </m:oMath>
                </a14:m>
                <a:endParaRPr lang="pl-PL" sz="1600" dirty="0"/>
              </a:p>
              <a:p>
                <a:pPr marL="0" indent="0">
                  <a:buNone/>
                </a:pPr>
                <a:r>
                  <a:rPr lang="pl-PL" sz="1600" dirty="0"/>
                  <a:t>Przy założeniu, że </a:t>
                </a:r>
                <a14:m>
                  <m:oMath xmlns:m="http://schemas.openxmlformats.org/officeDocument/2006/math">
                    <m:acc>
                      <m:accPr>
                        <m:chr m:val="̅"/>
                        <m:ctrlPr>
                          <a:rPr lang="pl-PL" sz="1600" i="1">
                            <a:latin typeface="Cambria Math" panose="02040503050406030204" pitchFamily="18" charset="0"/>
                          </a:rPr>
                        </m:ctrlPr>
                      </m:accPr>
                      <m:e>
                        <m:r>
                          <a:rPr lang="pl-PL" sz="1600" i="1">
                            <a:latin typeface="Cambria Math" panose="02040503050406030204" pitchFamily="18" charset="0"/>
                          </a:rPr>
                          <m:t>𝑥</m:t>
                        </m:r>
                      </m:e>
                    </m:acc>
                    <m:r>
                      <a:rPr lang="pl-PL" sz="1600" i="1">
                        <a:latin typeface="Cambria Math" panose="02040503050406030204" pitchFamily="18" charset="0"/>
                      </a:rPr>
                      <m:t> </m:t>
                    </m:r>
                    <m:r>
                      <a:rPr lang="pl-PL" sz="1600" i="1">
                        <a:latin typeface="Cambria Math" panose="02040503050406030204" pitchFamily="18" charset="0"/>
                        <a:ea typeface="Cambria Math" panose="02040503050406030204" pitchFamily="18" charset="0"/>
                      </a:rPr>
                      <m:t>&gt;</m:t>
                    </m:r>
                    <m:r>
                      <a:rPr lang="pl-PL" sz="1600" b="0" i="1" smtClean="0">
                        <a:latin typeface="Cambria Math" panose="02040503050406030204" pitchFamily="18" charset="0"/>
                        <a:ea typeface="Cambria Math" panose="02040503050406030204" pitchFamily="18" charset="0"/>
                      </a:rPr>
                      <m:t>0</m:t>
                    </m:r>
                  </m:oMath>
                </a14:m>
                <a:r>
                  <a:rPr lang="pl-PL" sz="1600" dirty="0"/>
                  <a:t>.</a:t>
                </a:r>
              </a:p>
              <a:p>
                <a:r>
                  <a:rPr lang="pl-PL" sz="1600" dirty="0"/>
                  <a:t>Informuje jaki procent średniej arytmetycznej stanowi odchylenie standardowe/odchylenie przeciętne.</a:t>
                </a:r>
              </a:p>
              <a:p>
                <a:r>
                  <a:rPr lang="pl-PL" sz="1600" dirty="0"/>
                  <a:t>Silne lub bardzo silne zróżnicowanie cechy wskazuje, że zbiorowość jest niejednorodna, w takiej sytuacji średnia ma małą wartość poznawczą.</a:t>
                </a:r>
              </a:p>
              <a:p>
                <a:pPr marL="0" indent="0" algn="ctr">
                  <a:buNone/>
                </a:pPr>
                <a:endParaRPr lang="pl-PL" dirty="0"/>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01D31BB4-D0A5-48E4-AE38-3957CD25D7CE}"/>
                  </a:ext>
                </a:extLst>
              </p:cNvPr>
              <p:cNvSpPr>
                <a:spLocks noGrp="1" noRot="1" noChangeAspect="1" noMove="1" noResize="1" noEditPoints="1" noAdjustHandles="1" noChangeArrowheads="1" noChangeShapeType="1" noTextEdit="1"/>
              </p:cNvSpPr>
              <p:nvPr>
                <p:ph idx="1"/>
              </p:nvPr>
            </p:nvSpPr>
            <p:spPr>
              <a:xfrm>
                <a:off x="310393" y="1208015"/>
                <a:ext cx="8963609" cy="5261365"/>
              </a:xfrm>
              <a:blipFill>
                <a:blip r:embed="rId2"/>
                <a:stretch>
                  <a:fillRect l="-408" t="-463" r="-408"/>
                </a:stretch>
              </a:blipFill>
            </p:spPr>
            <p:txBody>
              <a:bodyPr/>
              <a:lstStyle/>
              <a:p>
                <a:r>
                  <a:rPr lang="pl-PL">
                    <a:noFill/>
                  </a:rPr>
                  <a:t> </a:t>
                </a:r>
              </a:p>
            </p:txBody>
          </p:sp>
        </mc:Fallback>
      </mc:AlternateContent>
      <p:graphicFrame>
        <p:nvGraphicFramePr>
          <p:cNvPr id="5" name="Tabela 4">
            <a:extLst>
              <a:ext uri="{FF2B5EF4-FFF2-40B4-BE49-F238E27FC236}">
                <a16:creationId xmlns:a16="http://schemas.microsoft.com/office/drawing/2014/main" id="{E260CD3F-BB96-4C2A-BA8B-ADE35946EEF0}"/>
              </a:ext>
            </a:extLst>
          </p:cNvPr>
          <p:cNvGraphicFramePr>
            <a:graphicFrameLocks noGrp="1"/>
          </p:cNvGraphicFramePr>
          <p:nvPr>
            <p:extLst>
              <p:ext uri="{D42A27DB-BD31-4B8C-83A1-F6EECF244321}">
                <p14:modId xmlns:p14="http://schemas.microsoft.com/office/powerpoint/2010/main" val="3358891666"/>
              </p:ext>
            </p:extLst>
          </p:nvPr>
        </p:nvGraphicFramePr>
        <p:xfrm>
          <a:off x="1316008" y="4174906"/>
          <a:ext cx="8535358" cy="2267710"/>
        </p:xfrm>
        <a:graphic>
          <a:graphicData uri="http://schemas.openxmlformats.org/drawingml/2006/table">
            <a:tbl>
              <a:tblPr firstRow="1" bandRow="1">
                <a:tableStyleId>{5C22544A-7EE6-4342-B048-85BDC9FD1C3A}</a:tableStyleId>
              </a:tblPr>
              <a:tblGrid>
                <a:gridCol w="4267679">
                  <a:extLst>
                    <a:ext uri="{9D8B030D-6E8A-4147-A177-3AD203B41FA5}">
                      <a16:colId xmlns:a16="http://schemas.microsoft.com/office/drawing/2014/main" val="1420408354"/>
                    </a:ext>
                  </a:extLst>
                </a:gridCol>
                <a:gridCol w="4267679">
                  <a:extLst>
                    <a:ext uri="{9D8B030D-6E8A-4147-A177-3AD203B41FA5}">
                      <a16:colId xmlns:a16="http://schemas.microsoft.com/office/drawing/2014/main" val="3254256677"/>
                    </a:ext>
                  </a:extLst>
                </a:gridCol>
              </a:tblGrid>
              <a:tr h="453542">
                <a:tc>
                  <a:txBody>
                    <a:bodyPr/>
                    <a:lstStyle/>
                    <a:p>
                      <a:r>
                        <a:rPr lang="pl-PL" dirty="0"/>
                        <a:t>Wartość współczynnika zmienności</a:t>
                      </a:r>
                    </a:p>
                  </a:txBody>
                  <a:tcPr anchor="ctr"/>
                </a:tc>
                <a:tc>
                  <a:txBody>
                    <a:bodyPr/>
                    <a:lstStyle/>
                    <a:p>
                      <a:pPr algn="ctr"/>
                      <a:r>
                        <a:rPr lang="pl-PL" dirty="0"/>
                        <a:t>Zróżnicowanie cechy</a:t>
                      </a:r>
                    </a:p>
                  </a:txBody>
                  <a:tcPr anchor="ctr"/>
                </a:tc>
                <a:extLst>
                  <a:ext uri="{0D108BD9-81ED-4DB2-BD59-A6C34878D82A}">
                    <a16:rowId xmlns:a16="http://schemas.microsoft.com/office/drawing/2014/main" val="140583914"/>
                  </a:ext>
                </a:extLst>
              </a:tr>
              <a:tr h="453542">
                <a:tc>
                  <a:txBody>
                    <a:bodyPr/>
                    <a:lstStyle/>
                    <a:p>
                      <a:pPr algn="ctr"/>
                      <a:r>
                        <a:rPr lang="pl-PL" dirty="0"/>
                        <a:t>0-20%</a:t>
                      </a:r>
                    </a:p>
                  </a:txBody>
                  <a:tcPr anchor="ctr"/>
                </a:tc>
                <a:tc>
                  <a:txBody>
                    <a:bodyPr/>
                    <a:lstStyle/>
                    <a:p>
                      <a:pPr algn="ctr"/>
                      <a:r>
                        <a:rPr lang="pl-PL" dirty="0"/>
                        <a:t>Słabe</a:t>
                      </a:r>
                    </a:p>
                  </a:txBody>
                  <a:tcPr anchor="ctr"/>
                </a:tc>
                <a:extLst>
                  <a:ext uri="{0D108BD9-81ED-4DB2-BD59-A6C34878D82A}">
                    <a16:rowId xmlns:a16="http://schemas.microsoft.com/office/drawing/2014/main" val="1734152900"/>
                  </a:ext>
                </a:extLst>
              </a:tr>
              <a:tr h="453542">
                <a:tc>
                  <a:txBody>
                    <a:bodyPr/>
                    <a:lstStyle/>
                    <a:p>
                      <a:pPr algn="ctr"/>
                      <a:r>
                        <a:rPr lang="pl-PL" dirty="0"/>
                        <a:t>20-40%</a:t>
                      </a:r>
                    </a:p>
                  </a:txBody>
                  <a:tcPr anchor="ctr"/>
                </a:tc>
                <a:tc>
                  <a:txBody>
                    <a:bodyPr/>
                    <a:lstStyle/>
                    <a:p>
                      <a:pPr algn="ctr"/>
                      <a:r>
                        <a:rPr lang="pl-PL" dirty="0"/>
                        <a:t>Umiarkowane</a:t>
                      </a:r>
                    </a:p>
                  </a:txBody>
                  <a:tcPr anchor="ctr"/>
                </a:tc>
                <a:extLst>
                  <a:ext uri="{0D108BD9-81ED-4DB2-BD59-A6C34878D82A}">
                    <a16:rowId xmlns:a16="http://schemas.microsoft.com/office/drawing/2014/main" val="4271020189"/>
                  </a:ext>
                </a:extLst>
              </a:tr>
              <a:tr h="453542">
                <a:tc>
                  <a:txBody>
                    <a:bodyPr/>
                    <a:lstStyle/>
                    <a:p>
                      <a:pPr algn="ctr"/>
                      <a:r>
                        <a:rPr lang="pl-PL" dirty="0"/>
                        <a:t>40-60%</a:t>
                      </a:r>
                    </a:p>
                  </a:txBody>
                  <a:tcPr anchor="ctr"/>
                </a:tc>
                <a:tc>
                  <a:txBody>
                    <a:bodyPr/>
                    <a:lstStyle/>
                    <a:p>
                      <a:pPr algn="ctr"/>
                      <a:r>
                        <a:rPr lang="pl-PL" dirty="0"/>
                        <a:t>Silne </a:t>
                      </a:r>
                    </a:p>
                  </a:txBody>
                  <a:tcPr anchor="ctr"/>
                </a:tc>
                <a:extLst>
                  <a:ext uri="{0D108BD9-81ED-4DB2-BD59-A6C34878D82A}">
                    <a16:rowId xmlns:a16="http://schemas.microsoft.com/office/drawing/2014/main" val="3675734865"/>
                  </a:ext>
                </a:extLst>
              </a:tr>
              <a:tr h="453542">
                <a:tc>
                  <a:txBody>
                    <a:bodyPr/>
                    <a:lstStyle/>
                    <a:p>
                      <a:pPr algn="ctr"/>
                      <a:r>
                        <a:rPr lang="pl-PL" dirty="0"/>
                        <a:t>&gt;60%</a:t>
                      </a:r>
                    </a:p>
                  </a:txBody>
                  <a:tcPr anchor="ctr"/>
                </a:tc>
                <a:tc>
                  <a:txBody>
                    <a:bodyPr/>
                    <a:lstStyle/>
                    <a:p>
                      <a:pPr algn="ctr"/>
                      <a:r>
                        <a:rPr lang="pl-PL" dirty="0"/>
                        <a:t>Bardzo silne</a:t>
                      </a:r>
                    </a:p>
                  </a:txBody>
                  <a:tcPr anchor="ctr"/>
                </a:tc>
                <a:extLst>
                  <a:ext uri="{0D108BD9-81ED-4DB2-BD59-A6C34878D82A}">
                    <a16:rowId xmlns:a16="http://schemas.microsoft.com/office/drawing/2014/main" val="1154533865"/>
                  </a:ext>
                </a:extLst>
              </a:tr>
            </a:tbl>
          </a:graphicData>
        </a:graphic>
      </p:graphicFrame>
    </p:spTree>
    <p:extLst>
      <p:ext uri="{BB962C8B-B14F-4D97-AF65-F5344CB8AC3E}">
        <p14:creationId xmlns:p14="http://schemas.microsoft.com/office/powerpoint/2010/main" val="3675774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ADA890-5B53-4416-B310-585B8F9A7D49}"/>
              </a:ext>
            </a:extLst>
          </p:cNvPr>
          <p:cNvSpPr>
            <a:spLocks noGrp="1"/>
          </p:cNvSpPr>
          <p:nvPr>
            <p:ph type="title"/>
          </p:nvPr>
        </p:nvSpPr>
        <p:spPr/>
        <p:txBody>
          <a:bodyPr/>
          <a:lstStyle/>
          <a:p>
            <a:r>
              <a:rPr lang="pl-PL" dirty="0"/>
              <a:t>Miary zmienności pozycyjne</a:t>
            </a:r>
            <a:br>
              <a:rPr lang="pl-PL" dirty="0"/>
            </a:br>
            <a:r>
              <a:rPr lang="pl-PL" dirty="0"/>
              <a:t>ROZSTĘP</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54FB477D-BC64-4A25-9FB5-711279DE6606}"/>
                  </a:ext>
                </a:extLst>
              </p:cNvPr>
              <p:cNvSpPr>
                <a:spLocks noGrp="1"/>
              </p:cNvSpPr>
              <p:nvPr>
                <p:ph idx="1"/>
              </p:nvPr>
            </p:nvSpPr>
            <p:spPr/>
            <p:txBody>
              <a:bodyPr/>
              <a:lstStyle/>
              <a:p>
                <a:r>
                  <a:rPr lang="pl-PL" b="1" i="1" dirty="0"/>
                  <a:t>Rozstęp</a:t>
                </a:r>
                <a:r>
                  <a:rPr lang="pl-PL" dirty="0"/>
                  <a:t> to różnica pomiędzy wartością maksymalną, a minimalną cechy .</a:t>
                </a:r>
              </a:p>
              <a:p>
                <a:pPr marL="0" indent="0">
                  <a:buNone/>
                </a:pPr>
                <a:r>
                  <a:rPr lang="pl-PL" dirty="0"/>
                  <a:t>Jest miarą charakteryzującą empiryczny obszar zmienności badanej cechy. W związku z tym, że przy jego obliczeniu ignoruje się wszystkie dane (za wyjątkiem dwóch wartości - minimalnej i maksymalnej), nie daje on jednak informacji o zróżnicowaniu poszczególnych wartości cechy w zbiorowości.</a:t>
                </a:r>
              </a:p>
              <a:p>
                <a:pPr marL="0" indent="0">
                  <a:buNone/>
                </a:pPr>
                <a:endParaRPr lang="pl-PL" dirty="0"/>
              </a:p>
              <a:p>
                <a:pPr marL="0" indent="0">
                  <a:buNone/>
                </a:pPr>
                <a14:m>
                  <m:oMathPara xmlns:m="http://schemas.openxmlformats.org/officeDocument/2006/math">
                    <m:oMathParaPr>
                      <m:jc m:val="centerGroup"/>
                    </m:oMathParaPr>
                    <m:oMath xmlns:m="http://schemas.openxmlformats.org/officeDocument/2006/math">
                      <m:r>
                        <a:rPr lang="pl-PL" sz="2400" b="0" i="1" smtClean="0">
                          <a:latin typeface="Cambria Math" panose="02040503050406030204" pitchFamily="18" charset="0"/>
                        </a:rPr>
                        <m:t>𝑅</m:t>
                      </m:r>
                      <m:r>
                        <a:rPr lang="pl-PL" sz="2400" b="0" i="1" smtClean="0">
                          <a:latin typeface="Cambria Math" panose="02040503050406030204" pitchFamily="18" charset="0"/>
                        </a:rPr>
                        <m:t>=</m:t>
                      </m:r>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𝑥</m:t>
                          </m:r>
                        </m:e>
                        <m:sub>
                          <m:r>
                            <a:rPr lang="pl-PL" sz="2400" b="0" i="1" smtClean="0">
                              <a:latin typeface="Cambria Math" panose="02040503050406030204" pitchFamily="18" charset="0"/>
                            </a:rPr>
                            <m:t>𝑚𝑎𝑥</m:t>
                          </m:r>
                        </m:sub>
                      </m:sSub>
                      <m:r>
                        <a:rPr lang="pl-PL" sz="2400" b="0" i="1" smtClean="0">
                          <a:latin typeface="Cambria Math" panose="02040503050406030204" pitchFamily="18" charset="0"/>
                        </a:rPr>
                        <m:t>−</m:t>
                      </m:r>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𝑥</m:t>
                          </m:r>
                        </m:e>
                        <m:sub>
                          <m:r>
                            <a:rPr lang="pl-PL" sz="2400" b="0" i="1" smtClean="0">
                              <a:latin typeface="Cambria Math" panose="02040503050406030204" pitchFamily="18" charset="0"/>
                            </a:rPr>
                            <m:t>𝑚𝑖𝑛</m:t>
                          </m:r>
                        </m:sub>
                      </m:sSub>
                    </m:oMath>
                  </m:oMathPara>
                </a14:m>
                <a:endParaRPr lang="pl-PL" dirty="0"/>
              </a:p>
            </p:txBody>
          </p:sp>
        </mc:Choice>
        <mc:Fallback xmlns="">
          <p:sp>
            <p:nvSpPr>
              <p:cNvPr id="3" name="Symbol zastępczy zawartości 2">
                <a:extLst>
                  <a:ext uri="{FF2B5EF4-FFF2-40B4-BE49-F238E27FC236}">
                    <a16:creationId xmlns:a16="http://schemas.microsoft.com/office/drawing/2014/main" id="{54FB477D-BC64-4A25-9FB5-711279DE6606}"/>
                  </a:ext>
                </a:extLst>
              </p:cNvPr>
              <p:cNvSpPr>
                <a:spLocks noGrp="1" noRot="1" noChangeAspect="1" noMove="1" noResize="1" noEditPoints="1" noAdjustHandles="1" noChangeArrowheads="1" noChangeShapeType="1" noTextEdit="1"/>
              </p:cNvSpPr>
              <p:nvPr>
                <p:ph idx="1"/>
              </p:nvPr>
            </p:nvSpPr>
            <p:spPr>
              <a:blipFill>
                <a:blip r:embed="rId2"/>
                <a:stretch>
                  <a:fillRect l="-567" t="-942" r="-922"/>
                </a:stretch>
              </a:blipFill>
            </p:spPr>
            <p:txBody>
              <a:bodyPr/>
              <a:lstStyle/>
              <a:p>
                <a:r>
                  <a:rPr lang="pl-PL">
                    <a:noFill/>
                  </a:rPr>
                  <a:t> </a:t>
                </a:r>
              </a:p>
            </p:txBody>
          </p:sp>
        </mc:Fallback>
      </mc:AlternateContent>
    </p:spTree>
    <p:extLst>
      <p:ext uri="{BB962C8B-B14F-4D97-AF65-F5344CB8AC3E}">
        <p14:creationId xmlns:p14="http://schemas.microsoft.com/office/powerpoint/2010/main" val="2161578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9E1AD57-F396-47AF-94AC-238507CE6780}"/>
              </a:ext>
            </a:extLst>
          </p:cNvPr>
          <p:cNvSpPr>
            <a:spLocks noGrp="1"/>
          </p:cNvSpPr>
          <p:nvPr>
            <p:ph type="title"/>
          </p:nvPr>
        </p:nvSpPr>
        <p:spPr/>
        <p:txBody>
          <a:bodyPr/>
          <a:lstStyle/>
          <a:p>
            <a:r>
              <a:rPr lang="pl-PL" dirty="0"/>
              <a:t>Miary zmienności pozycyjne</a:t>
            </a:r>
            <a:br>
              <a:rPr lang="pl-PL" dirty="0"/>
            </a:br>
            <a:r>
              <a:rPr lang="pl-PL" dirty="0"/>
              <a:t>ODCHYLENIE ĆWIARTKOWE</a:t>
            </a:r>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EF67F823-025A-4DD5-A630-B678BF4F6EB7}"/>
                  </a:ext>
                </a:extLst>
              </p:cNvPr>
              <p:cNvSpPr>
                <a:spLocks noGrp="1"/>
              </p:cNvSpPr>
              <p:nvPr>
                <p:ph idx="1"/>
              </p:nvPr>
            </p:nvSpPr>
            <p:spPr/>
            <p:txBody>
              <a:bodyPr/>
              <a:lstStyle/>
              <a:p>
                <a:r>
                  <a:rPr lang="pl-PL" b="1" i="1" dirty="0"/>
                  <a:t>Odchylenie ćwiartkowe</a:t>
                </a:r>
                <a:r>
                  <a:rPr lang="pl-PL" dirty="0"/>
                  <a:t> (</a:t>
                </a:r>
                <a14:m>
                  <m:oMath xmlns:m="http://schemas.openxmlformats.org/officeDocument/2006/math">
                    <m:r>
                      <a:rPr lang="pl-PL" b="0" i="1" smtClean="0">
                        <a:latin typeface="Cambria Math" panose="02040503050406030204" pitchFamily="18" charset="0"/>
                      </a:rPr>
                      <m:t>𝑄</m:t>
                    </m:r>
                  </m:oMath>
                </a14:m>
                <a:r>
                  <a:rPr lang="pl-PL" dirty="0"/>
                  <a:t>) - jest to parametr określający odchylenie wartości cechy od mediany. Mierzy poziom zróżnicowania tylko części jednostek; po odrzuceniu 25% jednostek o wartościach najmniejszych i 25% jednostek o wartościach największych. </a:t>
                </a:r>
              </a:p>
              <a:p>
                <a:endParaRPr lang="pl-PL" dirty="0"/>
              </a:p>
              <a:p>
                <a:pPr marL="0" indent="0">
                  <a:buNone/>
                </a:pPr>
                <a14:m>
                  <m:oMathPara xmlns:m="http://schemas.openxmlformats.org/officeDocument/2006/math">
                    <m:oMathParaPr>
                      <m:jc m:val="centerGroup"/>
                    </m:oMathParaPr>
                    <m:oMath xmlns:m="http://schemas.openxmlformats.org/officeDocument/2006/math">
                      <m:r>
                        <a:rPr lang="pl-PL" sz="2000" b="0" i="1" smtClean="0">
                          <a:latin typeface="Cambria Math" panose="02040503050406030204" pitchFamily="18" charset="0"/>
                        </a:rPr>
                        <m:t>𝑄</m:t>
                      </m:r>
                      <m:r>
                        <a:rPr lang="pl-PL" sz="2000" b="0" i="1" smtClean="0">
                          <a:latin typeface="Cambria Math" panose="02040503050406030204" pitchFamily="18" charset="0"/>
                        </a:rPr>
                        <m:t>=</m:t>
                      </m:r>
                      <m:f>
                        <m:fPr>
                          <m:ctrlPr>
                            <a:rPr lang="pl-PL" sz="2000" b="0" i="1" smtClean="0">
                              <a:latin typeface="Cambria Math" panose="02040503050406030204" pitchFamily="18" charset="0"/>
                            </a:rPr>
                          </m:ctrlPr>
                        </m:fPr>
                        <m:num>
                          <m:d>
                            <m:dPr>
                              <m:ctrlPr>
                                <a:rPr lang="pl-PL" sz="2000" b="0" i="1" smtClean="0">
                                  <a:latin typeface="Cambria Math" panose="02040503050406030204" pitchFamily="18" charset="0"/>
                                </a:rPr>
                              </m:ctrlPr>
                            </m:dPr>
                            <m:e>
                              <m:sSub>
                                <m:sSubPr>
                                  <m:ctrlPr>
                                    <a:rPr lang="pl-PL" sz="2000" b="0" i="1" smtClean="0">
                                      <a:latin typeface="Cambria Math" panose="02040503050406030204" pitchFamily="18" charset="0"/>
                                    </a:rPr>
                                  </m:ctrlPr>
                                </m:sSubPr>
                                <m:e>
                                  <m:r>
                                    <a:rPr lang="pl-PL" sz="2000" b="0" i="1" smtClean="0">
                                      <a:latin typeface="Cambria Math" panose="02040503050406030204" pitchFamily="18" charset="0"/>
                                    </a:rPr>
                                    <m:t>𝑄</m:t>
                                  </m:r>
                                </m:e>
                                <m:sub>
                                  <m:r>
                                    <a:rPr lang="pl-PL" sz="2000" b="0" i="1" smtClean="0">
                                      <a:latin typeface="Cambria Math" panose="02040503050406030204" pitchFamily="18" charset="0"/>
                                    </a:rPr>
                                    <m:t>3</m:t>
                                  </m:r>
                                </m:sub>
                              </m:sSub>
                              <m:r>
                                <a:rPr lang="pl-PL" sz="2000" b="0" i="1" smtClean="0">
                                  <a:latin typeface="Cambria Math" panose="02040503050406030204" pitchFamily="18" charset="0"/>
                                </a:rPr>
                                <m:t>−</m:t>
                              </m:r>
                              <m:r>
                                <a:rPr lang="pl-PL" sz="2000" b="0" i="1" smtClean="0">
                                  <a:latin typeface="Cambria Math" panose="02040503050406030204" pitchFamily="18" charset="0"/>
                                </a:rPr>
                                <m:t>𝑀𝑒</m:t>
                              </m:r>
                            </m:e>
                          </m:d>
                          <m:r>
                            <a:rPr lang="pl-PL" sz="2000" b="0" i="1" smtClean="0">
                              <a:latin typeface="Cambria Math" panose="02040503050406030204" pitchFamily="18" charset="0"/>
                            </a:rPr>
                            <m:t>+(</m:t>
                          </m:r>
                          <m:r>
                            <a:rPr lang="pl-PL" sz="2000" b="0" i="1" smtClean="0">
                              <a:latin typeface="Cambria Math" panose="02040503050406030204" pitchFamily="18" charset="0"/>
                            </a:rPr>
                            <m:t>𝑀𝑒</m:t>
                          </m:r>
                          <m:r>
                            <a:rPr lang="pl-PL" sz="2000" b="0" i="1" smtClean="0">
                              <a:latin typeface="Cambria Math" panose="02040503050406030204" pitchFamily="18" charset="0"/>
                            </a:rPr>
                            <m:t>−</m:t>
                          </m:r>
                          <m:sSub>
                            <m:sSubPr>
                              <m:ctrlPr>
                                <a:rPr lang="pl-PL" sz="2000" b="0" i="1" smtClean="0">
                                  <a:latin typeface="Cambria Math" panose="02040503050406030204" pitchFamily="18" charset="0"/>
                                </a:rPr>
                              </m:ctrlPr>
                            </m:sSubPr>
                            <m:e>
                              <m:r>
                                <a:rPr lang="pl-PL" sz="2000" b="0" i="1" smtClean="0">
                                  <a:latin typeface="Cambria Math" panose="02040503050406030204" pitchFamily="18" charset="0"/>
                                </a:rPr>
                                <m:t>𝑄</m:t>
                              </m:r>
                            </m:e>
                            <m:sub>
                              <m:r>
                                <a:rPr lang="pl-PL" sz="2000" b="0" i="1" smtClean="0">
                                  <a:latin typeface="Cambria Math" panose="02040503050406030204" pitchFamily="18" charset="0"/>
                                </a:rPr>
                                <m:t>1</m:t>
                              </m:r>
                            </m:sub>
                          </m:sSub>
                          <m:r>
                            <a:rPr lang="pl-PL" sz="2000" b="0" i="1" smtClean="0">
                              <a:latin typeface="Cambria Math" panose="02040503050406030204" pitchFamily="18" charset="0"/>
                            </a:rPr>
                            <m:t>)</m:t>
                          </m:r>
                        </m:num>
                        <m:den>
                          <m:r>
                            <a:rPr lang="pl-PL" sz="2000" b="0" i="1" smtClean="0">
                              <a:latin typeface="Cambria Math" panose="02040503050406030204" pitchFamily="18" charset="0"/>
                            </a:rPr>
                            <m:t>2</m:t>
                          </m:r>
                        </m:den>
                      </m:f>
                      <m:r>
                        <a:rPr lang="pl-PL" sz="2000" b="0" i="1" smtClean="0">
                          <a:latin typeface="Cambria Math" panose="02040503050406030204" pitchFamily="18" charset="0"/>
                        </a:rPr>
                        <m:t>=</m:t>
                      </m:r>
                      <m:f>
                        <m:fPr>
                          <m:ctrlPr>
                            <a:rPr lang="pl-PL" sz="2000" b="0" i="1" smtClean="0">
                              <a:latin typeface="Cambria Math" panose="02040503050406030204" pitchFamily="18" charset="0"/>
                            </a:rPr>
                          </m:ctrlPr>
                        </m:fPr>
                        <m:num>
                          <m:sSub>
                            <m:sSubPr>
                              <m:ctrlPr>
                                <a:rPr lang="pl-PL" sz="2000" b="0" i="1" smtClean="0">
                                  <a:latin typeface="Cambria Math" panose="02040503050406030204" pitchFamily="18" charset="0"/>
                                </a:rPr>
                              </m:ctrlPr>
                            </m:sSubPr>
                            <m:e>
                              <m:r>
                                <a:rPr lang="pl-PL" sz="2000" b="0" i="1" smtClean="0">
                                  <a:latin typeface="Cambria Math" panose="02040503050406030204" pitchFamily="18" charset="0"/>
                                </a:rPr>
                                <m:t>𝑄</m:t>
                              </m:r>
                            </m:e>
                            <m:sub>
                              <m:r>
                                <a:rPr lang="pl-PL" sz="2000" b="0" i="1" smtClean="0">
                                  <a:latin typeface="Cambria Math" panose="02040503050406030204" pitchFamily="18" charset="0"/>
                                </a:rPr>
                                <m:t>3</m:t>
                              </m:r>
                            </m:sub>
                          </m:sSub>
                          <m:r>
                            <a:rPr lang="pl-PL" sz="2000" b="0" i="1" smtClean="0">
                              <a:latin typeface="Cambria Math" panose="02040503050406030204" pitchFamily="18" charset="0"/>
                            </a:rPr>
                            <m:t>−</m:t>
                          </m:r>
                          <m:sSub>
                            <m:sSubPr>
                              <m:ctrlPr>
                                <a:rPr lang="pl-PL" sz="2000" b="0" i="1" smtClean="0">
                                  <a:latin typeface="Cambria Math" panose="02040503050406030204" pitchFamily="18" charset="0"/>
                                </a:rPr>
                              </m:ctrlPr>
                            </m:sSubPr>
                            <m:e>
                              <m:r>
                                <a:rPr lang="pl-PL" sz="2000" b="0" i="1" smtClean="0">
                                  <a:latin typeface="Cambria Math" panose="02040503050406030204" pitchFamily="18" charset="0"/>
                                </a:rPr>
                                <m:t>𝑄</m:t>
                              </m:r>
                            </m:e>
                            <m:sub>
                              <m:r>
                                <a:rPr lang="pl-PL" sz="2000" b="0" i="1" smtClean="0">
                                  <a:latin typeface="Cambria Math" panose="02040503050406030204" pitchFamily="18" charset="0"/>
                                </a:rPr>
                                <m:t>1</m:t>
                              </m:r>
                            </m:sub>
                          </m:sSub>
                        </m:num>
                        <m:den>
                          <m:r>
                            <a:rPr lang="pl-PL" sz="2000" b="0" i="1" smtClean="0">
                              <a:latin typeface="Cambria Math" panose="02040503050406030204" pitchFamily="18" charset="0"/>
                            </a:rPr>
                            <m:t>2</m:t>
                          </m:r>
                        </m:den>
                      </m:f>
                    </m:oMath>
                  </m:oMathPara>
                </a14:m>
                <a:endParaRPr lang="pl-PL" dirty="0"/>
              </a:p>
              <a:p>
                <a:endParaRPr lang="pl-PL" dirty="0"/>
              </a:p>
            </p:txBody>
          </p:sp>
        </mc:Choice>
        <mc:Fallback>
          <p:sp>
            <p:nvSpPr>
              <p:cNvPr id="3" name="Symbol zastępczy zawartości 2">
                <a:extLst>
                  <a:ext uri="{FF2B5EF4-FFF2-40B4-BE49-F238E27FC236}">
                    <a16:creationId xmlns:a16="http://schemas.microsoft.com/office/drawing/2014/main" id="{EF67F823-025A-4DD5-A630-B678BF4F6EB7}"/>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pl-PL">
                    <a:noFill/>
                  </a:rPr>
                  <a:t> </a:t>
                </a:r>
              </a:p>
            </p:txBody>
          </p:sp>
        </mc:Fallback>
      </mc:AlternateContent>
    </p:spTree>
    <p:extLst>
      <p:ext uri="{BB962C8B-B14F-4D97-AF65-F5344CB8AC3E}">
        <p14:creationId xmlns:p14="http://schemas.microsoft.com/office/powerpoint/2010/main" val="243818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9E1AD57-F396-47AF-94AC-238507CE6780}"/>
              </a:ext>
            </a:extLst>
          </p:cNvPr>
          <p:cNvSpPr>
            <a:spLocks noGrp="1"/>
          </p:cNvSpPr>
          <p:nvPr>
            <p:ph type="title"/>
          </p:nvPr>
        </p:nvSpPr>
        <p:spPr/>
        <p:txBody>
          <a:bodyPr/>
          <a:lstStyle/>
          <a:p>
            <a:r>
              <a:rPr lang="pl-PL" dirty="0"/>
              <a:t>Miary zmienności pozycyjne</a:t>
            </a:r>
            <a:br>
              <a:rPr lang="pl-PL" dirty="0"/>
            </a:br>
            <a:r>
              <a:rPr lang="pl-PL" dirty="0"/>
              <a:t>ROZSTĘP ĆWIARTKOWY</a:t>
            </a:r>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EF67F823-025A-4DD5-A630-B678BF4F6EB7}"/>
                  </a:ext>
                </a:extLst>
              </p:cNvPr>
              <p:cNvSpPr>
                <a:spLocks noGrp="1"/>
              </p:cNvSpPr>
              <p:nvPr>
                <p:ph idx="1"/>
              </p:nvPr>
            </p:nvSpPr>
            <p:spPr/>
            <p:txBody>
              <a:bodyPr/>
              <a:lstStyle/>
              <a:p>
                <a:r>
                  <a:rPr lang="pl-PL" b="1" i="1" dirty="0"/>
                  <a:t>Rozstęp ćwiartkowy</a:t>
                </a:r>
                <a:r>
                  <a:rPr lang="pl-PL" dirty="0"/>
                  <a:t> (</a:t>
                </a:r>
                <a14:m>
                  <m:oMath xmlns:m="http://schemas.openxmlformats.org/officeDocument/2006/math">
                    <m:r>
                      <m:rPr>
                        <m:sty m:val="p"/>
                      </m:rPr>
                      <a:rPr lang="pl-PL" b="0" i="0" smtClean="0">
                        <a:latin typeface="Cambria Math" panose="02040503050406030204" pitchFamily="18" charset="0"/>
                      </a:rPr>
                      <m:t>I</m:t>
                    </m:r>
                    <m:r>
                      <a:rPr lang="pl-PL" i="1">
                        <a:latin typeface="Cambria Math" panose="02040503050406030204" pitchFamily="18" charset="0"/>
                      </a:rPr>
                      <m:t>𝑄</m:t>
                    </m:r>
                    <m:r>
                      <a:rPr lang="pl-PL" b="0" i="1" smtClean="0">
                        <a:latin typeface="Cambria Math" panose="02040503050406030204" pitchFamily="18" charset="0"/>
                      </a:rPr>
                      <m:t>𝑅</m:t>
                    </m:r>
                  </m:oMath>
                </a14:m>
                <a:r>
                  <a:rPr lang="pl-PL" dirty="0"/>
                  <a:t>) – jest to dwukrotność odchylenia ćwiartkowego</a:t>
                </a:r>
              </a:p>
              <a:p>
                <a:endParaRPr lang="pl-PL" sz="1100" dirty="0"/>
              </a:p>
              <a:p>
                <a:pPr marL="0" indent="0">
                  <a:buNone/>
                </a:pPr>
                <a14:m>
                  <m:oMathPara xmlns:m="http://schemas.openxmlformats.org/officeDocument/2006/math">
                    <m:oMathParaPr>
                      <m:jc m:val="centerGroup"/>
                    </m:oMathParaPr>
                    <m:oMath xmlns:m="http://schemas.openxmlformats.org/officeDocument/2006/math">
                      <m:r>
                        <m:rPr>
                          <m:sty m:val="p"/>
                        </m:rPr>
                        <a:rPr lang="pl-PL" sz="2000" b="0" i="0" smtClean="0">
                          <a:latin typeface="Cambria Math" panose="02040503050406030204" pitchFamily="18" charset="0"/>
                        </a:rPr>
                        <m:t>IQR</m:t>
                      </m:r>
                      <m:r>
                        <a:rPr lang="pl-PL" sz="2000" b="0" i="0" smtClean="0">
                          <a:latin typeface="Cambria Math" panose="02040503050406030204" pitchFamily="18" charset="0"/>
                        </a:rPr>
                        <m:t>=2</m:t>
                      </m:r>
                      <m:r>
                        <a:rPr lang="pl-PL" sz="2000" i="1">
                          <a:latin typeface="Cambria Math" panose="02040503050406030204" pitchFamily="18" charset="0"/>
                        </a:rPr>
                        <m:t>𝑄</m:t>
                      </m:r>
                    </m:oMath>
                  </m:oMathPara>
                </a14:m>
                <a:endParaRPr lang="pl-PL" sz="2000" dirty="0"/>
              </a:p>
              <a:p>
                <a:pPr marL="0" indent="0">
                  <a:buNone/>
                </a:pPr>
                <a:endParaRPr lang="pl-PL" sz="1100" dirty="0"/>
              </a:p>
              <a:p>
                <a:pPr marL="0" indent="0">
                  <a:buNone/>
                </a:pPr>
                <a:r>
                  <a:rPr lang="pl-PL" dirty="0"/>
                  <a:t>Typowy obszar zmienności cechy dla 50% próby</a:t>
                </a:r>
              </a:p>
              <a:p>
                <a:pPr marL="0" indent="0">
                  <a:buNone/>
                </a:pPr>
                <a:r>
                  <a:rPr lang="pl-PL" dirty="0"/>
                  <a:t> </a:t>
                </a:r>
              </a:p>
              <a:p>
                <a:pPr marL="0" indent="0">
                  <a:buNone/>
                </a:pPr>
                <a14:m>
                  <m:oMathPara xmlns:m="http://schemas.openxmlformats.org/officeDocument/2006/math">
                    <m:oMathParaPr>
                      <m:jc m:val="centerGroup"/>
                    </m:oMathParaPr>
                    <m:oMath xmlns:m="http://schemas.openxmlformats.org/officeDocument/2006/math">
                      <m:r>
                        <a:rPr lang="pl-PL" sz="2000" b="0" i="1" smtClean="0">
                          <a:latin typeface="Cambria Math" panose="02040503050406030204" pitchFamily="18" charset="0"/>
                        </a:rPr>
                        <m:t>𝑀𝑒</m:t>
                      </m:r>
                      <m:r>
                        <a:rPr lang="pl-PL" sz="2000" b="0" i="1" smtClean="0">
                          <a:latin typeface="Cambria Math" panose="02040503050406030204" pitchFamily="18" charset="0"/>
                        </a:rPr>
                        <m:t>−</m:t>
                      </m:r>
                      <m:r>
                        <a:rPr lang="pl-PL" sz="2000" i="1">
                          <a:latin typeface="Cambria Math" panose="02040503050406030204" pitchFamily="18" charset="0"/>
                        </a:rPr>
                        <m:t>𝐼𝑄𝑅</m:t>
                      </m:r>
                      <m:r>
                        <a:rPr lang="pl-PL" sz="2000" b="0" i="1" smtClean="0">
                          <a:latin typeface="Cambria Math" panose="02040503050406030204" pitchFamily="18" charset="0"/>
                        </a:rPr>
                        <m:t>&lt;</m:t>
                      </m:r>
                      <m:sSub>
                        <m:sSubPr>
                          <m:ctrlPr>
                            <a:rPr lang="pl-PL" sz="2000" b="0" i="1" smtClean="0">
                              <a:latin typeface="Cambria Math" panose="02040503050406030204" pitchFamily="18" charset="0"/>
                            </a:rPr>
                          </m:ctrlPr>
                        </m:sSubPr>
                        <m:e>
                          <m:r>
                            <a:rPr lang="pl-PL" sz="2000" b="0" i="1" smtClean="0">
                              <a:latin typeface="Cambria Math" panose="02040503050406030204" pitchFamily="18" charset="0"/>
                            </a:rPr>
                            <m:t>𝑥</m:t>
                          </m:r>
                        </m:e>
                        <m:sub>
                          <m:r>
                            <a:rPr lang="pl-PL" sz="2000" b="0" i="1" smtClean="0">
                              <a:latin typeface="Cambria Math" panose="02040503050406030204" pitchFamily="18" charset="0"/>
                            </a:rPr>
                            <m:t>𝑡𝑦𝑝</m:t>
                          </m:r>
                        </m:sub>
                      </m:sSub>
                      <m:r>
                        <a:rPr lang="pl-PL" sz="2000" b="0" i="1" smtClean="0">
                          <a:latin typeface="Cambria Math" panose="02040503050406030204" pitchFamily="18" charset="0"/>
                        </a:rPr>
                        <m:t>&lt;</m:t>
                      </m:r>
                      <m:r>
                        <a:rPr lang="pl-PL" sz="2000" b="0" i="1" smtClean="0">
                          <a:latin typeface="Cambria Math" panose="02040503050406030204" pitchFamily="18" charset="0"/>
                        </a:rPr>
                        <m:t>𝑀𝑒</m:t>
                      </m:r>
                      <m:r>
                        <a:rPr lang="pl-PL" sz="2000" b="0" i="1" smtClean="0">
                          <a:latin typeface="Cambria Math" panose="02040503050406030204" pitchFamily="18" charset="0"/>
                        </a:rPr>
                        <m:t>+</m:t>
                      </m:r>
                      <m:r>
                        <a:rPr lang="pl-PL" sz="2000" i="1">
                          <a:latin typeface="Cambria Math" panose="02040503050406030204" pitchFamily="18" charset="0"/>
                        </a:rPr>
                        <m:t>𝐼𝑄𝑅</m:t>
                      </m:r>
                    </m:oMath>
                  </m:oMathPara>
                </a14:m>
                <a:endParaRPr lang="pl-PL" dirty="0"/>
              </a:p>
            </p:txBody>
          </p:sp>
        </mc:Choice>
        <mc:Fallback>
          <p:sp>
            <p:nvSpPr>
              <p:cNvPr id="3" name="Symbol zastępczy zawartości 2">
                <a:extLst>
                  <a:ext uri="{FF2B5EF4-FFF2-40B4-BE49-F238E27FC236}">
                    <a16:creationId xmlns:a16="http://schemas.microsoft.com/office/drawing/2014/main" id="{EF67F823-025A-4DD5-A630-B678BF4F6EB7}"/>
                  </a:ext>
                </a:extLst>
              </p:cNvPr>
              <p:cNvSpPr>
                <a:spLocks noGrp="1" noRot="1" noChangeAspect="1" noMove="1" noResize="1" noEditPoints="1" noAdjustHandles="1" noChangeArrowheads="1" noChangeShapeType="1" noTextEdit="1"/>
              </p:cNvSpPr>
              <p:nvPr>
                <p:ph idx="1"/>
              </p:nvPr>
            </p:nvSpPr>
            <p:spPr>
              <a:blipFill>
                <a:blip r:embed="rId2"/>
                <a:stretch>
                  <a:fillRect l="-567" t="-942"/>
                </a:stretch>
              </a:blipFill>
            </p:spPr>
            <p:txBody>
              <a:bodyPr/>
              <a:lstStyle/>
              <a:p>
                <a:r>
                  <a:rPr lang="pl-PL">
                    <a:noFill/>
                  </a:rPr>
                  <a:t> </a:t>
                </a:r>
              </a:p>
            </p:txBody>
          </p:sp>
        </mc:Fallback>
      </mc:AlternateContent>
    </p:spTree>
    <p:extLst>
      <p:ext uri="{BB962C8B-B14F-4D97-AF65-F5344CB8AC3E}">
        <p14:creationId xmlns:p14="http://schemas.microsoft.com/office/powerpoint/2010/main" val="3789403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F43B2B-D895-4B7A-81D0-A477D152C701}"/>
              </a:ext>
            </a:extLst>
          </p:cNvPr>
          <p:cNvSpPr>
            <a:spLocks noGrp="1"/>
          </p:cNvSpPr>
          <p:nvPr>
            <p:ph type="title"/>
          </p:nvPr>
        </p:nvSpPr>
        <p:spPr/>
        <p:txBody>
          <a:bodyPr>
            <a:normAutofit fontScale="90000"/>
          </a:bodyPr>
          <a:lstStyle/>
          <a:p>
            <a:r>
              <a:rPr lang="pl-PL" dirty="0"/>
              <a:t>Miary zmienności</a:t>
            </a:r>
            <a:br>
              <a:rPr lang="pl-PL" dirty="0"/>
            </a:br>
            <a:r>
              <a:rPr lang="pl-PL" dirty="0"/>
              <a:t>WSPÓŁCZYNNIK ZMNIENNOSĆI POZYCYJNY</a:t>
            </a:r>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F147200D-3B61-4070-9954-7426DEF61DCF}"/>
                  </a:ext>
                </a:extLst>
              </p:cNvPr>
              <p:cNvSpPr>
                <a:spLocks noGrp="1"/>
              </p:cNvSpPr>
              <p:nvPr>
                <p:ph idx="1"/>
              </p:nvPr>
            </p:nvSpPr>
            <p:spPr/>
            <p:txBody>
              <a:bodyPr/>
              <a:lstStyle/>
              <a:p>
                <a:pPr marL="0" indent="0" algn="ctr">
                  <a:buNone/>
                </a:pPr>
                <a14:m>
                  <m:oMath xmlns:m="http://schemas.openxmlformats.org/officeDocument/2006/math">
                    <m:sSub>
                      <m:sSubPr>
                        <m:ctrlPr>
                          <a:rPr lang="pl-PL" sz="2000" i="1" smtClean="0">
                            <a:latin typeface="Cambria Math" panose="02040503050406030204" pitchFamily="18" charset="0"/>
                          </a:rPr>
                        </m:ctrlPr>
                      </m:sSubPr>
                      <m:e>
                        <m:r>
                          <a:rPr lang="pl-PL" sz="2000" i="1">
                            <a:latin typeface="Cambria Math" panose="02040503050406030204" pitchFamily="18" charset="0"/>
                          </a:rPr>
                          <m:t>𝑉</m:t>
                        </m:r>
                      </m:e>
                      <m:sub>
                        <m:r>
                          <a:rPr lang="pl-PL" sz="2000" i="1">
                            <a:latin typeface="Cambria Math" panose="02040503050406030204" pitchFamily="18" charset="0"/>
                          </a:rPr>
                          <m:t>𝑄</m:t>
                        </m:r>
                      </m:sub>
                    </m:sSub>
                    <m:r>
                      <a:rPr lang="pl-PL" sz="2000" i="1">
                        <a:latin typeface="Cambria Math" panose="02040503050406030204" pitchFamily="18" charset="0"/>
                      </a:rPr>
                      <m:t>=</m:t>
                    </m:r>
                    <m:f>
                      <m:fPr>
                        <m:ctrlPr>
                          <a:rPr lang="pl-PL" sz="2000" i="1">
                            <a:latin typeface="Cambria Math" panose="02040503050406030204" pitchFamily="18" charset="0"/>
                          </a:rPr>
                        </m:ctrlPr>
                      </m:fPr>
                      <m:num>
                        <m:r>
                          <a:rPr lang="pl-PL" sz="2000" b="0" i="1" smtClean="0">
                            <a:latin typeface="Cambria Math" panose="02040503050406030204" pitchFamily="18" charset="0"/>
                          </a:rPr>
                          <m:t>𝐼</m:t>
                        </m:r>
                        <m:r>
                          <a:rPr lang="pl-PL" sz="2000" i="1">
                            <a:latin typeface="Cambria Math" panose="02040503050406030204" pitchFamily="18" charset="0"/>
                          </a:rPr>
                          <m:t>𝑄</m:t>
                        </m:r>
                        <m:r>
                          <a:rPr lang="pl-PL" sz="2000" b="0" i="1" smtClean="0">
                            <a:latin typeface="Cambria Math" panose="02040503050406030204" pitchFamily="18" charset="0"/>
                          </a:rPr>
                          <m:t>𝑅</m:t>
                        </m:r>
                      </m:num>
                      <m:den>
                        <m:r>
                          <a:rPr lang="pl-PL" sz="2000" i="1">
                            <a:latin typeface="Cambria Math" panose="02040503050406030204" pitchFamily="18" charset="0"/>
                          </a:rPr>
                          <m:t>𝑀𝑒</m:t>
                        </m:r>
                      </m:den>
                    </m:f>
                    <m:r>
                      <a:rPr lang="pl-PL" sz="2000" i="1">
                        <a:latin typeface="Cambria Math" panose="02040503050406030204" pitchFamily="18" charset="0"/>
                      </a:rPr>
                      <m:t>,   </m:t>
                    </m:r>
                    <m:r>
                      <a:rPr lang="pl-PL" sz="2000" i="1">
                        <a:latin typeface="Cambria Math" panose="02040503050406030204" pitchFamily="18" charset="0"/>
                      </a:rPr>
                      <m:t>𝑀𝑒</m:t>
                    </m:r>
                    <m:r>
                      <a:rPr lang="pl-PL" sz="2000" i="1">
                        <a:latin typeface="Cambria Math" panose="02040503050406030204" pitchFamily="18" charset="0"/>
                      </a:rPr>
                      <m:t>&gt;0</m:t>
                    </m:r>
                  </m:oMath>
                </a14:m>
                <a:r>
                  <a:rPr lang="pl-PL" dirty="0"/>
                  <a:t>      oraz      </a:t>
                </a:r>
                <a14:m>
                  <m:oMath xmlns:m="http://schemas.openxmlformats.org/officeDocument/2006/math">
                    <m:sSub>
                      <m:sSubPr>
                        <m:ctrlPr>
                          <a:rPr lang="pl-PL" sz="2000" i="1">
                            <a:latin typeface="Cambria Math" panose="02040503050406030204" pitchFamily="18" charset="0"/>
                          </a:rPr>
                        </m:ctrlPr>
                      </m:sSubPr>
                      <m:e>
                        <m:r>
                          <a:rPr lang="pl-PL" sz="2000" i="1">
                            <a:latin typeface="Cambria Math" panose="02040503050406030204" pitchFamily="18" charset="0"/>
                          </a:rPr>
                          <m:t>𝑉</m:t>
                        </m:r>
                      </m:e>
                      <m:sub>
                        <m:sSub>
                          <m:sSubPr>
                            <m:ctrlPr>
                              <a:rPr lang="pl-PL" sz="2000" i="1">
                                <a:latin typeface="Cambria Math" panose="02040503050406030204" pitchFamily="18" charset="0"/>
                              </a:rPr>
                            </m:ctrlPr>
                          </m:sSubPr>
                          <m:e>
                            <m:r>
                              <a:rPr lang="pl-PL" sz="2000" i="1">
                                <a:latin typeface="Cambria Math" panose="02040503050406030204" pitchFamily="18" charset="0"/>
                              </a:rPr>
                              <m:t>𝑄</m:t>
                            </m:r>
                          </m:e>
                          <m:sub>
                            <m:r>
                              <a:rPr lang="pl-PL" sz="2000" i="1">
                                <a:latin typeface="Cambria Math" panose="02040503050406030204" pitchFamily="18" charset="0"/>
                              </a:rPr>
                              <m:t>1</m:t>
                            </m:r>
                          </m:sub>
                        </m:sSub>
                        <m:sSub>
                          <m:sSubPr>
                            <m:ctrlPr>
                              <a:rPr lang="pl-PL" sz="2000" i="1">
                                <a:latin typeface="Cambria Math" panose="02040503050406030204" pitchFamily="18" charset="0"/>
                              </a:rPr>
                            </m:ctrlPr>
                          </m:sSubPr>
                          <m:e>
                            <m:r>
                              <a:rPr lang="pl-PL" sz="2000" i="1">
                                <a:latin typeface="Cambria Math" panose="02040503050406030204" pitchFamily="18" charset="0"/>
                              </a:rPr>
                              <m:t>𝑄</m:t>
                            </m:r>
                          </m:e>
                          <m:sub>
                            <m:r>
                              <a:rPr lang="pl-PL" sz="2000" i="1">
                                <a:latin typeface="Cambria Math" panose="02040503050406030204" pitchFamily="18" charset="0"/>
                              </a:rPr>
                              <m:t>3</m:t>
                            </m:r>
                          </m:sub>
                        </m:sSub>
                        <m:r>
                          <a:rPr lang="pl-PL" sz="2000" i="1">
                            <a:latin typeface="Cambria Math" panose="02040503050406030204" pitchFamily="18" charset="0"/>
                          </a:rPr>
                          <m:t>=</m:t>
                        </m:r>
                        <m:f>
                          <m:fPr>
                            <m:ctrlPr>
                              <a:rPr lang="pl-PL" sz="2000" i="1">
                                <a:latin typeface="Cambria Math" panose="02040503050406030204" pitchFamily="18" charset="0"/>
                              </a:rPr>
                            </m:ctrlPr>
                          </m:fPr>
                          <m:num>
                            <m:sSub>
                              <m:sSubPr>
                                <m:ctrlPr>
                                  <a:rPr lang="pl-PL" sz="2000" i="1">
                                    <a:latin typeface="Cambria Math" panose="02040503050406030204" pitchFamily="18" charset="0"/>
                                  </a:rPr>
                                </m:ctrlPr>
                              </m:sSubPr>
                              <m:e>
                                <m:r>
                                  <a:rPr lang="pl-PL" sz="2000" i="1">
                                    <a:latin typeface="Cambria Math" panose="02040503050406030204" pitchFamily="18" charset="0"/>
                                  </a:rPr>
                                  <m:t>𝑄</m:t>
                                </m:r>
                              </m:e>
                              <m:sub>
                                <m:r>
                                  <a:rPr lang="pl-PL" sz="2000" i="1">
                                    <a:latin typeface="Cambria Math" panose="02040503050406030204" pitchFamily="18" charset="0"/>
                                  </a:rPr>
                                  <m:t>3</m:t>
                                </m:r>
                              </m:sub>
                            </m:sSub>
                            <m:r>
                              <a:rPr lang="pl-PL" sz="2000" i="1">
                                <a:latin typeface="Cambria Math" panose="02040503050406030204" pitchFamily="18" charset="0"/>
                              </a:rPr>
                              <m:t>−</m:t>
                            </m:r>
                            <m:sSub>
                              <m:sSubPr>
                                <m:ctrlPr>
                                  <a:rPr lang="pl-PL" sz="2000" i="1">
                                    <a:latin typeface="Cambria Math" panose="02040503050406030204" pitchFamily="18" charset="0"/>
                                  </a:rPr>
                                </m:ctrlPr>
                              </m:sSubPr>
                              <m:e>
                                <m:r>
                                  <a:rPr lang="pl-PL" sz="2000" i="1">
                                    <a:latin typeface="Cambria Math" panose="02040503050406030204" pitchFamily="18" charset="0"/>
                                  </a:rPr>
                                  <m:t>𝑄</m:t>
                                </m:r>
                              </m:e>
                              <m:sub>
                                <m:r>
                                  <a:rPr lang="pl-PL" sz="2000" i="1">
                                    <a:latin typeface="Cambria Math" panose="02040503050406030204" pitchFamily="18" charset="0"/>
                                  </a:rPr>
                                  <m:t>1</m:t>
                                </m:r>
                              </m:sub>
                            </m:sSub>
                          </m:num>
                          <m:den>
                            <m:sSub>
                              <m:sSubPr>
                                <m:ctrlPr>
                                  <a:rPr lang="pl-PL" sz="2000" i="1">
                                    <a:latin typeface="Cambria Math" panose="02040503050406030204" pitchFamily="18" charset="0"/>
                                  </a:rPr>
                                </m:ctrlPr>
                              </m:sSubPr>
                              <m:e>
                                <m:r>
                                  <a:rPr lang="pl-PL" sz="2000" i="1">
                                    <a:latin typeface="Cambria Math" panose="02040503050406030204" pitchFamily="18" charset="0"/>
                                  </a:rPr>
                                  <m:t>𝑄</m:t>
                                </m:r>
                              </m:e>
                              <m:sub>
                                <m:r>
                                  <a:rPr lang="pl-PL" sz="2000" i="1">
                                    <a:latin typeface="Cambria Math" panose="02040503050406030204" pitchFamily="18" charset="0"/>
                                  </a:rPr>
                                  <m:t>3</m:t>
                                </m:r>
                              </m:sub>
                            </m:sSub>
                            <m:r>
                              <a:rPr lang="pl-PL" sz="2000" i="1">
                                <a:latin typeface="Cambria Math" panose="02040503050406030204" pitchFamily="18" charset="0"/>
                              </a:rPr>
                              <m:t>+</m:t>
                            </m:r>
                            <m:sSub>
                              <m:sSubPr>
                                <m:ctrlPr>
                                  <a:rPr lang="pl-PL" sz="2000" i="1">
                                    <a:latin typeface="Cambria Math" panose="02040503050406030204" pitchFamily="18" charset="0"/>
                                  </a:rPr>
                                </m:ctrlPr>
                              </m:sSubPr>
                              <m:e>
                                <m:r>
                                  <a:rPr lang="pl-PL" sz="2000" i="1">
                                    <a:latin typeface="Cambria Math" panose="02040503050406030204" pitchFamily="18" charset="0"/>
                                  </a:rPr>
                                  <m:t>𝑄</m:t>
                                </m:r>
                              </m:e>
                              <m:sub>
                                <m:r>
                                  <a:rPr lang="pl-PL" sz="2000" i="1">
                                    <a:latin typeface="Cambria Math" panose="02040503050406030204" pitchFamily="18" charset="0"/>
                                  </a:rPr>
                                  <m:t>1</m:t>
                                </m:r>
                              </m:sub>
                            </m:sSub>
                          </m:den>
                        </m:f>
                      </m:sub>
                    </m:sSub>
                  </m:oMath>
                </a14:m>
                <a:endParaRPr lang="pl-PL" dirty="0"/>
              </a:p>
              <a:p>
                <a:r>
                  <a:rPr lang="pl-PL" dirty="0"/>
                  <a:t>Współczynnik zmienności stosuje się w porównaniach zróżnicowania: </a:t>
                </a:r>
              </a:p>
              <a:p>
                <a:pPr>
                  <a:buFont typeface="Arial" panose="020B0604020202020204" pitchFamily="34" charset="0"/>
                  <a:buChar char="•"/>
                </a:pPr>
                <a:r>
                  <a:rPr lang="pl-PL" dirty="0"/>
                  <a:t>kilku zbiorowości pod względem tej samej cechy,</a:t>
                </a:r>
              </a:p>
              <a:p>
                <a:pPr>
                  <a:buFont typeface="Arial" panose="020B0604020202020204" pitchFamily="34" charset="0"/>
                  <a:buChar char="•"/>
                </a:pPr>
                <a:r>
                  <a:rPr lang="pl-PL" dirty="0"/>
                  <a:t>tej samej zbiorowości pod względem kilku różnych cech.</a:t>
                </a:r>
              </a:p>
              <a:p>
                <a:endParaRPr lang="pl-PL" dirty="0"/>
              </a:p>
            </p:txBody>
          </p:sp>
        </mc:Choice>
        <mc:Fallback>
          <p:sp>
            <p:nvSpPr>
              <p:cNvPr id="3" name="Symbol zastępczy zawartości 2">
                <a:extLst>
                  <a:ext uri="{FF2B5EF4-FFF2-40B4-BE49-F238E27FC236}">
                    <a16:creationId xmlns:a16="http://schemas.microsoft.com/office/drawing/2014/main" id="{F147200D-3B61-4070-9954-7426DEF61DCF}"/>
                  </a:ext>
                </a:extLst>
              </p:cNvPr>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pl-PL">
                    <a:noFill/>
                  </a:rPr>
                  <a:t> </a:t>
                </a:r>
              </a:p>
            </p:txBody>
          </p:sp>
        </mc:Fallback>
      </mc:AlternateContent>
    </p:spTree>
    <p:extLst>
      <p:ext uri="{BB962C8B-B14F-4D97-AF65-F5344CB8AC3E}">
        <p14:creationId xmlns:p14="http://schemas.microsoft.com/office/powerpoint/2010/main" val="3914603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5CDB49-8C00-4599-91D5-17929FCC33F6}"/>
              </a:ext>
            </a:extLst>
          </p:cNvPr>
          <p:cNvSpPr>
            <a:spLocks noGrp="1"/>
          </p:cNvSpPr>
          <p:nvPr>
            <p:ph type="title"/>
          </p:nvPr>
        </p:nvSpPr>
        <p:spPr/>
        <p:txBody>
          <a:bodyPr/>
          <a:lstStyle/>
          <a:p>
            <a:r>
              <a:rPr lang="pl-PL" b="1" dirty="0"/>
              <a:t>Miary asymetrii</a:t>
            </a:r>
            <a:br>
              <a:rPr lang="pl-PL" b="1" dirty="0"/>
            </a:br>
            <a:endParaRPr lang="pl-PL" dirty="0"/>
          </a:p>
        </p:txBody>
      </p:sp>
      <p:sp>
        <p:nvSpPr>
          <p:cNvPr id="3" name="Symbol zastępczy zawartości 2">
            <a:extLst>
              <a:ext uri="{FF2B5EF4-FFF2-40B4-BE49-F238E27FC236}">
                <a16:creationId xmlns:a16="http://schemas.microsoft.com/office/drawing/2014/main" id="{53064F98-D01A-4AA9-9F11-A029FCA7E74D}"/>
              </a:ext>
            </a:extLst>
          </p:cNvPr>
          <p:cNvSpPr>
            <a:spLocks noGrp="1"/>
          </p:cNvSpPr>
          <p:nvPr>
            <p:ph idx="1"/>
          </p:nvPr>
        </p:nvSpPr>
        <p:spPr>
          <a:xfrm>
            <a:off x="677334" y="1603513"/>
            <a:ext cx="8596668" cy="4437849"/>
          </a:xfrm>
        </p:spPr>
        <p:txBody>
          <a:bodyPr/>
          <a:lstStyle/>
          <a:p>
            <a:r>
              <a:rPr lang="pl-PL" dirty="0"/>
              <a:t>Wyróżniamy trzy typy asymetrii rozkładu:</a:t>
            </a:r>
          </a:p>
          <a:p>
            <a:endParaRPr lang="pl-PL" dirty="0"/>
          </a:p>
        </p:txBody>
      </p:sp>
      <p:pic>
        <p:nvPicPr>
          <p:cNvPr id="4" name="Obraz 3">
            <a:extLst>
              <a:ext uri="{FF2B5EF4-FFF2-40B4-BE49-F238E27FC236}">
                <a16:creationId xmlns:a16="http://schemas.microsoft.com/office/drawing/2014/main" id="{43117A40-114E-40AA-BE39-650BD2501459}"/>
              </a:ext>
            </a:extLst>
          </p:cNvPr>
          <p:cNvPicPr>
            <a:picLocks noChangeAspect="1"/>
          </p:cNvPicPr>
          <p:nvPr/>
        </p:nvPicPr>
        <p:blipFill>
          <a:blip r:embed="rId2"/>
          <a:stretch>
            <a:fillRect/>
          </a:stretch>
        </p:blipFill>
        <p:spPr>
          <a:xfrm>
            <a:off x="660618" y="2262187"/>
            <a:ext cx="8440519" cy="3277222"/>
          </a:xfrm>
          <a:prstGeom prst="rect">
            <a:avLst/>
          </a:prstGeom>
        </p:spPr>
      </p:pic>
    </p:spTree>
    <p:extLst>
      <p:ext uri="{BB962C8B-B14F-4D97-AF65-F5344CB8AC3E}">
        <p14:creationId xmlns:p14="http://schemas.microsoft.com/office/powerpoint/2010/main" val="392027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978DEB-984B-4F2A-B7E2-C33E386681F0}"/>
              </a:ext>
            </a:extLst>
          </p:cNvPr>
          <p:cNvSpPr>
            <a:spLocks noGrp="1"/>
          </p:cNvSpPr>
          <p:nvPr>
            <p:ph type="title"/>
          </p:nvPr>
        </p:nvSpPr>
        <p:spPr/>
        <p:txBody>
          <a:bodyPr>
            <a:normAutofit fontScale="90000"/>
          </a:bodyPr>
          <a:lstStyle/>
          <a:p>
            <a:r>
              <a:rPr lang="pl-PL" b="1" dirty="0"/>
              <a:t>W jaki sposób dokonywany jest opis w statystyce opisowej?</a:t>
            </a:r>
            <a:br>
              <a:rPr lang="pl-PL" b="1" dirty="0"/>
            </a:br>
            <a:endParaRPr lang="pl-PL" dirty="0"/>
          </a:p>
        </p:txBody>
      </p:sp>
      <p:sp>
        <p:nvSpPr>
          <p:cNvPr id="3" name="Symbol zastępczy zawartości 2">
            <a:extLst>
              <a:ext uri="{FF2B5EF4-FFF2-40B4-BE49-F238E27FC236}">
                <a16:creationId xmlns:a16="http://schemas.microsoft.com/office/drawing/2014/main" id="{BEAA5059-CF6D-4A81-B104-0DCC77D052DD}"/>
              </a:ext>
            </a:extLst>
          </p:cNvPr>
          <p:cNvSpPr>
            <a:spLocks noGrp="1"/>
          </p:cNvSpPr>
          <p:nvPr>
            <p:ph idx="1"/>
          </p:nvPr>
        </p:nvSpPr>
        <p:spPr/>
        <p:txBody>
          <a:bodyPr>
            <a:normAutofit lnSpcReduction="10000"/>
          </a:bodyPr>
          <a:lstStyle/>
          <a:p>
            <a:r>
              <a:rPr lang="pl-PL" dirty="0"/>
              <a:t>Opis statystyczny danych dokonywany jest z wykorzystaniem poszczególnych </a:t>
            </a:r>
            <a:r>
              <a:rPr lang="pl-PL" b="1" dirty="0"/>
              <a:t>statystyk opisowych</a:t>
            </a:r>
          </a:p>
          <a:p>
            <a:r>
              <a:rPr lang="pl-PL" b="1" dirty="0"/>
              <a:t>Statystyki opisowe</a:t>
            </a:r>
            <a:r>
              <a:rPr lang="pl-PL" dirty="0"/>
              <a:t> służą opisaniu najważniejszych informacji na temat analizowanych w badaniu zmiennych i grup osób badanych. Za ich pomocą określamy liczbę obserwacji, średnie wyniki, zróżnicowanie obserwacji i inne. Do statystyk opisowych możemy zaliczyć: </a:t>
            </a:r>
          </a:p>
          <a:p>
            <a:pPr>
              <a:buFont typeface="Courier New" panose="02070309020205020404" pitchFamily="49" charset="0"/>
              <a:buChar char="o"/>
            </a:pPr>
            <a:r>
              <a:rPr lang="pl-PL" dirty="0"/>
              <a:t>miary tendencji centralnej (położenia) np. średnia, mediana, modalna; </a:t>
            </a:r>
          </a:p>
          <a:p>
            <a:pPr>
              <a:buFont typeface="Courier New" panose="02070309020205020404" pitchFamily="49" charset="0"/>
              <a:buChar char="o"/>
            </a:pPr>
            <a:r>
              <a:rPr lang="pl-PL" dirty="0"/>
              <a:t>miary zmienności (rozproszenia, dyspersji) np. odchylenie standardowe, wariancja;</a:t>
            </a:r>
          </a:p>
          <a:p>
            <a:pPr>
              <a:buFont typeface="Courier New" panose="02070309020205020404" pitchFamily="49" charset="0"/>
              <a:buChar char="o"/>
            </a:pPr>
            <a:r>
              <a:rPr lang="pl-PL" dirty="0"/>
              <a:t>miary asymetrii np. współczynnik asymetrii Pearsona;</a:t>
            </a:r>
          </a:p>
          <a:p>
            <a:pPr>
              <a:buFont typeface="Courier New" panose="02070309020205020404" pitchFamily="49" charset="0"/>
              <a:buChar char="o"/>
            </a:pPr>
            <a:r>
              <a:rPr lang="pl-PL" dirty="0"/>
              <a:t>miary koncentracji np. </a:t>
            </a:r>
            <a:r>
              <a:rPr lang="pl-PL" dirty="0" err="1"/>
              <a:t>kurtoza</a:t>
            </a:r>
            <a:r>
              <a:rPr lang="pl-PL" dirty="0"/>
              <a:t>;</a:t>
            </a:r>
          </a:p>
          <a:p>
            <a:pPr>
              <a:buFont typeface="Courier New" panose="02070309020205020404" pitchFamily="49" charset="0"/>
              <a:buChar char="o"/>
            </a:pPr>
            <a:r>
              <a:rPr lang="pl-PL" dirty="0"/>
              <a:t>miary korelacji np. współczynnik korelacji </a:t>
            </a:r>
            <a:r>
              <a:rPr lang="pl-PL" dirty="0" err="1"/>
              <a:t>Spearmana</a:t>
            </a:r>
            <a:endParaRPr lang="pl-PL" dirty="0"/>
          </a:p>
          <a:p>
            <a:pPr marL="0" indent="0">
              <a:buNone/>
            </a:pPr>
            <a:endParaRPr lang="pl-PL" dirty="0"/>
          </a:p>
        </p:txBody>
      </p:sp>
    </p:spTree>
    <p:extLst>
      <p:ext uri="{BB962C8B-B14F-4D97-AF65-F5344CB8AC3E}">
        <p14:creationId xmlns:p14="http://schemas.microsoft.com/office/powerpoint/2010/main" val="1662708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0592E-FC0A-4A6B-86F4-BC0CD742A945}"/>
              </a:ext>
            </a:extLst>
          </p:cNvPr>
          <p:cNvSpPr>
            <a:spLocks noGrp="1"/>
          </p:cNvSpPr>
          <p:nvPr>
            <p:ph type="title"/>
          </p:nvPr>
        </p:nvSpPr>
        <p:spPr>
          <a:xfrm>
            <a:off x="677334" y="609600"/>
            <a:ext cx="8596668" cy="755374"/>
          </a:xfrm>
        </p:spPr>
        <p:txBody>
          <a:bodyPr/>
          <a:lstStyle/>
          <a:p>
            <a:r>
              <a:rPr lang="pl-PL" b="1" dirty="0"/>
              <a:t>Miary asymetrii</a:t>
            </a:r>
            <a:endParaRPr lang="pl-PL" dirty="0"/>
          </a:p>
        </p:txBody>
      </p:sp>
      <p:sp>
        <p:nvSpPr>
          <p:cNvPr id="3" name="Symbol zastępczy zawartości 2">
            <a:extLst>
              <a:ext uri="{FF2B5EF4-FFF2-40B4-BE49-F238E27FC236}">
                <a16:creationId xmlns:a16="http://schemas.microsoft.com/office/drawing/2014/main" id="{3A430A5A-27D4-480E-B608-48BACCCA1017}"/>
              </a:ext>
            </a:extLst>
          </p:cNvPr>
          <p:cNvSpPr>
            <a:spLocks noGrp="1"/>
          </p:cNvSpPr>
          <p:nvPr>
            <p:ph idx="1"/>
          </p:nvPr>
        </p:nvSpPr>
        <p:spPr>
          <a:xfrm>
            <a:off x="781878" y="1577009"/>
            <a:ext cx="8492124" cy="4504110"/>
          </a:xfrm>
        </p:spPr>
        <p:txBody>
          <a:bodyPr/>
          <a:lstStyle/>
          <a:p>
            <a:r>
              <a:rPr lang="pl-PL" dirty="0"/>
              <a:t>Wskaźniki można podzielić w następujący sposób.</a:t>
            </a:r>
          </a:p>
        </p:txBody>
      </p:sp>
      <p:pic>
        <p:nvPicPr>
          <p:cNvPr id="4" name="Obraz 3">
            <a:extLst>
              <a:ext uri="{FF2B5EF4-FFF2-40B4-BE49-F238E27FC236}">
                <a16:creationId xmlns:a16="http://schemas.microsoft.com/office/drawing/2014/main" id="{27E3B04B-FFDF-40C0-8B70-843560CAB0AD}"/>
              </a:ext>
            </a:extLst>
          </p:cNvPr>
          <p:cNvPicPr>
            <a:picLocks noChangeAspect="1"/>
          </p:cNvPicPr>
          <p:nvPr/>
        </p:nvPicPr>
        <p:blipFill>
          <a:blip r:embed="rId2"/>
          <a:stretch>
            <a:fillRect/>
          </a:stretch>
        </p:blipFill>
        <p:spPr>
          <a:xfrm>
            <a:off x="867114" y="1946319"/>
            <a:ext cx="6940475" cy="4618383"/>
          </a:xfrm>
          <a:prstGeom prst="rect">
            <a:avLst/>
          </a:prstGeom>
        </p:spPr>
      </p:pic>
    </p:spTree>
    <p:extLst>
      <p:ext uri="{BB962C8B-B14F-4D97-AF65-F5344CB8AC3E}">
        <p14:creationId xmlns:p14="http://schemas.microsoft.com/office/powerpoint/2010/main" val="3848628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FF1F5FAD-F4EC-463A-A4C0-7B4BF7230818}"/>
              </a:ext>
            </a:extLst>
          </p:cNvPr>
          <p:cNvPicPr>
            <a:picLocks noChangeAspect="1"/>
          </p:cNvPicPr>
          <p:nvPr/>
        </p:nvPicPr>
        <p:blipFill>
          <a:blip r:embed="rId2"/>
          <a:stretch>
            <a:fillRect/>
          </a:stretch>
        </p:blipFill>
        <p:spPr>
          <a:xfrm>
            <a:off x="2001328" y="-3462"/>
            <a:ext cx="8185214" cy="6861461"/>
          </a:xfrm>
          <a:prstGeom prst="rect">
            <a:avLst/>
          </a:prstGeom>
        </p:spPr>
      </p:pic>
    </p:spTree>
    <p:extLst>
      <p:ext uri="{BB962C8B-B14F-4D97-AF65-F5344CB8AC3E}">
        <p14:creationId xmlns:p14="http://schemas.microsoft.com/office/powerpoint/2010/main" val="2256658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3AFB70-8AB4-4383-B636-88BE456D1C12}"/>
              </a:ext>
            </a:extLst>
          </p:cNvPr>
          <p:cNvSpPr>
            <a:spLocks noGrp="1"/>
          </p:cNvSpPr>
          <p:nvPr>
            <p:ph type="title"/>
          </p:nvPr>
        </p:nvSpPr>
        <p:spPr/>
        <p:txBody>
          <a:bodyPr/>
          <a:lstStyle/>
          <a:p>
            <a:r>
              <a:rPr lang="pl-PL" dirty="0"/>
              <a:t>Miary asymetrii</a:t>
            </a:r>
            <a:br>
              <a:rPr lang="pl-PL" dirty="0"/>
            </a:br>
            <a:r>
              <a:rPr lang="pl-PL" dirty="0"/>
              <a:t>TRZECI MOMENT CENTRALNY</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979DDB56-81DA-4498-9CC7-DA6B2F06B364}"/>
                  </a:ext>
                </a:extLst>
              </p:cNvPr>
              <p:cNvSpPr>
                <a:spLocks noGrp="1"/>
              </p:cNvSpPr>
              <p:nvPr>
                <p:ph idx="1"/>
              </p:nvPr>
            </p:nvSpPr>
            <p:spPr>
              <a:xfrm>
                <a:off x="677334" y="1728133"/>
                <a:ext cx="8596668" cy="4313230"/>
              </a:xfrm>
            </p:spPr>
            <p:txBody>
              <a:bodyPr>
                <a:normAutofit/>
              </a:bodyPr>
              <a:lstStyle/>
              <a:p>
                <a:r>
                  <a:rPr lang="pl-PL" dirty="0"/>
                  <a:t>Wyznacza się go jako sumę różnic odchyleń wartości od średniej arytmetycznej podniesionych do sześcianów i podzielonej przez liczbę obserwacji.</a:t>
                </a:r>
              </a:p>
              <a:p>
                <a:pPr marL="0" indent="0">
                  <a:buNone/>
                </a:pP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𝑀</m:t>
                          </m:r>
                        </m:e>
                        <m:sub>
                          <m:r>
                            <a:rPr lang="pl-PL" b="0" i="1" smtClean="0">
                              <a:latin typeface="Cambria Math" panose="02040503050406030204" pitchFamily="18" charset="0"/>
                            </a:rPr>
                            <m:t>3</m:t>
                          </m:r>
                        </m:sub>
                      </m:sSub>
                      <m:r>
                        <a:rPr lang="pl-PL" i="1">
                          <a:latin typeface="Cambria Math" panose="02040503050406030204" pitchFamily="18" charset="0"/>
                        </a:rPr>
                        <m:t>(</m:t>
                      </m:r>
                      <m:r>
                        <a:rPr lang="pl-PL" i="1">
                          <a:latin typeface="Cambria Math" panose="02040503050406030204" pitchFamily="18" charset="0"/>
                        </a:rPr>
                        <m:t>𝑥</m:t>
                      </m:r>
                      <m:r>
                        <a:rPr lang="pl-PL" i="1">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𝑛</m:t>
                          </m:r>
                        </m:den>
                      </m:f>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𝑛</m:t>
                          </m:r>
                        </m:sup>
                        <m:e>
                          <m:sSup>
                            <m:sSupPr>
                              <m:ctrlPr>
                                <a:rPr lang="pl-PL" b="0" i="1" smtClean="0">
                                  <a:latin typeface="Cambria Math" panose="02040503050406030204" pitchFamily="18" charset="0"/>
                                </a:rPr>
                              </m:ctrlPr>
                            </m:sSupPr>
                            <m:e>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𝑥</m:t>
                                  </m:r>
                                </m:e>
                                <m:sub>
                                  <m:r>
                                    <a:rPr lang="pl-PL" b="0" i="1" smtClean="0">
                                      <a:latin typeface="Cambria Math" panose="02040503050406030204" pitchFamily="18" charset="0"/>
                                    </a:rPr>
                                    <m:t>𝑖</m:t>
                                  </m:r>
                                </m:sub>
                              </m:sSub>
                              <m:r>
                                <a:rPr lang="pl-PL" b="0" i="1" smtClean="0">
                                  <a:latin typeface="Cambria Math" panose="02040503050406030204" pitchFamily="18" charset="0"/>
                                </a:rPr>
                                <m:t>−</m:t>
                              </m:r>
                              <m:acc>
                                <m:accPr>
                                  <m:chr m:val="̅"/>
                                  <m:ctrlPr>
                                    <a:rPr lang="pl-PL" i="1">
                                      <a:latin typeface="Cambria Math" panose="02040503050406030204" pitchFamily="18" charset="0"/>
                                    </a:rPr>
                                  </m:ctrlPr>
                                </m:accPr>
                                <m:e>
                                  <m:r>
                                    <a:rPr lang="pl-PL" i="1">
                                      <a:latin typeface="Cambria Math" panose="02040503050406030204" pitchFamily="18" charset="0"/>
                                    </a:rPr>
                                    <m:t>𝑥</m:t>
                                  </m:r>
                                </m:e>
                              </m:acc>
                              <m:r>
                                <a:rPr lang="pl-PL" b="0" i="1" smtClean="0">
                                  <a:latin typeface="Cambria Math" panose="02040503050406030204" pitchFamily="18" charset="0"/>
                                </a:rPr>
                                <m:t>)</m:t>
                              </m:r>
                            </m:e>
                            <m:sup>
                              <m:r>
                                <a:rPr lang="pl-PL" b="0" i="1" smtClean="0">
                                  <a:latin typeface="Cambria Math" panose="02040503050406030204" pitchFamily="18" charset="0"/>
                                </a:rPr>
                                <m:t>3</m:t>
                              </m:r>
                            </m:sup>
                          </m:sSup>
                        </m:e>
                      </m:nary>
                    </m:oMath>
                  </m:oMathPara>
                </a14:m>
                <a:endParaRPr lang="pl-PL" dirty="0"/>
              </a:p>
              <a:p>
                <a:pPr marL="0" indent="0">
                  <a:buNone/>
                </a:pPr>
                <a:r>
                  <a:rPr lang="pl-PL" dirty="0"/>
                  <a:t>Interpretacja:</a:t>
                </a:r>
              </a:p>
              <a:p>
                <a:pPr marL="0" indent="0">
                  <a:buNone/>
                </a:pP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𝑀</m:t>
                        </m:r>
                      </m:e>
                      <m:sub>
                        <m:r>
                          <a:rPr lang="pl-PL" b="0" i="1" smtClean="0">
                            <a:latin typeface="Cambria Math" panose="02040503050406030204" pitchFamily="18" charset="0"/>
                          </a:rPr>
                          <m:t>3</m:t>
                        </m:r>
                      </m:sub>
                    </m:sSub>
                  </m:oMath>
                </a14:m>
                <a:r>
                  <a:rPr lang="pl-PL" dirty="0"/>
                  <a:t>  jest </a:t>
                </a:r>
                <a:r>
                  <a:rPr lang="pl-PL" b="1" dirty="0"/>
                  <a:t>miarą absolutną</a:t>
                </a:r>
                <a:r>
                  <a:rPr lang="pl-PL" dirty="0"/>
                  <a:t>, więc mówi nam jedynie o </a:t>
                </a:r>
                <a:r>
                  <a:rPr lang="pl-PL" b="1" dirty="0"/>
                  <a:t>kierunku asymetrii</a:t>
                </a:r>
                <a:r>
                  <a:rPr lang="pl-PL" dirty="0"/>
                  <a:t>, nie mówi nic o </a:t>
                </a:r>
                <a:r>
                  <a:rPr lang="pl-PL" b="1" dirty="0"/>
                  <a:t>sile</a:t>
                </a:r>
                <a:r>
                  <a:rPr lang="pl-PL" dirty="0"/>
                  <a:t>.</a:t>
                </a:r>
              </a:p>
              <a:p>
                <a:r>
                  <a:rPr lang="pl-PL" dirty="0"/>
                  <a:t>Jeżeli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𝑀</m:t>
                        </m:r>
                      </m:e>
                      <m:sub>
                        <m:r>
                          <a:rPr lang="pl-PL" b="0" i="1" smtClean="0">
                            <a:latin typeface="Cambria Math" panose="02040503050406030204" pitchFamily="18" charset="0"/>
                          </a:rPr>
                          <m:t>3</m:t>
                        </m:r>
                      </m:sub>
                    </m:sSub>
                    <m:r>
                      <a:rPr lang="pl-PL" b="0" i="0" smtClean="0">
                        <a:latin typeface="Cambria Math" panose="02040503050406030204" pitchFamily="18" charset="0"/>
                      </a:rPr>
                      <m:t>&lt;0</m:t>
                    </m:r>
                  </m:oMath>
                </a14:m>
                <a:r>
                  <a:rPr lang="pl-PL" dirty="0"/>
                  <a:t> </a:t>
                </a:r>
                <a14:m>
                  <m:oMath xmlns:m="http://schemas.openxmlformats.org/officeDocument/2006/math">
                    <m:r>
                      <a:rPr lang="pl-PL">
                        <a:latin typeface="Cambria Math" panose="02040503050406030204" pitchFamily="18" charset="0"/>
                      </a:rPr>
                      <m:t>⇒</m:t>
                    </m:r>
                  </m:oMath>
                </a14:m>
                <a:r>
                  <a:rPr lang="pl-PL" dirty="0"/>
                  <a:t> ASYMETRIA UJEMNA</a:t>
                </a:r>
              </a:p>
              <a:p>
                <a:r>
                  <a:rPr lang="pl-PL" dirty="0"/>
                  <a:t>Jeżeli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𝑀</m:t>
                        </m:r>
                      </m:e>
                      <m:sub>
                        <m:r>
                          <a:rPr lang="pl-PL" i="1">
                            <a:latin typeface="Cambria Math" panose="02040503050406030204" pitchFamily="18" charset="0"/>
                          </a:rPr>
                          <m:t>3</m:t>
                        </m:r>
                      </m:sub>
                    </m:sSub>
                    <m:r>
                      <a:rPr lang="pl-PL" b="0" i="1" smtClean="0">
                        <a:latin typeface="Cambria Math" panose="02040503050406030204" pitchFamily="18" charset="0"/>
                      </a:rPr>
                      <m:t>=0</m:t>
                    </m:r>
                    <m:r>
                      <a:rPr lang="pl-PL" b="0" i="0" smtClean="0">
                        <a:latin typeface="Cambria Math" panose="02040503050406030204" pitchFamily="18" charset="0"/>
                      </a:rPr>
                      <m:t>⇒</m:t>
                    </m:r>
                  </m:oMath>
                </a14:m>
                <a:r>
                  <a:rPr lang="pl-PL" dirty="0"/>
                  <a:t>BRAK ASYMETRII</a:t>
                </a:r>
              </a:p>
              <a:p>
                <a:r>
                  <a:rPr lang="pl-PL" dirty="0"/>
                  <a:t>Jeżeli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𝑀</m:t>
                        </m:r>
                      </m:e>
                      <m:sub>
                        <m:r>
                          <a:rPr lang="pl-PL" i="1">
                            <a:latin typeface="Cambria Math" panose="02040503050406030204" pitchFamily="18" charset="0"/>
                          </a:rPr>
                          <m:t>3</m:t>
                        </m:r>
                      </m:sub>
                    </m:sSub>
                    <m:r>
                      <a:rPr lang="pl-PL" b="0" i="1" smtClean="0">
                        <a:latin typeface="Cambria Math" panose="02040503050406030204" pitchFamily="18" charset="0"/>
                      </a:rPr>
                      <m:t>&gt;0</m:t>
                    </m:r>
                  </m:oMath>
                </a14:m>
                <a:r>
                  <a:rPr lang="pl-PL" dirty="0"/>
                  <a:t> </a:t>
                </a:r>
                <a14:m>
                  <m:oMath xmlns:m="http://schemas.openxmlformats.org/officeDocument/2006/math">
                    <m:r>
                      <a:rPr lang="pl-PL">
                        <a:latin typeface="Cambria Math" panose="02040503050406030204" pitchFamily="18" charset="0"/>
                      </a:rPr>
                      <m:t>⇒</m:t>
                    </m:r>
                  </m:oMath>
                </a14:m>
                <a:r>
                  <a:rPr lang="pl-PL" dirty="0"/>
                  <a:t> ASYMETRIA DODATNIA.</a:t>
                </a:r>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979DDB56-81DA-4498-9CC7-DA6B2F06B364}"/>
                  </a:ext>
                </a:extLst>
              </p:cNvPr>
              <p:cNvSpPr>
                <a:spLocks noGrp="1" noRot="1" noChangeAspect="1" noMove="1" noResize="1" noEditPoints="1" noAdjustHandles="1" noChangeArrowheads="1" noChangeShapeType="1" noTextEdit="1"/>
              </p:cNvSpPr>
              <p:nvPr>
                <p:ph idx="1"/>
              </p:nvPr>
            </p:nvSpPr>
            <p:spPr>
              <a:xfrm>
                <a:off x="677334" y="1728133"/>
                <a:ext cx="8596668" cy="4313230"/>
              </a:xfrm>
              <a:blipFill>
                <a:blip r:embed="rId2"/>
                <a:stretch>
                  <a:fillRect l="-567" t="-847"/>
                </a:stretch>
              </a:blipFill>
            </p:spPr>
            <p:txBody>
              <a:bodyPr/>
              <a:lstStyle/>
              <a:p>
                <a:r>
                  <a:rPr lang="pl-PL">
                    <a:noFill/>
                  </a:rPr>
                  <a:t> </a:t>
                </a:r>
              </a:p>
            </p:txBody>
          </p:sp>
        </mc:Fallback>
      </mc:AlternateContent>
    </p:spTree>
    <p:extLst>
      <p:ext uri="{BB962C8B-B14F-4D97-AF65-F5344CB8AC3E}">
        <p14:creationId xmlns:p14="http://schemas.microsoft.com/office/powerpoint/2010/main" val="2063514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7D59A3-A804-4997-BB6A-36EFC417BA82}"/>
              </a:ext>
            </a:extLst>
          </p:cNvPr>
          <p:cNvSpPr>
            <a:spLocks noGrp="1"/>
          </p:cNvSpPr>
          <p:nvPr>
            <p:ph type="title"/>
          </p:nvPr>
        </p:nvSpPr>
        <p:spPr>
          <a:xfrm>
            <a:off x="677334" y="492154"/>
            <a:ext cx="8596668" cy="1320800"/>
          </a:xfrm>
        </p:spPr>
        <p:txBody>
          <a:bodyPr>
            <a:normAutofit fontScale="90000"/>
          </a:bodyPr>
          <a:lstStyle/>
          <a:p>
            <a:r>
              <a:rPr lang="pl-PL" dirty="0"/>
              <a:t>Miary asymetrii</a:t>
            </a:r>
            <a:br>
              <a:rPr lang="pl-PL" dirty="0"/>
            </a:br>
            <a:r>
              <a:rPr lang="pl-PL" dirty="0"/>
              <a:t>TRZECI MOMENT CENTRALNY STANDARYZOWANY</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32DA9553-7E1A-4BAD-9F08-F62E5EF2B06C}"/>
                  </a:ext>
                </a:extLst>
              </p:cNvPr>
              <p:cNvSpPr>
                <a:spLocks noGrp="1"/>
              </p:cNvSpPr>
              <p:nvPr>
                <p:ph idx="1"/>
              </p:nvPr>
            </p:nvSpPr>
            <p:spPr>
              <a:xfrm>
                <a:off x="677334" y="1930400"/>
                <a:ext cx="8661606" cy="4304841"/>
              </a:xfrm>
            </p:spPr>
            <p:txBody>
              <a:bodyPr/>
              <a:lstStyle/>
              <a:p>
                <a:r>
                  <a:rPr lang="pl-PL" dirty="0"/>
                  <a:t>Zwany inaczej współczynnikiem skośności to iloraz trzeciego momentu centralnego oraz odchylenia standardowego podniesionego do sześcianu.</a:t>
                </a:r>
              </a:p>
              <a:p>
                <a:pPr marL="0" indent="0">
                  <a:buNone/>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𝑊</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𝑀</m:t>
                          </m:r>
                        </m:e>
                        <m:sub>
                          <m:r>
                            <a:rPr lang="pl-PL" b="0" i="1" smtClean="0">
                              <a:latin typeface="Cambria Math" panose="02040503050406030204" pitchFamily="18" charset="0"/>
                            </a:rPr>
                            <m:t>3</m:t>
                          </m:r>
                        </m:sub>
                      </m:sSub>
                      <m:r>
                        <a:rPr lang="pl-PL" i="1">
                          <a:latin typeface="Cambria Math" panose="02040503050406030204" pitchFamily="18" charset="0"/>
                        </a:rPr>
                        <m:t>(</m:t>
                      </m:r>
                      <m:r>
                        <a:rPr lang="pl-PL" i="1">
                          <a:latin typeface="Cambria Math" panose="02040503050406030204" pitchFamily="18" charset="0"/>
                        </a:rPr>
                        <m:t>𝑥</m:t>
                      </m:r>
                      <m:r>
                        <a:rPr lang="pl-PL" i="1">
                          <a:latin typeface="Cambria Math" panose="02040503050406030204" pitchFamily="18" charset="0"/>
                        </a:rPr>
                        <m:t>)=</m:t>
                      </m:r>
                      <m:f>
                        <m:fPr>
                          <m:ctrlPr>
                            <a:rPr lang="pl-PL" b="0" i="1" smtClean="0">
                              <a:latin typeface="Cambria Math" panose="02040503050406030204" pitchFamily="18" charset="0"/>
                            </a:rPr>
                          </m:ctrlPr>
                        </m:fPr>
                        <m:num>
                          <m:sSub>
                            <m:sSubPr>
                              <m:ctrlPr>
                                <a:rPr lang="pl-PL" b="0" i="1" smtClean="0">
                                  <a:latin typeface="Cambria Math" panose="02040503050406030204" pitchFamily="18" charset="0"/>
                                </a:rPr>
                              </m:ctrlPr>
                            </m:sSubPr>
                            <m:e>
                              <m:r>
                                <a:rPr lang="pl-PL" b="0" i="1" smtClean="0">
                                  <a:latin typeface="Cambria Math" panose="02040503050406030204" pitchFamily="18" charset="0"/>
                                </a:rPr>
                                <m:t>𝑀</m:t>
                              </m:r>
                            </m:e>
                            <m:sub>
                              <m:r>
                                <a:rPr lang="pl-PL" b="0" i="1" smtClean="0">
                                  <a:latin typeface="Cambria Math" panose="02040503050406030204" pitchFamily="18" charset="0"/>
                                </a:rPr>
                                <m:t>3</m:t>
                              </m:r>
                            </m:sub>
                          </m:sSub>
                        </m:num>
                        <m:den>
                          <m:sSup>
                            <m:sSupPr>
                              <m:ctrlPr>
                                <a:rPr lang="pl-PL" b="0" i="1" smtClean="0">
                                  <a:latin typeface="Cambria Math" panose="02040503050406030204" pitchFamily="18" charset="0"/>
                                </a:rPr>
                              </m:ctrlPr>
                            </m:sSupPr>
                            <m:e>
                              <m:r>
                                <a:rPr lang="pl-PL" b="0" i="1" smtClean="0">
                                  <a:latin typeface="Cambria Math" panose="02040503050406030204" pitchFamily="18" charset="0"/>
                                </a:rPr>
                                <m:t>𝑠</m:t>
                              </m:r>
                            </m:e>
                            <m:sup>
                              <m:r>
                                <a:rPr lang="pl-PL" b="0" i="1" smtClean="0">
                                  <a:latin typeface="Cambria Math" panose="02040503050406030204" pitchFamily="18" charset="0"/>
                                </a:rPr>
                                <m:t>3</m:t>
                              </m:r>
                            </m:sup>
                          </m:sSup>
                        </m:den>
                      </m:f>
                    </m:oMath>
                  </m:oMathPara>
                </a14:m>
                <a:endParaRPr lang="pl-PL" dirty="0"/>
              </a:p>
              <a:p>
                <a:pPr marL="0" indent="0">
                  <a:buNone/>
                </a:pPr>
                <a:r>
                  <a:rPr lang="pl-PL" dirty="0"/>
                  <a:t>Interpretacja:</a:t>
                </a:r>
              </a:p>
              <a:p>
                <a:pPr marL="0" indent="0">
                  <a:buNone/>
                </a:pPr>
                <a14:m>
                  <m:oMath xmlns:m="http://schemas.openxmlformats.org/officeDocument/2006/math">
                    <m:r>
                      <a:rPr lang="pl-PL" i="1">
                        <a:latin typeface="Cambria Math" panose="02040503050406030204" pitchFamily="18" charset="0"/>
                      </a:rPr>
                      <m:t>𝑊</m:t>
                    </m:r>
                    <m:sSub>
                      <m:sSubPr>
                        <m:ctrlPr>
                          <a:rPr lang="pl-PL" i="1">
                            <a:latin typeface="Cambria Math" panose="02040503050406030204" pitchFamily="18" charset="0"/>
                          </a:rPr>
                        </m:ctrlPr>
                      </m:sSubPr>
                      <m:e>
                        <m:r>
                          <a:rPr lang="pl-PL" i="1">
                            <a:latin typeface="Cambria Math" panose="02040503050406030204" pitchFamily="18" charset="0"/>
                          </a:rPr>
                          <m:t>𝑀</m:t>
                        </m:r>
                      </m:e>
                      <m:sub>
                        <m:r>
                          <a:rPr lang="pl-PL" i="1">
                            <a:latin typeface="Cambria Math" panose="02040503050406030204" pitchFamily="18" charset="0"/>
                          </a:rPr>
                          <m:t>3</m:t>
                        </m:r>
                      </m:sub>
                    </m:sSub>
                    <m:r>
                      <a:rPr lang="pl-PL" i="1">
                        <a:latin typeface="Cambria Math" panose="02040503050406030204" pitchFamily="18" charset="0"/>
                      </a:rPr>
                      <m:t> </m:t>
                    </m:r>
                  </m:oMath>
                </a14:m>
                <a:r>
                  <a:rPr lang="pl-PL" dirty="0"/>
                  <a:t> jest </a:t>
                </a:r>
                <a:r>
                  <a:rPr lang="pl-PL" b="1" dirty="0"/>
                  <a:t>miarą względną</a:t>
                </a:r>
                <a:r>
                  <a:rPr lang="pl-PL" dirty="0"/>
                  <a:t>, więc jej wartość podaje nam informacje o </a:t>
                </a:r>
                <a:r>
                  <a:rPr lang="pl-PL" b="1" dirty="0"/>
                  <a:t>kierunku i sile</a:t>
                </a:r>
                <a:r>
                  <a:rPr lang="pl-PL" dirty="0"/>
                  <a:t>. Przyjmuje wartości w przedziale [-2,2]</a:t>
                </a:r>
              </a:p>
              <a:p>
                <a:pPr marL="0" indent="0">
                  <a:buNone/>
                </a:pPr>
                <a:endParaRPr lang="pl-PL" dirty="0"/>
              </a:p>
              <a:p>
                <a:endParaRPr lang="pl-PL" dirty="0"/>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32DA9553-7E1A-4BAD-9F08-F62E5EF2B06C}"/>
                  </a:ext>
                </a:extLst>
              </p:cNvPr>
              <p:cNvSpPr>
                <a:spLocks noGrp="1" noRot="1" noChangeAspect="1" noMove="1" noResize="1" noEditPoints="1" noAdjustHandles="1" noChangeArrowheads="1" noChangeShapeType="1" noTextEdit="1"/>
              </p:cNvSpPr>
              <p:nvPr>
                <p:ph idx="1"/>
              </p:nvPr>
            </p:nvSpPr>
            <p:spPr>
              <a:xfrm>
                <a:off x="677334" y="1930400"/>
                <a:ext cx="8661606" cy="4304841"/>
              </a:xfrm>
              <a:blipFill>
                <a:blip r:embed="rId2"/>
                <a:stretch>
                  <a:fillRect l="-563" t="-992" r="-985"/>
                </a:stretch>
              </a:blipFill>
            </p:spPr>
            <p:txBody>
              <a:bodyPr/>
              <a:lstStyle/>
              <a:p>
                <a:r>
                  <a:rPr lang="pl-PL">
                    <a:noFill/>
                  </a:rPr>
                  <a:t> </a:t>
                </a:r>
              </a:p>
            </p:txBody>
          </p:sp>
        </mc:Fallback>
      </mc:AlternateContent>
      <p:pic>
        <p:nvPicPr>
          <p:cNvPr id="4" name="Obraz 3">
            <a:extLst>
              <a:ext uri="{FF2B5EF4-FFF2-40B4-BE49-F238E27FC236}">
                <a16:creationId xmlns:a16="http://schemas.microsoft.com/office/drawing/2014/main" id="{6C3B14C4-514B-44F3-9B76-AA899988DA47}"/>
              </a:ext>
            </a:extLst>
          </p:cNvPr>
          <p:cNvPicPr>
            <a:picLocks noChangeAspect="1"/>
          </p:cNvPicPr>
          <p:nvPr/>
        </p:nvPicPr>
        <p:blipFill>
          <a:blip r:embed="rId3"/>
          <a:stretch>
            <a:fillRect/>
          </a:stretch>
        </p:blipFill>
        <p:spPr>
          <a:xfrm>
            <a:off x="2133024" y="4187366"/>
            <a:ext cx="6819678" cy="2368709"/>
          </a:xfrm>
          <a:prstGeom prst="rect">
            <a:avLst/>
          </a:prstGeom>
        </p:spPr>
      </p:pic>
    </p:spTree>
    <p:extLst>
      <p:ext uri="{BB962C8B-B14F-4D97-AF65-F5344CB8AC3E}">
        <p14:creationId xmlns:p14="http://schemas.microsoft.com/office/powerpoint/2010/main" val="278427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14A94E-DCF3-45E9-9A99-508BB522BC67}"/>
              </a:ext>
            </a:extLst>
          </p:cNvPr>
          <p:cNvSpPr>
            <a:spLocks noGrp="1"/>
          </p:cNvSpPr>
          <p:nvPr>
            <p:ph type="title"/>
          </p:nvPr>
        </p:nvSpPr>
        <p:spPr/>
        <p:txBody>
          <a:bodyPr>
            <a:normAutofit fontScale="90000"/>
          </a:bodyPr>
          <a:lstStyle/>
          <a:p>
            <a:r>
              <a:rPr lang="pl-PL" dirty="0"/>
              <a:t>Miary asymetrii pozycyjne</a:t>
            </a:r>
            <a:br>
              <a:rPr lang="pl-PL" dirty="0"/>
            </a:br>
            <a:r>
              <a:rPr lang="pl-PL" dirty="0"/>
              <a:t>“Klasyczno-pozycyjny” wskaźnik skośności</a:t>
            </a:r>
            <a:br>
              <a:rPr lang="pl-PL" dirty="0"/>
            </a:br>
            <a:r>
              <a:rPr lang="pl-PL" dirty="0"/>
              <a:t>Pozycyjny wskaźnik skośności</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2E57927E-B6EC-4CB7-8F81-13C9A62EA46D}"/>
                  </a:ext>
                </a:extLst>
              </p:cNvPr>
              <p:cNvSpPr>
                <a:spLocks noGrp="1"/>
              </p:cNvSpPr>
              <p:nvPr>
                <p:ph idx="1"/>
              </p:nvPr>
            </p:nvSpPr>
            <p:spPr/>
            <p:txBody>
              <a:bodyPr>
                <a:normAutofit lnSpcReduction="10000"/>
              </a:bodyPr>
              <a:lstStyle/>
              <a:p>
                <a:r>
                  <a:rPr lang="pl-PL" dirty="0"/>
                  <a:t>“Klasyczno-pozycyjny” wskaźnik skośności wyznacza się jako różnicę pomiędzy średnia arytmetyczna a dominantą.</a:t>
                </a:r>
              </a:p>
              <a:p>
                <a:pPr marL="0" indent="0" algn="ctr">
                  <a:buNone/>
                </a:pP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𝑊</m:t>
                          </m:r>
                        </m:e>
                        <m:sub>
                          <m:r>
                            <a:rPr lang="pl-PL" b="0" i="1" smtClean="0">
                              <a:latin typeface="Cambria Math" panose="02040503050406030204" pitchFamily="18" charset="0"/>
                            </a:rPr>
                            <m:t>𝑠</m:t>
                          </m:r>
                        </m:sub>
                      </m:sSub>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r>
                        <a:rPr lang="pl-PL" b="0" i="1" smtClean="0">
                          <a:latin typeface="Cambria Math" panose="02040503050406030204" pitchFamily="18" charset="0"/>
                        </a:rPr>
                        <m:t>=</m:t>
                      </m:r>
                      <m:acc>
                        <m:accPr>
                          <m:chr m:val="̅"/>
                          <m:ctrlPr>
                            <a:rPr lang="pl-PL" i="1">
                              <a:latin typeface="Cambria Math" panose="02040503050406030204" pitchFamily="18" charset="0"/>
                            </a:rPr>
                          </m:ctrlPr>
                        </m:accPr>
                        <m:e>
                          <m:r>
                            <a:rPr lang="pl-PL" i="1">
                              <a:latin typeface="Cambria Math" panose="02040503050406030204" pitchFamily="18" charset="0"/>
                            </a:rPr>
                            <m:t>𝑥</m:t>
                          </m:r>
                        </m:e>
                      </m:acc>
                      <m:r>
                        <a:rPr lang="pl-PL" b="0" i="1" smtClean="0">
                          <a:latin typeface="Cambria Math" panose="02040503050406030204" pitchFamily="18" charset="0"/>
                        </a:rPr>
                        <m:t>−</m:t>
                      </m:r>
                      <m:r>
                        <a:rPr lang="pl-PL" b="0" i="1" smtClean="0">
                          <a:latin typeface="Cambria Math" panose="02040503050406030204" pitchFamily="18" charset="0"/>
                        </a:rPr>
                        <m:t>𝐷</m:t>
                      </m:r>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m:t>
                      </m:r>
                    </m:oMath>
                  </m:oMathPara>
                </a14:m>
                <a:endParaRPr lang="pl-PL" b="0" dirty="0"/>
              </a:p>
              <a:p>
                <a:endParaRPr lang="pl-PL" dirty="0"/>
              </a:p>
              <a:p>
                <a:r>
                  <a:rPr lang="pl-PL" dirty="0"/>
                  <a:t>Pozycyjny wskaźnik skośności to suma pierwszego i trzeciego </a:t>
                </a:r>
                <a:r>
                  <a:rPr lang="pl-PL" dirty="0" err="1"/>
                  <a:t>kwartyla</a:t>
                </a:r>
                <a:r>
                  <a:rPr lang="pl-PL" dirty="0"/>
                  <a:t> minus dwie wartości mediany.</a:t>
                </a:r>
              </a:p>
              <a:p>
                <a:pPr marL="0" indent="0">
                  <a:buNone/>
                </a:pP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i="1">
                              <a:latin typeface="Cambria Math" panose="02040503050406030204" pitchFamily="18" charset="0"/>
                            </a:rPr>
                            <m:t>𝑊</m:t>
                          </m:r>
                        </m:e>
                        <m:sub>
                          <m:r>
                            <a:rPr lang="pl-PL" b="0" i="1" smtClean="0">
                              <a:latin typeface="Cambria Math" panose="02040503050406030204" pitchFamily="18" charset="0"/>
                            </a:rPr>
                            <m:t>𝑝</m:t>
                          </m:r>
                        </m:sub>
                      </m:sSub>
                      <m:r>
                        <a:rPr lang="pl-PL" i="1">
                          <a:latin typeface="Cambria Math" panose="02040503050406030204" pitchFamily="18" charset="0"/>
                        </a:rPr>
                        <m:t>(</m:t>
                      </m:r>
                      <m:r>
                        <a:rPr lang="pl-PL" i="1">
                          <a:latin typeface="Cambria Math" panose="02040503050406030204" pitchFamily="18" charset="0"/>
                        </a:rPr>
                        <m:t>𝑥</m:t>
                      </m:r>
                      <m:r>
                        <a:rPr lang="pl-PL" i="1">
                          <a:latin typeface="Cambria Math" panose="02040503050406030204" pitchFamily="18" charset="0"/>
                        </a:rPr>
                        <m:t>)=</m:t>
                      </m:r>
                      <m:sSub>
                        <m:sSubPr>
                          <m:ctrlPr>
                            <a:rPr lang="pl-PL" i="1">
                              <a:latin typeface="Cambria Math" panose="02040503050406030204" pitchFamily="18" charset="0"/>
                            </a:rPr>
                          </m:ctrlPr>
                        </m:sSubPr>
                        <m:e>
                          <m:r>
                            <a:rPr lang="pl-PL" b="0" i="1" smtClean="0">
                              <a:latin typeface="Cambria Math" panose="02040503050406030204" pitchFamily="18" charset="0"/>
                            </a:rPr>
                            <m:t>𝑄</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𝑄</m:t>
                          </m:r>
                        </m:e>
                        <m:sub>
                          <m:r>
                            <a:rPr lang="pl-PL" b="0" i="1" smtClean="0">
                              <a:latin typeface="Cambria Math" panose="02040503050406030204" pitchFamily="18" charset="0"/>
                            </a:rPr>
                            <m:t>3</m:t>
                          </m:r>
                        </m:sub>
                      </m:sSub>
                      <m:r>
                        <a:rPr lang="pl-PL" i="1">
                          <a:latin typeface="Cambria Math" panose="02040503050406030204" pitchFamily="18" charset="0"/>
                        </a:rPr>
                        <m:t>−</m:t>
                      </m:r>
                      <m:r>
                        <a:rPr lang="pl-PL" b="0" i="1" smtClean="0">
                          <a:latin typeface="Cambria Math" panose="02040503050406030204" pitchFamily="18" charset="0"/>
                        </a:rPr>
                        <m:t>2</m:t>
                      </m:r>
                      <m:r>
                        <m:rPr>
                          <m:sty m:val="p"/>
                        </m:rPr>
                        <a:rPr lang="pl-PL" b="0" i="0" smtClean="0">
                          <a:latin typeface="Cambria Math" panose="02040503050406030204" pitchFamily="18" charset="0"/>
                        </a:rPr>
                        <m:t>Me</m:t>
                      </m:r>
                    </m:oMath>
                  </m:oMathPara>
                </a14:m>
                <a:endParaRPr lang="pl-PL" dirty="0"/>
              </a:p>
              <a:p>
                <a:endParaRPr lang="pl-PL" dirty="0"/>
              </a:p>
              <a:p>
                <a:pPr marL="0" indent="0">
                  <a:buNone/>
                </a:pPr>
                <a:r>
                  <a:rPr lang="pl-PL" dirty="0"/>
                  <a:t>Interpretacja:</a:t>
                </a:r>
              </a:p>
              <a:p>
                <a:r>
                  <a:rPr lang="pl-PL" dirty="0"/>
                  <a:t>Ponownie jak w przypadku trzeciego momentu centralnego są to </a:t>
                </a:r>
                <a:r>
                  <a:rPr lang="pl-PL" b="1" dirty="0"/>
                  <a:t>miary absolutne</a:t>
                </a:r>
                <a:r>
                  <a:rPr lang="pl-PL" dirty="0"/>
                  <a:t>, ich znak mówi o </a:t>
                </a:r>
                <a:r>
                  <a:rPr lang="pl-PL" b="1" dirty="0"/>
                  <a:t>kierunku asymetrii</a:t>
                </a:r>
                <a:r>
                  <a:rPr lang="pl-PL" dirty="0"/>
                  <a:t>, wartość nie mówi nam nic o </a:t>
                </a:r>
                <a:r>
                  <a:rPr lang="pl-PL" b="1" dirty="0"/>
                  <a:t>sile. Interpretacja jest analogiczna.</a:t>
                </a:r>
                <a:endParaRPr lang="pl-PL" dirty="0"/>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2E57927E-B6EC-4CB7-8F81-13C9A62EA46D}"/>
                  </a:ext>
                </a:extLst>
              </p:cNvPr>
              <p:cNvSpPr>
                <a:spLocks noGrp="1" noRot="1" noChangeAspect="1" noMove="1" noResize="1" noEditPoints="1" noAdjustHandles="1" noChangeArrowheads="1" noChangeShapeType="1" noTextEdit="1"/>
              </p:cNvSpPr>
              <p:nvPr>
                <p:ph idx="1"/>
              </p:nvPr>
            </p:nvSpPr>
            <p:spPr>
              <a:blipFill>
                <a:blip r:embed="rId2"/>
                <a:stretch>
                  <a:fillRect l="-567" t="-1570"/>
                </a:stretch>
              </a:blipFill>
            </p:spPr>
            <p:txBody>
              <a:bodyPr/>
              <a:lstStyle/>
              <a:p>
                <a:r>
                  <a:rPr lang="pl-PL">
                    <a:noFill/>
                  </a:rPr>
                  <a:t> </a:t>
                </a:r>
              </a:p>
            </p:txBody>
          </p:sp>
        </mc:Fallback>
      </mc:AlternateContent>
    </p:spTree>
    <p:extLst>
      <p:ext uri="{BB962C8B-B14F-4D97-AF65-F5344CB8AC3E}">
        <p14:creationId xmlns:p14="http://schemas.microsoft.com/office/powerpoint/2010/main" val="390819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3032E2-9977-4418-A270-F546825E8463}"/>
              </a:ext>
            </a:extLst>
          </p:cNvPr>
          <p:cNvSpPr>
            <a:spLocks noGrp="1"/>
          </p:cNvSpPr>
          <p:nvPr>
            <p:ph type="title"/>
          </p:nvPr>
        </p:nvSpPr>
        <p:spPr/>
        <p:txBody>
          <a:bodyPr>
            <a:normAutofit/>
          </a:bodyPr>
          <a:lstStyle/>
          <a:p>
            <a:r>
              <a:rPr lang="pl-PL" dirty="0"/>
              <a:t>Miary asymetrii pozycyjne</a:t>
            </a:r>
            <a:br>
              <a:rPr lang="pl-PL" dirty="0"/>
            </a:br>
            <a:r>
              <a:rPr lang="pl-PL" dirty="0"/>
              <a:t>Wskaźnik asymetrii Pearsona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F5A9B9A5-6BA9-4AEB-A30C-D507043B1306}"/>
                  </a:ext>
                </a:extLst>
              </p:cNvPr>
              <p:cNvSpPr>
                <a:spLocks noGrp="1"/>
              </p:cNvSpPr>
              <p:nvPr>
                <p:ph idx="1"/>
              </p:nvPr>
            </p:nvSpPr>
            <p:spPr/>
            <p:txBody>
              <a:bodyPr/>
              <a:lstStyle/>
              <a:p>
                <a:r>
                  <a:rPr lang="pl-PL" dirty="0"/>
                  <a:t>Możemy go wyznaczać tylko wtedy jeżeli próba ma dominantę.</a:t>
                </a:r>
              </a:p>
              <a:p>
                <a:pPr marL="0" indent="0">
                  <a:buNone/>
                </a:pP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𝐴</m:t>
                          </m:r>
                        </m:e>
                        <m:sub>
                          <m:r>
                            <a:rPr lang="pl-PL" b="0" i="1" smtClean="0">
                              <a:latin typeface="Cambria Math" panose="02040503050406030204" pitchFamily="18" charset="0"/>
                            </a:rPr>
                            <m:t>𝑠</m:t>
                          </m:r>
                        </m:sub>
                      </m:sSub>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r>
                        <a:rPr lang="pl-PL" b="0" i="1" smtClean="0">
                          <a:latin typeface="Cambria Math" panose="02040503050406030204" pitchFamily="18" charset="0"/>
                        </a:rPr>
                        <m:t>=</m:t>
                      </m:r>
                      <m:f>
                        <m:fPr>
                          <m:ctrlPr>
                            <a:rPr lang="pl-PL" b="0" i="1" smtClean="0">
                              <a:latin typeface="Cambria Math" panose="02040503050406030204" pitchFamily="18" charset="0"/>
                            </a:rPr>
                          </m:ctrlPr>
                        </m:fPr>
                        <m:num>
                          <m:acc>
                            <m:accPr>
                              <m:chr m:val="̅"/>
                              <m:ctrlPr>
                                <a:rPr lang="pl-PL" i="1">
                                  <a:latin typeface="Cambria Math" panose="02040503050406030204" pitchFamily="18" charset="0"/>
                                </a:rPr>
                              </m:ctrlPr>
                            </m:accPr>
                            <m:e>
                              <m:r>
                                <a:rPr lang="pl-PL" i="1">
                                  <a:latin typeface="Cambria Math" panose="02040503050406030204" pitchFamily="18" charset="0"/>
                                </a:rPr>
                                <m:t>𝑥</m:t>
                              </m:r>
                            </m:e>
                          </m:acc>
                          <m:r>
                            <a:rPr lang="pl-PL" b="0" i="1" smtClean="0">
                              <a:latin typeface="Cambria Math" panose="02040503050406030204" pitchFamily="18" charset="0"/>
                            </a:rPr>
                            <m:t>−</m:t>
                          </m:r>
                          <m:r>
                            <a:rPr lang="pl-PL" b="0" i="1" smtClean="0">
                              <a:latin typeface="Cambria Math" panose="02040503050406030204" pitchFamily="18" charset="0"/>
                            </a:rPr>
                            <m:t>𝐷</m:t>
                          </m:r>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m:t>
                          </m:r>
                        </m:num>
                        <m:den>
                          <m:r>
                            <a:rPr lang="pl-PL" b="0" i="1" smtClean="0">
                              <a:latin typeface="Cambria Math" panose="02040503050406030204" pitchFamily="18" charset="0"/>
                            </a:rPr>
                            <m:t>𝑠</m:t>
                          </m:r>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m:t>
                          </m:r>
                        </m:den>
                      </m:f>
                      <m:r>
                        <a:rPr lang="pl-PL" b="0" i="1" smtClean="0">
                          <a:latin typeface="Cambria Math" panose="02040503050406030204" pitchFamily="18" charset="0"/>
                        </a:rPr>
                        <m:t>=</m:t>
                      </m:r>
                      <m:f>
                        <m:fPr>
                          <m:ctrlPr>
                            <a:rPr lang="pl-PL" b="0" i="1" smtClean="0">
                              <a:latin typeface="Cambria Math" panose="02040503050406030204" pitchFamily="18" charset="0"/>
                            </a:rPr>
                          </m:ctrlPr>
                        </m:fPr>
                        <m:num>
                          <m:sSub>
                            <m:sSubPr>
                              <m:ctrlPr>
                                <a:rPr lang="pl-PL" b="0" i="1" smtClean="0">
                                  <a:latin typeface="Cambria Math" panose="02040503050406030204" pitchFamily="18" charset="0"/>
                                </a:rPr>
                              </m:ctrlPr>
                            </m:sSubPr>
                            <m:e>
                              <m:r>
                                <a:rPr lang="pl-PL" b="0" i="1" smtClean="0">
                                  <a:latin typeface="Cambria Math" panose="02040503050406030204" pitchFamily="18" charset="0"/>
                                </a:rPr>
                                <m:t>𝑊</m:t>
                              </m:r>
                            </m:e>
                            <m:sub>
                              <m:r>
                                <a:rPr lang="pl-PL" b="0" i="1" smtClean="0">
                                  <a:latin typeface="Cambria Math" panose="02040503050406030204" pitchFamily="18" charset="0"/>
                                </a:rPr>
                                <m:t>𝑠</m:t>
                              </m:r>
                            </m:sub>
                          </m:sSub>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m:t>
                          </m:r>
                        </m:num>
                        <m:den>
                          <m:r>
                            <a:rPr lang="pl-PL" b="0" i="1" smtClean="0">
                              <a:latin typeface="Cambria Math" panose="02040503050406030204" pitchFamily="18" charset="0"/>
                            </a:rPr>
                            <m:t>𝑠</m:t>
                          </m:r>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m:t>
                          </m:r>
                        </m:den>
                      </m:f>
                    </m:oMath>
                  </m:oMathPara>
                </a14:m>
                <a:endParaRPr lang="pl-PL" dirty="0"/>
              </a:p>
              <a:p>
                <a:pPr marL="0" indent="0">
                  <a:buNone/>
                </a:pPr>
                <a:endParaRPr lang="pl-PL" dirty="0"/>
              </a:p>
              <a:p>
                <a:pPr marL="0" indent="0">
                  <a:buNone/>
                </a:pPr>
                <a:r>
                  <a:rPr lang="pl-PL" dirty="0"/>
                  <a:t>Przyjmuje wartości </a:t>
                </a:r>
                <a14:m>
                  <m:oMath xmlns:m="http://schemas.openxmlformats.org/officeDocument/2006/math">
                    <m:r>
                      <a:rPr lang="pl-PL" i="1">
                        <a:latin typeface="Cambria Math" panose="02040503050406030204" pitchFamily="18" charset="0"/>
                      </a:rPr>
                      <m:t>1≥</m:t>
                    </m:r>
                    <m:sSub>
                      <m:sSubPr>
                        <m:ctrlPr>
                          <a:rPr lang="pl-PL" i="1" smtClean="0">
                            <a:latin typeface="Cambria Math" panose="02040503050406030204" pitchFamily="18" charset="0"/>
                          </a:rPr>
                        </m:ctrlPr>
                      </m:sSubPr>
                      <m:e>
                        <m:r>
                          <a:rPr lang="pl-PL" i="1">
                            <a:latin typeface="Cambria Math" panose="02040503050406030204" pitchFamily="18" charset="0"/>
                          </a:rPr>
                          <m:t>𝐴</m:t>
                        </m:r>
                      </m:e>
                      <m:sub>
                        <m:r>
                          <a:rPr lang="pl-PL" b="0" i="1" smtClean="0">
                            <a:latin typeface="Cambria Math" panose="02040503050406030204" pitchFamily="18" charset="0"/>
                          </a:rPr>
                          <m:t>𝑠</m:t>
                        </m:r>
                      </m:sub>
                    </m:sSub>
                    <m:d>
                      <m:dPr>
                        <m:ctrlPr>
                          <a:rPr lang="pl-PL" i="1">
                            <a:latin typeface="Cambria Math" panose="02040503050406030204" pitchFamily="18" charset="0"/>
                          </a:rPr>
                        </m:ctrlPr>
                      </m:dPr>
                      <m:e>
                        <m:r>
                          <a:rPr lang="pl-PL" i="1">
                            <a:latin typeface="Cambria Math" panose="02040503050406030204" pitchFamily="18" charset="0"/>
                          </a:rPr>
                          <m:t>𝑥</m:t>
                        </m:r>
                      </m:e>
                    </m:d>
                    <m:r>
                      <a:rPr lang="pl-PL" b="0" i="1" smtClean="0">
                        <a:latin typeface="Cambria Math" panose="02040503050406030204" pitchFamily="18" charset="0"/>
                      </a:rPr>
                      <m:t>≥</m:t>
                    </m:r>
                    <m:r>
                      <a:rPr lang="pl-PL" i="1">
                        <a:latin typeface="Cambria Math" panose="02040503050406030204" pitchFamily="18" charset="0"/>
                      </a:rPr>
                      <m:t>−1</m:t>
                    </m:r>
                  </m:oMath>
                </a14:m>
                <a:endParaRPr lang="pl-PL" dirty="0"/>
              </a:p>
              <a:p>
                <a:pPr marL="0" indent="0">
                  <a:buNone/>
                </a:pPr>
                <a:r>
                  <a:rPr lang="pl-PL" dirty="0"/>
                  <a:t> </a:t>
                </a:r>
              </a:p>
            </p:txBody>
          </p:sp>
        </mc:Choice>
        <mc:Fallback xmlns="">
          <p:sp>
            <p:nvSpPr>
              <p:cNvPr id="3" name="Symbol zastępczy zawartości 2">
                <a:extLst>
                  <a:ext uri="{FF2B5EF4-FFF2-40B4-BE49-F238E27FC236}">
                    <a16:creationId xmlns:a16="http://schemas.microsoft.com/office/drawing/2014/main" id="{F5A9B9A5-6BA9-4AEB-A30C-D507043B1306}"/>
                  </a:ext>
                </a:extLst>
              </p:cNvPr>
              <p:cNvSpPr>
                <a:spLocks noGrp="1" noRot="1" noChangeAspect="1" noMove="1" noResize="1" noEditPoints="1" noAdjustHandles="1" noChangeArrowheads="1" noChangeShapeType="1" noTextEdit="1"/>
              </p:cNvSpPr>
              <p:nvPr>
                <p:ph idx="1"/>
              </p:nvPr>
            </p:nvSpPr>
            <p:spPr>
              <a:blipFill>
                <a:blip r:embed="rId2"/>
                <a:stretch>
                  <a:fillRect l="-567" t="-942"/>
                </a:stretch>
              </a:blipFill>
            </p:spPr>
            <p:txBody>
              <a:bodyPr/>
              <a:lstStyle/>
              <a:p>
                <a:r>
                  <a:rPr lang="pl-PL">
                    <a:noFill/>
                  </a:rPr>
                  <a:t> </a:t>
                </a:r>
              </a:p>
            </p:txBody>
          </p:sp>
        </mc:Fallback>
      </mc:AlternateContent>
      <p:pic>
        <p:nvPicPr>
          <p:cNvPr id="4" name="Obraz 3">
            <a:extLst>
              <a:ext uri="{FF2B5EF4-FFF2-40B4-BE49-F238E27FC236}">
                <a16:creationId xmlns:a16="http://schemas.microsoft.com/office/drawing/2014/main" id="{39FE965E-F19D-444C-8C9C-2533BE1D8FD5}"/>
              </a:ext>
            </a:extLst>
          </p:cNvPr>
          <p:cNvPicPr>
            <a:picLocks noChangeAspect="1"/>
          </p:cNvPicPr>
          <p:nvPr/>
        </p:nvPicPr>
        <p:blipFill>
          <a:blip r:embed="rId3"/>
          <a:stretch>
            <a:fillRect/>
          </a:stretch>
        </p:blipFill>
        <p:spPr>
          <a:xfrm>
            <a:off x="1439367" y="4143375"/>
            <a:ext cx="7087885" cy="2490338"/>
          </a:xfrm>
          <a:prstGeom prst="rect">
            <a:avLst/>
          </a:prstGeom>
        </p:spPr>
      </p:pic>
    </p:spTree>
    <p:extLst>
      <p:ext uri="{BB962C8B-B14F-4D97-AF65-F5344CB8AC3E}">
        <p14:creationId xmlns:p14="http://schemas.microsoft.com/office/powerpoint/2010/main" val="468166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426CB8F-EB29-4C11-A6DC-965ADBE0D79D}"/>
              </a:ext>
            </a:extLst>
          </p:cNvPr>
          <p:cNvSpPr>
            <a:spLocks noGrp="1"/>
          </p:cNvSpPr>
          <p:nvPr>
            <p:ph type="title"/>
          </p:nvPr>
        </p:nvSpPr>
        <p:spPr>
          <a:xfrm>
            <a:off x="573558" y="441821"/>
            <a:ext cx="8596668" cy="1320800"/>
          </a:xfrm>
        </p:spPr>
        <p:txBody>
          <a:bodyPr/>
          <a:lstStyle/>
          <a:p>
            <a:r>
              <a:rPr lang="pl-PL" dirty="0"/>
              <a:t>Miary asymetrii pozycyjne</a:t>
            </a:r>
            <a:br>
              <a:rPr lang="pl-PL" dirty="0"/>
            </a:br>
            <a:r>
              <a:rPr lang="pl-PL" dirty="0"/>
              <a:t>Współczynnik asymetrii </a:t>
            </a:r>
            <a:r>
              <a:rPr lang="pl-PL" dirty="0" err="1"/>
              <a:t>Yule’a-Kentall’a</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4F73C998-6A43-4D5B-B252-F9E99954DD3C}"/>
                  </a:ext>
                </a:extLst>
              </p:cNvPr>
              <p:cNvSpPr>
                <a:spLocks noGrp="1"/>
              </p:cNvSpPr>
              <p:nvPr>
                <p:ph idx="1"/>
              </p:nvPr>
            </p:nvSpPr>
            <p:spPr>
              <a:xfrm>
                <a:off x="469783" y="1828801"/>
                <a:ext cx="8804219" cy="4212562"/>
              </a:xfrm>
            </p:spPr>
            <p:txBody>
              <a:bodyPr/>
              <a:lstStyle/>
              <a:p>
                <a:pPr marL="0" indent="0">
                  <a:buNone/>
                </a:pPr>
                <a:r>
                  <a:rPr lang="pl-PL" dirty="0"/>
                  <a:t>Wyliczany jest następująco:</a:t>
                </a:r>
                <a:endParaRPr lang="pl-PL"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𝐴</m:t>
                          </m:r>
                        </m:e>
                        <m:sub>
                          <m:r>
                            <a:rPr lang="pl-PL" b="0" i="1" smtClean="0">
                              <a:latin typeface="Cambria Math" panose="02040503050406030204" pitchFamily="18" charset="0"/>
                            </a:rPr>
                            <m:t>𝑝</m:t>
                          </m:r>
                        </m:sub>
                      </m:sSub>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r>
                        <a:rPr lang="pl-PL" b="0" i="1" smtClean="0">
                          <a:latin typeface="Cambria Math" panose="02040503050406030204" pitchFamily="18" charset="0"/>
                        </a:rPr>
                        <m:t>=</m:t>
                      </m:r>
                      <m:f>
                        <m:fPr>
                          <m:ctrlPr>
                            <a:rPr lang="pl-PL" i="1">
                              <a:latin typeface="Cambria Math" panose="02040503050406030204" pitchFamily="18" charset="0"/>
                            </a:rPr>
                          </m:ctrlPr>
                        </m:fPr>
                        <m:num>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𝑄</m:t>
                                  </m:r>
                                </m:e>
                                <m:sub>
                                  <m:r>
                                    <a:rPr lang="pl-PL" i="1">
                                      <a:latin typeface="Cambria Math" panose="02040503050406030204" pitchFamily="18" charset="0"/>
                                    </a:rPr>
                                    <m:t>3</m:t>
                                  </m:r>
                                </m:sub>
                              </m:sSub>
                              <m:r>
                                <a:rPr lang="pl-PL" i="1">
                                  <a:latin typeface="Cambria Math" panose="02040503050406030204" pitchFamily="18" charset="0"/>
                                </a:rPr>
                                <m:t>−</m:t>
                              </m:r>
                              <m:r>
                                <a:rPr lang="pl-PL" i="1">
                                  <a:latin typeface="Cambria Math" panose="02040503050406030204" pitchFamily="18" charset="0"/>
                                </a:rPr>
                                <m:t>𝑀𝑒</m:t>
                              </m:r>
                            </m:e>
                          </m:d>
                          <m:r>
                            <a:rPr lang="pl-PL" i="1">
                              <a:latin typeface="Cambria Math" panose="02040503050406030204" pitchFamily="18" charset="0"/>
                            </a:rPr>
                            <m:t>−(</m:t>
                          </m:r>
                          <m:r>
                            <a:rPr lang="pl-PL" i="1">
                              <a:latin typeface="Cambria Math" panose="02040503050406030204" pitchFamily="18" charset="0"/>
                            </a:rPr>
                            <m:t>𝑀𝑒</m:t>
                          </m:r>
                          <m:r>
                            <a:rPr lang="pl-PL" i="1">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𝑄</m:t>
                              </m:r>
                            </m:e>
                            <m:sub>
                              <m:r>
                                <a:rPr lang="pl-PL" i="1">
                                  <a:latin typeface="Cambria Math" panose="02040503050406030204" pitchFamily="18" charset="0"/>
                                </a:rPr>
                                <m:t>1</m:t>
                              </m:r>
                            </m:sub>
                          </m:sSub>
                          <m:r>
                            <a:rPr lang="pl-PL" i="1">
                              <a:latin typeface="Cambria Math" panose="02040503050406030204" pitchFamily="18" charset="0"/>
                            </a:rPr>
                            <m:t>)</m:t>
                          </m:r>
                        </m:num>
                        <m:den>
                          <m:sSub>
                            <m:sSubPr>
                              <m:ctrlPr>
                                <a:rPr lang="pl-PL" i="1">
                                  <a:latin typeface="Cambria Math" panose="02040503050406030204" pitchFamily="18" charset="0"/>
                                </a:rPr>
                              </m:ctrlPr>
                            </m:sSubPr>
                            <m:e>
                              <m:r>
                                <a:rPr lang="pl-PL" b="0" i="1" smtClean="0">
                                  <a:latin typeface="Cambria Math" panose="02040503050406030204" pitchFamily="18" charset="0"/>
                                </a:rPr>
                                <m:t>(</m:t>
                              </m:r>
                              <m:r>
                                <a:rPr lang="pl-PL" i="1">
                                  <a:latin typeface="Cambria Math" panose="02040503050406030204" pitchFamily="18" charset="0"/>
                                </a:rPr>
                                <m:t>𝑄</m:t>
                              </m:r>
                            </m:e>
                            <m:sub>
                              <m:r>
                                <a:rPr lang="pl-PL" i="1">
                                  <a:latin typeface="Cambria Math" panose="02040503050406030204" pitchFamily="18" charset="0"/>
                                </a:rPr>
                                <m:t>3</m:t>
                              </m:r>
                            </m:sub>
                          </m:sSub>
                          <m:r>
                            <a:rPr lang="pl-PL" i="1">
                              <a:latin typeface="Cambria Math" panose="02040503050406030204" pitchFamily="18" charset="0"/>
                            </a:rPr>
                            <m:t>−</m:t>
                          </m:r>
                          <m:r>
                            <a:rPr lang="pl-PL" b="0" i="1" smtClean="0">
                              <a:latin typeface="Cambria Math" panose="02040503050406030204" pitchFamily="18" charset="0"/>
                            </a:rPr>
                            <m:t>𝑀𝑒</m:t>
                          </m:r>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𝑄</m:t>
                              </m:r>
                            </m:e>
                            <m:sub>
                              <m:r>
                                <a:rPr lang="pl-PL" i="1">
                                  <a:latin typeface="Cambria Math" panose="02040503050406030204" pitchFamily="18" charset="0"/>
                                </a:rPr>
                                <m:t>1</m:t>
                              </m:r>
                            </m:sub>
                          </m:sSub>
                          <m:r>
                            <a:rPr lang="pl-PL" b="0" i="1" smtClean="0">
                              <a:latin typeface="Cambria Math" panose="02040503050406030204" pitchFamily="18" charset="0"/>
                            </a:rPr>
                            <m:t>−</m:t>
                          </m:r>
                          <m:r>
                            <a:rPr lang="pl-PL" b="0" i="1" smtClean="0">
                              <a:latin typeface="Cambria Math" panose="02040503050406030204" pitchFamily="18" charset="0"/>
                            </a:rPr>
                            <m:t>𝑀𝑒</m:t>
                          </m:r>
                          <m:r>
                            <a:rPr lang="pl-PL" b="0" i="1" smtClean="0">
                              <a:latin typeface="Cambria Math" panose="02040503050406030204" pitchFamily="18" charset="0"/>
                            </a:rPr>
                            <m:t>)</m:t>
                          </m:r>
                        </m:den>
                      </m:f>
                      <m:r>
                        <a:rPr lang="pl-PL" b="0" i="1" smtClean="0">
                          <a:latin typeface="Cambria Math" panose="02040503050406030204" pitchFamily="18" charset="0"/>
                        </a:rPr>
                        <m:t>=</m:t>
                      </m:r>
                      <m:f>
                        <m:fPr>
                          <m:ctrlPr>
                            <a:rPr lang="pl-PL" b="0" i="1" smtClean="0">
                              <a:latin typeface="Cambria Math" panose="02040503050406030204" pitchFamily="18" charset="0"/>
                            </a:rPr>
                          </m:ctrlPr>
                        </m:fPr>
                        <m:num>
                          <m:d>
                            <m:dPr>
                              <m:ctrlPr>
                                <a:rPr lang="pl-PL" b="0" i="1" smtClean="0">
                                  <a:latin typeface="Cambria Math" panose="02040503050406030204" pitchFamily="18" charset="0"/>
                                </a:rPr>
                              </m:ctrlPr>
                            </m:dPr>
                            <m:e>
                              <m:sSub>
                                <m:sSubPr>
                                  <m:ctrlPr>
                                    <a:rPr lang="pl-PL" b="0" i="1" smtClean="0">
                                      <a:latin typeface="Cambria Math" panose="02040503050406030204" pitchFamily="18" charset="0"/>
                                    </a:rPr>
                                  </m:ctrlPr>
                                </m:sSubPr>
                                <m:e>
                                  <m:r>
                                    <a:rPr lang="pl-PL" b="0" i="1" smtClean="0">
                                      <a:latin typeface="Cambria Math" panose="02040503050406030204" pitchFamily="18" charset="0"/>
                                    </a:rPr>
                                    <m:t>𝑄</m:t>
                                  </m:r>
                                </m:e>
                                <m:sub>
                                  <m:r>
                                    <a:rPr lang="pl-PL" b="0" i="1" smtClean="0">
                                      <a:latin typeface="Cambria Math" panose="02040503050406030204" pitchFamily="18" charset="0"/>
                                    </a:rPr>
                                    <m:t>3</m:t>
                                  </m:r>
                                </m:sub>
                              </m:sSub>
                              <m:r>
                                <a:rPr lang="pl-PL" b="0" i="1" smtClean="0">
                                  <a:latin typeface="Cambria Math" panose="02040503050406030204" pitchFamily="18" charset="0"/>
                                </a:rPr>
                                <m:t>−</m:t>
                              </m:r>
                              <m:r>
                                <a:rPr lang="pl-PL" b="0" i="1" smtClean="0">
                                  <a:latin typeface="Cambria Math" panose="02040503050406030204" pitchFamily="18" charset="0"/>
                                </a:rPr>
                                <m:t>𝑀𝑒</m:t>
                              </m:r>
                            </m:e>
                          </m:d>
                          <m:r>
                            <a:rPr lang="pl-PL" b="0" i="1" smtClean="0">
                              <a:latin typeface="Cambria Math" panose="02040503050406030204" pitchFamily="18" charset="0"/>
                            </a:rPr>
                            <m:t>−(</m:t>
                          </m:r>
                          <m:r>
                            <a:rPr lang="pl-PL" b="0" i="1" smtClean="0">
                              <a:latin typeface="Cambria Math" panose="02040503050406030204" pitchFamily="18" charset="0"/>
                            </a:rPr>
                            <m:t>𝑀𝑒</m:t>
                          </m:r>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𝑄</m:t>
                              </m:r>
                            </m:e>
                            <m:sub>
                              <m:r>
                                <a:rPr lang="pl-PL" b="0" i="1" smtClean="0">
                                  <a:latin typeface="Cambria Math" panose="02040503050406030204" pitchFamily="18" charset="0"/>
                                </a:rPr>
                                <m:t>1</m:t>
                              </m:r>
                            </m:sub>
                          </m:sSub>
                          <m:r>
                            <a:rPr lang="pl-PL" b="0" i="1" smtClean="0">
                              <a:latin typeface="Cambria Math" panose="02040503050406030204" pitchFamily="18" charset="0"/>
                            </a:rPr>
                            <m:t>)</m:t>
                          </m:r>
                        </m:num>
                        <m:den>
                          <m:sSub>
                            <m:sSubPr>
                              <m:ctrlPr>
                                <a:rPr lang="pl-PL" b="0" i="1" smtClean="0">
                                  <a:latin typeface="Cambria Math" panose="02040503050406030204" pitchFamily="18" charset="0"/>
                                </a:rPr>
                              </m:ctrlPr>
                            </m:sSubPr>
                            <m:e>
                              <m:r>
                                <a:rPr lang="pl-PL" b="0" i="1" smtClean="0">
                                  <a:latin typeface="Cambria Math" panose="02040503050406030204" pitchFamily="18" charset="0"/>
                                </a:rPr>
                                <m:t>𝑄</m:t>
                              </m:r>
                            </m:e>
                            <m:sub>
                              <m:r>
                                <a:rPr lang="pl-PL" b="0" i="1" smtClean="0">
                                  <a:latin typeface="Cambria Math" panose="02040503050406030204" pitchFamily="18" charset="0"/>
                                </a:rPr>
                                <m:t>3</m:t>
                              </m:r>
                            </m:sub>
                          </m:sSub>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𝑄</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b="0" i="1" smtClean="0">
                              <a:latin typeface="Cambria Math" panose="02040503050406030204" pitchFamily="18" charset="0"/>
                            </a:rPr>
                          </m:ctrlPr>
                        </m:fPr>
                        <m:num>
                          <m:sSub>
                            <m:sSubPr>
                              <m:ctrlPr>
                                <a:rPr lang="pl-PL" b="0" i="1" smtClean="0">
                                  <a:latin typeface="Cambria Math" panose="02040503050406030204" pitchFamily="18" charset="0"/>
                                </a:rPr>
                              </m:ctrlPr>
                            </m:sSubPr>
                            <m:e>
                              <m:r>
                                <a:rPr lang="pl-PL" b="0" i="1" smtClean="0">
                                  <a:latin typeface="Cambria Math" panose="02040503050406030204" pitchFamily="18" charset="0"/>
                                </a:rPr>
                                <m:t>𝑄</m:t>
                              </m:r>
                            </m:e>
                            <m:sub>
                              <m:r>
                                <a:rPr lang="pl-PL" b="0" i="1" smtClean="0">
                                  <a:latin typeface="Cambria Math" panose="02040503050406030204" pitchFamily="18" charset="0"/>
                                </a:rPr>
                                <m:t>3</m:t>
                              </m:r>
                            </m:sub>
                          </m:sSub>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𝑄</m:t>
                              </m:r>
                            </m:e>
                            <m:sub>
                              <m:r>
                                <a:rPr lang="pl-PL" b="0" i="1" smtClean="0">
                                  <a:latin typeface="Cambria Math" panose="02040503050406030204" pitchFamily="18" charset="0"/>
                                </a:rPr>
                                <m:t>1</m:t>
                              </m:r>
                            </m:sub>
                          </m:sSub>
                          <m:r>
                            <a:rPr lang="pl-PL" b="0" i="1" smtClean="0">
                              <a:latin typeface="Cambria Math" panose="02040503050406030204" pitchFamily="18" charset="0"/>
                            </a:rPr>
                            <m:t>−2</m:t>
                          </m:r>
                          <m:r>
                            <a:rPr lang="pl-PL" b="0" i="1" smtClean="0">
                              <a:latin typeface="Cambria Math" panose="02040503050406030204" pitchFamily="18" charset="0"/>
                            </a:rPr>
                            <m:t>𝑀𝑒</m:t>
                          </m:r>
                        </m:num>
                        <m:den>
                          <m:r>
                            <a:rPr lang="pl-PL" b="0" i="1" smtClean="0">
                              <a:latin typeface="Cambria Math" panose="02040503050406030204" pitchFamily="18" charset="0"/>
                            </a:rPr>
                            <m:t>2</m:t>
                          </m:r>
                          <m:r>
                            <a:rPr lang="pl-PL" b="0" i="1" smtClean="0">
                              <a:latin typeface="Cambria Math" panose="02040503050406030204" pitchFamily="18" charset="0"/>
                            </a:rPr>
                            <m:t>𝑄</m:t>
                          </m:r>
                        </m:den>
                      </m:f>
                    </m:oMath>
                  </m:oMathPara>
                </a14:m>
                <a:endParaRPr lang="pl-PL" dirty="0"/>
              </a:p>
              <a:p>
                <a:pPr marL="0" indent="0">
                  <a:buNone/>
                </a:pPr>
                <a:r>
                  <a:rPr lang="pl-PL" dirty="0"/>
                  <a:t>gdzie </a:t>
                </a:r>
                <a14:m>
                  <m:oMath xmlns:m="http://schemas.openxmlformats.org/officeDocument/2006/math">
                    <m:r>
                      <m:rPr>
                        <m:sty m:val="p"/>
                      </m:rPr>
                      <a:rPr lang="pl-PL" dirty="0">
                        <a:latin typeface="Cambria Math" panose="02040503050406030204" pitchFamily="18" charset="0"/>
                      </a:rPr>
                      <m:t>Q</m:t>
                    </m:r>
                    <m:r>
                      <a:rPr lang="pl-PL">
                        <a:latin typeface="Cambria Math" panose="02040503050406030204" pitchFamily="18" charset="0"/>
                      </a:rPr>
                      <m:t>=</m:t>
                    </m:r>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𝑄</m:t>
                            </m:r>
                          </m:e>
                          <m:sub>
                            <m:r>
                              <a:rPr lang="pl-PL" i="1">
                                <a:latin typeface="Cambria Math" panose="02040503050406030204" pitchFamily="18" charset="0"/>
                              </a:rPr>
                              <m:t>3</m:t>
                            </m:r>
                          </m:sub>
                        </m:sSub>
                        <m:r>
                          <a:rPr lang="pl-PL" i="1">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𝑄</m:t>
                            </m:r>
                          </m:e>
                          <m:sub>
                            <m:r>
                              <a:rPr lang="pl-PL" i="1">
                                <a:latin typeface="Cambria Math" panose="02040503050406030204" pitchFamily="18" charset="0"/>
                              </a:rPr>
                              <m:t>1</m:t>
                            </m:r>
                          </m:sub>
                        </m:sSub>
                      </m:num>
                      <m:den>
                        <m:r>
                          <a:rPr lang="pl-PL" i="1">
                            <a:latin typeface="Cambria Math" panose="02040503050406030204" pitchFamily="18" charset="0"/>
                          </a:rPr>
                          <m:t>2</m:t>
                        </m:r>
                      </m:den>
                    </m:f>
                  </m:oMath>
                </a14:m>
                <a:r>
                  <a:rPr lang="pl-PL" dirty="0"/>
                  <a:t> to odchylenie ćwiartkowe.</a:t>
                </a:r>
              </a:p>
              <a:p>
                <a:pPr marL="0" indent="0">
                  <a:buNone/>
                </a:pPr>
                <a:endParaRPr lang="pl-PL" dirty="0"/>
              </a:p>
              <a:p>
                <a:pPr marL="0" indent="0">
                  <a:buNone/>
                </a:pPr>
                <a:r>
                  <a:rPr lang="pl-PL" b="1" dirty="0"/>
                  <a:t>Jest miarą względną</a:t>
                </a:r>
                <a:r>
                  <a:rPr lang="pl-PL" dirty="0"/>
                  <a:t>, więc jej wartość podaje nam informacje o </a:t>
                </a:r>
                <a:r>
                  <a:rPr lang="pl-PL" b="1" dirty="0"/>
                  <a:t>kierunku i sile</a:t>
                </a:r>
                <a:r>
                  <a:rPr lang="pl-PL" dirty="0"/>
                  <a:t>. Przyjmuje wartości w przedziale [-1,1]</a:t>
                </a:r>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4F73C998-6A43-4D5B-B252-F9E99954DD3C}"/>
                  </a:ext>
                </a:extLst>
              </p:cNvPr>
              <p:cNvSpPr>
                <a:spLocks noGrp="1" noRot="1" noChangeAspect="1" noMove="1" noResize="1" noEditPoints="1" noAdjustHandles="1" noChangeArrowheads="1" noChangeShapeType="1" noTextEdit="1"/>
              </p:cNvSpPr>
              <p:nvPr>
                <p:ph idx="1"/>
              </p:nvPr>
            </p:nvSpPr>
            <p:spPr>
              <a:xfrm>
                <a:off x="469783" y="1828801"/>
                <a:ext cx="8804219" cy="4212562"/>
              </a:xfrm>
              <a:blipFill>
                <a:blip r:embed="rId2"/>
                <a:stretch>
                  <a:fillRect l="-554" t="-868"/>
                </a:stretch>
              </a:blipFill>
            </p:spPr>
            <p:txBody>
              <a:bodyPr/>
              <a:lstStyle/>
              <a:p>
                <a:r>
                  <a:rPr lang="pl-PL">
                    <a:noFill/>
                  </a:rPr>
                  <a:t> </a:t>
                </a:r>
              </a:p>
            </p:txBody>
          </p:sp>
        </mc:Fallback>
      </mc:AlternateContent>
      <p:pic>
        <p:nvPicPr>
          <p:cNvPr id="5" name="Obraz 4">
            <a:extLst>
              <a:ext uri="{FF2B5EF4-FFF2-40B4-BE49-F238E27FC236}">
                <a16:creationId xmlns:a16="http://schemas.microsoft.com/office/drawing/2014/main" id="{B67F81B5-B229-4918-ABA0-4C3A18E412D9}"/>
              </a:ext>
            </a:extLst>
          </p:cNvPr>
          <p:cNvPicPr>
            <a:picLocks noChangeAspect="1"/>
          </p:cNvPicPr>
          <p:nvPr/>
        </p:nvPicPr>
        <p:blipFill>
          <a:blip r:embed="rId3"/>
          <a:stretch>
            <a:fillRect/>
          </a:stretch>
        </p:blipFill>
        <p:spPr>
          <a:xfrm>
            <a:off x="1430978" y="4462156"/>
            <a:ext cx="6450660" cy="2266448"/>
          </a:xfrm>
          <a:prstGeom prst="rect">
            <a:avLst/>
          </a:prstGeom>
        </p:spPr>
      </p:pic>
    </p:spTree>
    <p:extLst>
      <p:ext uri="{BB962C8B-B14F-4D97-AF65-F5344CB8AC3E}">
        <p14:creationId xmlns:p14="http://schemas.microsoft.com/office/powerpoint/2010/main" val="1134846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CB6596-0173-4577-A961-FECEC43A5CED}"/>
              </a:ext>
            </a:extLst>
          </p:cNvPr>
          <p:cNvSpPr>
            <a:spLocks noGrp="1"/>
          </p:cNvSpPr>
          <p:nvPr>
            <p:ph type="title"/>
          </p:nvPr>
        </p:nvSpPr>
        <p:spPr/>
        <p:txBody>
          <a:bodyPr/>
          <a:lstStyle/>
          <a:p>
            <a:r>
              <a:rPr lang="pl-PL" dirty="0"/>
              <a:t>Warto zauważyć</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6AF6A76-5068-4980-82B3-B26F5EACB65B}"/>
                  </a:ext>
                </a:extLst>
              </p:cNvPr>
              <p:cNvSpPr>
                <a:spLocks noGrp="1"/>
              </p:cNvSpPr>
              <p:nvPr>
                <p:ph idx="1"/>
              </p:nvPr>
            </p:nvSpPr>
            <p:spPr>
              <a:xfrm>
                <a:off x="469783" y="1270000"/>
                <a:ext cx="8804219" cy="4564900"/>
              </a:xfrm>
            </p:spPr>
            <p:txBody>
              <a:bodyPr/>
              <a:lstStyle/>
              <a:p>
                <a:r>
                  <a:rPr lang="pl-PL" dirty="0"/>
                  <a:t>Aby określić typ rozkładu wystarczy określić położenie średniej, dominanty i mediany:</a:t>
                </a:r>
              </a:p>
              <a:p>
                <a:pPr marL="630238" indent="-180975">
                  <a:buFont typeface="Arial" panose="020B0604020202020204" pitchFamily="34" charset="0"/>
                  <a:buChar char="•"/>
                </a:pPr>
                <a:r>
                  <a:rPr lang="pl-PL" dirty="0"/>
                  <a:t>Jeżeli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ś</m:t>
                        </m:r>
                        <m:r>
                          <a:rPr lang="pl-PL" b="0" i="1" smtClean="0">
                            <a:latin typeface="Cambria Math" panose="02040503050406030204" pitchFamily="18" charset="0"/>
                          </a:rPr>
                          <m:t>𝑟𝑒𝑑𝑛𝑖𝑎</m:t>
                        </m:r>
                      </m:e>
                      <m:sub>
                        <m:r>
                          <a:rPr lang="pl-PL" b="0" i="1" smtClean="0">
                            <a:latin typeface="Cambria Math" panose="02040503050406030204" pitchFamily="18" charset="0"/>
                          </a:rPr>
                          <m:t>𝐴</m:t>
                        </m:r>
                      </m:sub>
                    </m:sSub>
                    <m:r>
                      <a:rPr lang="pl-PL" b="0" i="1" smtClean="0">
                        <a:latin typeface="Cambria Math" panose="02040503050406030204" pitchFamily="18" charset="0"/>
                      </a:rPr>
                      <m:t>=</m:t>
                    </m:r>
                    <m:r>
                      <a:rPr lang="pl-PL" b="0" i="1" smtClean="0">
                        <a:latin typeface="Cambria Math" panose="02040503050406030204" pitchFamily="18" charset="0"/>
                      </a:rPr>
                      <m:t>𝑀𝑒</m:t>
                    </m:r>
                    <m:r>
                      <a:rPr lang="pl-PL" b="0" i="1" smtClean="0">
                        <a:latin typeface="Cambria Math" panose="02040503050406030204" pitchFamily="18" charset="0"/>
                      </a:rPr>
                      <m:t>=</m:t>
                    </m:r>
                    <m:r>
                      <a:rPr lang="pl-PL" b="0" i="1" smtClean="0">
                        <a:latin typeface="Cambria Math" panose="02040503050406030204" pitchFamily="18" charset="0"/>
                      </a:rPr>
                      <m:t>𝐷</m:t>
                    </m:r>
                    <m:r>
                      <a:rPr lang="pl-PL" b="0" i="1" smtClean="0">
                        <a:latin typeface="Cambria Math" panose="02040503050406030204" pitchFamily="18" charset="0"/>
                      </a:rPr>
                      <m:t> </m:t>
                    </m:r>
                    <m:r>
                      <m:rPr>
                        <m:sty m:val="p"/>
                      </m:rPr>
                      <a:rPr lang="pl-PL" b="0" i="0" smtClean="0">
                        <a:latin typeface="Cambria Math" panose="02040503050406030204" pitchFamily="18" charset="0"/>
                      </a:rPr>
                      <m:t>wtedy</m:t>
                    </m:r>
                    <m:r>
                      <a:rPr lang="pl-PL" b="0" i="0" smtClean="0">
                        <a:latin typeface="Cambria Math" panose="02040503050406030204" pitchFamily="18" charset="0"/>
                      </a:rPr>
                      <m:t> </m:t>
                    </m:r>
                    <m:r>
                      <m:rPr>
                        <m:sty m:val="p"/>
                      </m:rPr>
                      <a:rPr lang="pl-PL" b="0" i="0" smtClean="0">
                        <a:latin typeface="Cambria Math" panose="02040503050406030204" pitchFamily="18" charset="0"/>
                      </a:rPr>
                      <m:t>rozk</m:t>
                    </m:r>
                    <m:r>
                      <a:rPr lang="pl-PL" b="0" i="0" smtClean="0">
                        <a:latin typeface="Cambria Math" panose="02040503050406030204" pitchFamily="18" charset="0"/>
                      </a:rPr>
                      <m:t>ł</m:t>
                    </m:r>
                    <m:r>
                      <m:rPr>
                        <m:sty m:val="p"/>
                      </m:rPr>
                      <a:rPr lang="pl-PL" b="0" i="0" smtClean="0">
                        <a:latin typeface="Cambria Math" panose="02040503050406030204" pitchFamily="18" charset="0"/>
                      </a:rPr>
                      <m:t>ad</m:t>
                    </m:r>
                    <m:r>
                      <a:rPr lang="pl-PL" b="0" i="0" smtClean="0">
                        <a:latin typeface="Cambria Math" panose="02040503050406030204" pitchFamily="18" charset="0"/>
                      </a:rPr>
                      <m:t> </m:t>
                    </m:r>
                    <m:r>
                      <m:rPr>
                        <m:sty m:val="p"/>
                      </m:rPr>
                      <a:rPr lang="pl-PL" b="0" i="0" smtClean="0">
                        <a:latin typeface="Cambria Math" panose="02040503050406030204" pitchFamily="18" charset="0"/>
                      </a:rPr>
                      <m:t>jest</m:t>
                    </m:r>
                    <m:r>
                      <a:rPr lang="pl-PL" b="0" i="0" smtClean="0">
                        <a:latin typeface="Cambria Math" panose="02040503050406030204" pitchFamily="18" charset="0"/>
                      </a:rPr>
                      <m:t> </m:t>
                    </m:r>
                    <m:r>
                      <m:rPr>
                        <m:sty m:val="p"/>
                      </m:rPr>
                      <a:rPr lang="pl-PL" b="0" i="0" smtClean="0">
                        <a:latin typeface="Cambria Math" panose="02040503050406030204" pitchFamily="18" charset="0"/>
                      </a:rPr>
                      <m:t>symetryczny</m:t>
                    </m:r>
                  </m:oMath>
                </a14:m>
                <a:r>
                  <a:rPr lang="pl-PL" b="0" dirty="0"/>
                  <a:t>.</a:t>
                </a:r>
              </a:p>
              <a:p>
                <a:pPr marL="630238" indent="-180975">
                  <a:buFont typeface="Arial" panose="020B0604020202020204" pitchFamily="34" charset="0"/>
                  <a:buChar char="•"/>
                </a:pPr>
                <a:r>
                  <a:rPr lang="pl-PL" dirty="0"/>
                  <a:t>Jeżeli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ś</m:t>
                        </m:r>
                        <m:r>
                          <a:rPr lang="pl-PL" i="1">
                            <a:latin typeface="Cambria Math" panose="02040503050406030204" pitchFamily="18" charset="0"/>
                          </a:rPr>
                          <m:t>𝑟𝑒𝑑𝑛𝑖𝑎</m:t>
                        </m:r>
                      </m:e>
                      <m:sub>
                        <m:r>
                          <a:rPr lang="pl-PL" i="1">
                            <a:latin typeface="Cambria Math" panose="02040503050406030204" pitchFamily="18" charset="0"/>
                          </a:rPr>
                          <m:t>𝐴</m:t>
                        </m:r>
                      </m:sub>
                    </m:sSub>
                    <m:r>
                      <a:rPr lang="pl-PL" b="0" i="1" smtClean="0">
                        <a:latin typeface="Cambria Math" panose="02040503050406030204" pitchFamily="18" charset="0"/>
                      </a:rPr>
                      <m:t>&lt;</m:t>
                    </m:r>
                    <m:r>
                      <a:rPr lang="pl-PL" i="1">
                        <a:latin typeface="Cambria Math" panose="02040503050406030204" pitchFamily="18" charset="0"/>
                      </a:rPr>
                      <m:t>𝑀𝑒</m:t>
                    </m:r>
                    <m:r>
                      <a:rPr lang="pl-PL" b="0" i="1" smtClean="0">
                        <a:latin typeface="Cambria Math" panose="02040503050406030204" pitchFamily="18" charset="0"/>
                      </a:rPr>
                      <m:t>&lt;</m:t>
                    </m:r>
                    <m:r>
                      <a:rPr lang="pl-PL" i="1">
                        <a:latin typeface="Cambria Math" panose="02040503050406030204" pitchFamily="18" charset="0"/>
                      </a:rPr>
                      <m:t>𝐷</m:t>
                    </m:r>
                    <m:r>
                      <a:rPr lang="pl-PL" i="1">
                        <a:latin typeface="Cambria Math" panose="02040503050406030204" pitchFamily="18" charset="0"/>
                      </a:rPr>
                      <m:t> </m:t>
                    </m:r>
                    <m:r>
                      <m:rPr>
                        <m:sty m:val="p"/>
                      </m:rPr>
                      <a:rPr lang="pl-PL">
                        <a:latin typeface="Cambria Math" panose="02040503050406030204" pitchFamily="18" charset="0"/>
                      </a:rPr>
                      <m:t>wtedy</m:t>
                    </m:r>
                    <m:r>
                      <a:rPr lang="pl-PL">
                        <a:latin typeface="Cambria Math" panose="02040503050406030204" pitchFamily="18" charset="0"/>
                      </a:rPr>
                      <m:t> </m:t>
                    </m:r>
                    <m:r>
                      <m:rPr>
                        <m:sty m:val="p"/>
                      </m:rPr>
                      <a:rPr lang="pl-PL">
                        <a:latin typeface="Cambria Math" panose="02040503050406030204" pitchFamily="18" charset="0"/>
                      </a:rPr>
                      <m:t>rozk</m:t>
                    </m:r>
                    <m:r>
                      <a:rPr lang="pl-PL">
                        <a:latin typeface="Cambria Math" panose="02040503050406030204" pitchFamily="18" charset="0"/>
                      </a:rPr>
                      <m:t>ł</m:t>
                    </m:r>
                    <m:r>
                      <m:rPr>
                        <m:sty m:val="p"/>
                      </m:rPr>
                      <a:rPr lang="pl-PL">
                        <a:latin typeface="Cambria Math" panose="02040503050406030204" pitchFamily="18" charset="0"/>
                      </a:rPr>
                      <m:t>ad</m:t>
                    </m:r>
                    <m:r>
                      <a:rPr lang="pl-PL">
                        <a:latin typeface="Cambria Math" panose="02040503050406030204" pitchFamily="18" charset="0"/>
                      </a:rPr>
                      <m:t> </m:t>
                    </m:r>
                    <m:r>
                      <m:rPr>
                        <m:sty m:val="p"/>
                      </m:rPr>
                      <a:rPr lang="pl-PL">
                        <a:latin typeface="Cambria Math" panose="02040503050406030204" pitchFamily="18" charset="0"/>
                      </a:rPr>
                      <m:t>jest</m:t>
                    </m:r>
                    <m:r>
                      <a:rPr lang="pl-PL">
                        <a:latin typeface="Cambria Math" panose="02040503050406030204" pitchFamily="18" charset="0"/>
                      </a:rPr>
                      <m:t> </m:t>
                    </m:r>
                    <m:r>
                      <m:rPr>
                        <m:sty m:val="p"/>
                      </m:rPr>
                      <a:rPr lang="pl-PL" b="0" i="0" smtClean="0">
                        <a:latin typeface="Cambria Math" panose="02040503050406030204" pitchFamily="18" charset="0"/>
                      </a:rPr>
                      <m:t>a</m:t>
                    </m:r>
                    <m:r>
                      <m:rPr>
                        <m:sty m:val="p"/>
                      </m:rPr>
                      <a:rPr lang="pl-PL">
                        <a:latin typeface="Cambria Math" panose="02040503050406030204" pitchFamily="18" charset="0"/>
                      </a:rPr>
                      <m:t>symetryczny</m:t>
                    </m:r>
                  </m:oMath>
                </a14:m>
                <a:r>
                  <a:rPr lang="pl-PL" dirty="0"/>
                  <a:t> lewostronnie.</a:t>
                </a:r>
              </a:p>
              <a:p>
                <a:pPr marL="630238" indent="-180975">
                  <a:buFont typeface="Arial" panose="020B0604020202020204" pitchFamily="34" charset="0"/>
                  <a:buChar char="•"/>
                </a:pPr>
                <a:r>
                  <a:rPr lang="pl-PL" dirty="0"/>
                  <a:t>Jeżeli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ś</m:t>
                        </m:r>
                        <m:r>
                          <a:rPr lang="pl-PL" i="1">
                            <a:latin typeface="Cambria Math" panose="02040503050406030204" pitchFamily="18" charset="0"/>
                          </a:rPr>
                          <m:t>𝑟𝑒𝑑𝑛𝑖𝑎</m:t>
                        </m:r>
                      </m:e>
                      <m:sub>
                        <m:r>
                          <a:rPr lang="pl-PL" i="1">
                            <a:latin typeface="Cambria Math" panose="02040503050406030204" pitchFamily="18" charset="0"/>
                          </a:rPr>
                          <m:t>𝐴</m:t>
                        </m:r>
                      </m:sub>
                    </m:sSub>
                    <m:r>
                      <a:rPr lang="pl-PL" b="0" i="1" smtClean="0">
                        <a:latin typeface="Cambria Math" panose="02040503050406030204" pitchFamily="18" charset="0"/>
                      </a:rPr>
                      <m:t>&gt;</m:t>
                    </m:r>
                    <m:r>
                      <a:rPr lang="pl-PL" i="1">
                        <a:latin typeface="Cambria Math" panose="02040503050406030204" pitchFamily="18" charset="0"/>
                      </a:rPr>
                      <m:t>𝑀𝑒</m:t>
                    </m:r>
                    <m:r>
                      <a:rPr lang="pl-PL" b="0" i="1" smtClean="0">
                        <a:latin typeface="Cambria Math" panose="02040503050406030204" pitchFamily="18" charset="0"/>
                      </a:rPr>
                      <m:t>&gt;</m:t>
                    </m:r>
                    <m:r>
                      <a:rPr lang="pl-PL" i="1">
                        <a:latin typeface="Cambria Math" panose="02040503050406030204" pitchFamily="18" charset="0"/>
                      </a:rPr>
                      <m:t>𝐷</m:t>
                    </m:r>
                    <m:r>
                      <a:rPr lang="pl-PL" i="1">
                        <a:latin typeface="Cambria Math" panose="02040503050406030204" pitchFamily="18" charset="0"/>
                      </a:rPr>
                      <m:t> </m:t>
                    </m:r>
                    <m:r>
                      <m:rPr>
                        <m:sty m:val="p"/>
                      </m:rPr>
                      <a:rPr lang="pl-PL">
                        <a:latin typeface="Cambria Math" panose="02040503050406030204" pitchFamily="18" charset="0"/>
                      </a:rPr>
                      <m:t>wtedy</m:t>
                    </m:r>
                    <m:r>
                      <a:rPr lang="pl-PL">
                        <a:latin typeface="Cambria Math" panose="02040503050406030204" pitchFamily="18" charset="0"/>
                      </a:rPr>
                      <m:t> </m:t>
                    </m:r>
                    <m:r>
                      <m:rPr>
                        <m:sty m:val="p"/>
                      </m:rPr>
                      <a:rPr lang="pl-PL">
                        <a:latin typeface="Cambria Math" panose="02040503050406030204" pitchFamily="18" charset="0"/>
                      </a:rPr>
                      <m:t>rozk</m:t>
                    </m:r>
                    <m:r>
                      <a:rPr lang="pl-PL">
                        <a:latin typeface="Cambria Math" panose="02040503050406030204" pitchFamily="18" charset="0"/>
                      </a:rPr>
                      <m:t>ł</m:t>
                    </m:r>
                    <m:r>
                      <m:rPr>
                        <m:sty m:val="p"/>
                      </m:rPr>
                      <a:rPr lang="pl-PL">
                        <a:latin typeface="Cambria Math" panose="02040503050406030204" pitchFamily="18" charset="0"/>
                      </a:rPr>
                      <m:t>ad</m:t>
                    </m:r>
                    <m:r>
                      <a:rPr lang="pl-PL">
                        <a:latin typeface="Cambria Math" panose="02040503050406030204" pitchFamily="18" charset="0"/>
                      </a:rPr>
                      <m:t> </m:t>
                    </m:r>
                    <m:r>
                      <m:rPr>
                        <m:sty m:val="p"/>
                      </m:rPr>
                      <a:rPr lang="pl-PL">
                        <a:latin typeface="Cambria Math" panose="02040503050406030204" pitchFamily="18" charset="0"/>
                      </a:rPr>
                      <m:t>jest</m:t>
                    </m:r>
                    <m:r>
                      <a:rPr lang="pl-PL">
                        <a:latin typeface="Cambria Math" panose="02040503050406030204" pitchFamily="18" charset="0"/>
                      </a:rPr>
                      <m:t> </m:t>
                    </m:r>
                    <m:r>
                      <m:rPr>
                        <m:sty m:val="p"/>
                      </m:rPr>
                      <a:rPr lang="pl-PL" b="0" i="0" smtClean="0">
                        <a:latin typeface="Cambria Math" panose="02040503050406030204" pitchFamily="18" charset="0"/>
                      </a:rPr>
                      <m:t>a</m:t>
                    </m:r>
                    <m:r>
                      <m:rPr>
                        <m:sty m:val="p"/>
                      </m:rPr>
                      <a:rPr lang="pl-PL">
                        <a:latin typeface="Cambria Math" panose="02040503050406030204" pitchFamily="18" charset="0"/>
                      </a:rPr>
                      <m:t>symetryczny</m:t>
                    </m:r>
                  </m:oMath>
                </a14:m>
                <a:r>
                  <a:rPr lang="pl-PL" dirty="0"/>
                  <a:t> prawostronnie.</a:t>
                </a:r>
              </a:p>
              <a:p>
                <a:endParaRPr lang="pl-PL" dirty="0"/>
              </a:p>
              <a:p>
                <a:endParaRPr lang="pl-PL" b="0" dirty="0"/>
              </a:p>
              <a:p>
                <a:endParaRPr lang="pl-PL" dirty="0"/>
              </a:p>
            </p:txBody>
          </p:sp>
        </mc:Choice>
        <mc:Fallback xmlns="">
          <p:sp>
            <p:nvSpPr>
              <p:cNvPr id="3" name="Symbol zastępczy zawartości 2">
                <a:extLst>
                  <a:ext uri="{FF2B5EF4-FFF2-40B4-BE49-F238E27FC236}">
                    <a16:creationId xmlns:a16="http://schemas.microsoft.com/office/drawing/2014/main" id="{86AF6A76-5068-4980-82B3-B26F5EACB65B}"/>
                  </a:ext>
                </a:extLst>
              </p:cNvPr>
              <p:cNvSpPr>
                <a:spLocks noGrp="1" noRot="1" noChangeAspect="1" noMove="1" noResize="1" noEditPoints="1" noAdjustHandles="1" noChangeArrowheads="1" noChangeShapeType="1" noTextEdit="1"/>
              </p:cNvSpPr>
              <p:nvPr>
                <p:ph idx="1"/>
              </p:nvPr>
            </p:nvSpPr>
            <p:spPr>
              <a:xfrm>
                <a:off x="469783" y="1270000"/>
                <a:ext cx="8804219" cy="4564900"/>
              </a:xfrm>
              <a:blipFill>
                <a:blip r:embed="rId2"/>
                <a:stretch>
                  <a:fillRect l="-139" t="-801"/>
                </a:stretch>
              </a:blipFill>
            </p:spPr>
            <p:txBody>
              <a:bodyPr/>
              <a:lstStyle/>
              <a:p>
                <a:r>
                  <a:rPr lang="pl-PL">
                    <a:noFill/>
                  </a:rPr>
                  <a:t> </a:t>
                </a:r>
              </a:p>
            </p:txBody>
          </p:sp>
        </mc:Fallback>
      </mc:AlternateContent>
      <p:pic>
        <p:nvPicPr>
          <p:cNvPr id="6" name="Obraz 5">
            <a:extLst>
              <a:ext uri="{FF2B5EF4-FFF2-40B4-BE49-F238E27FC236}">
                <a16:creationId xmlns:a16="http://schemas.microsoft.com/office/drawing/2014/main" id="{EFC64DE3-DCB2-47FF-A43C-714475101686}"/>
              </a:ext>
            </a:extLst>
          </p:cNvPr>
          <p:cNvPicPr>
            <a:picLocks noChangeAspect="1"/>
          </p:cNvPicPr>
          <p:nvPr/>
        </p:nvPicPr>
        <p:blipFill>
          <a:blip r:embed="rId3"/>
          <a:stretch>
            <a:fillRect/>
          </a:stretch>
        </p:blipFill>
        <p:spPr>
          <a:xfrm>
            <a:off x="310391" y="3185941"/>
            <a:ext cx="2701895" cy="2622892"/>
          </a:xfrm>
          <a:prstGeom prst="rect">
            <a:avLst/>
          </a:prstGeom>
        </p:spPr>
      </p:pic>
      <p:pic>
        <p:nvPicPr>
          <p:cNvPr id="7" name="Obraz 6">
            <a:extLst>
              <a:ext uri="{FF2B5EF4-FFF2-40B4-BE49-F238E27FC236}">
                <a16:creationId xmlns:a16="http://schemas.microsoft.com/office/drawing/2014/main" id="{08B30509-A506-46E2-820B-C500144AF071}"/>
              </a:ext>
            </a:extLst>
          </p:cNvPr>
          <p:cNvPicPr>
            <a:picLocks noChangeAspect="1"/>
          </p:cNvPicPr>
          <p:nvPr/>
        </p:nvPicPr>
        <p:blipFill>
          <a:blip r:embed="rId4"/>
          <a:stretch>
            <a:fillRect/>
          </a:stretch>
        </p:blipFill>
        <p:spPr>
          <a:xfrm>
            <a:off x="2978092" y="3185940"/>
            <a:ext cx="2951732" cy="2622892"/>
          </a:xfrm>
          <a:prstGeom prst="rect">
            <a:avLst/>
          </a:prstGeom>
        </p:spPr>
      </p:pic>
      <p:pic>
        <p:nvPicPr>
          <p:cNvPr id="8" name="Obraz 7">
            <a:extLst>
              <a:ext uri="{FF2B5EF4-FFF2-40B4-BE49-F238E27FC236}">
                <a16:creationId xmlns:a16="http://schemas.microsoft.com/office/drawing/2014/main" id="{2BB83AEE-9C68-4534-BED3-C946AAB51DEB}"/>
              </a:ext>
            </a:extLst>
          </p:cNvPr>
          <p:cNvPicPr>
            <a:picLocks noChangeAspect="1"/>
          </p:cNvPicPr>
          <p:nvPr/>
        </p:nvPicPr>
        <p:blipFill>
          <a:blip r:embed="rId5"/>
          <a:stretch>
            <a:fillRect/>
          </a:stretch>
        </p:blipFill>
        <p:spPr>
          <a:xfrm>
            <a:off x="5926703" y="3185941"/>
            <a:ext cx="3022198" cy="2622892"/>
          </a:xfrm>
          <a:prstGeom prst="rect">
            <a:avLst/>
          </a:prstGeom>
        </p:spPr>
      </p:pic>
      <p:sp>
        <p:nvSpPr>
          <p:cNvPr id="4" name="Prostokąt 3">
            <a:extLst>
              <a:ext uri="{FF2B5EF4-FFF2-40B4-BE49-F238E27FC236}">
                <a16:creationId xmlns:a16="http://schemas.microsoft.com/office/drawing/2014/main" id="{1E4C24B9-FFE0-4C48-A5A6-3679ED0DA755}"/>
              </a:ext>
            </a:extLst>
          </p:cNvPr>
          <p:cNvSpPr/>
          <p:nvPr/>
        </p:nvSpPr>
        <p:spPr>
          <a:xfrm>
            <a:off x="906003" y="6063734"/>
            <a:ext cx="5287763" cy="369332"/>
          </a:xfrm>
          <a:prstGeom prst="rect">
            <a:avLst/>
          </a:prstGeom>
        </p:spPr>
        <p:txBody>
          <a:bodyPr wrap="square">
            <a:spAutoFit/>
          </a:bodyPr>
          <a:lstStyle/>
          <a:p>
            <a:r>
              <a:rPr lang="pl-PL" dirty="0"/>
              <a:t>Tak jest w większości przypadków, </a:t>
            </a:r>
            <a:r>
              <a:rPr lang="pl-PL" dirty="0">
                <a:solidFill>
                  <a:srgbClr val="FF0000"/>
                </a:solidFill>
              </a:rPr>
              <a:t>ale…</a:t>
            </a:r>
          </a:p>
        </p:txBody>
      </p:sp>
    </p:spTree>
    <p:extLst>
      <p:ext uri="{BB962C8B-B14F-4D97-AF65-F5344CB8AC3E}">
        <p14:creationId xmlns:p14="http://schemas.microsoft.com/office/powerpoint/2010/main" val="3363279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2E739B3-280D-4B19-AD8E-9845F485712B}"/>
              </a:ext>
            </a:extLst>
          </p:cNvPr>
          <p:cNvSpPr>
            <a:spLocks noGrp="1"/>
          </p:cNvSpPr>
          <p:nvPr>
            <p:ph type="title"/>
          </p:nvPr>
        </p:nvSpPr>
        <p:spPr>
          <a:xfrm>
            <a:off x="359282" y="162270"/>
            <a:ext cx="8596668" cy="1320800"/>
          </a:xfrm>
        </p:spPr>
        <p:txBody>
          <a:bodyPr>
            <a:normAutofit fontScale="90000"/>
          </a:bodyPr>
          <a:lstStyle/>
          <a:p>
            <a:r>
              <a:rPr lang="pl-PL" dirty="0"/>
              <a:t>Miary koncentracji</a:t>
            </a:r>
            <a:br>
              <a:rPr lang="pl-PL" dirty="0"/>
            </a:br>
            <a:r>
              <a:rPr lang="pl-PL" dirty="0"/>
              <a:t>Czwarty standaryzowany moment centralny</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37E1B359-06E0-4EFC-95CD-98CA5FE171EC}"/>
                  </a:ext>
                </a:extLst>
              </p:cNvPr>
              <p:cNvSpPr>
                <a:spLocks noGrp="1"/>
              </p:cNvSpPr>
              <p:nvPr>
                <p:ph idx="1"/>
              </p:nvPr>
            </p:nvSpPr>
            <p:spPr>
              <a:xfrm>
                <a:off x="359282" y="1272209"/>
                <a:ext cx="8914720" cy="4769153"/>
              </a:xfrm>
            </p:spPr>
            <p:txBody>
              <a:bodyPr/>
              <a:lstStyle/>
              <a:p>
                <a:r>
                  <a:rPr lang="pl-PL" dirty="0"/>
                  <a:t>Koncentracja, rozumiana jako stopień skupienia poszczególnych jednostek zbiorowości ze względu na badaną cechę zmienną wokół średniej arytmetycznej tej zmiennej, oznacza deformację rozkładu w związku ze spłaszczeniem lub smukłością krzywej liczebności. Im bardziej krzywa liczebności jest wysmukła, tym koncentracja (stopień skupienia) jest silniejsza, a im bardziej krzywa liczebności jest spłaszczona, tym koncentracja (stopień skupienia) jest słabsza.</a:t>
                </a:r>
              </a:p>
              <a:p>
                <a:r>
                  <a:rPr lang="pl-PL" dirty="0"/>
                  <a:t>Czwarty standaryzowany moment centralny wylicza się następująco:</a:t>
                </a:r>
              </a:p>
              <a:p>
                <a:pPr marL="0" indent="0">
                  <a:buNone/>
                </a:pPr>
                <a14:m>
                  <m:oMathPara xmlns:m="http://schemas.openxmlformats.org/officeDocument/2006/math">
                    <m:oMathParaPr>
                      <m:jc m:val="centerGroup"/>
                    </m:oMathParaPr>
                    <m:oMath xmlns:m="http://schemas.openxmlformats.org/officeDocument/2006/math">
                      <m:sSub>
                        <m:sSubPr>
                          <m:ctrlPr>
                            <a:rPr lang="pl-PL" sz="2800" i="1" smtClean="0">
                              <a:latin typeface="Cambria Math" panose="02040503050406030204" pitchFamily="18" charset="0"/>
                            </a:rPr>
                          </m:ctrlPr>
                        </m:sSubPr>
                        <m:e>
                          <m:r>
                            <a:rPr lang="pl-PL" sz="2800" i="1" smtClean="0">
                              <a:latin typeface="Cambria Math" panose="02040503050406030204" pitchFamily="18" charset="0"/>
                              <a:ea typeface="Cambria Math" panose="02040503050406030204" pitchFamily="18" charset="0"/>
                            </a:rPr>
                            <m:t>𝛼</m:t>
                          </m:r>
                        </m:e>
                        <m:sub>
                          <m:r>
                            <a:rPr lang="pl-PL" sz="2800" b="0" i="1" smtClean="0">
                              <a:latin typeface="Cambria Math" panose="02040503050406030204" pitchFamily="18" charset="0"/>
                            </a:rPr>
                            <m:t>4</m:t>
                          </m:r>
                        </m:sub>
                      </m:sSub>
                      <m:r>
                        <a:rPr lang="pl-PL" sz="2800" i="1">
                          <a:latin typeface="Cambria Math" panose="02040503050406030204" pitchFamily="18" charset="0"/>
                        </a:rPr>
                        <m:t>=</m:t>
                      </m:r>
                      <m:f>
                        <m:fPr>
                          <m:ctrlPr>
                            <a:rPr lang="pl-PL" sz="2800" i="1">
                              <a:latin typeface="Cambria Math" panose="02040503050406030204" pitchFamily="18" charset="0"/>
                            </a:rPr>
                          </m:ctrlPr>
                        </m:fPr>
                        <m:num>
                          <m:sSub>
                            <m:sSubPr>
                              <m:ctrlPr>
                                <a:rPr lang="pl-PL" sz="2800" i="1">
                                  <a:latin typeface="Cambria Math" panose="02040503050406030204" pitchFamily="18" charset="0"/>
                                </a:rPr>
                              </m:ctrlPr>
                            </m:sSubPr>
                            <m:e>
                              <m:r>
                                <a:rPr lang="pl-PL" sz="2800" i="1">
                                  <a:latin typeface="Cambria Math" panose="02040503050406030204" pitchFamily="18" charset="0"/>
                                </a:rPr>
                                <m:t>𝑀</m:t>
                              </m:r>
                            </m:e>
                            <m:sub>
                              <m:r>
                                <a:rPr lang="pl-PL" sz="2800" i="1">
                                  <a:latin typeface="Cambria Math" panose="02040503050406030204" pitchFamily="18" charset="0"/>
                                </a:rPr>
                                <m:t>4</m:t>
                              </m:r>
                            </m:sub>
                          </m:sSub>
                        </m:num>
                        <m:den>
                          <m:sSup>
                            <m:sSupPr>
                              <m:ctrlPr>
                                <a:rPr lang="pl-PL" sz="2800" i="1">
                                  <a:latin typeface="Cambria Math" panose="02040503050406030204" pitchFamily="18" charset="0"/>
                                </a:rPr>
                              </m:ctrlPr>
                            </m:sSupPr>
                            <m:e>
                              <m:r>
                                <a:rPr lang="pl-PL" sz="2800" i="1">
                                  <a:latin typeface="Cambria Math" panose="02040503050406030204" pitchFamily="18" charset="0"/>
                                </a:rPr>
                                <m:t>𝑠</m:t>
                              </m:r>
                            </m:e>
                            <m:sup>
                              <m:r>
                                <a:rPr lang="pl-PL" sz="2800" i="1">
                                  <a:latin typeface="Cambria Math" panose="02040503050406030204" pitchFamily="18" charset="0"/>
                                </a:rPr>
                                <m:t>4</m:t>
                              </m:r>
                            </m:sup>
                          </m:sSup>
                        </m:den>
                      </m:f>
                    </m:oMath>
                  </m:oMathPara>
                </a14:m>
                <a:endParaRPr lang="pl-PL" dirty="0"/>
              </a:p>
            </p:txBody>
          </p:sp>
        </mc:Choice>
        <mc:Fallback xmlns="">
          <p:sp>
            <p:nvSpPr>
              <p:cNvPr id="3" name="Symbol zastępczy zawartości 2">
                <a:extLst>
                  <a:ext uri="{FF2B5EF4-FFF2-40B4-BE49-F238E27FC236}">
                    <a16:creationId xmlns:a16="http://schemas.microsoft.com/office/drawing/2014/main" id="{37E1B359-06E0-4EFC-95CD-98CA5FE171EC}"/>
                  </a:ext>
                </a:extLst>
              </p:cNvPr>
              <p:cNvSpPr>
                <a:spLocks noGrp="1" noRot="1" noChangeAspect="1" noMove="1" noResize="1" noEditPoints="1" noAdjustHandles="1" noChangeArrowheads="1" noChangeShapeType="1" noTextEdit="1"/>
              </p:cNvSpPr>
              <p:nvPr>
                <p:ph idx="1"/>
              </p:nvPr>
            </p:nvSpPr>
            <p:spPr>
              <a:xfrm>
                <a:off x="359282" y="1272209"/>
                <a:ext cx="8914720" cy="4769153"/>
              </a:xfrm>
              <a:blipFill>
                <a:blip r:embed="rId2"/>
                <a:stretch>
                  <a:fillRect l="-205" t="-895"/>
                </a:stretch>
              </a:blipFill>
            </p:spPr>
            <p:txBody>
              <a:bodyPr/>
              <a:lstStyle/>
              <a:p>
                <a:r>
                  <a:rPr lang="pl-PL">
                    <a:noFill/>
                  </a:rPr>
                  <a:t> </a:t>
                </a:r>
              </a:p>
            </p:txBody>
          </p:sp>
        </mc:Fallback>
      </mc:AlternateContent>
      <p:pic>
        <p:nvPicPr>
          <p:cNvPr id="4" name="Obraz 3">
            <a:extLst>
              <a:ext uri="{FF2B5EF4-FFF2-40B4-BE49-F238E27FC236}">
                <a16:creationId xmlns:a16="http://schemas.microsoft.com/office/drawing/2014/main" id="{DEEC4258-86FD-44B1-ADF9-154D03498E6C}"/>
              </a:ext>
            </a:extLst>
          </p:cNvPr>
          <p:cNvPicPr>
            <a:picLocks noChangeAspect="1"/>
          </p:cNvPicPr>
          <p:nvPr/>
        </p:nvPicPr>
        <p:blipFill>
          <a:blip r:embed="rId3"/>
          <a:stretch>
            <a:fillRect/>
          </a:stretch>
        </p:blipFill>
        <p:spPr>
          <a:xfrm>
            <a:off x="3090277" y="4241212"/>
            <a:ext cx="3968977" cy="2589624"/>
          </a:xfrm>
          <a:prstGeom prst="rect">
            <a:avLst/>
          </a:prstGeom>
        </p:spPr>
      </p:pic>
    </p:spTree>
    <p:extLst>
      <p:ext uri="{BB962C8B-B14F-4D97-AF65-F5344CB8AC3E}">
        <p14:creationId xmlns:p14="http://schemas.microsoft.com/office/powerpoint/2010/main" val="3886235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073905D0-2676-4D20-9382-D9C2329C93B2}"/>
              </a:ext>
            </a:extLst>
          </p:cNvPr>
          <p:cNvPicPr>
            <a:picLocks noChangeAspect="1"/>
          </p:cNvPicPr>
          <p:nvPr/>
        </p:nvPicPr>
        <p:blipFill>
          <a:blip r:embed="rId2"/>
          <a:stretch>
            <a:fillRect/>
          </a:stretch>
        </p:blipFill>
        <p:spPr>
          <a:xfrm>
            <a:off x="2005456" y="0"/>
            <a:ext cx="8181087" cy="6858000"/>
          </a:xfrm>
          <a:prstGeom prst="rect">
            <a:avLst/>
          </a:prstGeom>
        </p:spPr>
      </p:pic>
    </p:spTree>
    <p:extLst>
      <p:ext uri="{BB962C8B-B14F-4D97-AF65-F5344CB8AC3E}">
        <p14:creationId xmlns:p14="http://schemas.microsoft.com/office/powerpoint/2010/main" val="304062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E4A164-0910-4195-81DA-D3BE0AE1ACA1}"/>
              </a:ext>
            </a:extLst>
          </p:cNvPr>
          <p:cNvSpPr>
            <a:spLocks noGrp="1"/>
          </p:cNvSpPr>
          <p:nvPr>
            <p:ph type="title"/>
          </p:nvPr>
        </p:nvSpPr>
        <p:spPr/>
        <p:txBody>
          <a:bodyPr/>
          <a:lstStyle/>
          <a:p>
            <a:r>
              <a:rPr lang="pl-PL" dirty="0"/>
              <a:t>Własności miar</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52AB4100-7178-463E-883B-C39DA3CDC719}"/>
                  </a:ext>
                </a:extLst>
              </p:cNvPr>
              <p:cNvSpPr>
                <a:spLocks noGrp="1"/>
              </p:cNvSpPr>
              <p:nvPr>
                <p:ph idx="1"/>
              </p:nvPr>
            </p:nvSpPr>
            <p:spPr>
              <a:xfrm>
                <a:off x="677333" y="1404731"/>
                <a:ext cx="9023257" cy="5162324"/>
              </a:xfrm>
            </p:spPr>
            <p:txBody>
              <a:bodyPr>
                <a:normAutofit/>
              </a:bodyPr>
              <a:lstStyle/>
              <a:p>
                <a:pPr>
                  <a:spcBef>
                    <a:spcPts val="600"/>
                  </a:spcBef>
                  <a:spcAft>
                    <a:spcPts val="600"/>
                  </a:spcAft>
                </a:pPr>
                <a:r>
                  <a:rPr lang="pl-PL" dirty="0"/>
                  <a:t>Oznaczenia</a:t>
                </a:r>
              </a:p>
              <a:p>
                <a:pPr marL="0" indent="0" algn="ctr">
                  <a:spcBef>
                    <a:spcPts val="600"/>
                  </a:spcBef>
                  <a:spcAft>
                    <a:spcPts val="600"/>
                  </a:spcAft>
                  <a:buNone/>
                </a:pPr>
                <a14:m>
                  <m:oMath xmlns:m="http://schemas.openxmlformats.org/officeDocument/2006/math">
                    <m:r>
                      <a:rPr lang="pl-PL" b="1" i="1">
                        <a:latin typeface="Cambria Math" panose="02040503050406030204" pitchFamily="18" charset="0"/>
                      </a:rPr>
                      <m:t>𝒙</m:t>
                    </m:r>
                    <m:r>
                      <a:rPr lang="pl-PL" i="1">
                        <a:latin typeface="Cambria Math" panose="02040503050406030204" pitchFamily="18" charset="0"/>
                      </a:rPr>
                      <m:t>=</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1</m:t>
                            </m:r>
                          </m:sub>
                        </m:sSub>
                        <m:r>
                          <a:rPr lang="pl-PL" i="1">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𝑛</m:t>
                            </m:r>
                          </m:sub>
                        </m:sSub>
                      </m:e>
                    </m:d>
                    <m:r>
                      <a:rPr lang="pl-PL" i="1">
                        <a:latin typeface="Cambria Math" panose="02040503050406030204" pitchFamily="18" charset="0"/>
                      </a:rPr>
                      <m:t>,  </m:t>
                    </m:r>
                    <m:r>
                      <a:rPr lang="pl-PL" b="1" i="1">
                        <a:latin typeface="Cambria Math" panose="02040503050406030204" pitchFamily="18" charset="0"/>
                      </a:rPr>
                      <m:t>𝒚</m:t>
                    </m:r>
                    <m:r>
                      <a:rPr lang="pl-PL" i="1">
                        <a:latin typeface="Cambria Math" panose="02040503050406030204" pitchFamily="18" charset="0"/>
                      </a:rPr>
                      <m:t>=</m:t>
                    </m:r>
                    <m:d>
                      <m:dPr>
                        <m:ctrlPr>
                          <a:rPr lang="pl-PL" i="1">
                            <a:latin typeface="Cambria Math" panose="02040503050406030204" pitchFamily="18" charset="0"/>
                          </a:rPr>
                        </m:ctrlPr>
                      </m:dPr>
                      <m:e>
                        <m:r>
                          <a:rPr lang="pl-PL" i="1">
                            <a:latin typeface="Cambria Math" panose="02040503050406030204" pitchFamily="18" charset="0"/>
                          </a:rPr>
                          <m:t>𝑦</m:t>
                        </m:r>
                        <m:r>
                          <a:rPr lang="pl-PL" i="1">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1">
                                <a:latin typeface="Cambria Math" panose="02040503050406030204" pitchFamily="18" charset="0"/>
                              </a:rPr>
                              <m:t>𝑛</m:t>
                            </m:r>
                          </m:sub>
                        </m:sSub>
                      </m:e>
                    </m:d>
                    <m:r>
                      <a:rPr lang="pl-PL" i="1">
                        <a:latin typeface="Cambria Math" panose="02040503050406030204" pitchFamily="18" charset="0"/>
                      </a:rPr>
                      <m:t>,   </m:t>
                    </m:r>
                    <m:r>
                      <a:rPr lang="pl-PL" b="1" i="1">
                        <a:latin typeface="Cambria Math" panose="02040503050406030204" pitchFamily="18" charset="0"/>
                      </a:rPr>
                      <m:t>𝒂</m:t>
                    </m:r>
                    <m:r>
                      <a:rPr lang="pl-PL" i="1">
                        <a:latin typeface="Cambria Math" panose="02040503050406030204" pitchFamily="18" charset="0"/>
                      </a:rPr>
                      <m:t>=</m:t>
                    </m:r>
                    <m:d>
                      <m:dPr>
                        <m:ctrlPr>
                          <a:rPr lang="pl-PL" i="1">
                            <a:latin typeface="Cambria Math" panose="02040503050406030204" pitchFamily="18" charset="0"/>
                          </a:rPr>
                        </m:ctrlPr>
                      </m:dPr>
                      <m:e>
                        <m:r>
                          <a:rPr lang="pl-PL" i="1">
                            <a:latin typeface="Cambria Math" panose="02040503050406030204" pitchFamily="18" charset="0"/>
                          </a:rPr>
                          <m:t>𝑎</m:t>
                        </m:r>
                        <m:r>
                          <a:rPr lang="pl-PL" i="1">
                            <a:latin typeface="Cambria Math" panose="02040503050406030204" pitchFamily="18" charset="0"/>
                          </a:rPr>
                          <m:t>,…,</m:t>
                        </m:r>
                        <m:r>
                          <a:rPr lang="pl-PL" i="1">
                            <a:latin typeface="Cambria Math" panose="02040503050406030204" pitchFamily="18" charset="0"/>
                          </a:rPr>
                          <m:t>𝑎</m:t>
                        </m:r>
                      </m:e>
                    </m:d>
                    <m:r>
                      <a:rPr lang="pl-PL" i="1">
                        <a:latin typeface="Cambria Math" panose="02040503050406030204" pitchFamily="18" charset="0"/>
                      </a:rPr>
                      <m:t>,   </m:t>
                    </m:r>
                    <m:r>
                      <a:rPr lang="pl-PL" i="1">
                        <a:latin typeface="Cambria Math" panose="02040503050406030204" pitchFamily="18" charset="0"/>
                      </a:rPr>
                      <m:t>𝑛</m:t>
                    </m:r>
                    <m:r>
                      <a:rPr lang="pl-PL" i="1">
                        <a:latin typeface="Cambria Math" panose="02040503050406030204" pitchFamily="18" charset="0"/>
                      </a:rPr>
                      <m:t>∈</m:t>
                    </m:r>
                    <m:r>
                      <a:rPr lang="pl-PL" i="1">
                        <a:latin typeface="Cambria Math" panose="02040503050406030204" pitchFamily="18" charset="0"/>
                      </a:rPr>
                      <m:t>ℕ</m:t>
                    </m:r>
                    <m:r>
                      <a:rPr lang="pl-PL" i="1">
                        <a:latin typeface="Cambria Math" panose="02040503050406030204" pitchFamily="18" charset="0"/>
                      </a:rPr>
                      <m:t>,  </m:t>
                    </m:r>
                    <m:r>
                      <a:rPr lang="pl-PL" i="1">
                        <a:latin typeface="Cambria Math" panose="02040503050406030204" pitchFamily="18" charset="0"/>
                      </a:rPr>
                      <m:t>𝑓</m:t>
                    </m:r>
                    <m:r>
                      <a:rPr lang="pl-PL" i="1">
                        <a:latin typeface="Cambria Math" panose="02040503050406030204" pitchFamily="18" charset="0"/>
                      </a:rPr>
                      <m:t>:</m:t>
                    </m:r>
                    <m:sSup>
                      <m:sSupPr>
                        <m:ctrlPr>
                          <a:rPr lang="pl-PL" i="1">
                            <a:latin typeface="Cambria Math" panose="02040503050406030204" pitchFamily="18" charset="0"/>
                          </a:rPr>
                        </m:ctrlPr>
                      </m:sSupPr>
                      <m:e>
                        <m:r>
                          <a:rPr lang="pl-PL" i="1">
                            <a:latin typeface="Cambria Math" panose="02040503050406030204" pitchFamily="18" charset="0"/>
                          </a:rPr>
                          <m:t>ℝ</m:t>
                        </m:r>
                      </m:e>
                      <m:sup>
                        <m:r>
                          <a:rPr lang="pl-PL" i="1">
                            <a:latin typeface="Cambria Math" panose="02040503050406030204" pitchFamily="18" charset="0"/>
                          </a:rPr>
                          <m:t>𝑓𝑖𝑛</m:t>
                        </m:r>
                      </m:sup>
                    </m:sSup>
                    <m:r>
                      <a:rPr lang="pl-PL" i="1">
                        <a:latin typeface="Cambria Math" panose="02040503050406030204" pitchFamily="18" charset="0"/>
                      </a:rPr>
                      <m:t>→</m:t>
                    </m:r>
                    <m:r>
                      <a:rPr lang="pl-PL" i="1">
                        <a:latin typeface="Cambria Math" panose="02040503050406030204" pitchFamily="18" charset="0"/>
                      </a:rPr>
                      <m:t>ℝ</m:t>
                    </m:r>
                  </m:oMath>
                </a14:m>
                <a:r>
                  <a:rPr lang="pl-PL" dirty="0"/>
                  <a:t>, </a:t>
                </a:r>
              </a:p>
              <a:p>
                <a:pPr>
                  <a:spcBef>
                    <a:spcPts val="600"/>
                  </a:spcBef>
                  <a:spcAft>
                    <a:spcPts val="600"/>
                  </a:spcAft>
                </a:pPr>
                <a:r>
                  <a:rPr lang="pl-PL" dirty="0"/>
                  <a:t>Funkcja dodatnio jednorodna</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rPr>
                        <m:t>  </m:t>
                      </m:r>
                      <m:r>
                        <a:rPr lang="pl-PL" i="1">
                          <a:latin typeface="Cambria Math" panose="02040503050406030204" pitchFamily="18" charset="0"/>
                        </a:rPr>
                        <m:t>𝑓</m:t>
                      </m:r>
                      <m:d>
                        <m:dPr>
                          <m:ctrlPr>
                            <a:rPr lang="pl-PL" i="1">
                              <a:latin typeface="Cambria Math" panose="02040503050406030204" pitchFamily="18" charset="0"/>
                            </a:rPr>
                          </m:ctrlPr>
                        </m:dPr>
                        <m:e>
                          <m:r>
                            <a:rPr lang="pl-PL" i="1">
                              <a:latin typeface="Cambria Math" panose="02040503050406030204" pitchFamily="18" charset="0"/>
                            </a:rPr>
                            <m:t>𝑎</m:t>
                          </m:r>
                          <m:r>
                            <a:rPr lang="pl-PL" b="1" i="1">
                              <a:latin typeface="Cambria Math" panose="02040503050406030204" pitchFamily="18" charset="0"/>
                            </a:rPr>
                            <m:t>𝒙</m:t>
                          </m:r>
                        </m:e>
                      </m:d>
                      <m:r>
                        <a:rPr lang="pl-PL" i="1">
                          <a:latin typeface="Cambria Math" panose="02040503050406030204" pitchFamily="18" charset="0"/>
                        </a:rPr>
                        <m:t>=</m:t>
                      </m:r>
                      <m:r>
                        <a:rPr lang="pl-PL" i="1">
                          <a:latin typeface="Cambria Math" panose="02040503050406030204" pitchFamily="18" charset="0"/>
                        </a:rPr>
                        <m:t>𝑎𝑓</m:t>
                      </m:r>
                      <m:d>
                        <m:dPr>
                          <m:ctrlPr>
                            <a:rPr lang="pl-PL" i="1">
                              <a:latin typeface="Cambria Math" panose="02040503050406030204" pitchFamily="18" charset="0"/>
                            </a:rPr>
                          </m:ctrlPr>
                        </m:dPr>
                        <m:e>
                          <m:r>
                            <a:rPr lang="pl-PL" b="1" i="1">
                              <a:latin typeface="Cambria Math" panose="02040503050406030204" pitchFamily="18" charset="0"/>
                            </a:rPr>
                            <m:t>𝒙</m:t>
                          </m:r>
                        </m:e>
                      </m:d>
                      <m:r>
                        <a:rPr lang="pl-PL" i="1">
                          <a:latin typeface="Cambria Math" panose="02040503050406030204" pitchFamily="18" charset="0"/>
                        </a:rPr>
                        <m:t>   </m:t>
                      </m:r>
                      <m:r>
                        <a:rPr lang="pl-PL" i="1">
                          <a:latin typeface="Cambria Math" panose="02040503050406030204" pitchFamily="18" charset="0"/>
                        </a:rPr>
                        <m:t>𝑑𝑙𝑎</m:t>
                      </m:r>
                      <m:r>
                        <a:rPr lang="pl-PL" i="1">
                          <a:latin typeface="Cambria Math" panose="02040503050406030204" pitchFamily="18" charset="0"/>
                        </a:rPr>
                        <m:t>   </m:t>
                      </m:r>
                      <m:r>
                        <a:rPr lang="pl-PL" i="1">
                          <a:latin typeface="Cambria Math" panose="02040503050406030204" pitchFamily="18" charset="0"/>
                        </a:rPr>
                        <m:t>𝑎</m:t>
                      </m:r>
                      <m:r>
                        <a:rPr lang="pl-PL" i="1">
                          <a:latin typeface="Cambria Math" panose="02040503050406030204" pitchFamily="18" charset="0"/>
                        </a:rPr>
                        <m:t>&gt;0</m:t>
                      </m:r>
                    </m:oMath>
                  </m:oMathPara>
                </a14:m>
                <a:endParaRPr lang="pl-PL" dirty="0"/>
              </a:p>
              <a:p>
                <a:pPr>
                  <a:spcBef>
                    <a:spcPts val="600"/>
                  </a:spcBef>
                  <a:spcAft>
                    <a:spcPts val="600"/>
                  </a:spcAft>
                </a:pPr>
                <a:r>
                  <a:rPr lang="pl-PL" dirty="0"/>
                  <a:t>Funkcja dodatnio jednorodna stopnia </a:t>
                </a:r>
                <a:r>
                  <a:rPr lang="pl-PL" i="1" dirty="0"/>
                  <a:t>m</a:t>
                </a:r>
                <a:endParaRPr lang="pl-PL" dirty="0"/>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rPr>
                        <m:t>  </m:t>
                      </m:r>
                      <m:r>
                        <a:rPr lang="pl-PL" i="1">
                          <a:latin typeface="Cambria Math" panose="02040503050406030204" pitchFamily="18" charset="0"/>
                        </a:rPr>
                        <m:t>𝑓</m:t>
                      </m:r>
                      <m:d>
                        <m:dPr>
                          <m:ctrlPr>
                            <a:rPr lang="pl-PL" i="1">
                              <a:latin typeface="Cambria Math" panose="02040503050406030204" pitchFamily="18" charset="0"/>
                            </a:rPr>
                          </m:ctrlPr>
                        </m:dPr>
                        <m:e>
                          <m:r>
                            <a:rPr lang="pl-PL" i="1">
                              <a:latin typeface="Cambria Math" panose="02040503050406030204" pitchFamily="18" charset="0"/>
                            </a:rPr>
                            <m:t>𝑎</m:t>
                          </m:r>
                          <m:r>
                            <a:rPr lang="pl-PL" b="1" i="1">
                              <a:latin typeface="Cambria Math" panose="02040503050406030204" pitchFamily="18" charset="0"/>
                            </a:rPr>
                            <m:t>𝒙</m:t>
                          </m:r>
                        </m:e>
                      </m:d>
                      <m:r>
                        <a:rPr lang="pl-PL" i="1">
                          <a:latin typeface="Cambria Math" panose="02040503050406030204" pitchFamily="18" charset="0"/>
                        </a:rPr>
                        <m:t>=</m:t>
                      </m:r>
                      <m:sSup>
                        <m:sSupPr>
                          <m:ctrlPr>
                            <a:rPr lang="pl-PL" i="1">
                              <a:latin typeface="Cambria Math" panose="02040503050406030204" pitchFamily="18" charset="0"/>
                            </a:rPr>
                          </m:ctrlPr>
                        </m:sSupPr>
                        <m:e>
                          <m:r>
                            <a:rPr lang="pl-PL" i="1">
                              <a:latin typeface="Cambria Math" panose="02040503050406030204" pitchFamily="18" charset="0"/>
                            </a:rPr>
                            <m:t>𝑎</m:t>
                          </m:r>
                        </m:e>
                        <m:sup>
                          <m:r>
                            <a:rPr lang="pl-PL" i="1">
                              <a:latin typeface="Cambria Math" panose="02040503050406030204" pitchFamily="18" charset="0"/>
                            </a:rPr>
                            <m:t>𝑚</m:t>
                          </m:r>
                        </m:sup>
                      </m:sSup>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𝒙</m:t>
                          </m:r>
                        </m:e>
                      </m:d>
                      <m:r>
                        <a:rPr lang="pl-PL" i="1">
                          <a:latin typeface="Cambria Math" panose="02040503050406030204" pitchFamily="18" charset="0"/>
                        </a:rPr>
                        <m:t>   </m:t>
                      </m:r>
                      <m:r>
                        <a:rPr lang="pl-PL" i="1">
                          <a:latin typeface="Cambria Math" panose="02040503050406030204" pitchFamily="18" charset="0"/>
                        </a:rPr>
                        <m:t>𝑑𝑙𝑎</m:t>
                      </m:r>
                      <m:r>
                        <a:rPr lang="pl-PL" i="1">
                          <a:latin typeface="Cambria Math" panose="02040503050406030204" pitchFamily="18" charset="0"/>
                        </a:rPr>
                        <m:t>   </m:t>
                      </m:r>
                      <m:r>
                        <a:rPr lang="pl-PL" i="1">
                          <a:latin typeface="Cambria Math" panose="02040503050406030204" pitchFamily="18" charset="0"/>
                        </a:rPr>
                        <m:t>𝑎</m:t>
                      </m:r>
                      <m:r>
                        <a:rPr lang="pl-PL" i="1">
                          <a:latin typeface="Cambria Math" panose="02040503050406030204" pitchFamily="18" charset="0"/>
                        </a:rPr>
                        <m:t>&gt;0</m:t>
                      </m:r>
                    </m:oMath>
                  </m:oMathPara>
                </a14:m>
                <a:endParaRPr lang="pl-PL" dirty="0"/>
              </a:p>
              <a:p>
                <a:pPr>
                  <a:spcBef>
                    <a:spcPts val="600"/>
                  </a:spcBef>
                  <a:spcAft>
                    <a:spcPts val="600"/>
                  </a:spcAft>
                </a:pPr>
                <a:r>
                  <a:rPr lang="pl-PL" dirty="0"/>
                  <a:t>Funkcja niezmiennicza na skalowanie</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rPr>
                        <m:t>  </m:t>
                      </m:r>
                      <m:r>
                        <a:rPr lang="pl-PL" i="1">
                          <a:latin typeface="Cambria Math" panose="02040503050406030204" pitchFamily="18" charset="0"/>
                        </a:rPr>
                        <m:t>𝑓</m:t>
                      </m:r>
                      <m:d>
                        <m:dPr>
                          <m:ctrlPr>
                            <a:rPr lang="pl-PL" i="1">
                              <a:latin typeface="Cambria Math" panose="02040503050406030204" pitchFamily="18" charset="0"/>
                            </a:rPr>
                          </m:ctrlPr>
                        </m:dPr>
                        <m:e>
                          <m:r>
                            <a:rPr lang="pl-PL" i="1">
                              <a:latin typeface="Cambria Math" panose="02040503050406030204" pitchFamily="18" charset="0"/>
                            </a:rPr>
                            <m:t>𝑎</m:t>
                          </m:r>
                          <m:r>
                            <a:rPr lang="pl-PL" b="1" i="1">
                              <a:latin typeface="Cambria Math" panose="02040503050406030204" pitchFamily="18" charset="0"/>
                            </a:rPr>
                            <m:t>𝒙</m:t>
                          </m:r>
                        </m:e>
                      </m:d>
                      <m:r>
                        <a:rPr lang="pl-PL" i="1">
                          <a:latin typeface="Cambria Math" panose="02040503050406030204" pitchFamily="18" charset="0"/>
                        </a:rPr>
                        <m:t>=</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𝒙</m:t>
                          </m:r>
                        </m:e>
                      </m:d>
                      <m:r>
                        <a:rPr lang="pl-PL" i="1">
                          <a:latin typeface="Cambria Math" panose="02040503050406030204" pitchFamily="18" charset="0"/>
                        </a:rPr>
                        <m:t>   </m:t>
                      </m:r>
                      <m:r>
                        <a:rPr lang="pl-PL" i="1">
                          <a:latin typeface="Cambria Math" panose="02040503050406030204" pitchFamily="18" charset="0"/>
                        </a:rPr>
                        <m:t>𝑑𝑙𝑎</m:t>
                      </m:r>
                      <m:r>
                        <a:rPr lang="pl-PL" i="1">
                          <a:latin typeface="Cambria Math" panose="02040503050406030204" pitchFamily="18" charset="0"/>
                        </a:rPr>
                        <m:t>   </m:t>
                      </m:r>
                      <m:r>
                        <a:rPr lang="pl-PL" i="1">
                          <a:latin typeface="Cambria Math" panose="02040503050406030204" pitchFamily="18" charset="0"/>
                        </a:rPr>
                        <m:t>𝑎</m:t>
                      </m:r>
                      <m:r>
                        <a:rPr lang="pl-PL" i="1">
                          <a:latin typeface="Cambria Math" panose="02040503050406030204" pitchFamily="18" charset="0"/>
                        </a:rPr>
                        <m:t>&gt;0</m:t>
                      </m:r>
                    </m:oMath>
                  </m:oMathPara>
                </a14:m>
                <a:endParaRPr lang="pl-PL" dirty="0"/>
              </a:p>
              <a:p>
                <a:pPr>
                  <a:spcBef>
                    <a:spcPts val="600"/>
                  </a:spcBef>
                  <a:spcAft>
                    <a:spcPts val="600"/>
                  </a:spcAft>
                </a:pPr>
                <a:r>
                  <a:rPr lang="pl-PL" dirty="0"/>
                  <a:t>Funkcja translacyjna</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rPr>
                        <m:t>  </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𝒂</m:t>
                          </m:r>
                          <m:r>
                            <a:rPr lang="pl-PL" i="1">
                              <a:latin typeface="Cambria Math" panose="02040503050406030204" pitchFamily="18" charset="0"/>
                            </a:rPr>
                            <m:t>+</m:t>
                          </m:r>
                          <m:r>
                            <a:rPr lang="pl-PL" b="1" i="1">
                              <a:latin typeface="Cambria Math" panose="02040503050406030204" pitchFamily="18" charset="0"/>
                            </a:rPr>
                            <m:t>𝒙</m:t>
                          </m:r>
                        </m:e>
                      </m:d>
                      <m:r>
                        <a:rPr lang="pl-PL" i="1">
                          <a:latin typeface="Cambria Math" panose="02040503050406030204" pitchFamily="18" charset="0"/>
                        </a:rPr>
                        <m:t>=</m:t>
                      </m:r>
                      <m:r>
                        <a:rPr lang="pl-PL" b="1" i="1">
                          <a:latin typeface="Cambria Math" panose="02040503050406030204" pitchFamily="18" charset="0"/>
                        </a:rPr>
                        <m:t>𝒂</m:t>
                      </m:r>
                      <m:r>
                        <a:rPr lang="pl-PL" i="1">
                          <a:latin typeface="Cambria Math" panose="02040503050406030204" pitchFamily="18" charset="0"/>
                        </a:rPr>
                        <m:t>+</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𝒙</m:t>
                          </m:r>
                        </m:e>
                      </m:d>
                    </m:oMath>
                  </m:oMathPara>
                </a14:m>
                <a:endParaRPr lang="pl-PL" dirty="0"/>
              </a:p>
              <a:p>
                <a:pPr>
                  <a:spcBef>
                    <a:spcPts val="600"/>
                  </a:spcBef>
                  <a:spcAft>
                    <a:spcPts val="600"/>
                  </a:spcAft>
                </a:pPr>
                <a:r>
                  <a:rPr lang="pl-PL" dirty="0"/>
                  <a:t>Funkcja niezmiennicza na przesunięcia</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rPr>
                        <m:t>  </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𝒂</m:t>
                          </m:r>
                          <m:r>
                            <a:rPr lang="pl-PL" i="1">
                              <a:latin typeface="Cambria Math" panose="02040503050406030204" pitchFamily="18" charset="0"/>
                            </a:rPr>
                            <m:t>+</m:t>
                          </m:r>
                          <m:r>
                            <a:rPr lang="pl-PL" b="1" i="1">
                              <a:latin typeface="Cambria Math" panose="02040503050406030204" pitchFamily="18" charset="0"/>
                            </a:rPr>
                            <m:t>𝒙</m:t>
                          </m:r>
                        </m:e>
                      </m:d>
                      <m:r>
                        <a:rPr lang="pl-PL" i="1">
                          <a:latin typeface="Cambria Math" panose="02040503050406030204" pitchFamily="18" charset="0"/>
                        </a:rPr>
                        <m:t>=</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𝒙</m:t>
                          </m:r>
                        </m:e>
                      </m:d>
                      <m:r>
                        <a:rPr lang="pl-PL" i="1">
                          <a:latin typeface="Cambria Math" panose="02040503050406030204" pitchFamily="18" charset="0"/>
                        </a:rPr>
                        <m:t> </m:t>
                      </m:r>
                    </m:oMath>
                  </m:oMathPara>
                </a14:m>
                <a:endParaRPr lang="pl-PL" dirty="0"/>
              </a:p>
            </p:txBody>
          </p:sp>
        </mc:Choice>
        <mc:Fallback xmlns="">
          <p:sp>
            <p:nvSpPr>
              <p:cNvPr id="3" name="Symbol zastępczy zawartości 2">
                <a:extLst>
                  <a:ext uri="{FF2B5EF4-FFF2-40B4-BE49-F238E27FC236}">
                    <a16:creationId xmlns:a16="http://schemas.microsoft.com/office/drawing/2014/main" id="{52AB4100-7178-463E-883B-C39DA3CDC719}"/>
                  </a:ext>
                </a:extLst>
              </p:cNvPr>
              <p:cNvSpPr>
                <a:spLocks noGrp="1" noRot="1" noChangeAspect="1" noMove="1" noResize="1" noEditPoints="1" noAdjustHandles="1" noChangeArrowheads="1" noChangeShapeType="1" noTextEdit="1"/>
              </p:cNvSpPr>
              <p:nvPr>
                <p:ph idx="1"/>
              </p:nvPr>
            </p:nvSpPr>
            <p:spPr>
              <a:xfrm>
                <a:off x="677333" y="1404731"/>
                <a:ext cx="9023257" cy="5162324"/>
              </a:xfrm>
              <a:blipFill>
                <a:blip r:embed="rId2"/>
                <a:stretch>
                  <a:fillRect l="-135" t="-708"/>
                </a:stretch>
              </a:blipFill>
            </p:spPr>
            <p:txBody>
              <a:bodyPr/>
              <a:lstStyle/>
              <a:p>
                <a:r>
                  <a:rPr lang="pl-PL">
                    <a:noFill/>
                  </a:rPr>
                  <a:t> </a:t>
                </a:r>
              </a:p>
            </p:txBody>
          </p:sp>
        </mc:Fallback>
      </mc:AlternateContent>
    </p:spTree>
    <p:extLst>
      <p:ext uri="{BB962C8B-B14F-4D97-AF65-F5344CB8AC3E}">
        <p14:creationId xmlns:p14="http://schemas.microsoft.com/office/powerpoint/2010/main" val="1782408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895A5A-09CF-44AE-B2E1-4666555E8BBC}"/>
              </a:ext>
            </a:extLst>
          </p:cNvPr>
          <p:cNvSpPr>
            <a:spLocks noGrp="1"/>
          </p:cNvSpPr>
          <p:nvPr>
            <p:ph type="title"/>
          </p:nvPr>
        </p:nvSpPr>
        <p:spPr/>
        <p:txBody>
          <a:bodyPr/>
          <a:lstStyle/>
          <a:p>
            <a:r>
              <a:rPr lang="pl-PL" dirty="0"/>
              <a:t>Miary koncentracji</a:t>
            </a:r>
            <a:br>
              <a:rPr lang="pl-PL" dirty="0"/>
            </a:br>
            <a:r>
              <a:rPr lang="pl-PL" dirty="0" err="1"/>
              <a:t>Kurtoza</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473BAF66-CD91-41DE-A6BD-AAB11F099CFC}"/>
                  </a:ext>
                </a:extLst>
              </p:cNvPr>
              <p:cNvSpPr>
                <a:spLocks noGrp="1"/>
              </p:cNvSpPr>
              <p:nvPr>
                <p:ph idx="1"/>
              </p:nvPr>
            </p:nvSpPr>
            <p:spPr>
              <a:xfrm>
                <a:off x="593443" y="1812954"/>
                <a:ext cx="8894505" cy="4793884"/>
              </a:xfrm>
            </p:spPr>
            <p:txBody>
              <a:bodyPr>
                <a:normAutofit/>
              </a:bodyPr>
              <a:lstStyle/>
              <a:p>
                <a:r>
                  <a:rPr lang="pl-PL" dirty="0"/>
                  <a:t>Miary koncentracji mierzą koncentrację wartości zmiennej wokół średniej. Do najczęściej stosowanych współczynników koncentracji należy </a:t>
                </a:r>
                <a:r>
                  <a:rPr lang="pl-PL" dirty="0" err="1"/>
                  <a:t>kurtoza</a:t>
                </a:r>
                <a:r>
                  <a:rPr lang="pl-PL" dirty="0"/>
                  <a:t>. Definiuje się ją następującym wzorem: </a:t>
                </a:r>
              </a:p>
              <a:p>
                <a:endParaRPr lang="pl-PL" sz="1400" dirty="0"/>
              </a:p>
              <a:p>
                <a:pPr marL="0" indent="0" algn="ctr">
                  <a:buNone/>
                </a:pPr>
                <a14:m>
                  <m:oMathPara xmlns:m="http://schemas.openxmlformats.org/officeDocument/2006/math">
                    <m:oMathParaPr>
                      <m:jc m:val="centerGroup"/>
                    </m:oMathParaPr>
                    <m:oMath xmlns:m="http://schemas.openxmlformats.org/officeDocument/2006/math">
                      <m:r>
                        <a:rPr lang="pl-PL" sz="2400" b="0" i="1" smtClean="0">
                          <a:latin typeface="Cambria Math" panose="02040503050406030204" pitchFamily="18" charset="0"/>
                        </a:rPr>
                        <m:t>𝐾</m:t>
                      </m:r>
                      <m:r>
                        <a:rPr lang="pl-PL" sz="2400" b="0" i="1" smtClean="0">
                          <a:latin typeface="Cambria Math" panose="02040503050406030204" pitchFamily="18" charset="0"/>
                        </a:rPr>
                        <m:t>=</m:t>
                      </m:r>
                      <m:f>
                        <m:fPr>
                          <m:ctrlPr>
                            <a:rPr lang="pl-PL" sz="2400" b="0" i="1" smtClean="0">
                              <a:latin typeface="Cambria Math" panose="02040503050406030204" pitchFamily="18" charset="0"/>
                            </a:rPr>
                          </m:ctrlPr>
                        </m:fPr>
                        <m:num>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𝑀</m:t>
                              </m:r>
                            </m:e>
                            <m:sub>
                              <m:r>
                                <a:rPr lang="pl-PL" sz="2400" b="0" i="1" smtClean="0">
                                  <a:latin typeface="Cambria Math" panose="02040503050406030204" pitchFamily="18" charset="0"/>
                                </a:rPr>
                                <m:t>4</m:t>
                              </m:r>
                            </m:sub>
                          </m:sSub>
                        </m:num>
                        <m:den>
                          <m:sSup>
                            <m:sSupPr>
                              <m:ctrlPr>
                                <a:rPr lang="pl-PL" sz="2400" b="0" i="1" smtClean="0">
                                  <a:latin typeface="Cambria Math" panose="02040503050406030204" pitchFamily="18" charset="0"/>
                                </a:rPr>
                              </m:ctrlPr>
                            </m:sSupPr>
                            <m:e>
                              <m:r>
                                <a:rPr lang="pl-PL" sz="2400" b="0" i="1" smtClean="0">
                                  <a:latin typeface="Cambria Math" panose="02040503050406030204" pitchFamily="18" charset="0"/>
                                </a:rPr>
                                <m:t>𝑠</m:t>
                              </m:r>
                            </m:e>
                            <m:sup>
                              <m:r>
                                <a:rPr lang="pl-PL" sz="2400" b="0" i="1" smtClean="0">
                                  <a:latin typeface="Cambria Math" panose="02040503050406030204" pitchFamily="18" charset="0"/>
                                </a:rPr>
                                <m:t>4</m:t>
                              </m:r>
                            </m:sup>
                          </m:sSup>
                        </m:den>
                      </m:f>
                      <m:r>
                        <a:rPr lang="pl-PL" sz="2400" b="0" i="1" smtClean="0">
                          <a:latin typeface="Cambria Math" panose="02040503050406030204" pitchFamily="18" charset="0"/>
                        </a:rPr>
                        <m:t>−3,</m:t>
                      </m:r>
                    </m:oMath>
                  </m:oMathPara>
                </a14:m>
                <a:endParaRPr lang="pl-PL" dirty="0"/>
              </a:p>
              <a:p>
                <a:pPr marL="0" indent="0" algn="ctr">
                  <a:buNone/>
                </a:pPr>
                <a:endParaRPr lang="pl-PL" sz="1200" dirty="0"/>
              </a:p>
              <a:p>
                <a:pPr marL="0" indent="0">
                  <a:buNone/>
                </a:pPr>
                <a:r>
                  <a:rPr lang="pl-PL" dirty="0"/>
                  <a:t>gdzie s to odchylenie standardowe, a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𝑀</m:t>
                        </m:r>
                      </m:e>
                      <m:sub>
                        <m:r>
                          <a:rPr lang="pl-PL" b="0" i="1" smtClean="0">
                            <a:latin typeface="Cambria Math" panose="02040503050406030204" pitchFamily="18" charset="0"/>
                          </a:rPr>
                          <m:t>4</m:t>
                        </m:r>
                      </m:sub>
                    </m:sSub>
                    <m:r>
                      <a:rPr lang="pl-PL" b="0" i="1" smtClean="0">
                        <a:latin typeface="Cambria Math" panose="02040503050406030204" pitchFamily="18" charset="0"/>
                      </a:rPr>
                      <m:t> </m:t>
                    </m:r>
                  </m:oMath>
                </a14:m>
                <a:r>
                  <a:rPr lang="pl-PL" dirty="0"/>
                  <a:t>to czwarty moment centralny wyznaczany ze wzoru:</a:t>
                </a:r>
              </a:p>
              <a:p>
                <a:pPr marL="0" indent="0" algn="ctr">
                  <a:buNone/>
                </a:pPr>
                <a14:m>
                  <m:oMath xmlns:m="http://schemas.openxmlformats.org/officeDocument/2006/math">
                    <m:sSub>
                      <m:sSubPr>
                        <m:ctrlPr>
                          <a:rPr lang="pl-PL" sz="2400" i="1" smtClean="0">
                            <a:latin typeface="Cambria Math" panose="02040503050406030204" pitchFamily="18" charset="0"/>
                          </a:rPr>
                        </m:ctrlPr>
                      </m:sSubPr>
                      <m:e>
                        <m:r>
                          <a:rPr lang="pl-PL" sz="2400" b="0" i="1" smtClean="0">
                            <a:latin typeface="Cambria Math" panose="02040503050406030204" pitchFamily="18" charset="0"/>
                          </a:rPr>
                          <m:t>𝑀</m:t>
                        </m:r>
                      </m:e>
                      <m:sub>
                        <m:r>
                          <a:rPr lang="pl-PL" sz="2400" b="0" i="1" smtClean="0">
                            <a:latin typeface="Cambria Math" panose="02040503050406030204" pitchFamily="18" charset="0"/>
                          </a:rPr>
                          <m:t>4</m:t>
                        </m:r>
                      </m:sub>
                    </m:sSub>
                    <m:r>
                      <a:rPr lang="pl-PL" sz="2400" b="0" i="1" smtClean="0">
                        <a:latin typeface="Cambria Math" panose="02040503050406030204" pitchFamily="18" charset="0"/>
                      </a:rPr>
                      <m:t>=</m:t>
                    </m:r>
                    <m:f>
                      <m:fPr>
                        <m:ctrlPr>
                          <a:rPr lang="pl-PL" sz="2400" b="0" i="1" smtClean="0">
                            <a:latin typeface="Cambria Math" panose="02040503050406030204" pitchFamily="18" charset="0"/>
                          </a:rPr>
                        </m:ctrlPr>
                      </m:fPr>
                      <m:num>
                        <m:r>
                          <a:rPr lang="pl-PL" sz="2400" b="0" i="1" smtClean="0">
                            <a:latin typeface="Cambria Math" panose="02040503050406030204" pitchFamily="18" charset="0"/>
                          </a:rPr>
                          <m:t>1</m:t>
                        </m:r>
                      </m:num>
                      <m:den>
                        <m:r>
                          <a:rPr lang="pl-PL" sz="2400" b="0" i="1" smtClean="0">
                            <a:latin typeface="Cambria Math" panose="02040503050406030204" pitchFamily="18" charset="0"/>
                          </a:rPr>
                          <m:t>𝑛</m:t>
                        </m:r>
                      </m:den>
                    </m:f>
                    <m:nary>
                      <m:naryPr>
                        <m:chr m:val="∑"/>
                        <m:ctrlPr>
                          <a:rPr lang="pl-PL" sz="2400" b="0" i="1" smtClean="0">
                            <a:latin typeface="Cambria Math" panose="02040503050406030204" pitchFamily="18" charset="0"/>
                          </a:rPr>
                        </m:ctrlPr>
                      </m:naryPr>
                      <m:sub>
                        <m:r>
                          <m:rPr>
                            <m:brk m:alnAt="23"/>
                          </m:rPr>
                          <a:rPr lang="pl-PL" sz="2400" b="0" i="1" smtClean="0">
                            <a:latin typeface="Cambria Math" panose="02040503050406030204" pitchFamily="18" charset="0"/>
                          </a:rPr>
                          <m:t>𝑖</m:t>
                        </m:r>
                        <m:r>
                          <a:rPr lang="pl-PL" sz="2400" b="0" i="1" smtClean="0">
                            <a:latin typeface="Cambria Math" panose="02040503050406030204" pitchFamily="18" charset="0"/>
                          </a:rPr>
                          <m:t>=1</m:t>
                        </m:r>
                      </m:sub>
                      <m:sup>
                        <m:r>
                          <a:rPr lang="pl-PL" sz="2400" b="0" i="1" smtClean="0">
                            <a:latin typeface="Cambria Math" panose="02040503050406030204" pitchFamily="18" charset="0"/>
                          </a:rPr>
                          <m:t>𝑛</m:t>
                        </m:r>
                      </m:sup>
                      <m:e>
                        <m:sSup>
                          <m:sSupPr>
                            <m:ctrlPr>
                              <a:rPr lang="pl-PL" sz="2400" b="0" i="1" smtClean="0">
                                <a:latin typeface="Cambria Math" panose="02040503050406030204" pitchFamily="18" charset="0"/>
                              </a:rPr>
                            </m:ctrlPr>
                          </m:sSupPr>
                          <m:e>
                            <m:r>
                              <a:rPr lang="pl-PL" sz="2400" b="0" i="1" smtClean="0">
                                <a:latin typeface="Cambria Math" panose="02040503050406030204" pitchFamily="18" charset="0"/>
                              </a:rPr>
                              <m:t>(  </m:t>
                            </m:r>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𝑥</m:t>
                                </m:r>
                              </m:e>
                              <m:sub>
                                <m:r>
                                  <a:rPr lang="pl-PL" sz="2400" b="0" i="1" smtClean="0">
                                    <a:latin typeface="Cambria Math" panose="02040503050406030204" pitchFamily="18" charset="0"/>
                                  </a:rPr>
                                  <m:t>𝑖</m:t>
                                </m:r>
                              </m:sub>
                            </m:sSub>
                            <m:r>
                              <a:rPr lang="pl-PL" sz="2400" b="0" i="1" smtClean="0">
                                <a:latin typeface="Cambria Math" panose="02040503050406030204" pitchFamily="18" charset="0"/>
                              </a:rPr>
                              <m:t>−</m:t>
                            </m:r>
                            <m:acc>
                              <m:accPr>
                                <m:chr m:val="̅"/>
                                <m:ctrlPr>
                                  <a:rPr lang="pl-PL" sz="2400" i="1">
                                    <a:latin typeface="Cambria Math" panose="02040503050406030204" pitchFamily="18" charset="0"/>
                                  </a:rPr>
                                </m:ctrlPr>
                              </m:accPr>
                              <m:e>
                                <m:r>
                                  <a:rPr lang="pl-PL" sz="2400" i="1">
                                    <a:latin typeface="Cambria Math" panose="02040503050406030204" pitchFamily="18" charset="0"/>
                                  </a:rPr>
                                  <m:t>𝑥</m:t>
                                </m:r>
                              </m:e>
                            </m:acc>
                            <m:r>
                              <a:rPr lang="pl-PL" sz="2400" b="0" i="1" smtClean="0">
                                <a:latin typeface="Cambria Math" panose="02040503050406030204" pitchFamily="18" charset="0"/>
                              </a:rPr>
                              <m:t>)</m:t>
                            </m:r>
                          </m:e>
                          <m:sup>
                            <m:r>
                              <a:rPr lang="pl-PL" sz="2400" b="0" i="1" smtClean="0">
                                <a:latin typeface="Cambria Math" panose="02040503050406030204" pitchFamily="18" charset="0"/>
                              </a:rPr>
                              <m:t>4</m:t>
                            </m:r>
                          </m:sup>
                        </m:sSup>
                      </m:e>
                    </m:nary>
                  </m:oMath>
                </a14:m>
                <a:r>
                  <a:rPr lang="pl-PL" dirty="0"/>
                  <a:t>.</a:t>
                </a:r>
              </a:p>
              <a:p>
                <a:pPr marL="0" indent="0" algn="ctr">
                  <a:buNone/>
                </a:pPr>
                <a:endParaRPr lang="pl-PL" sz="1200" dirty="0"/>
              </a:p>
              <a:p>
                <a:pPr marL="0" indent="0">
                  <a:buNone/>
                </a:pPr>
                <a:r>
                  <a:rPr lang="pl-PL" dirty="0" err="1"/>
                  <a:t>Kurtoza</a:t>
                </a:r>
                <a:r>
                  <a:rPr lang="pl-PL" dirty="0"/>
                  <a:t> to inaczej względny (standaryzowany) czwarty moment centralny.</a:t>
                </a:r>
              </a:p>
            </p:txBody>
          </p:sp>
        </mc:Choice>
        <mc:Fallback xmlns="">
          <p:sp>
            <p:nvSpPr>
              <p:cNvPr id="3" name="Symbol zastępczy zawartości 2">
                <a:extLst>
                  <a:ext uri="{FF2B5EF4-FFF2-40B4-BE49-F238E27FC236}">
                    <a16:creationId xmlns:a16="http://schemas.microsoft.com/office/drawing/2014/main" id="{473BAF66-CD91-41DE-A6BD-AAB11F099CFC}"/>
                  </a:ext>
                </a:extLst>
              </p:cNvPr>
              <p:cNvSpPr>
                <a:spLocks noGrp="1" noRot="1" noChangeAspect="1" noMove="1" noResize="1" noEditPoints="1" noAdjustHandles="1" noChangeArrowheads="1" noChangeShapeType="1" noTextEdit="1"/>
              </p:cNvSpPr>
              <p:nvPr>
                <p:ph idx="1"/>
              </p:nvPr>
            </p:nvSpPr>
            <p:spPr>
              <a:xfrm>
                <a:off x="593443" y="1812954"/>
                <a:ext cx="8894505" cy="4793884"/>
              </a:xfrm>
              <a:blipFill>
                <a:blip r:embed="rId2"/>
                <a:stretch>
                  <a:fillRect l="-548" t="-762"/>
                </a:stretch>
              </a:blipFill>
            </p:spPr>
            <p:txBody>
              <a:bodyPr/>
              <a:lstStyle/>
              <a:p>
                <a:r>
                  <a:rPr lang="pl-PL">
                    <a:noFill/>
                  </a:rPr>
                  <a:t> </a:t>
                </a:r>
              </a:p>
            </p:txBody>
          </p:sp>
        </mc:Fallback>
      </mc:AlternateContent>
      <p:sp>
        <p:nvSpPr>
          <p:cNvPr id="4" name="pole tekstowe 3">
            <a:extLst>
              <a:ext uri="{FF2B5EF4-FFF2-40B4-BE49-F238E27FC236}">
                <a16:creationId xmlns:a16="http://schemas.microsoft.com/office/drawing/2014/main" id="{8BE5CD0A-F13D-4639-810B-442C8C9213D5}"/>
              </a:ext>
            </a:extLst>
          </p:cNvPr>
          <p:cNvSpPr txBox="1"/>
          <p:nvPr/>
        </p:nvSpPr>
        <p:spPr>
          <a:xfrm>
            <a:off x="5650173" y="2975212"/>
            <a:ext cx="65" cy="276999"/>
          </a:xfrm>
          <a:prstGeom prst="rect">
            <a:avLst/>
          </a:prstGeom>
          <a:noFill/>
        </p:spPr>
        <p:txBody>
          <a:bodyPr wrap="none" lIns="0" tIns="0" rIns="0" bIns="0" rtlCol="0">
            <a:spAutoFit/>
          </a:bodyPr>
          <a:lstStyle/>
          <a:p>
            <a:endParaRPr lang="pl-PL" dirty="0"/>
          </a:p>
        </p:txBody>
      </p:sp>
    </p:spTree>
    <p:extLst>
      <p:ext uri="{BB962C8B-B14F-4D97-AF65-F5344CB8AC3E}">
        <p14:creationId xmlns:p14="http://schemas.microsoft.com/office/powerpoint/2010/main" val="257463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1F3EF7-F427-4AB2-9DD2-8BBB3718E1C2}"/>
              </a:ext>
            </a:extLst>
          </p:cNvPr>
          <p:cNvSpPr>
            <a:spLocks noGrp="1"/>
          </p:cNvSpPr>
          <p:nvPr>
            <p:ph type="title"/>
          </p:nvPr>
        </p:nvSpPr>
        <p:spPr/>
        <p:txBody>
          <a:bodyPr/>
          <a:lstStyle/>
          <a:p>
            <a:r>
              <a:rPr lang="pl-PL" dirty="0"/>
              <a:t>Miary koncentracji</a:t>
            </a:r>
            <a:br>
              <a:rPr lang="pl-PL" dirty="0"/>
            </a:br>
            <a:r>
              <a:rPr lang="pl-PL" dirty="0" err="1"/>
              <a:t>Kurtoza</a:t>
            </a:r>
            <a:endParaRPr lang="pl-PL" dirty="0"/>
          </a:p>
        </p:txBody>
      </p:sp>
      <p:sp>
        <p:nvSpPr>
          <p:cNvPr id="5" name="Symbol zastępczy tekstu 4">
            <a:extLst>
              <a:ext uri="{FF2B5EF4-FFF2-40B4-BE49-F238E27FC236}">
                <a16:creationId xmlns:a16="http://schemas.microsoft.com/office/drawing/2014/main" id="{A3EC97B7-B42D-42E1-9BE2-8C887A11C8F8}"/>
              </a:ext>
            </a:extLst>
          </p:cNvPr>
          <p:cNvSpPr>
            <a:spLocks noGrp="1"/>
          </p:cNvSpPr>
          <p:nvPr>
            <p:ph type="body" sz="quarter" idx="3"/>
          </p:nvPr>
        </p:nvSpPr>
        <p:spPr/>
        <p:txBody>
          <a:bodyPr/>
          <a:lstStyle/>
          <a:p>
            <a:r>
              <a:rPr lang="pl-PL" dirty="0" err="1"/>
              <a:t>Kurtoza</a:t>
            </a:r>
            <a:r>
              <a:rPr lang="pl-PL" dirty="0"/>
              <a:t>:</a:t>
            </a:r>
          </a:p>
        </p:txBody>
      </p:sp>
      <p:sp>
        <p:nvSpPr>
          <p:cNvPr id="6" name="Symbol zastępczy zawartości 5">
            <a:extLst>
              <a:ext uri="{FF2B5EF4-FFF2-40B4-BE49-F238E27FC236}">
                <a16:creationId xmlns:a16="http://schemas.microsoft.com/office/drawing/2014/main" id="{4873B31C-DD3A-46A2-BB9A-A9541D9FAA5A}"/>
              </a:ext>
            </a:extLst>
          </p:cNvPr>
          <p:cNvSpPr>
            <a:spLocks noGrp="1"/>
          </p:cNvSpPr>
          <p:nvPr>
            <p:ph sz="quarter" idx="4"/>
          </p:nvPr>
        </p:nvSpPr>
        <p:spPr>
          <a:xfrm>
            <a:off x="3741491" y="2667699"/>
            <a:ext cx="6560190" cy="3373664"/>
          </a:xfrm>
        </p:spPr>
        <p:txBody>
          <a:bodyPr>
            <a:normAutofit fontScale="92500"/>
          </a:bodyPr>
          <a:lstStyle/>
          <a:p>
            <a:r>
              <a:rPr lang="pl-PL" dirty="0"/>
              <a:t>Jest miarą spłaszczenia rozkładu.</a:t>
            </a:r>
          </a:p>
          <a:p>
            <a:r>
              <a:rPr lang="pl-PL" dirty="0"/>
              <a:t>K &gt; 0 rozkład jest bardziej wysmukły niż normalny (rozkład </a:t>
            </a:r>
            <a:r>
              <a:rPr lang="pl-PL" dirty="0" err="1"/>
              <a:t>leptokurtyczny</a:t>
            </a:r>
            <a:r>
              <a:rPr lang="pl-PL" dirty="0"/>
              <a:t>), większe skupienie wartości wokół średniej (częściej występują wartości bliskie średniej, rzadziej wartości bardziej oddalone od średniej.</a:t>
            </a:r>
          </a:p>
          <a:p>
            <a:r>
              <a:rPr lang="pl-PL" dirty="0"/>
              <a:t>K = 0 rozkład ma kształt normalny (rozkład </a:t>
            </a:r>
            <a:r>
              <a:rPr lang="pl-PL" dirty="0" err="1"/>
              <a:t>mezokurtyczny</a:t>
            </a:r>
            <a:r>
              <a:rPr lang="pl-PL" dirty="0"/>
              <a:t>) (</a:t>
            </a:r>
            <a:r>
              <a:rPr lang="pl-PL" dirty="0" err="1"/>
              <a:t>mezo</a:t>
            </a:r>
            <a:r>
              <a:rPr lang="pl-PL" dirty="0"/>
              <a:t>–środkowy).</a:t>
            </a:r>
          </a:p>
          <a:p>
            <a:r>
              <a:rPr lang="pl-PL" dirty="0"/>
              <a:t>K &lt; 0 rozkład jest mniej wysmukły niż normalny (rozkład </a:t>
            </a:r>
            <a:r>
              <a:rPr lang="pl-PL" dirty="0" err="1"/>
              <a:t>platykurtyczny</a:t>
            </a:r>
            <a:r>
              <a:rPr lang="pl-PL" dirty="0"/>
              <a:t>), większe spłaszczenie rozkładu, wartości bliskie średniej występują rzadziej. Występowanie wartości skrajnych nie jest rzadkie (występują tzw. grube ogony)</a:t>
            </a:r>
          </a:p>
        </p:txBody>
      </p:sp>
      <p:pic>
        <p:nvPicPr>
          <p:cNvPr id="7" name="Symbol zastępczy zawartości 3">
            <a:extLst>
              <a:ext uri="{FF2B5EF4-FFF2-40B4-BE49-F238E27FC236}">
                <a16:creationId xmlns:a16="http://schemas.microsoft.com/office/drawing/2014/main" id="{E44B072C-217B-40CE-AFCD-910539F9E892}"/>
              </a:ext>
            </a:extLst>
          </p:cNvPr>
          <p:cNvPicPr>
            <a:picLocks noGrp="1" noChangeAspect="1"/>
          </p:cNvPicPr>
          <p:nvPr>
            <p:ph sz="half" idx="2"/>
          </p:nvPr>
        </p:nvPicPr>
        <p:blipFill>
          <a:blip r:embed="rId2"/>
          <a:stretch>
            <a:fillRect/>
          </a:stretch>
        </p:blipFill>
        <p:spPr>
          <a:xfrm>
            <a:off x="306629" y="3221372"/>
            <a:ext cx="3270792" cy="2399156"/>
          </a:xfrm>
          <a:prstGeom prst="rect">
            <a:avLst/>
          </a:prstGeom>
        </p:spPr>
      </p:pic>
      <p:sp>
        <p:nvSpPr>
          <p:cNvPr id="9" name="Symbol zastępczy tekstu 8">
            <a:extLst>
              <a:ext uri="{FF2B5EF4-FFF2-40B4-BE49-F238E27FC236}">
                <a16:creationId xmlns:a16="http://schemas.microsoft.com/office/drawing/2014/main" id="{7B1EA39C-1C9A-4E5C-A1CD-BF05004480C9}"/>
              </a:ext>
            </a:extLst>
          </p:cNvPr>
          <p:cNvSpPr>
            <a:spLocks noGrp="1"/>
          </p:cNvSpPr>
          <p:nvPr>
            <p:ph type="body" idx="1"/>
          </p:nvPr>
        </p:nvSpPr>
        <p:spPr/>
        <p:txBody>
          <a:bodyPr/>
          <a:lstStyle/>
          <a:p>
            <a:r>
              <a:rPr lang="pl-PL" dirty="0"/>
              <a:t> </a:t>
            </a:r>
          </a:p>
          <a:p>
            <a:endParaRPr lang="pl-PL" dirty="0"/>
          </a:p>
        </p:txBody>
      </p:sp>
    </p:spTree>
    <p:extLst>
      <p:ext uri="{BB962C8B-B14F-4D97-AF65-F5344CB8AC3E}">
        <p14:creationId xmlns:p14="http://schemas.microsoft.com/office/powerpoint/2010/main" val="3189287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65E0D44-A004-454B-BCE1-31DAD62BAB65}"/>
              </a:ext>
            </a:extLst>
          </p:cNvPr>
          <p:cNvSpPr>
            <a:spLocks noGrp="1"/>
          </p:cNvSpPr>
          <p:nvPr>
            <p:ph type="title"/>
          </p:nvPr>
        </p:nvSpPr>
        <p:spPr/>
        <p:txBody>
          <a:bodyPr/>
          <a:lstStyle/>
          <a:p>
            <a:r>
              <a:rPr lang="pl-PL" dirty="0"/>
              <a:t>Graficzna prezentacja wyników</a:t>
            </a:r>
          </a:p>
        </p:txBody>
      </p:sp>
      <p:sp>
        <p:nvSpPr>
          <p:cNvPr id="3" name="Symbol zastępczy zawartości 2">
            <a:extLst>
              <a:ext uri="{FF2B5EF4-FFF2-40B4-BE49-F238E27FC236}">
                <a16:creationId xmlns:a16="http://schemas.microsoft.com/office/drawing/2014/main" id="{2FE8C593-CA46-41C9-A740-B4E4360E33A6}"/>
              </a:ext>
            </a:extLst>
          </p:cNvPr>
          <p:cNvSpPr>
            <a:spLocks noGrp="1"/>
          </p:cNvSpPr>
          <p:nvPr>
            <p:ph idx="1"/>
          </p:nvPr>
        </p:nvSpPr>
        <p:spPr>
          <a:xfrm>
            <a:off x="797015" y="1467620"/>
            <a:ext cx="8717411" cy="4530614"/>
          </a:xfrm>
        </p:spPr>
        <p:txBody>
          <a:bodyPr/>
          <a:lstStyle/>
          <a:p>
            <a:r>
              <a:rPr lang="pl-PL" dirty="0"/>
              <a:t>histogramy i wykresy częstości (</a:t>
            </a:r>
            <a:r>
              <a:rPr lang="pl-PL" dirty="0" err="1"/>
              <a:t>ang.density</a:t>
            </a:r>
            <a:r>
              <a:rPr lang="pl-PL" dirty="0"/>
              <a:t> plot)- przedstawiające rozkład empiryczny cechy,</a:t>
            </a:r>
          </a:p>
          <a:p>
            <a:r>
              <a:rPr lang="pl-PL" dirty="0"/>
              <a:t>Wykres kolumnowy</a:t>
            </a:r>
          </a:p>
          <a:p>
            <a:r>
              <a:rPr lang="pl-PL" dirty="0"/>
              <a:t>Wykresy pudełkowe (</a:t>
            </a:r>
            <a:r>
              <a:rPr lang="pl-PL" dirty="0" err="1"/>
              <a:t>ang.boxplot</a:t>
            </a:r>
            <a:r>
              <a:rPr lang="pl-PL" dirty="0"/>
              <a:t>) - prezentowane za pomocą pudełka, którego lewy bok jest wyznaczony przez pierwszy kwartyl, zaś prawy bok przez trzeci kwartyl. Szerokość pudełka odpowiada wartości rozstępu ćwiartkowego. Wewnątrz pudełka znajduje się pionowa linia, określająca wartość mediany. Rysunek uzupełniamy po prawej i lewej stronie odcinkami. Lewy koniec lewego odcinka wyznacza najmniejszą wartość w zbiorze, natomiast prawy koniec prawego odcinka to wartość największa.</a:t>
            </a:r>
          </a:p>
        </p:txBody>
      </p:sp>
    </p:spTree>
    <p:extLst>
      <p:ext uri="{BB962C8B-B14F-4D97-AF65-F5344CB8AC3E}">
        <p14:creationId xmlns:p14="http://schemas.microsoft.com/office/powerpoint/2010/main" val="3642868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32D6597-ADE5-4B02-8358-BDE15135A744}"/>
              </a:ext>
            </a:extLst>
          </p:cNvPr>
          <p:cNvSpPr>
            <a:spLocks noGrp="1"/>
          </p:cNvSpPr>
          <p:nvPr>
            <p:ph type="title"/>
          </p:nvPr>
        </p:nvSpPr>
        <p:spPr>
          <a:xfrm>
            <a:off x="508000" y="311754"/>
            <a:ext cx="8596668" cy="1320800"/>
          </a:xfrm>
        </p:spPr>
        <p:txBody>
          <a:bodyPr/>
          <a:lstStyle/>
          <a:p>
            <a:r>
              <a:rPr lang="pl-PL" dirty="0"/>
              <a:t>Histogram</a:t>
            </a:r>
          </a:p>
        </p:txBody>
      </p:sp>
      <p:sp>
        <p:nvSpPr>
          <p:cNvPr id="3" name="Symbol zastępczy zawartości 2">
            <a:extLst>
              <a:ext uri="{FF2B5EF4-FFF2-40B4-BE49-F238E27FC236}">
                <a16:creationId xmlns:a16="http://schemas.microsoft.com/office/drawing/2014/main" id="{AEA1561E-5C49-41AC-B86F-14DFE82784F4}"/>
              </a:ext>
            </a:extLst>
          </p:cNvPr>
          <p:cNvSpPr>
            <a:spLocks noGrp="1"/>
          </p:cNvSpPr>
          <p:nvPr>
            <p:ph idx="1"/>
          </p:nvPr>
        </p:nvSpPr>
        <p:spPr>
          <a:xfrm>
            <a:off x="423333" y="972154"/>
            <a:ext cx="8766002" cy="4758662"/>
          </a:xfrm>
        </p:spPr>
        <p:txBody>
          <a:bodyPr/>
          <a:lstStyle/>
          <a:p>
            <a:r>
              <a:rPr lang="pl-PL" dirty="0"/>
              <a:t>Jest narzędziem graficznym prezentującym rozkład zmiennej/cechy.</a:t>
            </a:r>
          </a:p>
          <a:p>
            <a:r>
              <a:rPr lang="pl-PL" dirty="0"/>
              <a:t>Składa się z szeregu prostokątów umieszczonych na osi współrzędnych. </a:t>
            </a:r>
          </a:p>
          <a:p>
            <a:r>
              <a:rPr lang="pl-PL" dirty="0"/>
              <a:t>Na osi X histogramu są umieszczone wartości badanej zmiennej, punktowe lub przedziałowe. Na osi Y rysowana jest liczba obserwacji w próbie o danej wartości w ujęciu nominalnym (rys. NR 1) lub procentowym (rys. NR 2)</a:t>
            </a:r>
          </a:p>
          <a:p>
            <a:r>
              <a:rPr lang="pl-PL" dirty="0"/>
              <a:t>Liczba przedziałów najczęściej od 5 do 15. Często oblicza się liczbę przedziałów jako logarytm, bądź pierwiastek z liczebności zbioru. Jeśli histogram pokazuje liczebności, a nie gęstość prawdopodobieństwa, wówczas szerokości przedziałów powinny być równe. </a:t>
            </a:r>
          </a:p>
          <a:p>
            <a:endParaRPr lang="pl-PL" dirty="0"/>
          </a:p>
        </p:txBody>
      </p:sp>
      <p:pic>
        <p:nvPicPr>
          <p:cNvPr id="5" name="Obraz 4">
            <a:extLst>
              <a:ext uri="{FF2B5EF4-FFF2-40B4-BE49-F238E27FC236}">
                <a16:creationId xmlns:a16="http://schemas.microsoft.com/office/drawing/2014/main" id="{1712DA61-99AD-46A3-9B6C-D3A02F0DD888}"/>
              </a:ext>
            </a:extLst>
          </p:cNvPr>
          <p:cNvPicPr>
            <a:picLocks noChangeAspect="1"/>
          </p:cNvPicPr>
          <p:nvPr/>
        </p:nvPicPr>
        <p:blipFill>
          <a:blip r:embed="rId2"/>
          <a:stretch>
            <a:fillRect/>
          </a:stretch>
        </p:blipFill>
        <p:spPr>
          <a:xfrm>
            <a:off x="647700" y="3870688"/>
            <a:ext cx="6070600" cy="2987311"/>
          </a:xfrm>
          <a:prstGeom prst="rect">
            <a:avLst/>
          </a:prstGeom>
        </p:spPr>
      </p:pic>
    </p:spTree>
    <p:extLst>
      <p:ext uri="{BB962C8B-B14F-4D97-AF65-F5344CB8AC3E}">
        <p14:creationId xmlns:p14="http://schemas.microsoft.com/office/powerpoint/2010/main" val="2210313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08995A-6B5A-4EBE-8041-837006A1C426}"/>
              </a:ext>
            </a:extLst>
          </p:cNvPr>
          <p:cNvSpPr>
            <a:spLocks noGrp="1"/>
          </p:cNvSpPr>
          <p:nvPr>
            <p:ph type="title"/>
          </p:nvPr>
        </p:nvSpPr>
        <p:spPr/>
        <p:txBody>
          <a:bodyPr/>
          <a:lstStyle/>
          <a:p>
            <a:r>
              <a:rPr lang="pl-PL" dirty="0"/>
              <a:t>Wykres kolumnowy</a:t>
            </a:r>
            <a:br>
              <a:rPr lang="pl-PL" dirty="0"/>
            </a:br>
            <a:endParaRPr lang="pl-PL" dirty="0"/>
          </a:p>
        </p:txBody>
      </p:sp>
      <p:sp>
        <p:nvSpPr>
          <p:cNvPr id="3" name="Symbol zastępczy zawartości 2">
            <a:extLst>
              <a:ext uri="{FF2B5EF4-FFF2-40B4-BE49-F238E27FC236}">
                <a16:creationId xmlns:a16="http://schemas.microsoft.com/office/drawing/2014/main" id="{661D8946-C39B-4090-97BD-FB01CC488442}"/>
              </a:ext>
            </a:extLst>
          </p:cNvPr>
          <p:cNvSpPr>
            <a:spLocks noGrp="1"/>
          </p:cNvSpPr>
          <p:nvPr>
            <p:ph idx="1"/>
          </p:nvPr>
        </p:nvSpPr>
        <p:spPr>
          <a:xfrm>
            <a:off x="495300" y="1816100"/>
            <a:ext cx="8178800" cy="4432300"/>
          </a:xfrm>
        </p:spPr>
        <p:txBody>
          <a:bodyPr/>
          <a:lstStyle/>
          <a:p>
            <a:pPr lvl="1"/>
            <a:r>
              <a:rPr lang="pl-PL" dirty="0"/>
              <a:t>Są podobne do histogramu, z tą różnicą, że histogram prezentuje rozbicie zmiennej na przedziały, zaś wykres kolumnowy jest graficzną prezentacją np. tabeli i ma z góry zdefiniowane grupy.</a:t>
            </a:r>
          </a:p>
        </p:txBody>
      </p:sp>
      <p:pic>
        <p:nvPicPr>
          <p:cNvPr id="4" name="Obraz 3">
            <a:extLst>
              <a:ext uri="{FF2B5EF4-FFF2-40B4-BE49-F238E27FC236}">
                <a16:creationId xmlns:a16="http://schemas.microsoft.com/office/drawing/2014/main" id="{B2059161-DA3C-469F-81F9-EBF12F9B333F}"/>
              </a:ext>
            </a:extLst>
          </p:cNvPr>
          <p:cNvPicPr>
            <a:picLocks noChangeAspect="1"/>
          </p:cNvPicPr>
          <p:nvPr/>
        </p:nvPicPr>
        <p:blipFill>
          <a:blip r:embed="rId2"/>
          <a:stretch>
            <a:fillRect/>
          </a:stretch>
        </p:blipFill>
        <p:spPr>
          <a:xfrm>
            <a:off x="1006475" y="2699902"/>
            <a:ext cx="4035425" cy="4018398"/>
          </a:xfrm>
          <a:prstGeom prst="rect">
            <a:avLst/>
          </a:prstGeom>
        </p:spPr>
      </p:pic>
    </p:spTree>
    <p:extLst>
      <p:ext uri="{BB962C8B-B14F-4D97-AF65-F5344CB8AC3E}">
        <p14:creationId xmlns:p14="http://schemas.microsoft.com/office/powerpoint/2010/main" val="352172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7529D8-25CD-4238-AA57-242C7674A802}"/>
              </a:ext>
            </a:extLst>
          </p:cNvPr>
          <p:cNvSpPr>
            <a:spLocks noGrp="1"/>
          </p:cNvSpPr>
          <p:nvPr>
            <p:ph type="title"/>
          </p:nvPr>
        </p:nvSpPr>
        <p:spPr/>
        <p:txBody>
          <a:bodyPr/>
          <a:lstStyle/>
          <a:p>
            <a:r>
              <a:rPr lang="pl-PL" dirty="0"/>
              <a:t>Wykres pudełkowy</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D8C06C57-4470-4F98-8E08-C2E6DB8B94F5}"/>
                  </a:ext>
                </a:extLst>
              </p:cNvPr>
              <p:cNvSpPr>
                <a:spLocks noGrp="1"/>
              </p:cNvSpPr>
              <p:nvPr>
                <p:ph idx="1"/>
              </p:nvPr>
            </p:nvSpPr>
            <p:spPr>
              <a:xfrm>
                <a:off x="597994" y="1649509"/>
                <a:ext cx="5578343" cy="4517362"/>
              </a:xfrm>
            </p:spPr>
            <p:txBody>
              <a:bodyPr/>
              <a:lstStyle/>
              <a:p>
                <a:pPr marL="0" lvl="0" indent="0" defTabSz="914400" eaLnBrk="0" fontAlgn="base" hangingPunct="0">
                  <a:spcBef>
                    <a:spcPct val="0"/>
                  </a:spcBef>
                  <a:spcAft>
                    <a:spcPct val="0"/>
                  </a:spcAft>
                  <a:buClrTx/>
                  <a:buSzTx/>
                  <a:buNone/>
                </a:pPr>
                <a:endParaRPr lang="pl-PL" dirty="0"/>
              </a:p>
              <a:p>
                <a:r>
                  <a:rPr lang="pl-PL" dirty="0"/>
                  <a:t>Wąsy mogą być różnej długości- wszystko zależy od tego ile wynosi wartość maksymalna i minimalna .</a:t>
                </a:r>
              </a:p>
              <a:p>
                <a:r>
                  <a:rPr lang="pl-PL" dirty="0"/>
                  <a:t>Mediana nie musi leżeć na środku pudełka</a:t>
                </a:r>
              </a:p>
              <a:p>
                <a:r>
                  <a:rPr lang="pl-PL" dirty="0"/>
                  <a:t>Długość pudełka jest równa rozstępowi ćwiartkowemu </a:t>
                </a:r>
                <a14:m>
                  <m:oMath xmlns:m="http://schemas.openxmlformats.org/officeDocument/2006/math">
                    <m:r>
                      <a:rPr lang="pl-PL" b="0" i="1" smtClean="0">
                        <a:latin typeface="Cambria Math" panose="02040503050406030204" pitchFamily="18" charset="0"/>
                      </a:rPr>
                      <m:t>𝐼𝑄𝑅</m:t>
                    </m:r>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𝑄</m:t>
                        </m:r>
                      </m:e>
                      <m:sub>
                        <m:r>
                          <a:rPr lang="pl-PL" b="0" i="1" smtClean="0">
                            <a:latin typeface="Cambria Math" panose="02040503050406030204" pitchFamily="18" charset="0"/>
                          </a:rPr>
                          <m:t>3</m:t>
                        </m:r>
                      </m:sub>
                    </m:sSub>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𝑄</m:t>
                        </m:r>
                      </m:e>
                      <m:sub>
                        <m:r>
                          <a:rPr lang="pl-PL" b="0" i="1" smtClean="0">
                            <a:latin typeface="Cambria Math" panose="02040503050406030204" pitchFamily="18" charset="0"/>
                          </a:rPr>
                          <m:t>1</m:t>
                        </m:r>
                      </m:sub>
                    </m:sSub>
                  </m:oMath>
                </a14:m>
                <a:r>
                  <a:rPr lang="pl-PL" dirty="0"/>
                  <a:t>.</a:t>
                </a:r>
              </a:p>
              <a:p>
                <a:endParaRPr lang="pl-PL" dirty="0"/>
              </a:p>
              <a:p>
                <a:r>
                  <a:rPr lang="pl-PL" dirty="0">
                    <a:solidFill>
                      <a:srgbClr val="FF0000"/>
                    </a:solidFill>
                  </a:rPr>
                  <a:t>Wąsy wyznaczamy w następujący sposób:</a:t>
                </a:r>
              </a:p>
              <a:p>
                <a:pPr marL="0" indent="0">
                  <a:buNone/>
                </a:pPr>
                <a:r>
                  <a:rPr lang="pl-PL" dirty="0">
                    <a:solidFill>
                      <a:srgbClr val="FF0000"/>
                    </a:solidFill>
                  </a:rPr>
                  <a:t>Dolny wąs= </a:t>
                </a:r>
                <a14:m>
                  <m:oMath xmlns:m="http://schemas.openxmlformats.org/officeDocument/2006/math">
                    <m:sSub>
                      <m:sSubPr>
                        <m:ctrlPr>
                          <a:rPr lang="pl-PL" i="1" smtClean="0">
                            <a:solidFill>
                              <a:srgbClr val="FF0000"/>
                            </a:solidFill>
                            <a:latin typeface="Cambria Math" panose="02040503050406030204" pitchFamily="18" charset="0"/>
                          </a:rPr>
                        </m:ctrlPr>
                      </m:sSubPr>
                      <m:e>
                        <m:r>
                          <a:rPr lang="pl-PL" b="0" i="1" smtClean="0">
                            <a:solidFill>
                              <a:srgbClr val="FF0000"/>
                            </a:solidFill>
                            <a:latin typeface="Cambria Math" panose="02040503050406030204" pitchFamily="18" charset="0"/>
                          </a:rPr>
                          <m:t>𝑄</m:t>
                        </m:r>
                      </m:e>
                      <m:sub>
                        <m:r>
                          <a:rPr lang="pl-PL" b="0" i="1" smtClean="0">
                            <a:solidFill>
                              <a:srgbClr val="FF0000"/>
                            </a:solidFill>
                            <a:latin typeface="Cambria Math" panose="02040503050406030204" pitchFamily="18" charset="0"/>
                          </a:rPr>
                          <m:t>1</m:t>
                        </m:r>
                      </m:sub>
                    </m:sSub>
                    <m:r>
                      <a:rPr lang="pl-PL" b="0" i="1" smtClean="0">
                        <a:solidFill>
                          <a:srgbClr val="FF0000"/>
                        </a:solidFill>
                        <a:latin typeface="Cambria Math" panose="02040503050406030204" pitchFamily="18" charset="0"/>
                      </a:rPr>
                      <m:t>−1.5</m:t>
                    </m:r>
                    <m:r>
                      <a:rPr lang="pl-PL" b="0" i="1" smtClean="0">
                        <a:solidFill>
                          <a:srgbClr val="FF0000"/>
                        </a:solidFill>
                        <a:latin typeface="Cambria Math" panose="02040503050406030204" pitchFamily="18" charset="0"/>
                      </a:rPr>
                      <m:t>𝐼𝑄𝑅</m:t>
                    </m:r>
                  </m:oMath>
                </a14:m>
                <a:endParaRPr lang="pl-PL" dirty="0">
                  <a:solidFill>
                    <a:srgbClr val="FF0000"/>
                  </a:solidFill>
                </a:endParaRPr>
              </a:p>
              <a:p>
                <a:pPr marL="0" indent="0">
                  <a:buNone/>
                </a:pPr>
                <a:r>
                  <a:rPr lang="pl-PL" dirty="0">
                    <a:solidFill>
                      <a:srgbClr val="FF0000"/>
                    </a:solidFill>
                  </a:rPr>
                  <a:t>Górny wąs= </a:t>
                </a:r>
                <a14:m>
                  <m:oMath xmlns:m="http://schemas.openxmlformats.org/officeDocument/2006/math">
                    <m:sSub>
                      <m:sSubPr>
                        <m:ctrlPr>
                          <a:rPr lang="pl-PL" i="1">
                            <a:solidFill>
                              <a:srgbClr val="FF0000"/>
                            </a:solidFill>
                            <a:latin typeface="Cambria Math" panose="02040503050406030204" pitchFamily="18" charset="0"/>
                          </a:rPr>
                        </m:ctrlPr>
                      </m:sSubPr>
                      <m:e>
                        <m:r>
                          <a:rPr lang="pl-PL" i="1">
                            <a:solidFill>
                              <a:srgbClr val="FF0000"/>
                            </a:solidFill>
                            <a:latin typeface="Cambria Math" panose="02040503050406030204" pitchFamily="18" charset="0"/>
                          </a:rPr>
                          <m:t>𝑄</m:t>
                        </m:r>
                      </m:e>
                      <m:sub>
                        <m:r>
                          <a:rPr lang="pl-PL" b="0" i="1" smtClean="0">
                            <a:solidFill>
                              <a:srgbClr val="FF0000"/>
                            </a:solidFill>
                            <a:latin typeface="Cambria Math" panose="02040503050406030204" pitchFamily="18" charset="0"/>
                          </a:rPr>
                          <m:t>3</m:t>
                        </m:r>
                      </m:sub>
                    </m:sSub>
                    <m:r>
                      <a:rPr lang="pl-PL" b="0" i="1" smtClean="0">
                        <a:solidFill>
                          <a:srgbClr val="FF0000"/>
                        </a:solidFill>
                        <a:latin typeface="Cambria Math" panose="02040503050406030204" pitchFamily="18" charset="0"/>
                      </a:rPr>
                      <m:t>+</m:t>
                    </m:r>
                    <m:r>
                      <a:rPr lang="pl-PL" i="1">
                        <a:solidFill>
                          <a:srgbClr val="FF0000"/>
                        </a:solidFill>
                        <a:latin typeface="Cambria Math" panose="02040503050406030204" pitchFamily="18" charset="0"/>
                      </a:rPr>
                      <m:t>1.5</m:t>
                    </m:r>
                    <m:r>
                      <a:rPr lang="pl-PL" i="1" smtClean="0">
                        <a:solidFill>
                          <a:srgbClr val="FF0000"/>
                        </a:solidFill>
                        <a:latin typeface="Cambria Math" panose="02040503050406030204" pitchFamily="18" charset="0"/>
                      </a:rPr>
                      <m:t>𝐼𝑄𝑅</m:t>
                    </m:r>
                  </m:oMath>
                </a14:m>
                <a:endParaRPr lang="pl-PL" dirty="0">
                  <a:solidFill>
                    <a:srgbClr val="FF0000"/>
                  </a:solidFill>
                </a:endParaRPr>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D8C06C57-4470-4F98-8E08-C2E6DB8B94F5}"/>
                  </a:ext>
                </a:extLst>
              </p:cNvPr>
              <p:cNvSpPr>
                <a:spLocks noGrp="1" noRot="1" noChangeAspect="1" noMove="1" noResize="1" noEditPoints="1" noAdjustHandles="1" noChangeArrowheads="1" noChangeShapeType="1" noTextEdit="1"/>
              </p:cNvSpPr>
              <p:nvPr>
                <p:ph idx="1"/>
              </p:nvPr>
            </p:nvSpPr>
            <p:spPr>
              <a:xfrm>
                <a:off x="597994" y="1649509"/>
                <a:ext cx="5578343" cy="4517362"/>
              </a:xfrm>
              <a:blipFill>
                <a:blip r:embed="rId2"/>
                <a:stretch>
                  <a:fillRect l="-874" r="-219"/>
                </a:stretch>
              </a:blipFill>
            </p:spPr>
            <p:txBody>
              <a:bodyPr/>
              <a:lstStyle/>
              <a:p>
                <a:r>
                  <a:rPr lang="pl-PL">
                    <a:noFill/>
                  </a:rPr>
                  <a:t> </a:t>
                </a:r>
              </a:p>
            </p:txBody>
          </p:sp>
        </mc:Fallback>
      </mc:AlternateContent>
      <p:pic>
        <p:nvPicPr>
          <p:cNvPr id="4" name="Symbol zastępczy zawartości 3">
            <a:extLst>
              <a:ext uri="{FF2B5EF4-FFF2-40B4-BE49-F238E27FC236}">
                <a16:creationId xmlns:a16="http://schemas.microsoft.com/office/drawing/2014/main" id="{35FA624D-D6EC-4F31-9947-25F9139A102E}"/>
              </a:ext>
            </a:extLst>
          </p:cNvPr>
          <p:cNvPicPr>
            <a:picLocks noChangeAspect="1"/>
          </p:cNvPicPr>
          <p:nvPr/>
        </p:nvPicPr>
        <p:blipFill>
          <a:blip r:embed="rId3"/>
          <a:stretch>
            <a:fillRect/>
          </a:stretch>
        </p:blipFill>
        <p:spPr>
          <a:xfrm>
            <a:off x="6176337" y="1270000"/>
            <a:ext cx="3258337" cy="4615979"/>
          </a:xfrm>
          <a:prstGeom prst="rect">
            <a:avLst/>
          </a:prstGeom>
          <a:ln>
            <a:noFill/>
          </a:ln>
          <a:effectLst>
            <a:softEdge rad="112500"/>
          </a:effectLst>
        </p:spPr>
      </p:pic>
    </p:spTree>
    <p:extLst>
      <p:ext uri="{BB962C8B-B14F-4D97-AF65-F5344CB8AC3E}">
        <p14:creationId xmlns:p14="http://schemas.microsoft.com/office/powerpoint/2010/main" val="1659777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33A4CA-E3F5-4E6D-86F4-BBAD11736FE0}"/>
              </a:ext>
            </a:extLst>
          </p:cNvPr>
          <p:cNvSpPr>
            <a:spLocks noGrp="1"/>
          </p:cNvSpPr>
          <p:nvPr>
            <p:ph type="title"/>
          </p:nvPr>
        </p:nvSpPr>
        <p:spPr/>
        <p:txBody>
          <a:bodyPr/>
          <a:lstStyle/>
          <a:p>
            <a:r>
              <a:rPr lang="pl-PL" dirty="0"/>
              <a:t>Wykres rozrzutu (punktowy)</a:t>
            </a:r>
          </a:p>
        </p:txBody>
      </p:sp>
      <p:sp>
        <p:nvSpPr>
          <p:cNvPr id="4" name="AutoShape 2" descr="http://127.0.0.1:46699/graphics/plot.png?width=464&amp;height=383&amp;randomizer=440641858">
            <a:extLst>
              <a:ext uri="{FF2B5EF4-FFF2-40B4-BE49-F238E27FC236}">
                <a16:creationId xmlns:a16="http://schemas.microsoft.com/office/drawing/2014/main" id="{BC8456DA-8770-47C1-8E27-B30C552CECB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8" name="Symbol zastępczy zawartości 2">
            <a:extLst>
              <a:ext uri="{FF2B5EF4-FFF2-40B4-BE49-F238E27FC236}">
                <a16:creationId xmlns:a16="http://schemas.microsoft.com/office/drawing/2014/main" id="{98D451E0-AF8E-44BE-AADB-4AB5C0E8E545}"/>
              </a:ext>
            </a:extLst>
          </p:cNvPr>
          <p:cNvSpPr>
            <a:spLocks noGrp="1"/>
          </p:cNvSpPr>
          <p:nvPr>
            <p:ph idx="1"/>
          </p:nvPr>
        </p:nvSpPr>
        <p:spPr>
          <a:xfrm>
            <a:off x="40025" y="1350146"/>
            <a:ext cx="10953865" cy="1435436"/>
          </a:xfrm>
        </p:spPr>
        <p:txBody>
          <a:bodyPr/>
          <a:lstStyle/>
          <a:p>
            <a:r>
              <a:rPr lang="pl-PL" dirty="0"/>
              <a:t>Na wykresie punkty są determinowane przez pary wartości dwóch zmiennych</a:t>
            </a:r>
          </a:p>
          <a:p>
            <a:r>
              <a:rPr lang="pl-PL" dirty="0"/>
              <a:t>Stosowany do oceny występowania skupisk (elipsy) oraz wartości odstających (poza elipsami)</a:t>
            </a:r>
          </a:p>
          <a:p>
            <a:endParaRPr lang="pl-PL" dirty="0"/>
          </a:p>
          <a:p>
            <a:pPr marL="0" indent="0">
              <a:buNone/>
            </a:pPr>
            <a:endParaRPr lang="pl-PL" dirty="0"/>
          </a:p>
        </p:txBody>
      </p:sp>
      <p:pic>
        <p:nvPicPr>
          <p:cNvPr id="10" name="Obraz 9">
            <a:extLst>
              <a:ext uri="{FF2B5EF4-FFF2-40B4-BE49-F238E27FC236}">
                <a16:creationId xmlns:a16="http://schemas.microsoft.com/office/drawing/2014/main" id="{8FE1375C-25F5-4713-AEA0-226F8CE1A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9286"/>
            <a:ext cx="5680322" cy="4688714"/>
          </a:xfrm>
          <a:prstGeom prst="rect">
            <a:avLst/>
          </a:prstGeom>
        </p:spPr>
      </p:pic>
      <p:pic>
        <p:nvPicPr>
          <p:cNvPr id="12" name="Obraz 11">
            <a:extLst>
              <a:ext uri="{FF2B5EF4-FFF2-40B4-BE49-F238E27FC236}">
                <a16:creationId xmlns:a16="http://schemas.microsoft.com/office/drawing/2014/main" id="{85F723B3-7DF4-459B-9E25-020A5B8F6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679" y="2169286"/>
            <a:ext cx="5680322" cy="4688714"/>
          </a:xfrm>
          <a:prstGeom prst="rect">
            <a:avLst/>
          </a:prstGeom>
        </p:spPr>
      </p:pic>
    </p:spTree>
    <p:extLst>
      <p:ext uri="{BB962C8B-B14F-4D97-AF65-F5344CB8AC3E}">
        <p14:creationId xmlns:p14="http://schemas.microsoft.com/office/powerpoint/2010/main" val="34194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E4A164-0910-4195-81DA-D3BE0AE1ACA1}"/>
              </a:ext>
            </a:extLst>
          </p:cNvPr>
          <p:cNvSpPr>
            <a:spLocks noGrp="1"/>
          </p:cNvSpPr>
          <p:nvPr>
            <p:ph type="title"/>
          </p:nvPr>
        </p:nvSpPr>
        <p:spPr/>
        <p:txBody>
          <a:bodyPr/>
          <a:lstStyle/>
          <a:p>
            <a:r>
              <a:rPr lang="pl-PL" dirty="0"/>
              <a:t>Własności miar</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52AB4100-7178-463E-883B-C39DA3CDC719}"/>
                  </a:ext>
                </a:extLst>
              </p:cNvPr>
              <p:cNvSpPr>
                <a:spLocks noGrp="1"/>
              </p:cNvSpPr>
              <p:nvPr>
                <p:ph idx="1"/>
              </p:nvPr>
            </p:nvSpPr>
            <p:spPr>
              <a:xfrm>
                <a:off x="677333" y="1404731"/>
                <a:ext cx="9023257" cy="5162324"/>
              </a:xfrm>
            </p:spPr>
            <p:txBody>
              <a:bodyPr>
                <a:normAutofit/>
              </a:bodyPr>
              <a:lstStyle/>
              <a:p>
                <a:r>
                  <a:rPr lang="pl-PL" dirty="0"/>
                  <a:t>Oznaczenia</a:t>
                </a:r>
              </a:p>
              <a:p>
                <a:pPr marL="0" indent="0" algn="ctr">
                  <a:buNone/>
                </a:pPr>
                <a14:m>
                  <m:oMath xmlns:m="http://schemas.openxmlformats.org/officeDocument/2006/math">
                    <m:r>
                      <a:rPr lang="pl-PL" b="1" i="1">
                        <a:latin typeface="Cambria Math" panose="02040503050406030204" pitchFamily="18" charset="0"/>
                      </a:rPr>
                      <m:t>𝒙</m:t>
                    </m:r>
                    <m:r>
                      <a:rPr lang="pl-PL" i="1">
                        <a:latin typeface="Cambria Math" panose="02040503050406030204" pitchFamily="18" charset="0"/>
                      </a:rPr>
                      <m:t>=</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1</m:t>
                            </m:r>
                          </m:sub>
                        </m:sSub>
                        <m:r>
                          <a:rPr lang="pl-PL" i="1">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𝑛</m:t>
                            </m:r>
                          </m:sub>
                        </m:sSub>
                      </m:e>
                    </m:d>
                    <m:r>
                      <a:rPr lang="pl-PL" i="1">
                        <a:latin typeface="Cambria Math" panose="02040503050406030204" pitchFamily="18" charset="0"/>
                      </a:rPr>
                      <m:t>,  </m:t>
                    </m:r>
                    <m:r>
                      <a:rPr lang="pl-PL" b="1" i="1">
                        <a:latin typeface="Cambria Math" panose="02040503050406030204" pitchFamily="18" charset="0"/>
                      </a:rPr>
                      <m:t>𝒚</m:t>
                    </m:r>
                    <m:r>
                      <a:rPr lang="pl-PL" i="1">
                        <a:latin typeface="Cambria Math" panose="02040503050406030204" pitchFamily="18" charset="0"/>
                      </a:rPr>
                      <m:t>=</m:t>
                    </m:r>
                    <m:d>
                      <m:dPr>
                        <m:ctrlPr>
                          <a:rPr lang="pl-PL" i="1">
                            <a:latin typeface="Cambria Math" panose="02040503050406030204" pitchFamily="18" charset="0"/>
                          </a:rPr>
                        </m:ctrlPr>
                      </m:dPr>
                      <m:e>
                        <m:r>
                          <a:rPr lang="pl-PL" i="1">
                            <a:latin typeface="Cambria Math" panose="02040503050406030204" pitchFamily="18" charset="0"/>
                          </a:rPr>
                          <m:t>𝑦</m:t>
                        </m:r>
                        <m:r>
                          <a:rPr lang="pl-PL" i="1">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𝑦</m:t>
                            </m:r>
                          </m:e>
                          <m:sub>
                            <m:r>
                              <a:rPr lang="pl-PL" i="1">
                                <a:latin typeface="Cambria Math" panose="02040503050406030204" pitchFamily="18" charset="0"/>
                              </a:rPr>
                              <m:t>𝑛</m:t>
                            </m:r>
                          </m:sub>
                        </m:sSub>
                      </m:e>
                    </m:d>
                    <m:r>
                      <a:rPr lang="pl-PL" i="1">
                        <a:latin typeface="Cambria Math" panose="02040503050406030204" pitchFamily="18" charset="0"/>
                      </a:rPr>
                      <m:t>,   </m:t>
                    </m:r>
                    <m:r>
                      <a:rPr lang="pl-PL" b="1" i="1">
                        <a:latin typeface="Cambria Math" panose="02040503050406030204" pitchFamily="18" charset="0"/>
                      </a:rPr>
                      <m:t>𝒂</m:t>
                    </m:r>
                    <m:r>
                      <a:rPr lang="pl-PL" i="1">
                        <a:latin typeface="Cambria Math" panose="02040503050406030204" pitchFamily="18" charset="0"/>
                      </a:rPr>
                      <m:t>=</m:t>
                    </m:r>
                    <m:d>
                      <m:dPr>
                        <m:ctrlPr>
                          <a:rPr lang="pl-PL" i="1">
                            <a:latin typeface="Cambria Math" panose="02040503050406030204" pitchFamily="18" charset="0"/>
                          </a:rPr>
                        </m:ctrlPr>
                      </m:dPr>
                      <m:e>
                        <m:r>
                          <a:rPr lang="pl-PL" i="1">
                            <a:latin typeface="Cambria Math" panose="02040503050406030204" pitchFamily="18" charset="0"/>
                          </a:rPr>
                          <m:t>𝑎</m:t>
                        </m:r>
                        <m:r>
                          <a:rPr lang="pl-PL" i="1">
                            <a:latin typeface="Cambria Math" panose="02040503050406030204" pitchFamily="18" charset="0"/>
                          </a:rPr>
                          <m:t>,…,</m:t>
                        </m:r>
                        <m:r>
                          <a:rPr lang="pl-PL" i="1">
                            <a:latin typeface="Cambria Math" panose="02040503050406030204" pitchFamily="18" charset="0"/>
                          </a:rPr>
                          <m:t>𝑎</m:t>
                        </m:r>
                      </m:e>
                    </m:d>
                    <m:r>
                      <a:rPr lang="pl-PL" i="1">
                        <a:latin typeface="Cambria Math" panose="02040503050406030204" pitchFamily="18" charset="0"/>
                      </a:rPr>
                      <m:t>,   </m:t>
                    </m:r>
                    <m:r>
                      <a:rPr lang="pl-PL" i="1">
                        <a:latin typeface="Cambria Math" panose="02040503050406030204" pitchFamily="18" charset="0"/>
                      </a:rPr>
                      <m:t>𝑛</m:t>
                    </m:r>
                    <m:r>
                      <a:rPr lang="pl-PL" i="1">
                        <a:latin typeface="Cambria Math" panose="02040503050406030204" pitchFamily="18" charset="0"/>
                      </a:rPr>
                      <m:t>∈</m:t>
                    </m:r>
                    <m:r>
                      <a:rPr lang="pl-PL" i="1">
                        <a:latin typeface="Cambria Math" panose="02040503050406030204" pitchFamily="18" charset="0"/>
                      </a:rPr>
                      <m:t>ℕ</m:t>
                    </m:r>
                    <m:r>
                      <a:rPr lang="pl-PL" i="1">
                        <a:latin typeface="Cambria Math" panose="02040503050406030204" pitchFamily="18" charset="0"/>
                      </a:rPr>
                      <m:t>,  </m:t>
                    </m:r>
                    <m:r>
                      <a:rPr lang="pl-PL" i="1">
                        <a:latin typeface="Cambria Math" panose="02040503050406030204" pitchFamily="18" charset="0"/>
                      </a:rPr>
                      <m:t>𝑓</m:t>
                    </m:r>
                    <m:r>
                      <a:rPr lang="pl-PL" i="1">
                        <a:latin typeface="Cambria Math" panose="02040503050406030204" pitchFamily="18" charset="0"/>
                      </a:rPr>
                      <m:t>:</m:t>
                    </m:r>
                    <m:sSup>
                      <m:sSupPr>
                        <m:ctrlPr>
                          <a:rPr lang="pl-PL" i="1">
                            <a:latin typeface="Cambria Math" panose="02040503050406030204" pitchFamily="18" charset="0"/>
                          </a:rPr>
                        </m:ctrlPr>
                      </m:sSupPr>
                      <m:e>
                        <m:r>
                          <a:rPr lang="pl-PL" i="1">
                            <a:latin typeface="Cambria Math" panose="02040503050406030204" pitchFamily="18" charset="0"/>
                          </a:rPr>
                          <m:t>ℝ</m:t>
                        </m:r>
                      </m:e>
                      <m:sup>
                        <m:r>
                          <a:rPr lang="pl-PL" i="1">
                            <a:latin typeface="Cambria Math" panose="02040503050406030204" pitchFamily="18" charset="0"/>
                          </a:rPr>
                          <m:t>𝑓𝑖𝑛</m:t>
                        </m:r>
                      </m:sup>
                    </m:sSup>
                    <m:r>
                      <a:rPr lang="pl-PL" i="1">
                        <a:latin typeface="Cambria Math" panose="02040503050406030204" pitchFamily="18" charset="0"/>
                      </a:rPr>
                      <m:t>→</m:t>
                    </m:r>
                    <m:r>
                      <a:rPr lang="pl-PL" i="1">
                        <a:latin typeface="Cambria Math" panose="02040503050406030204" pitchFamily="18" charset="0"/>
                      </a:rPr>
                      <m:t>ℝ</m:t>
                    </m:r>
                  </m:oMath>
                </a14:m>
                <a:r>
                  <a:rPr lang="pl-PL" dirty="0"/>
                  <a:t>, </a:t>
                </a:r>
              </a:p>
              <a:p>
                <a:r>
                  <a:rPr lang="pl-PL" dirty="0"/>
                  <a:t>Funkcja addytywna</a:t>
                </a:r>
              </a:p>
              <a:p>
                <a:pPr marL="0" indent="0">
                  <a:buNone/>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rPr>
                        <m:t>  </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𝒚</m:t>
                          </m:r>
                          <m:r>
                            <a:rPr lang="pl-PL" i="1">
                              <a:latin typeface="Cambria Math" panose="02040503050406030204" pitchFamily="18" charset="0"/>
                            </a:rPr>
                            <m:t>+</m:t>
                          </m:r>
                          <m:r>
                            <a:rPr lang="pl-PL" b="1" i="1">
                              <a:latin typeface="Cambria Math" panose="02040503050406030204" pitchFamily="18" charset="0"/>
                            </a:rPr>
                            <m:t>𝒙</m:t>
                          </m:r>
                        </m:e>
                      </m:d>
                      <m:r>
                        <a:rPr lang="pl-PL" i="1">
                          <a:latin typeface="Cambria Math" panose="02040503050406030204" pitchFamily="18" charset="0"/>
                        </a:rPr>
                        <m:t>=</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𝒚</m:t>
                          </m:r>
                        </m:e>
                      </m:d>
                      <m:r>
                        <a:rPr lang="pl-PL" i="1">
                          <a:latin typeface="Cambria Math" panose="02040503050406030204" pitchFamily="18" charset="0"/>
                        </a:rPr>
                        <m:t>+</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𝒙</m:t>
                          </m:r>
                        </m:e>
                      </m:d>
                      <m:r>
                        <a:rPr lang="pl-PL" i="1">
                          <a:latin typeface="Cambria Math" panose="02040503050406030204" pitchFamily="18" charset="0"/>
                        </a:rPr>
                        <m:t> </m:t>
                      </m:r>
                    </m:oMath>
                  </m:oMathPara>
                </a14:m>
                <a:endParaRPr lang="pl-PL" dirty="0"/>
              </a:p>
              <a:p>
                <a:r>
                  <a:rPr lang="pl-PL" dirty="0"/>
                  <a:t>Funkcja wypukła w sensie Jensena</a:t>
                </a:r>
              </a:p>
              <a:p>
                <a:pPr marL="0" indent="0">
                  <a:buNone/>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rPr>
                        <m:t> </m:t>
                      </m:r>
                      <m:f>
                        <m:fPr>
                          <m:ctrlPr>
                            <a:rPr lang="pl-PL" i="1">
                              <a:latin typeface="Cambria Math" panose="02040503050406030204" pitchFamily="18" charset="0"/>
                            </a:rPr>
                          </m:ctrlPr>
                        </m:fPr>
                        <m:num>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𝒚</m:t>
                              </m:r>
                            </m:e>
                          </m:d>
                          <m:r>
                            <a:rPr lang="pl-PL" i="1">
                              <a:latin typeface="Cambria Math" panose="02040503050406030204" pitchFamily="18" charset="0"/>
                            </a:rPr>
                            <m:t>+</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𝒙</m:t>
                              </m:r>
                            </m:e>
                          </m:d>
                        </m:num>
                        <m:den>
                          <m:r>
                            <a:rPr lang="pl-PL" i="1">
                              <a:latin typeface="Cambria Math" panose="02040503050406030204" pitchFamily="18" charset="0"/>
                            </a:rPr>
                            <m:t>2</m:t>
                          </m:r>
                        </m:den>
                      </m:f>
                      <m:r>
                        <a:rPr lang="pl-PL" b="0" i="1" smtClean="0">
                          <a:latin typeface="Cambria Math" panose="02040503050406030204" pitchFamily="18" charset="0"/>
                        </a:rPr>
                        <m:t>≥</m:t>
                      </m:r>
                      <m:r>
                        <a:rPr lang="pl-PL" i="1">
                          <a:latin typeface="Cambria Math" panose="02040503050406030204" pitchFamily="18" charset="0"/>
                        </a:rPr>
                        <m:t>𝑓</m:t>
                      </m:r>
                      <m:d>
                        <m:dPr>
                          <m:ctrlPr>
                            <a:rPr lang="pl-PL" i="1">
                              <a:latin typeface="Cambria Math" panose="02040503050406030204" pitchFamily="18" charset="0"/>
                            </a:rPr>
                          </m:ctrlPr>
                        </m:dPr>
                        <m:e>
                          <m:f>
                            <m:fPr>
                              <m:ctrlPr>
                                <a:rPr lang="pl-PL" b="1" i="1">
                                  <a:latin typeface="Cambria Math" panose="02040503050406030204" pitchFamily="18" charset="0"/>
                                </a:rPr>
                              </m:ctrlPr>
                            </m:fPr>
                            <m:num>
                              <m:r>
                                <a:rPr lang="pl-PL" b="1" i="1">
                                  <a:latin typeface="Cambria Math" panose="02040503050406030204" pitchFamily="18" charset="0"/>
                                </a:rPr>
                                <m:t>𝒚</m:t>
                              </m:r>
                              <m:r>
                                <a:rPr lang="pl-PL" i="1">
                                  <a:latin typeface="Cambria Math" panose="02040503050406030204" pitchFamily="18" charset="0"/>
                                </a:rPr>
                                <m:t>+</m:t>
                              </m:r>
                              <m:r>
                                <a:rPr lang="pl-PL" b="1" i="1">
                                  <a:latin typeface="Cambria Math" panose="02040503050406030204" pitchFamily="18" charset="0"/>
                                </a:rPr>
                                <m:t>𝒙</m:t>
                              </m:r>
                            </m:num>
                            <m:den>
                              <m:r>
                                <a:rPr lang="pl-PL" b="1" i="1">
                                  <a:latin typeface="Cambria Math" panose="02040503050406030204" pitchFamily="18" charset="0"/>
                                </a:rPr>
                                <m:t>𝟐</m:t>
                              </m:r>
                            </m:den>
                          </m:f>
                        </m:e>
                      </m:d>
                      <m:r>
                        <a:rPr lang="pl-PL" i="1">
                          <a:latin typeface="Cambria Math" panose="02040503050406030204" pitchFamily="18" charset="0"/>
                        </a:rPr>
                        <m:t> </m:t>
                      </m:r>
                    </m:oMath>
                  </m:oMathPara>
                </a14:m>
                <a:endParaRPr lang="pl-PL" dirty="0"/>
              </a:p>
              <a:p>
                <a:r>
                  <a:rPr lang="pl-PL" dirty="0"/>
                  <a:t>Funkcja </a:t>
                </a:r>
                <a:r>
                  <a:rPr lang="pl-PL" dirty="0" err="1"/>
                  <a:t>dekomponowalna</a:t>
                </a:r>
                <a:endParaRPr lang="pl-PL" dirty="0"/>
              </a:p>
              <a:p>
                <a:pPr marL="0" indent="0">
                  <a:buNone/>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𝒙</m:t>
                          </m:r>
                          <m:r>
                            <a:rPr lang="pl-PL" i="1">
                              <a:latin typeface="Cambria Math" panose="02040503050406030204" pitchFamily="18" charset="0"/>
                            </a:rPr>
                            <m:t>,</m:t>
                          </m:r>
                          <m:r>
                            <a:rPr lang="pl-PL" b="1" i="1">
                              <a:latin typeface="Cambria Math" panose="02040503050406030204" pitchFamily="18" charset="0"/>
                            </a:rPr>
                            <m:t>𝒚</m:t>
                          </m:r>
                        </m:e>
                      </m:d>
                      <m:r>
                        <a:rPr lang="pl-PL" i="1">
                          <a:latin typeface="Cambria Math" panose="02040503050406030204" pitchFamily="18" charset="0"/>
                        </a:rPr>
                        <m:t>=</m:t>
                      </m:r>
                      <m:r>
                        <a:rPr lang="pl-PL" i="1">
                          <a:latin typeface="Cambria Math" panose="02040503050406030204" pitchFamily="18" charset="0"/>
                        </a:rPr>
                        <m:t>𝑓</m:t>
                      </m:r>
                      <m:r>
                        <a:rPr lang="pl-PL" i="1">
                          <a:latin typeface="Cambria Math" panose="02040503050406030204" pitchFamily="18" charset="0"/>
                        </a:rPr>
                        <m:t>(</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𝒚</m:t>
                          </m:r>
                        </m:e>
                      </m:d>
                      <m:r>
                        <a:rPr lang="pl-PL" i="1">
                          <a:latin typeface="Cambria Math" panose="02040503050406030204" pitchFamily="18" charset="0"/>
                        </a:rPr>
                        <m:t>,</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𝒙</m:t>
                          </m:r>
                        </m:e>
                      </m:d>
                      <m:r>
                        <a:rPr lang="pl-PL" i="1">
                          <a:latin typeface="Cambria Math" panose="02040503050406030204" pitchFamily="18" charset="0"/>
                        </a:rPr>
                        <m:t>)</m:t>
                      </m:r>
                    </m:oMath>
                  </m:oMathPara>
                </a14:m>
                <a:endParaRPr lang="pl-PL" dirty="0"/>
              </a:p>
              <a:p>
                <a:r>
                  <a:rPr lang="pl-PL" dirty="0"/>
                  <a:t>Funkcja idempotentna</a:t>
                </a:r>
              </a:p>
              <a:p>
                <a:pPr marL="0" indent="0">
                  <a:buNone/>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rPr>
                        <m:t>𝑓</m:t>
                      </m:r>
                      <m:r>
                        <a:rPr lang="pl-PL" i="1">
                          <a:latin typeface="Cambria Math" panose="02040503050406030204" pitchFamily="18" charset="0"/>
                        </a:rPr>
                        <m:t>(</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𝒙</m:t>
                          </m:r>
                        </m:e>
                      </m:d>
                      <m:r>
                        <a:rPr lang="pl-PL" i="1">
                          <a:latin typeface="Cambria Math" panose="02040503050406030204" pitchFamily="18" charset="0"/>
                        </a:rPr>
                        <m:t>)=</m:t>
                      </m:r>
                      <m:r>
                        <a:rPr lang="pl-PL" i="1">
                          <a:latin typeface="Cambria Math" panose="02040503050406030204" pitchFamily="18" charset="0"/>
                        </a:rPr>
                        <m:t>𝑓</m:t>
                      </m:r>
                      <m:r>
                        <a:rPr lang="pl-PL" i="1">
                          <a:latin typeface="Cambria Math" panose="02040503050406030204" pitchFamily="18" charset="0"/>
                        </a:rPr>
                        <m:t>(</m:t>
                      </m:r>
                      <m:r>
                        <a:rPr lang="pl-PL" b="1" i="1">
                          <a:latin typeface="Cambria Math" panose="02040503050406030204" pitchFamily="18" charset="0"/>
                        </a:rPr>
                        <m:t>𝒙</m:t>
                      </m:r>
                      <m:r>
                        <a:rPr lang="pl-PL" i="1">
                          <a:latin typeface="Cambria Math" panose="02040503050406030204" pitchFamily="18" charset="0"/>
                        </a:rPr>
                        <m:t>)</m:t>
                      </m:r>
                    </m:oMath>
                  </m:oMathPara>
                </a14:m>
                <a:endParaRPr lang="pl-PL" dirty="0"/>
              </a:p>
              <a:p>
                <a:r>
                  <a:rPr lang="pl-PL" dirty="0"/>
                  <a:t>Monotoniczna</a:t>
                </a:r>
              </a:p>
              <a:p>
                <a:pPr marL="0" indent="0">
                  <a:buNone/>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rPr>
                        <m:t> </m:t>
                      </m:r>
                      <m:r>
                        <a:rPr lang="pl-PL" b="1" i="1">
                          <a:latin typeface="Cambria Math" panose="02040503050406030204" pitchFamily="18" charset="0"/>
                        </a:rPr>
                        <m:t>𝒚</m:t>
                      </m:r>
                      <m:r>
                        <a:rPr lang="pl-PL" i="1">
                          <a:latin typeface="Cambria Math" panose="02040503050406030204" pitchFamily="18" charset="0"/>
                        </a:rPr>
                        <m:t>≤</m:t>
                      </m:r>
                      <m:r>
                        <a:rPr lang="pl-PL" b="1" i="1">
                          <a:latin typeface="Cambria Math" panose="02040503050406030204" pitchFamily="18" charset="0"/>
                        </a:rPr>
                        <m:t>𝒙</m:t>
                      </m:r>
                      <m:r>
                        <a:rPr lang="pl-PL" i="1">
                          <a:latin typeface="Cambria Math" panose="02040503050406030204" pitchFamily="18" charset="0"/>
                        </a:rPr>
                        <m:t>→ </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𝒚</m:t>
                          </m:r>
                        </m:e>
                      </m:d>
                      <m:r>
                        <a:rPr lang="pl-PL" i="1">
                          <a:latin typeface="Cambria Math" panose="02040503050406030204" pitchFamily="18" charset="0"/>
                        </a:rPr>
                        <m:t>≤</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𝒙</m:t>
                          </m:r>
                        </m:e>
                      </m:d>
                    </m:oMath>
                  </m:oMathPara>
                </a14:m>
                <a:endParaRPr lang="pl-PL" dirty="0"/>
              </a:p>
              <a:p>
                <a:r>
                  <a:rPr lang="pl-PL" dirty="0"/>
                  <a:t>Punkt stały</a:t>
                </a:r>
              </a:p>
              <a:p>
                <a:pPr marL="0" indent="0">
                  <a:buNone/>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rPr>
                        <m:t>  </m:t>
                      </m:r>
                      <m:r>
                        <a:rPr lang="pl-PL" i="1">
                          <a:latin typeface="Cambria Math" panose="02040503050406030204" pitchFamily="18" charset="0"/>
                        </a:rPr>
                        <m:t>𝑓</m:t>
                      </m:r>
                      <m:d>
                        <m:dPr>
                          <m:ctrlPr>
                            <a:rPr lang="pl-PL" i="1">
                              <a:latin typeface="Cambria Math" panose="02040503050406030204" pitchFamily="18" charset="0"/>
                            </a:rPr>
                          </m:ctrlPr>
                        </m:dPr>
                        <m:e>
                          <m:r>
                            <a:rPr lang="pl-PL" b="1" i="1">
                              <a:latin typeface="Cambria Math" panose="02040503050406030204" pitchFamily="18" charset="0"/>
                            </a:rPr>
                            <m:t>𝒂</m:t>
                          </m:r>
                        </m:e>
                      </m:d>
                      <m:r>
                        <a:rPr lang="pl-PL" i="1">
                          <a:latin typeface="Cambria Math" panose="02040503050406030204" pitchFamily="18" charset="0"/>
                        </a:rPr>
                        <m:t>=</m:t>
                      </m:r>
                      <m:r>
                        <a:rPr lang="pl-PL" i="1">
                          <a:latin typeface="Cambria Math" panose="02040503050406030204" pitchFamily="18" charset="0"/>
                        </a:rPr>
                        <m:t>𝑎</m:t>
                      </m:r>
                    </m:oMath>
                  </m:oMathPara>
                </a14:m>
                <a:endParaRPr lang="pl-PL" dirty="0"/>
              </a:p>
            </p:txBody>
          </p:sp>
        </mc:Choice>
        <mc:Fallback xmlns="">
          <p:sp>
            <p:nvSpPr>
              <p:cNvPr id="3" name="Symbol zastępczy zawartości 2">
                <a:extLst>
                  <a:ext uri="{FF2B5EF4-FFF2-40B4-BE49-F238E27FC236}">
                    <a16:creationId xmlns:a16="http://schemas.microsoft.com/office/drawing/2014/main" id="{52AB4100-7178-463E-883B-C39DA3CDC719}"/>
                  </a:ext>
                </a:extLst>
              </p:cNvPr>
              <p:cNvSpPr>
                <a:spLocks noGrp="1" noRot="1" noChangeAspect="1" noMove="1" noResize="1" noEditPoints="1" noAdjustHandles="1" noChangeArrowheads="1" noChangeShapeType="1" noTextEdit="1"/>
              </p:cNvSpPr>
              <p:nvPr>
                <p:ph idx="1"/>
              </p:nvPr>
            </p:nvSpPr>
            <p:spPr>
              <a:xfrm>
                <a:off x="677333" y="1404731"/>
                <a:ext cx="9023257" cy="5162324"/>
              </a:xfrm>
              <a:blipFill>
                <a:blip r:embed="rId2"/>
                <a:stretch>
                  <a:fillRect l="-135" t="-708"/>
                </a:stretch>
              </a:blipFill>
            </p:spPr>
            <p:txBody>
              <a:bodyPr/>
              <a:lstStyle/>
              <a:p>
                <a:r>
                  <a:rPr lang="pl-PL">
                    <a:noFill/>
                  </a:rPr>
                  <a:t> </a:t>
                </a:r>
              </a:p>
            </p:txBody>
          </p:sp>
        </mc:Fallback>
      </mc:AlternateContent>
    </p:spTree>
    <p:extLst>
      <p:ext uri="{BB962C8B-B14F-4D97-AF65-F5344CB8AC3E}">
        <p14:creationId xmlns:p14="http://schemas.microsoft.com/office/powerpoint/2010/main" val="354539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E4A164-0910-4195-81DA-D3BE0AE1ACA1}"/>
              </a:ext>
            </a:extLst>
          </p:cNvPr>
          <p:cNvSpPr>
            <a:spLocks noGrp="1"/>
          </p:cNvSpPr>
          <p:nvPr>
            <p:ph type="title"/>
          </p:nvPr>
        </p:nvSpPr>
        <p:spPr/>
        <p:txBody>
          <a:bodyPr/>
          <a:lstStyle/>
          <a:p>
            <a:r>
              <a:rPr lang="pl-PL" dirty="0"/>
              <a:t>Skale pomiarowe</a:t>
            </a:r>
          </a:p>
        </p:txBody>
      </p:sp>
      <p:sp>
        <p:nvSpPr>
          <p:cNvPr id="3" name="Symbol zastępczy zawartości 2">
            <a:extLst>
              <a:ext uri="{FF2B5EF4-FFF2-40B4-BE49-F238E27FC236}">
                <a16:creationId xmlns:a16="http://schemas.microsoft.com/office/drawing/2014/main" id="{52AB4100-7178-463E-883B-C39DA3CDC719}"/>
              </a:ext>
            </a:extLst>
          </p:cNvPr>
          <p:cNvSpPr>
            <a:spLocks noGrp="1"/>
          </p:cNvSpPr>
          <p:nvPr>
            <p:ph idx="1"/>
          </p:nvPr>
        </p:nvSpPr>
        <p:spPr>
          <a:xfrm>
            <a:off x="677333" y="1404731"/>
            <a:ext cx="9023257" cy="5162324"/>
          </a:xfrm>
        </p:spPr>
        <p:txBody>
          <a:bodyPr>
            <a:normAutofit/>
          </a:bodyPr>
          <a:lstStyle/>
          <a:p>
            <a:r>
              <a:rPr lang="pl-PL" dirty="0"/>
              <a:t>Skala pomiarowa to system kodowania wyników pomiaru / danych</a:t>
            </a:r>
          </a:p>
          <a:p>
            <a:r>
              <a:rPr lang="pl-PL" dirty="0"/>
              <a:t>Skala pomiarowa wpływa na operacje jakie można wykonać na danych</a:t>
            </a:r>
          </a:p>
          <a:p>
            <a:r>
              <a:rPr lang="pl-PL" dirty="0"/>
              <a:t>Klasyfikacja </a:t>
            </a:r>
            <a:r>
              <a:rPr lang="pl-PL" dirty="0" err="1"/>
              <a:t>skal</a:t>
            </a:r>
            <a:r>
              <a:rPr lang="pl-PL" dirty="0"/>
              <a:t>: </a:t>
            </a:r>
          </a:p>
          <a:p>
            <a:pPr marL="623888" indent="-246063">
              <a:buFont typeface="Arial" panose="020B0604020202020204" pitchFamily="34" charset="0"/>
              <a:buChar char="•"/>
            </a:pPr>
            <a:r>
              <a:rPr lang="pl-PL" dirty="0"/>
              <a:t>nominalna - wartości na tej skali nie mają oczywistego uporządkowania. Jedyną dozwoloną relacją porównującą dwie wartości na skali nominalnej jest równość.</a:t>
            </a:r>
          </a:p>
          <a:p>
            <a:pPr marL="623888" indent="-246063">
              <a:buFont typeface="Arial" panose="020B0604020202020204" pitchFamily="34" charset="0"/>
              <a:buChar char="•"/>
            </a:pPr>
            <a:r>
              <a:rPr lang="pl-PL" dirty="0"/>
              <a:t>porządkowa - wartości mają jasno określony porządek, ale nie są dane odległości między nimi, </a:t>
            </a:r>
          </a:p>
          <a:p>
            <a:pPr marL="623888" indent="-246063">
              <a:buFont typeface="Arial" panose="020B0604020202020204" pitchFamily="34" charset="0"/>
              <a:buChar char="•"/>
            </a:pPr>
            <a:r>
              <a:rPr lang="pl-PL" dirty="0"/>
              <a:t>interwałowa (przedziałowa) – różnice pomiędzy wartościami mają sensowną interpretację, ale ich iloraz nie, </a:t>
            </a:r>
          </a:p>
          <a:p>
            <a:pPr marL="623888" indent="-246063">
              <a:buFont typeface="Arial" panose="020B0604020202020204" pitchFamily="34" charset="0"/>
              <a:buChar char="•"/>
            </a:pPr>
            <a:r>
              <a:rPr lang="pl-PL" dirty="0"/>
              <a:t>ilorazowa (stosunkowa) – nie tylko różnice, ale także ilorazy wielkości mają interpretację. </a:t>
            </a:r>
          </a:p>
          <a:p>
            <a:r>
              <a:rPr lang="pl-PL" dirty="0"/>
              <a:t>Przykłady zmiennych wg </a:t>
            </a:r>
            <a:r>
              <a:rPr lang="pl-PL" dirty="0" err="1"/>
              <a:t>skal</a:t>
            </a:r>
            <a:r>
              <a:rPr lang="pl-PL" dirty="0"/>
              <a:t>: płeć, miejscowość; wykształcenie, wielkość firmy; temperatura; zarobki, masa. </a:t>
            </a:r>
          </a:p>
        </p:txBody>
      </p:sp>
    </p:spTree>
    <p:extLst>
      <p:ext uri="{BB962C8B-B14F-4D97-AF65-F5344CB8AC3E}">
        <p14:creationId xmlns:p14="http://schemas.microsoft.com/office/powerpoint/2010/main" val="113506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E4A164-0910-4195-81DA-D3BE0AE1ACA1}"/>
              </a:ext>
            </a:extLst>
          </p:cNvPr>
          <p:cNvSpPr>
            <a:spLocks noGrp="1"/>
          </p:cNvSpPr>
          <p:nvPr>
            <p:ph type="title"/>
          </p:nvPr>
        </p:nvSpPr>
        <p:spPr/>
        <p:txBody>
          <a:bodyPr/>
          <a:lstStyle/>
          <a:p>
            <a:r>
              <a:rPr lang="pl-PL" dirty="0"/>
              <a:t>Miary położenia </a:t>
            </a:r>
          </a:p>
        </p:txBody>
      </p:sp>
      <p:sp>
        <p:nvSpPr>
          <p:cNvPr id="3" name="Symbol zastępczy zawartości 2">
            <a:extLst>
              <a:ext uri="{FF2B5EF4-FFF2-40B4-BE49-F238E27FC236}">
                <a16:creationId xmlns:a16="http://schemas.microsoft.com/office/drawing/2014/main" id="{52AB4100-7178-463E-883B-C39DA3CDC719}"/>
              </a:ext>
            </a:extLst>
          </p:cNvPr>
          <p:cNvSpPr>
            <a:spLocks noGrp="1"/>
          </p:cNvSpPr>
          <p:nvPr>
            <p:ph idx="1"/>
          </p:nvPr>
        </p:nvSpPr>
        <p:spPr>
          <a:xfrm>
            <a:off x="677333" y="1404731"/>
            <a:ext cx="9023257" cy="5162324"/>
          </a:xfrm>
        </p:spPr>
        <p:txBody>
          <a:bodyPr>
            <a:normAutofit/>
          </a:bodyPr>
          <a:lstStyle/>
          <a:p>
            <a:r>
              <a:rPr lang="pl-PL" dirty="0"/>
              <a:t>Miary położenia wskazują wokół jakich wartości skupia się rozkład analizowanych zmiennych. Dzieli się je na klasyczne i pozycyjne. </a:t>
            </a:r>
          </a:p>
          <a:p>
            <a:r>
              <a:rPr lang="pl-PL" dirty="0"/>
              <a:t>Miary </a:t>
            </a:r>
            <a:r>
              <a:rPr lang="pl-PL" b="1" dirty="0"/>
              <a:t>klasyczne</a:t>
            </a:r>
            <a:r>
              <a:rPr lang="pl-PL" dirty="0"/>
              <a:t> to średnie: arytmetyczna, harmoniczna i geometryczna.</a:t>
            </a:r>
          </a:p>
          <a:p>
            <a:r>
              <a:rPr lang="pl-PL" dirty="0"/>
              <a:t>Do miar </a:t>
            </a:r>
            <a:r>
              <a:rPr lang="pl-PL" b="1" dirty="0"/>
              <a:t>pozycyjnych</a:t>
            </a:r>
            <a:r>
              <a:rPr lang="pl-PL" dirty="0"/>
              <a:t> należy dominanta (modalna, wartość najczęstsza) oraz </a:t>
            </a:r>
            <a:r>
              <a:rPr lang="pl-PL" dirty="0" err="1"/>
              <a:t>kwantyle</a:t>
            </a:r>
            <a:r>
              <a:rPr lang="pl-PL" dirty="0"/>
              <a:t>. Wśród </a:t>
            </a:r>
            <a:r>
              <a:rPr lang="pl-PL" dirty="0" err="1"/>
              <a:t>kwantyli</a:t>
            </a:r>
            <a:r>
              <a:rPr lang="pl-PL" dirty="0"/>
              <a:t> najczęściej stosowane są: </a:t>
            </a:r>
          </a:p>
          <a:p>
            <a:pPr marL="623888" indent="-246063">
              <a:buFont typeface="Arial" panose="020B0604020202020204" pitchFamily="34" charset="0"/>
              <a:buChar char="•"/>
            </a:pPr>
            <a:r>
              <a:rPr lang="pl-PL" dirty="0"/>
              <a:t>mediana (dzieli zbiorowość na dwie równe części pod względem liczebności)</a:t>
            </a:r>
          </a:p>
          <a:p>
            <a:pPr marL="623888" indent="-246063">
              <a:buFont typeface="Arial" panose="020B0604020202020204" pitchFamily="34" charset="0"/>
              <a:buChar char="•"/>
            </a:pPr>
            <a:r>
              <a:rPr lang="pl-PL" dirty="0" err="1"/>
              <a:t>kwartyle</a:t>
            </a:r>
            <a:r>
              <a:rPr lang="pl-PL" dirty="0"/>
              <a:t> (dzielące zbiorowość na cztery części pod względem liczebności), </a:t>
            </a:r>
          </a:p>
          <a:p>
            <a:pPr marL="623888" indent="-246063">
              <a:buFont typeface="Arial" panose="020B0604020202020204" pitchFamily="34" charset="0"/>
              <a:buChar char="•"/>
            </a:pPr>
            <a:r>
              <a:rPr lang="pl-PL" dirty="0" err="1"/>
              <a:t>kwintyle</a:t>
            </a:r>
            <a:r>
              <a:rPr lang="pl-PL" dirty="0"/>
              <a:t> (dzielące zbiorowość na pięć części), </a:t>
            </a:r>
          </a:p>
          <a:p>
            <a:pPr marL="623888" indent="-246063">
              <a:buFont typeface="Arial" panose="020B0604020202020204" pitchFamily="34" charset="0"/>
              <a:buChar char="•"/>
            </a:pPr>
            <a:r>
              <a:rPr lang="pl-PL" dirty="0"/>
              <a:t>decyle (dzielące zbiorowość na dziesięć części) </a:t>
            </a:r>
          </a:p>
          <a:p>
            <a:pPr marL="623888" indent="-246063">
              <a:buFont typeface="Arial" panose="020B0604020202020204" pitchFamily="34" charset="0"/>
              <a:buChar char="•"/>
            </a:pPr>
            <a:r>
              <a:rPr lang="pl-PL" dirty="0" err="1"/>
              <a:t>percentyle</a:t>
            </a:r>
            <a:r>
              <a:rPr lang="pl-PL" dirty="0"/>
              <a:t> (dzielące zbiorowość na sto części).</a:t>
            </a:r>
          </a:p>
          <a:p>
            <a:r>
              <a:rPr lang="pl-PL" dirty="0"/>
              <a:t>Obydwie grupy średnich (klasyczne i pozycyjne) nie wykluczają się, ale nawzajem uzupełniają. Każda z nich opisuje bowiem poziom wartości cechy z innego punktu widzenia. </a:t>
            </a:r>
          </a:p>
        </p:txBody>
      </p:sp>
    </p:spTree>
    <p:extLst>
      <p:ext uri="{BB962C8B-B14F-4D97-AF65-F5344CB8AC3E}">
        <p14:creationId xmlns:p14="http://schemas.microsoft.com/office/powerpoint/2010/main" val="276708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0E992A39-A101-4B36-861C-7FEE0DE3AA3D}"/>
              </a:ext>
            </a:extLst>
          </p:cNvPr>
          <p:cNvPicPr>
            <a:picLocks noChangeAspect="1"/>
          </p:cNvPicPr>
          <p:nvPr/>
        </p:nvPicPr>
        <p:blipFill>
          <a:blip r:embed="rId2"/>
          <a:stretch>
            <a:fillRect/>
          </a:stretch>
        </p:blipFill>
        <p:spPr>
          <a:xfrm>
            <a:off x="2096218" y="284672"/>
            <a:ext cx="7750731" cy="6497244"/>
          </a:xfrm>
          <a:prstGeom prst="rect">
            <a:avLst/>
          </a:prstGeom>
        </p:spPr>
      </p:pic>
    </p:spTree>
    <p:extLst>
      <p:ext uri="{BB962C8B-B14F-4D97-AF65-F5344CB8AC3E}">
        <p14:creationId xmlns:p14="http://schemas.microsoft.com/office/powerpoint/2010/main" val="717550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AAD5C6-D8F7-461A-900F-C7A01D2500D2}"/>
              </a:ext>
            </a:extLst>
          </p:cNvPr>
          <p:cNvSpPr>
            <a:spLocks noGrp="1"/>
          </p:cNvSpPr>
          <p:nvPr>
            <p:ph type="title"/>
          </p:nvPr>
        </p:nvSpPr>
        <p:spPr/>
        <p:txBody>
          <a:bodyPr/>
          <a:lstStyle/>
          <a:p>
            <a:r>
              <a:rPr lang="pl-PL" dirty="0"/>
              <a:t>Miary położenia klasyczne</a:t>
            </a:r>
            <a:br>
              <a:rPr lang="pl-PL" dirty="0"/>
            </a:br>
            <a:r>
              <a:rPr lang="pl-PL" sz="2800" dirty="0"/>
              <a:t>ŚREDNIA ARYTMETYCZNA</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D57AABDA-226A-453E-A034-95D2F7D8F995}"/>
                  </a:ext>
                </a:extLst>
              </p:cNvPr>
              <p:cNvSpPr>
                <a:spLocks noGrp="1"/>
              </p:cNvSpPr>
              <p:nvPr>
                <p:ph idx="1"/>
              </p:nvPr>
            </p:nvSpPr>
            <p:spPr>
              <a:xfrm>
                <a:off x="677334" y="1714500"/>
                <a:ext cx="8834966" cy="4533899"/>
              </a:xfrm>
            </p:spPr>
            <p:txBody>
              <a:bodyPr>
                <a:normAutofit fontScale="92500" lnSpcReduction="10000"/>
              </a:bodyPr>
              <a:lstStyle/>
              <a:p>
                <a:r>
                  <a:rPr lang="pl-PL" dirty="0"/>
                  <a:t>Jest ilorazem sumy wartości zmiennej i liczebności badanej zbiorowości</a:t>
                </a:r>
              </a:p>
              <a:p>
                <a:endParaRPr lang="pl-PL" dirty="0"/>
              </a:p>
              <a:p>
                <a:pPr marL="0" indent="0">
                  <a:buNone/>
                </a:pPr>
                <a14:m>
                  <m:oMathPara xmlns:m="http://schemas.openxmlformats.org/officeDocument/2006/math">
                    <m:oMathParaPr>
                      <m:jc m:val="centerGroup"/>
                    </m:oMathParaPr>
                    <m:oMath xmlns:m="http://schemas.openxmlformats.org/officeDocument/2006/math">
                      <m:acc>
                        <m:accPr>
                          <m:chr m:val="̅"/>
                          <m:ctrlPr>
                            <a:rPr lang="pl-PL" b="0" i="1" smtClean="0">
                              <a:latin typeface="Cambria Math" panose="02040503050406030204" pitchFamily="18" charset="0"/>
                            </a:rPr>
                          </m:ctrlPr>
                        </m:accPr>
                        <m:e>
                          <m:r>
                            <a:rPr lang="pl-PL" b="0" i="1" smtClean="0">
                              <a:latin typeface="Cambria Math" panose="02040503050406030204" pitchFamily="18" charset="0"/>
                            </a:rPr>
                            <m:t>𝑥</m:t>
                          </m:r>
                        </m:e>
                      </m:acc>
                      <m:r>
                        <a:rPr lang="pl-PL" b="0" i="1" smtClean="0">
                          <a:latin typeface="Cambria Math" panose="02040503050406030204" pitchFamily="18" charset="0"/>
                        </a:rPr>
                        <m:t>=</m:t>
                      </m:r>
                      <m:f>
                        <m:fPr>
                          <m:ctrlPr>
                            <a:rPr lang="pl-PL" b="0"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𝑥</m:t>
                              </m:r>
                            </m:e>
                            <m:sub>
                              <m:r>
                                <a:rPr lang="pl-PL" i="1">
                                  <a:latin typeface="Cambria Math" panose="02040503050406030204" pitchFamily="18" charset="0"/>
                                </a:rPr>
                                <m:t>𝑛</m:t>
                              </m:r>
                            </m:sub>
                          </m:sSub>
                        </m:num>
                        <m:den>
                          <m:r>
                            <a:rPr lang="pl-PL" b="0" i="1" smtClean="0">
                              <a:latin typeface="Cambria Math" panose="02040503050406030204" pitchFamily="18" charset="0"/>
                            </a:rPr>
                            <m:t>𝑛</m:t>
                          </m:r>
                        </m:den>
                      </m:f>
                    </m:oMath>
                  </m:oMathPara>
                </a14:m>
                <a:endParaRPr lang="pl-PL" dirty="0"/>
              </a:p>
              <a:p>
                <a:pPr marL="0" indent="0">
                  <a:buNone/>
                </a:pPr>
                <a:r>
                  <a:rPr lang="pl-PL" dirty="0"/>
                  <a:t>gdzie:</a:t>
                </a:r>
              </a:p>
              <a:p>
                <a:pPr marL="0" indent="0">
                  <a:buNone/>
                </a:pP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𝑥</m:t>
                        </m:r>
                      </m:e>
                      <m:sub>
                        <m:r>
                          <a:rPr lang="pl-PL" b="0" i="1" smtClean="0">
                            <a:latin typeface="Cambria Math" panose="02040503050406030204" pitchFamily="18" charset="0"/>
                          </a:rPr>
                          <m:t>1</m:t>
                        </m:r>
                      </m:sub>
                    </m:sSub>
                  </m:oMath>
                </a14:m>
                <a:r>
                  <a:rPr lang="pl-PL" dirty="0"/>
                  <a:t>,…,</a:t>
                </a:r>
                <a14:m>
                  <m:oMath xmlns:m="http://schemas.openxmlformats.org/officeDocument/2006/math">
                    <m:sSub>
                      <m:sSubPr>
                        <m:ctrlPr>
                          <a:rPr lang="pl-PL" i="1" dirty="0" smtClean="0">
                            <a:latin typeface="Cambria Math" panose="02040503050406030204" pitchFamily="18" charset="0"/>
                          </a:rPr>
                        </m:ctrlPr>
                      </m:sSubPr>
                      <m:e>
                        <m:r>
                          <a:rPr lang="pl-PL" b="0" i="1" dirty="0" smtClean="0">
                            <a:latin typeface="Cambria Math" panose="02040503050406030204" pitchFamily="18" charset="0"/>
                          </a:rPr>
                          <m:t>𝑥</m:t>
                        </m:r>
                      </m:e>
                      <m:sub>
                        <m:r>
                          <a:rPr lang="pl-PL" b="0" i="1" dirty="0" smtClean="0">
                            <a:latin typeface="Cambria Math" panose="02040503050406030204" pitchFamily="18" charset="0"/>
                          </a:rPr>
                          <m:t>𝑛</m:t>
                        </m:r>
                      </m:sub>
                    </m:sSub>
                  </m:oMath>
                </a14:m>
                <a:r>
                  <a:rPr lang="pl-PL" dirty="0"/>
                  <a:t> - kolejne obserwacje,</a:t>
                </a:r>
              </a:p>
              <a:p>
                <a:pPr marL="0" indent="0">
                  <a:buNone/>
                </a:pPr>
                <a14:m>
                  <m:oMath xmlns:m="http://schemas.openxmlformats.org/officeDocument/2006/math">
                    <m:r>
                      <a:rPr lang="pl-PL" b="0" i="1" smtClean="0">
                        <a:latin typeface="Cambria Math" panose="02040503050406030204" pitchFamily="18" charset="0"/>
                      </a:rPr>
                      <m:t>𝑛</m:t>
                    </m:r>
                  </m:oMath>
                </a14:m>
                <a:r>
                  <a:rPr lang="pl-PL" dirty="0"/>
                  <a:t> – liczebność danej zbiorowości.</a:t>
                </a:r>
              </a:p>
              <a:p>
                <a:pPr marL="0" indent="0">
                  <a:buNone/>
                </a:pPr>
                <a:endParaRPr lang="pl-PL" dirty="0"/>
              </a:p>
              <a:p>
                <a:pPr marL="0" indent="0">
                  <a:buNone/>
                </a:pPr>
                <a:r>
                  <a:rPr lang="pl-PL" dirty="0"/>
                  <a:t>5% średnia ucięta - średnia wyznaczona z wartości zmiennej , z których wyeliminowano 5% największych i 5% najmniejszych wartości. </a:t>
                </a:r>
              </a:p>
              <a:p>
                <a:pPr marL="0" indent="0">
                  <a:buNone/>
                </a:pPr>
                <a:r>
                  <a:rPr lang="pl-PL" dirty="0"/>
                  <a:t>Wartość 5% średniej uciętej wyznacza się gdy chcemy aby zmienne nietypowe nie zakłócały wartości średniej.</a:t>
                </a:r>
              </a:p>
              <a:p>
                <a:pPr marL="0" indent="0">
                  <a:buNone/>
                </a:pPr>
                <a:endParaRPr lang="pl-PL" dirty="0"/>
              </a:p>
              <a:p>
                <a:pPr marL="0" indent="0">
                  <a:buNone/>
                </a:pPr>
                <a:r>
                  <a:rPr lang="pl-PL" dirty="0"/>
                  <a:t>Zastosowanie: średnia ocen, średnie wynagrodzenie.</a:t>
                </a:r>
              </a:p>
              <a:p>
                <a:pPr marL="0" indent="0">
                  <a:buNone/>
                </a:pPr>
                <a:endParaRPr lang="pl-PL" dirty="0"/>
              </a:p>
            </p:txBody>
          </p:sp>
        </mc:Choice>
        <mc:Fallback xmlns="">
          <p:sp>
            <p:nvSpPr>
              <p:cNvPr id="3" name="Symbol zastępczy zawartości 2">
                <a:extLst>
                  <a:ext uri="{FF2B5EF4-FFF2-40B4-BE49-F238E27FC236}">
                    <a16:creationId xmlns:a16="http://schemas.microsoft.com/office/drawing/2014/main" id="{D57AABDA-226A-453E-A034-95D2F7D8F995}"/>
                  </a:ext>
                </a:extLst>
              </p:cNvPr>
              <p:cNvSpPr>
                <a:spLocks noGrp="1" noRot="1" noChangeAspect="1" noMove="1" noResize="1" noEditPoints="1" noAdjustHandles="1" noChangeArrowheads="1" noChangeShapeType="1" noTextEdit="1"/>
              </p:cNvSpPr>
              <p:nvPr>
                <p:ph idx="1"/>
              </p:nvPr>
            </p:nvSpPr>
            <p:spPr>
              <a:xfrm>
                <a:off x="677334" y="1714500"/>
                <a:ext cx="8834966" cy="4533899"/>
              </a:xfrm>
              <a:blipFill>
                <a:blip r:embed="rId2"/>
                <a:stretch>
                  <a:fillRect l="-414" t="-941" b="-1210"/>
                </a:stretch>
              </a:blipFill>
            </p:spPr>
            <p:txBody>
              <a:bodyPr/>
              <a:lstStyle/>
              <a:p>
                <a:r>
                  <a:rPr lang="pl-PL">
                    <a:noFill/>
                  </a:rPr>
                  <a:t> </a:t>
                </a:r>
              </a:p>
            </p:txBody>
          </p:sp>
        </mc:Fallback>
      </mc:AlternateContent>
    </p:spTree>
    <p:extLst>
      <p:ext uri="{BB962C8B-B14F-4D97-AF65-F5344CB8AC3E}">
        <p14:creationId xmlns:p14="http://schemas.microsoft.com/office/powerpoint/2010/main" val="2356668142"/>
      </p:ext>
    </p:extLst>
  </p:cSld>
  <p:clrMapOvr>
    <a:masterClrMapping/>
  </p:clrMapOvr>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5550</TotalTime>
  <Words>2874</Words>
  <Application>Microsoft Office PowerPoint</Application>
  <PresentationFormat>Panoramiczny</PresentationFormat>
  <Paragraphs>288</Paragraphs>
  <Slides>46</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46</vt:i4>
      </vt:variant>
    </vt:vector>
  </HeadingPairs>
  <TitlesOfParts>
    <vt:vector size="52" baseType="lpstr">
      <vt:lpstr>Arial</vt:lpstr>
      <vt:lpstr>Cambria Math</vt:lpstr>
      <vt:lpstr>Courier New</vt:lpstr>
      <vt:lpstr>Trebuchet MS</vt:lpstr>
      <vt:lpstr>Wingdings 3</vt:lpstr>
      <vt:lpstr>Faseta</vt:lpstr>
      <vt:lpstr>Statystyka opisowa w R</vt:lpstr>
      <vt:lpstr>Czym jest statystyka opisowa? </vt:lpstr>
      <vt:lpstr>W jaki sposób dokonywany jest opis w statystyce opisowej? </vt:lpstr>
      <vt:lpstr>Własności miar</vt:lpstr>
      <vt:lpstr>Własności miar</vt:lpstr>
      <vt:lpstr>Skale pomiarowe</vt:lpstr>
      <vt:lpstr>Miary położenia </vt:lpstr>
      <vt:lpstr>Prezentacja programu PowerPoint</vt:lpstr>
      <vt:lpstr>Miary położenia klasyczne ŚREDNIA ARYTMETYCZNA</vt:lpstr>
      <vt:lpstr>Miary położenia klasyczne ŚREDNIA GEOMETRYCZNA</vt:lpstr>
      <vt:lpstr>Miary położenia klasyczne ŚREDNIA HARMONICZNA</vt:lpstr>
      <vt:lpstr>Własności średnich</vt:lpstr>
      <vt:lpstr>Własności średnich</vt:lpstr>
      <vt:lpstr>Miary położenia pozycyjne Dominanta</vt:lpstr>
      <vt:lpstr>Miary położenia pozycyjne Mediana</vt:lpstr>
      <vt:lpstr>Miary położenia pozycyjne Kwantyle </vt:lpstr>
      <vt:lpstr>Miary położenia pozycyjne Decyle i centyle </vt:lpstr>
      <vt:lpstr>Siatki centylowe</vt:lpstr>
      <vt:lpstr>Miary zmienności (rozproszenia, dyspersji)</vt:lpstr>
      <vt:lpstr>Prezentacja programu PowerPoint</vt:lpstr>
      <vt:lpstr>Miary zmienności klasyczne WARIANCJA</vt:lpstr>
      <vt:lpstr>Miary zmienności klasyczne ODCHYLENIE STANDARDOWE</vt:lpstr>
      <vt:lpstr>Miary zmienności klasyczne ODCHYLENIE PRZECIĘTNE</vt:lpstr>
      <vt:lpstr>Miary zmienności WSPÓŁCZYNNIK ZMNIENNOSĆI KLASYCZNY</vt:lpstr>
      <vt:lpstr>Miary zmienności pozycyjne ROZSTĘP</vt:lpstr>
      <vt:lpstr>Miary zmienności pozycyjne ODCHYLENIE ĆWIARTKOWE</vt:lpstr>
      <vt:lpstr>Miary zmienności pozycyjne ROZSTĘP ĆWIARTKOWY</vt:lpstr>
      <vt:lpstr>Miary zmienności WSPÓŁCZYNNIK ZMNIENNOSĆI POZYCYJNY</vt:lpstr>
      <vt:lpstr>Miary asymetrii </vt:lpstr>
      <vt:lpstr>Miary asymetrii</vt:lpstr>
      <vt:lpstr>Prezentacja programu PowerPoint</vt:lpstr>
      <vt:lpstr>Miary asymetrii TRZECI MOMENT CENTRALNY</vt:lpstr>
      <vt:lpstr>Miary asymetrii TRZECI MOMENT CENTRALNY STANDARYZOWANY</vt:lpstr>
      <vt:lpstr>Miary asymetrii pozycyjne “Klasyczno-pozycyjny” wskaźnik skośności Pozycyjny wskaźnik skośności</vt:lpstr>
      <vt:lpstr>Miary asymetrii pozycyjne Wskaźnik asymetrii Pearsona</vt:lpstr>
      <vt:lpstr>Miary asymetrii pozycyjne Współczynnik asymetrii Yule’a-Kentall’a</vt:lpstr>
      <vt:lpstr>Warto zauważyć</vt:lpstr>
      <vt:lpstr>Miary koncentracji Czwarty standaryzowany moment centralny</vt:lpstr>
      <vt:lpstr>Prezentacja programu PowerPoint</vt:lpstr>
      <vt:lpstr>Miary koncentracji Kurtoza</vt:lpstr>
      <vt:lpstr>Miary koncentracji Kurtoza</vt:lpstr>
      <vt:lpstr>Graficzna prezentacja wyników</vt:lpstr>
      <vt:lpstr>Histogram</vt:lpstr>
      <vt:lpstr>Wykres kolumnowy </vt:lpstr>
      <vt:lpstr>Wykres pudełkowy</vt:lpstr>
      <vt:lpstr>Wykres rozrzutu (punktowy)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Statystyka opisowa w R</dc:title>
  <dc:creator>Giemza Agnieszka</dc:creator>
  <cp:lastModifiedBy>Wójcik Sebastian</cp:lastModifiedBy>
  <cp:revision>129</cp:revision>
  <dcterms:created xsi:type="dcterms:W3CDTF">2021-01-07T09:36:52Z</dcterms:created>
  <dcterms:modified xsi:type="dcterms:W3CDTF">2024-04-16T12:28:32Z</dcterms:modified>
</cp:coreProperties>
</file>