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5" r:id="rId1"/>
  </p:sldMasterIdLst>
  <p:sldIdLst>
    <p:sldId id="256" r:id="rId2"/>
    <p:sldId id="362" r:id="rId3"/>
    <p:sldId id="366" r:id="rId4"/>
    <p:sldId id="363" r:id="rId5"/>
    <p:sldId id="364" r:id="rId6"/>
    <p:sldId id="365" r:id="rId7"/>
    <p:sldId id="358" r:id="rId8"/>
    <p:sldId id="359" r:id="rId9"/>
    <p:sldId id="257" r:id="rId10"/>
    <p:sldId id="360" r:id="rId11"/>
    <p:sldId id="361" r:id="rId12"/>
    <p:sldId id="260" r:id="rId13"/>
    <p:sldId id="293" r:id="rId14"/>
    <p:sldId id="294" r:id="rId15"/>
    <p:sldId id="261" r:id="rId16"/>
    <p:sldId id="296" r:id="rId17"/>
    <p:sldId id="295" r:id="rId18"/>
    <p:sldId id="298" r:id="rId19"/>
    <p:sldId id="299" r:id="rId20"/>
    <p:sldId id="309" r:id="rId21"/>
    <p:sldId id="300" r:id="rId22"/>
    <p:sldId id="345" r:id="rId23"/>
    <p:sldId id="310" r:id="rId24"/>
    <p:sldId id="336" r:id="rId25"/>
    <p:sldId id="337" r:id="rId26"/>
    <p:sldId id="290" r:id="rId27"/>
    <p:sldId id="291" r:id="rId28"/>
    <p:sldId id="342" r:id="rId29"/>
    <p:sldId id="343" r:id="rId30"/>
    <p:sldId id="292" r:id="rId31"/>
    <p:sldId id="344" r:id="rId32"/>
    <p:sldId id="285" r:id="rId33"/>
    <p:sldId id="307" r:id="rId34"/>
    <p:sldId id="308" r:id="rId35"/>
    <p:sldId id="301" r:id="rId36"/>
    <p:sldId id="263" r:id="rId37"/>
    <p:sldId id="338" r:id="rId38"/>
    <p:sldId id="339" r:id="rId39"/>
    <p:sldId id="340" r:id="rId40"/>
    <p:sldId id="357" r:id="rId41"/>
    <p:sldId id="341" r:id="rId42"/>
    <p:sldId id="325" r:id="rId43"/>
    <p:sldId id="326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6374" autoAdjust="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8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9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9622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65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8599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140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90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05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8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19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47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2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0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8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8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7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0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864877"/>
          </a:xfrm>
        </p:spPr>
        <p:txBody>
          <a:bodyPr/>
          <a:lstStyle/>
          <a:p>
            <a:pPr algn="ctr"/>
            <a:r>
              <a:rPr lang="pl-PL" dirty="0"/>
              <a:t>Testy parametryczne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9A21B2E1-FCE3-487B-92B4-E61486EFB2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95330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statystyczne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Procedura testu statystycznego:</a:t>
            </a:r>
          </a:p>
          <a:p>
            <a:r>
              <a:rPr lang="pl-PL" dirty="0"/>
              <a:t>Ustalenie hipotezy zerowej i alternatywnej,</a:t>
            </a:r>
          </a:p>
          <a:p>
            <a:r>
              <a:rPr lang="pl-PL" dirty="0"/>
              <a:t>Wybór rozkładu prawdopodobieństwa wynikającego z hipotezy zerowej </a:t>
            </a:r>
          </a:p>
          <a:p>
            <a:r>
              <a:rPr lang="pl-PL" dirty="0"/>
              <a:t>Obliczenie statystyki testowej na podstawie danych</a:t>
            </a:r>
          </a:p>
          <a:p>
            <a:r>
              <a:rPr lang="pl-PL" dirty="0"/>
              <a:t>Wyznaczenie prawdopodobieństwa osiągnięcia przez statystykę testową tejże wartości przy założonym rozkładzie prawdopodobieństwa </a:t>
            </a:r>
          </a:p>
          <a:p>
            <a:r>
              <a:rPr lang="pl-PL" dirty="0"/>
              <a:t>Podjęcie decyzji o odrzuceniu bądź nie hipotezy zerowej.</a:t>
            </a:r>
          </a:p>
        </p:txBody>
      </p:sp>
    </p:spTree>
    <p:extLst>
      <p:ext uri="{BB962C8B-B14F-4D97-AF65-F5344CB8AC3E}">
        <p14:creationId xmlns:p14="http://schemas.microsoft.com/office/powerpoint/2010/main" val="1613027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statystyczne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487055"/>
            <a:ext cx="8596668" cy="4554307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Procedura testu statystycznego:</a:t>
            </a:r>
          </a:p>
          <a:p>
            <a:r>
              <a:rPr lang="pl-PL" dirty="0"/>
              <a:t>H0: moneta jest symetryczna p=0.5; H1: moneta jest asymetryczna p≠0.5 </a:t>
            </a:r>
          </a:p>
          <a:p>
            <a:r>
              <a:rPr lang="pl-PL" dirty="0"/>
              <a:t>Rozkład dwumianowy (</a:t>
            </a:r>
            <a:r>
              <a:rPr lang="pl-PL" dirty="0" err="1"/>
              <a:t>Bernoulliego</a:t>
            </a:r>
            <a:r>
              <a:rPr lang="pl-PL" dirty="0"/>
              <a:t>) </a:t>
            </a:r>
          </a:p>
          <a:p>
            <a:r>
              <a:rPr lang="pl-PL" dirty="0"/>
              <a:t>N=20, k=4, </a:t>
            </a:r>
          </a:p>
          <a:p>
            <a:r>
              <a:rPr lang="pl-PL" dirty="0"/>
              <a:t>P(k≤4)= 0.0059</a:t>
            </a:r>
          </a:p>
          <a:p>
            <a:r>
              <a:rPr lang="pl-PL" dirty="0"/>
              <a:t>Odrzucam hipotezę zerową.</a:t>
            </a:r>
          </a:p>
        </p:txBody>
      </p:sp>
    </p:spTree>
    <p:extLst>
      <p:ext uri="{BB962C8B-B14F-4D97-AF65-F5344CB8AC3E}">
        <p14:creationId xmlns:p14="http://schemas.microsoft.com/office/powerpoint/2010/main" val="2276132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Hipoteza zerowa </a:t>
            </a:r>
            <a:r>
              <a:rPr lang="pl-PL" b="1" dirty="0"/>
              <a:t>H</a:t>
            </a:r>
            <a:r>
              <a:rPr lang="pl-PL" sz="1800" b="1" dirty="0"/>
              <a:t>0 </a:t>
            </a:r>
            <a:r>
              <a:rPr lang="pl-PL" dirty="0"/>
              <a:t>oraz alternatywna </a:t>
            </a:r>
            <a:r>
              <a:rPr lang="pl-PL" b="1" dirty="0"/>
              <a:t>H</a:t>
            </a:r>
            <a:r>
              <a:rPr lang="pl-PL" sz="1800" b="1" dirty="0"/>
              <a:t>1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588000"/>
          </a:xfrm>
        </p:spPr>
        <p:txBody>
          <a:bodyPr>
            <a:normAutofit/>
          </a:bodyPr>
          <a:lstStyle/>
          <a:p>
            <a:r>
              <a:rPr lang="pl-PL" dirty="0"/>
              <a:t>Najczęściej hipoteza zerowa odpowiada sytuacji nieciekawej, średniej, nie wyróżniającej się cechy. Jest podstawą do wyznaczania rozkładu prawdopodobieństwa i dalszych obliczeń. Hipoteza alternatywna jest jej zaprzeczeniem.</a:t>
            </a:r>
          </a:p>
          <a:p>
            <a:r>
              <a:rPr lang="pl-PL" dirty="0"/>
              <a:t>Ponieważ decyzję o przyjęciu lub odrzuceniu hipotezy podejmujemy na podstawie danych, które traktujemy jako próbę losową, czyli realizację pewnego procesu losowego mamy niezerową szansę pomyłki. </a:t>
            </a:r>
          </a:p>
          <a:p>
            <a:r>
              <a:rPr lang="pl-PL" dirty="0"/>
              <a:t>Odrzucenie poprawnej hipotezy zerowej określamy jako błąd  </a:t>
            </a:r>
            <a:r>
              <a:rPr lang="pl-PL" b="1" dirty="0"/>
              <a:t>I rodzaju </a:t>
            </a:r>
            <a:r>
              <a:rPr lang="pl-PL" dirty="0"/>
              <a:t>, natomiast przyjęcie fałszywej hipotezy zerowej nazywamy błędem  </a:t>
            </a:r>
            <a:r>
              <a:rPr lang="pl-PL" b="1" dirty="0"/>
              <a:t>II rodzaju</a:t>
            </a:r>
            <a:r>
              <a:rPr lang="pl-PL" dirty="0"/>
              <a:t>.</a:t>
            </a:r>
          </a:p>
          <a:p>
            <a:r>
              <a:rPr lang="pl-PL" dirty="0"/>
              <a:t>Łatwo dostrzec, ze obydwie te wielkości są ze sobą powiązane i dlatego musimy wybrać, którą z nich chcemy kontrolować. W zastosowaniach najczęściej konsekwencję różnych typów błędów są niesymetryczne i zazwyczaj przyjmuje się, że interesuje nas utrzymanie błędów typu I na odpowiednio niskim poziomie α (np. α = 1% lub α = 5%).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15626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4DACF7-3254-4EFD-A080-68C89EB4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P-wartość (p-</a:t>
            </a:r>
            <a:r>
              <a:rPr lang="pl-PL" b="1" dirty="0" err="1"/>
              <a:t>value</a:t>
            </a:r>
            <a:r>
              <a:rPr lang="pl-PL" b="1" dirty="0"/>
              <a:t>)</a:t>
            </a:r>
            <a:br>
              <a:rPr lang="pl-PL" b="1" dirty="0"/>
            </a:b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925EE069-8636-44C5-B9CE-A6280831DF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1729" y="1350628"/>
                <a:ext cx="9555060" cy="5050171"/>
              </a:xfrm>
            </p:spPr>
            <p:txBody>
              <a:bodyPr>
                <a:normAutofit/>
              </a:bodyPr>
              <a:lstStyle/>
              <a:p>
                <a:r>
                  <a:rPr lang="pl-PL" dirty="0"/>
                  <a:t>Dla danej wartości statystyki testowej p-wartość jest zdefiniowana, jako prawdopodobieństwo uzyskania tej lub bardziej ekstremalnej wartości przy założeniu hipotezy zerowej. </a:t>
                </a:r>
              </a:p>
              <a:p>
                <a:r>
                  <a:rPr lang="pl-PL" dirty="0"/>
                  <a:t>Jest to graniczny </a:t>
                </a:r>
                <a:r>
                  <a:rPr lang="pl-PL" b="1" dirty="0"/>
                  <a:t>poziom istotności- </a:t>
                </a:r>
                <a:r>
                  <a:rPr lang="pl-PL" dirty="0"/>
                  <a:t>najmniejszy, przy którym zaobserwowana wartość statystyki testowej prowadzi do odrzucenia hipotezy zerowej. </a:t>
                </a:r>
              </a:p>
              <a:p>
                <a:r>
                  <a:rPr lang="pl-PL" dirty="0"/>
                  <a:t>Jest to wiec taki poziom istotności, przy którym zmienia się decyzja testu (zaczynając od lewej - od małego poziomu </a:t>
                </a:r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l-PL" dirty="0"/>
                  <a:t>, kiedy to nie mamy podstaw do odrzucenia hipotezy zerowej, po przekroczeniu p-wartości zaczynamy odrzucać hipotezę zerową).</a:t>
                </a:r>
              </a:p>
              <a:p>
                <a:r>
                  <a:rPr lang="pl-PL" dirty="0"/>
                  <a:t>P-wartość pozwala bezpośrednio ocenić wiarygodność hipotezy. Im p-wartość jest większa, tym bardziej hipoteza zerowa jest prawdziwa. Mała p-wartość świadczy przeciwko hipotezie zerowej.</a:t>
                </a:r>
              </a:p>
              <a:p>
                <a:r>
                  <a:rPr lang="pl-PL" dirty="0"/>
                  <a:t>Znajomość </a:t>
                </a:r>
                <a:r>
                  <a:rPr lang="pl-PL" i="1" dirty="0"/>
                  <a:t>p-</a:t>
                </a:r>
                <a:r>
                  <a:rPr lang="pl-PL" i="1" dirty="0" err="1"/>
                  <a:t>value</a:t>
                </a:r>
                <a:r>
                  <a:rPr lang="pl-PL" dirty="0"/>
                  <a:t> pozwala przeprowadzić testowanie dla dowolnego ustalonego poziomu istotności </a:t>
                </a:r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pl-PL" dirty="0"/>
                  <a:t>: odrzucamy hipotezę zerową, gdy p-</a:t>
                </a:r>
                <a:r>
                  <a:rPr lang="pl-PL" dirty="0" err="1"/>
                  <a:t>value</a:t>
                </a:r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l-PL" dirty="0"/>
                  <a:t>, w przeciwnym wypadku nie mamy podstaw do odrzucenia hipotezy zerowej.</a:t>
                </a: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925EE069-8636-44C5-B9CE-A6280831DF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1729" y="1350628"/>
                <a:ext cx="9555060" cy="5050171"/>
              </a:xfrm>
              <a:blipFill>
                <a:blip r:embed="rId2"/>
                <a:stretch>
                  <a:fillRect l="-191" t="-845" r="-51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18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FDDCA3-B529-4C8E-9CB3-6378D1AA2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statystyczne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236981-744B-47D4-BC6A-046EAC811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431985"/>
            <a:ext cx="9089335" cy="5021824"/>
          </a:xfrm>
        </p:spPr>
        <p:txBody>
          <a:bodyPr>
            <a:normAutofit/>
          </a:bodyPr>
          <a:lstStyle/>
          <a:p>
            <a:r>
              <a:rPr lang="pl-PL" dirty="0"/>
              <a:t>Równości średnich(test t Studenta, test U):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dla jednej średniej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dla dwóch średnich w próbach niezależnych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dla dwóch średnich w próbach zależnych</a:t>
            </a:r>
          </a:p>
          <a:p>
            <a:pPr lvl="0"/>
            <a:r>
              <a:rPr lang="pl-PL" dirty="0"/>
              <a:t>Równości wariancji: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pl-PL" dirty="0"/>
              <a:t>Test chi-kwadrat wariancji pojedynczej próby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pl-PL" dirty="0"/>
              <a:t>Test Fishera-</a:t>
            </a:r>
            <a:r>
              <a:rPr lang="pl-PL" dirty="0" err="1"/>
              <a:t>Snedecora</a:t>
            </a:r>
            <a:r>
              <a:rPr lang="pl-PL" dirty="0"/>
              <a:t> równości  2 wariancji</a:t>
            </a:r>
          </a:p>
          <a:p>
            <a:r>
              <a:rPr lang="pl-PL" dirty="0"/>
              <a:t>Test frakcji: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dla wskaźnika struktury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dla dwóch wskaźników struktury</a:t>
            </a:r>
          </a:p>
          <a:p>
            <a:r>
              <a:rPr lang="pl-PL" dirty="0"/>
              <a:t>Test istotności współczynnika korelacji</a:t>
            </a:r>
          </a:p>
          <a:p>
            <a:pPr lvl="0"/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61627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Test t Studenta</a:t>
            </a:r>
            <a:br>
              <a:rPr lang="pl-PL" dirty="0"/>
            </a:b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498601"/>
            <a:ext cx="8596668" cy="4542762"/>
          </a:xfrm>
        </p:spPr>
        <p:txBody>
          <a:bodyPr>
            <a:normAutofit/>
          </a:bodyPr>
          <a:lstStyle/>
          <a:p>
            <a:r>
              <a:rPr lang="pl-PL" dirty="0"/>
              <a:t>To parametryczny test dla jednej lub dwóch prób, polegający na testowaniu równości wartości oczekiwanych (test istotności). </a:t>
            </a:r>
          </a:p>
          <a:p>
            <a:r>
              <a:rPr lang="pl-PL" dirty="0"/>
              <a:t>Nie można porównywać ze sobą kilku grup, wykonując kilkukrotnie test t-Studenta. Jeżeli mamy więcej niż 2 grupy to musimy skorzystać z innych testów statystycznych.</a:t>
            </a:r>
          </a:p>
          <a:p>
            <a:pPr marL="0" indent="0">
              <a:buNone/>
            </a:pPr>
            <a:r>
              <a:rPr lang="pl-PL" dirty="0"/>
              <a:t> 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22088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AFBBE5-655E-4550-A6E2-82F2436DC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34" y="165100"/>
            <a:ext cx="8596668" cy="1320800"/>
          </a:xfrm>
        </p:spPr>
        <p:txBody>
          <a:bodyPr/>
          <a:lstStyle/>
          <a:p>
            <a:r>
              <a:rPr lang="pl-PL" dirty="0"/>
              <a:t>Założenia testów t-Studenta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5F4C1C-B8FD-4749-8122-55DCFA0BB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850900"/>
            <a:ext cx="10324142" cy="5727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pl-PL" dirty="0"/>
          </a:p>
          <a:p>
            <a:r>
              <a:rPr lang="pl-PL" b="1" dirty="0"/>
              <a:t>Rozkład wyników zmiennej w każdej z analizowanych grup jest zbliżony do</a:t>
            </a:r>
            <a:r>
              <a:rPr lang="pl-PL" dirty="0"/>
              <a:t> </a:t>
            </a:r>
            <a:r>
              <a:rPr lang="pl-PL" b="1" dirty="0"/>
              <a:t>rozkładu normalnego. </a:t>
            </a:r>
            <a:br>
              <a:rPr lang="pl-PL" dirty="0"/>
            </a:br>
            <a:r>
              <a:rPr lang="pl-PL" dirty="0"/>
              <a:t>Jednakże test ten jest dość odporny na złamanie tego założenia i w praktyce, niektórzy analitycy w przypadku "małych odstępstw" nie biorą złamanie tego założenia pod uwagę. </a:t>
            </a:r>
            <a:br>
              <a:rPr lang="pl-PL" dirty="0"/>
            </a:br>
            <a:r>
              <a:rPr lang="pl-PL" dirty="0"/>
              <a:t>W celu sprawdzenia, czy wyniki mają rozkład normalny można zastosować test Kołmogorowa Smirnowa bądź test </a:t>
            </a:r>
            <a:r>
              <a:rPr lang="pl-PL" dirty="0" err="1"/>
              <a:t>Shapiro</a:t>
            </a:r>
            <a:r>
              <a:rPr lang="pl-PL" dirty="0"/>
              <a:t>-Wilka.</a:t>
            </a:r>
          </a:p>
          <a:p>
            <a:r>
              <a:rPr lang="pl-PL" b="1" dirty="0"/>
              <a:t>Porównywane grupy mają podobną liczebność </a:t>
            </a:r>
            <a:r>
              <a:rPr lang="pl-PL" dirty="0"/>
              <a:t>(ilość badanych osób). </a:t>
            </a:r>
            <a:br>
              <a:rPr lang="pl-PL" dirty="0"/>
            </a:br>
            <a:r>
              <a:rPr lang="pl-PL" dirty="0"/>
              <a:t> Aby dokładnie sprawdzić, czy grupy są równoliczne (podobna liczebność) przeprowadza się test chi-kwadrat zgodności. Jednakże badacze, w szczególności nauk społecznych przyjmują, że gdy jedna z grup nie przekracza liczebnością drugiej dwukrotnie, to można przyjąć, że grupy są równoliczne. Założenie to oczywiście ma zastosowanie dla testu t-Studenta dla prób niezależnych</a:t>
            </a:r>
            <a:br>
              <a:rPr lang="pl-PL" dirty="0"/>
            </a:br>
            <a:r>
              <a:rPr lang="pl-PL" dirty="0"/>
              <a:t> </a:t>
            </a:r>
          </a:p>
          <a:p>
            <a:r>
              <a:rPr lang="pl-PL" b="1" dirty="0"/>
              <a:t>Wariancje w porównywanych grupach są do siebie podobne </a:t>
            </a:r>
            <a:r>
              <a:rPr lang="pl-PL" dirty="0"/>
              <a:t>- homogeniczność wariancji.</a:t>
            </a:r>
            <a:br>
              <a:rPr lang="pl-PL" dirty="0"/>
            </a:br>
            <a:r>
              <a:rPr lang="pl-PL" dirty="0"/>
              <a:t>Aby sprawdzić te założenie stosuje się dodatkowy test, przykładowo test </a:t>
            </a:r>
            <a:r>
              <a:rPr lang="pl-PL" dirty="0" err="1"/>
              <a:t>Levene'a</a:t>
            </a:r>
            <a:r>
              <a:rPr lang="pl-PL" dirty="0"/>
              <a:t>. W przypadku złamanego założenia o homogeniczności wariancji stosowana jest korekta liczby stopni swobody dla testu t-Studenta</a:t>
            </a:r>
          </a:p>
          <a:p>
            <a:r>
              <a:rPr lang="pl-PL" dirty="0"/>
              <a:t>Zmienna powinna być mierzona na skali ilościowej</a:t>
            </a:r>
            <a:br>
              <a:rPr lang="pl-PL" dirty="0"/>
            </a:br>
            <a:r>
              <a:rPr lang="pl-PL" dirty="0"/>
              <a:t> 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07104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D42913-59F1-42EC-B860-0ADB6620C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 t Studenta hipotezy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0274D16F-2D79-4645-A7B4-5F5C4BE839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01801"/>
                <a:ext cx="8816802" cy="4339562"/>
              </a:xfrm>
            </p:spPr>
            <p:txBody>
              <a:bodyPr/>
              <a:lstStyle/>
              <a:p>
                <a:r>
                  <a:rPr lang="pl-PL" dirty="0"/>
                  <a:t>Za pomocą tych testów weryfikujemy hipotezę o równości wartości przeciętnej w populacji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pl-PL" dirty="0"/>
                  <a:t> z zadaną wartość do porównania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l-PL" dirty="0"/>
                  <a:t>, tzn. stawiamy hipotezy:</a:t>
                </a:r>
              </a:p>
              <a:p>
                <a:endParaRPr lang="pl-PL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l-PL" sz="2400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pl-PL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l-PL" sz="2400" dirty="0"/>
                  <a:t>, </a:t>
                </a:r>
                <a14:m>
                  <m:oMath xmlns:m="http://schemas.openxmlformats.org/officeDocument/2006/math">
                    <m:r>
                      <a:rPr lang="pl-PL" sz="2400" b="0" i="0" smtClean="0">
                        <a:latin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0" indent="0" algn="ctr">
                  <a:buNone/>
                </a:pPr>
                <a:endParaRPr lang="pl-PL" sz="1400" dirty="0"/>
              </a:p>
              <a:p>
                <a:r>
                  <a:rPr lang="pl-PL" dirty="0"/>
                  <a:t>Za pomocą tych testów weryfikujemy hipotezę o równości wartości przeciętnych w dwóch populacjach, tzn. stawiamy hipotezy:</a:t>
                </a:r>
              </a:p>
              <a:p>
                <a:endParaRPr lang="pl-PL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l-PL" sz="2400" dirty="0"/>
                  <a:t>, </a:t>
                </a:r>
                <a14:m>
                  <m:oMath xmlns:m="http://schemas.openxmlformats.org/officeDocument/2006/math">
                    <m:r>
                      <a:rPr lang="pl-PL" sz="2400" b="0" i="0" smtClean="0">
                        <a:latin typeface="Cambria Math" panose="02040503050406030204" pitchFamily="18" charset="0"/>
                      </a:rPr>
                      <m:t>     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,     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0" indent="0">
                  <a:buNone/>
                </a:pPr>
                <a:endParaRPr lang="pl-PL" sz="2400" dirty="0"/>
              </a:p>
              <a:p>
                <a:endParaRPr lang="pl-PL" b="1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0274D16F-2D79-4645-A7B4-5F5C4BE83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01801"/>
                <a:ext cx="8816802" cy="4339562"/>
              </a:xfrm>
              <a:blipFill>
                <a:blip r:embed="rId2"/>
                <a:stretch>
                  <a:fillRect l="-138" t="-843" r="-110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509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CEC836-93A1-4C20-B3B0-AA129640C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/>
              <a:t>Wzór na test t-Studenta dla jednej próby</a:t>
            </a:r>
            <a:br>
              <a:rPr lang="pl-PL" b="1" dirty="0"/>
            </a:b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8649FF95-FACA-4603-A087-5A69E6E393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1485901"/>
                <a:ext cx="8867602" cy="45554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l-PL" dirty="0"/>
                  <a:t>Wzór na test t-Studenta dla jednej próby ma postać: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ad>
                        <m:radPr>
                          <m:degHide m:val="on"/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r>
                  <a:rPr lang="pl-PL" dirty="0"/>
                  <a:t>gdzie: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pl-PL" dirty="0"/>
                  <a:t>- to średnia dla próby,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l-PL" dirty="0"/>
                  <a:t> – to wartość do porównania,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l-PL" dirty="0"/>
                  <a:t> - to odchylenie standardowe z próby.</a:t>
                </a:r>
              </a:p>
              <a:p>
                <a:endParaRPr lang="pl-PL" dirty="0"/>
              </a:p>
              <a:p>
                <a:pPr marL="0" indent="0">
                  <a:buNone/>
                </a:pPr>
                <a:r>
                  <a:rPr lang="pl-PL" dirty="0"/>
                  <a:t>Przykład. Piekarnia deklaruje, że średnia waga chleba typu </a:t>
                </a:r>
                <a:r>
                  <a:rPr lang="pl-PL" dirty="0" err="1"/>
                  <a:t>fit</a:t>
                </a:r>
                <a:r>
                  <a:rPr lang="pl-PL" dirty="0"/>
                  <a:t> wynosi 500g. Po zważeniu 20 bochenków chleba otrzymano średnią wagę 480g±70g. Czy piekarnia oszukuje klientów? Czy średnia waga chleba typu </a:t>
                </a:r>
                <a:r>
                  <a:rPr lang="pl-PL" dirty="0" err="1"/>
                  <a:t>fit</a:t>
                </a:r>
                <a:r>
                  <a:rPr lang="pl-PL" dirty="0"/>
                  <a:t> w tej piekarni jest mniejsza niż 500 g?</a:t>
                </a:r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8649FF95-FACA-4603-A087-5A69E6E393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485901"/>
                <a:ext cx="8867602" cy="4555462"/>
              </a:xfrm>
              <a:blipFill>
                <a:blip r:embed="rId2"/>
                <a:stretch>
                  <a:fillRect l="-619" t="-937" r="-103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692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82AEF3-C323-4063-AE40-F8C60EE8C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330200"/>
            <a:ext cx="9740900" cy="889000"/>
          </a:xfrm>
        </p:spPr>
        <p:txBody>
          <a:bodyPr>
            <a:normAutofit/>
          </a:bodyPr>
          <a:lstStyle/>
          <a:p>
            <a:r>
              <a:rPr lang="pl-PL" dirty="0"/>
              <a:t>Test t-Studenta dla dwóch prób niezależnych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A614A73-4EAF-4F22-A2C5-71DBD58175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418" y="1117600"/>
                <a:ext cx="10032521" cy="5295900"/>
              </a:xfrm>
            </p:spPr>
            <p:txBody>
              <a:bodyPr>
                <a:normAutofit/>
              </a:bodyPr>
              <a:lstStyle/>
              <a:p>
                <a:r>
                  <a:rPr lang="pl-PL" dirty="0"/>
                  <a:t>Wzór na test t-Studenta dla prób niezależnych ma postać: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r>
                  <a:rPr lang="pl-PL" dirty="0"/>
                  <a:t>gdzie: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- średnia dla pierwszej i drugiej próby,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- odchylenie standardowe dla pierwszej i drugiej próby,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l-PL" dirty="0"/>
                  <a:t> - liczebność pierwszej i drugiej grupy.</a:t>
                </a:r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r>
                  <a:rPr lang="pl-PL" dirty="0"/>
                  <a:t>Przykład. Zbadano wynagrodzenia 150 programistów na kontraktach B2B i umowach o pracę w grupie „</a:t>
                </a:r>
                <a:r>
                  <a:rPr lang="pl-PL" dirty="0" err="1"/>
                  <a:t>mid</a:t>
                </a:r>
                <a:r>
                  <a:rPr lang="pl-PL" dirty="0"/>
                  <a:t>”. Średnie wynagrodzenie w tych grupach wyniosło, odpowiednio, 14,1 tys. zł i 12,3 tys. zł. (kadry.infor.pl). Czy informatycy na kontraktach B2B zarabiają średnio więcej niż ci na umowach o pracę?</a:t>
                </a:r>
              </a:p>
              <a:p>
                <a:pPr marL="0" indent="0">
                  <a:buNone/>
                </a:pPr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A614A73-4EAF-4F22-A2C5-71DBD58175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418" y="1117600"/>
                <a:ext cx="10032521" cy="5295900"/>
              </a:xfrm>
              <a:blipFill>
                <a:blip r:embed="rId2"/>
                <a:stretch>
                  <a:fillRect l="-547" t="-690" r="-85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88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C47739-7BFA-417F-82BE-ED7C76A2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Sondaż wyborczy (19.05.2022)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304F75D-961D-402E-B326-FB72AF8B2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2536"/>
            <a:ext cx="8596668" cy="4738773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pl-PL" sz="2000" dirty="0"/>
              <a:t>PiS 38% (wzrost 2 </a:t>
            </a:r>
            <a:r>
              <a:rPr lang="pl-PL" sz="2000" dirty="0" err="1"/>
              <a:t>p.proc</a:t>
            </a:r>
            <a:r>
              <a:rPr lang="pl-PL" sz="2000" dirty="0"/>
              <a:t>.)</a:t>
            </a:r>
          </a:p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pl-PL" sz="2000" dirty="0"/>
              <a:t>KO 28%  (wzrost 2 </a:t>
            </a:r>
            <a:r>
              <a:rPr lang="pl-PL" sz="2000" dirty="0" err="1"/>
              <a:t>p.proc</a:t>
            </a:r>
            <a:r>
              <a:rPr lang="pl-PL" sz="2000" dirty="0"/>
              <a:t>.)</a:t>
            </a:r>
          </a:p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pl-PL" sz="2000" dirty="0"/>
              <a:t>Polska 2050 11% (spadek o 1 </a:t>
            </a:r>
            <a:r>
              <a:rPr lang="pl-PL" sz="2000" dirty="0" err="1"/>
              <a:t>p.proc</a:t>
            </a:r>
            <a:r>
              <a:rPr lang="pl-PL" sz="2000" dirty="0"/>
              <a:t>)</a:t>
            </a:r>
          </a:p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pl-PL" sz="2000" dirty="0"/>
              <a:t>Konfederacja  9%  (wzrost 1 </a:t>
            </a:r>
            <a:r>
              <a:rPr lang="pl-PL" sz="2000" dirty="0" err="1"/>
              <a:t>p.proc</a:t>
            </a:r>
            <a:r>
              <a:rPr lang="pl-PL" sz="2000" dirty="0"/>
              <a:t>.)</a:t>
            </a:r>
          </a:p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pl-PL" sz="2000" dirty="0"/>
              <a:t>Lewica 11% (spadek o 2 </a:t>
            </a:r>
            <a:r>
              <a:rPr lang="pl-PL" sz="2000" dirty="0" err="1"/>
              <a:t>p.proc</a:t>
            </a:r>
            <a:r>
              <a:rPr lang="pl-PL" sz="2000" dirty="0"/>
              <a:t>)</a:t>
            </a:r>
          </a:p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pl-PL" sz="2000" dirty="0"/>
              <a:t>PSL 3% (spadek o 1 </a:t>
            </a:r>
            <a:r>
              <a:rPr lang="pl-PL" sz="2000" dirty="0" err="1"/>
              <a:t>p.proc</a:t>
            </a:r>
            <a:r>
              <a:rPr lang="pl-PL" sz="2000" dirty="0"/>
              <a:t>)</a:t>
            </a:r>
          </a:p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pl-PL" sz="2000" dirty="0"/>
              <a:t>Kukiz’15  2% (bez zmian)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5" name="Grafika 4" descr="Uśmiechnięta twarz bez wypełnienia">
            <a:extLst>
              <a:ext uri="{FF2B5EF4-FFF2-40B4-BE49-F238E27FC236}">
                <a16:creationId xmlns:a16="http://schemas.microsoft.com/office/drawing/2014/main" id="{128CF4AF-049A-4D6C-8916-F367F8E8F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3236" y="1568689"/>
            <a:ext cx="723421" cy="723421"/>
          </a:xfrm>
          <a:prstGeom prst="rect">
            <a:avLst/>
          </a:prstGeom>
        </p:spPr>
      </p:pic>
      <p:pic>
        <p:nvPicPr>
          <p:cNvPr id="7" name="Grafika 6" descr="Smutna twarz bez wypełnienia">
            <a:extLst>
              <a:ext uri="{FF2B5EF4-FFF2-40B4-BE49-F238E27FC236}">
                <a16:creationId xmlns:a16="http://schemas.microsoft.com/office/drawing/2014/main" id="{8525E89C-264C-4FE0-A938-45108904CC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44650" y="2924236"/>
            <a:ext cx="776854" cy="776854"/>
          </a:xfrm>
          <a:prstGeom prst="rect">
            <a:avLst/>
          </a:prstGeom>
        </p:spPr>
      </p:pic>
      <p:pic>
        <p:nvPicPr>
          <p:cNvPr id="8" name="Grafika 7" descr="Uśmiechnięta twarz bez wypełnienia">
            <a:extLst>
              <a:ext uri="{FF2B5EF4-FFF2-40B4-BE49-F238E27FC236}">
                <a16:creationId xmlns:a16="http://schemas.microsoft.com/office/drawing/2014/main" id="{20A9C9BB-B848-46B0-A56F-D2B9F3D2B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3236" y="2248379"/>
            <a:ext cx="723421" cy="723421"/>
          </a:xfrm>
          <a:prstGeom prst="rect">
            <a:avLst/>
          </a:prstGeom>
        </p:spPr>
      </p:pic>
      <p:pic>
        <p:nvPicPr>
          <p:cNvPr id="9" name="Grafika 8" descr="Uśmiechnięta twarz bez wypełnienia">
            <a:extLst>
              <a:ext uri="{FF2B5EF4-FFF2-40B4-BE49-F238E27FC236}">
                <a16:creationId xmlns:a16="http://schemas.microsoft.com/office/drawing/2014/main" id="{9B076C9B-0675-439F-AAB0-A5806FE65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1367" y="3653406"/>
            <a:ext cx="723421" cy="723421"/>
          </a:xfrm>
          <a:prstGeom prst="rect">
            <a:avLst/>
          </a:prstGeom>
        </p:spPr>
      </p:pic>
      <p:pic>
        <p:nvPicPr>
          <p:cNvPr id="11" name="Grafika 10" descr="Smutna twarz bez wypełnienia">
            <a:extLst>
              <a:ext uri="{FF2B5EF4-FFF2-40B4-BE49-F238E27FC236}">
                <a16:creationId xmlns:a16="http://schemas.microsoft.com/office/drawing/2014/main" id="{B88ABE97-1E92-4A61-93E2-F197967CB6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58695" y="4308832"/>
            <a:ext cx="776854" cy="776854"/>
          </a:xfrm>
          <a:prstGeom prst="rect">
            <a:avLst/>
          </a:prstGeom>
        </p:spPr>
      </p:pic>
      <p:pic>
        <p:nvPicPr>
          <p:cNvPr id="12" name="Grafika 11" descr="Smutna twarz bez wypełnienia">
            <a:extLst>
              <a:ext uri="{FF2B5EF4-FFF2-40B4-BE49-F238E27FC236}">
                <a16:creationId xmlns:a16="http://schemas.microsoft.com/office/drawing/2014/main" id="{418EAF4E-01E7-4EEA-9EEF-E329793A3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3236" y="4988522"/>
            <a:ext cx="776854" cy="77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62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1AD1A0-64E5-4CC7-9A56-4FEEF964C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31709" cy="1099930"/>
          </a:xfrm>
        </p:spPr>
        <p:txBody>
          <a:bodyPr>
            <a:normAutofit fontScale="90000"/>
          </a:bodyPr>
          <a:lstStyle/>
          <a:p>
            <a:r>
              <a:rPr lang="pl-PL" b="1" dirty="0"/>
              <a:t>Test t-Studenta z korektą </a:t>
            </a:r>
            <a:r>
              <a:rPr lang="pl-PL" b="1" dirty="0" err="1"/>
              <a:t>Cochrana-Coxa</a:t>
            </a:r>
            <a:br>
              <a:rPr lang="pl-PL" b="1" dirty="0"/>
            </a:b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26CFAF9-1FBF-46D4-9AA5-32FFCB3863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497497"/>
                <a:ext cx="8596669" cy="454386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l-PL" dirty="0"/>
                  <a:t>Poprawka </a:t>
                </a:r>
                <a:r>
                  <a:rPr lang="pl-PL" dirty="0" err="1"/>
                  <a:t>Cochrana-Coxa</a:t>
                </a:r>
                <a:r>
                  <a:rPr lang="pl-PL" dirty="0"/>
                  <a:t> dotyczy testu t-Studenta dla grup niezależnych i jest wyliczana wówczas, gdy </a:t>
                </a:r>
                <a:r>
                  <a:rPr lang="pl-PL" b="1" dirty="0"/>
                  <a:t>wariancje</a:t>
                </a:r>
                <a:r>
                  <a:rPr lang="pl-PL" dirty="0"/>
                  <a:t> badanych zmiennych w obu populacjach </a:t>
                </a:r>
                <a:r>
                  <a:rPr lang="pl-PL" b="1" dirty="0"/>
                  <a:t>są różne</a:t>
                </a:r>
                <a:r>
                  <a:rPr lang="pl-PL" dirty="0"/>
                  <a:t>.</a:t>
                </a:r>
              </a:p>
              <a:p>
                <a:r>
                  <a:rPr lang="pl-PL" dirty="0"/>
                  <a:t>Statystyka testowa ma postać: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sSubSup>
                                    <m:sSubSup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sSubSup>
                                    <m:sSubSup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r>
                  <a:rPr lang="pl-PL" dirty="0"/>
                  <a:t>Statystyka testowa ma rozkład t-Studenta z liczbą stopni swobody zaproponowaną przez </a:t>
                </a:r>
                <a:r>
                  <a:rPr lang="pl-PL" dirty="0" err="1"/>
                  <a:t>Satterthwaite</a:t>
                </a:r>
                <a:r>
                  <a:rPr lang="pl-PL" dirty="0"/>
                  <a:t>  i wyliczaną z wzoru:</a:t>
                </a:r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sSubSup>
                                        <m:sSubSupPr>
                                          <m:ctrlP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sSubSup>
                                        <m:sSubSupPr>
                                          <m:ctrlP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sSubSup>
                                        <m:sSubSup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den>
                          </m:f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sSubSup>
                                        <m:sSubSup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26CFAF9-1FBF-46D4-9AA5-32FFCB3863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497497"/>
                <a:ext cx="8596669" cy="4543866"/>
              </a:xfrm>
              <a:blipFill>
                <a:blip r:embed="rId2"/>
                <a:stretch>
                  <a:fillRect l="-426" t="-107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399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5A5C12-2A8F-48A1-9EA7-19339619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/>
              <a:t>Test t-Studenta dla dwóch prób zależnych</a:t>
            </a:r>
            <a:br>
              <a:rPr lang="pl-PL" b="1" dirty="0"/>
            </a:b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194DCB3-19BB-46DA-B5A5-59CF8A13CA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4199" y="1371600"/>
                <a:ext cx="8792713" cy="5175849"/>
              </a:xfrm>
            </p:spPr>
            <p:txBody>
              <a:bodyPr>
                <a:normAutofit/>
              </a:bodyPr>
              <a:lstStyle/>
              <a:p>
                <a:r>
                  <a:rPr lang="pl-PL" dirty="0"/>
                  <a:t>Wzór na test t-Studenta dla prób zależnych ma postać: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num>
                        <m:den>
                          <m:f>
                            <m:fPr>
                              <m:type m:val="skw"/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( </m:t>
                                  </m:r>
                                  <m:sSub>
                                    <m:sSub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r>
                  <a:rPr lang="pl-PL" dirty="0"/>
                  <a:t>gdzie: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 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- kolejny wynik pierwszego i drugiego pomiaru,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l-PL" dirty="0"/>
                  <a:t>- liczba obserwacji.</a:t>
                </a:r>
              </a:p>
              <a:p>
                <a:pPr marL="0" indent="0">
                  <a:buNone/>
                </a:pPr>
                <a:r>
                  <a:rPr lang="pl-PL" dirty="0"/>
                  <a:t>Przykład. Na symulatorze ruchu jazdy samochodem zbadano czas reakcji 20 kierowców, którzy podczas drugiej próby pisali sms w trakcie jazdy. Średni czas reakcji w obu badaniach wyniósł, odpowiednio 1,2 i 1,9 sekundy. Czy pisanie sms istotnie zwiększyło czas reakcji kierowców?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194DCB3-19BB-46DA-B5A5-59CF8A13CA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4199" y="1371600"/>
                <a:ext cx="8792713" cy="5175849"/>
              </a:xfrm>
              <a:blipFill>
                <a:blip r:embed="rId2"/>
                <a:stretch>
                  <a:fillRect l="-624" t="-70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682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98FC55-1DDC-43F5-9EA9-47CABCFC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 U dla jednej średniej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924AF95B-7BE5-4C51-9201-0FC3D5999F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7465"/>
                <a:ext cx="8596668" cy="4413898"/>
              </a:xfrm>
            </p:spPr>
            <p:txBody>
              <a:bodyPr/>
              <a:lstStyle/>
              <a:p>
                <a:r>
                  <a:rPr lang="pl-PL" dirty="0"/>
                  <a:t>Jest to test dla populacji w przypadku dużej próby.</a:t>
                </a:r>
              </a:p>
              <a:p>
                <a:r>
                  <a:rPr lang="pl-PL" dirty="0"/>
                  <a:t>Zakładamy, że dysponujemy dużą próbą prostą o liczności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≥30.</m:t>
                    </m:r>
                  </m:oMath>
                </a14:m>
                <a:endParaRPr lang="pl-PL" dirty="0"/>
              </a:p>
              <a:p>
                <a:r>
                  <a:rPr lang="pl-PL" dirty="0"/>
                  <a:t>Hipotezy dla testu są takie same jak w przypadku testu t studenta dla jednej próby.</a:t>
                </a:r>
              </a:p>
              <a:p>
                <a:r>
                  <a:rPr lang="pl-PL" dirty="0"/>
                  <a:t>Statystyka testowa jest postaci: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ad>
                        <m:radPr>
                          <m:degHide m:val="on"/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r>
                  <a:rPr lang="pl-PL" dirty="0"/>
                  <a:t>Zmienna losowa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pl-PL" dirty="0"/>
                  <a:t> ma przy założeniu prawdziwości hipotezy zerowej graniczny rozkład normalny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(0,1).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924AF95B-7BE5-4C51-9201-0FC3D5999F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7465"/>
                <a:ext cx="8596668" cy="4413898"/>
              </a:xfrm>
              <a:blipFill>
                <a:blip r:embed="rId2"/>
                <a:stretch>
                  <a:fillRect l="-567" t="-9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198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676D31-139C-4ACF-BCED-CB33EC8E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Porównanie więcej niż dwóch grup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19CD109D-D46B-4D80-8B1D-959D44366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237" y="1476913"/>
            <a:ext cx="7113864" cy="493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42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76F4DD-C6C9-4868-BE2A-264755D9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Współczynnik korelacji liniowej Pearsona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9E303F90-16E8-4FDE-B5CC-B14B3B7C70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1"/>
                <a:ext cx="8837602" cy="4110962"/>
              </a:xfrm>
            </p:spPr>
            <p:txBody>
              <a:bodyPr/>
              <a:lstStyle/>
              <a:p>
                <a:r>
                  <a:rPr lang="pl-PL" b="1" dirty="0"/>
                  <a:t>Współczynnik korelacji liniowej Pearsona </a:t>
                </a:r>
                <a:r>
                  <a:rPr lang="pl-PL" dirty="0"/>
                  <a:t>jest wykorzystywany do badania siły związku liniowego pomiędzy cechami. Można go wyznaczać dla skali interwałowej, o ile rozkład badanych cech jest rozkładem normalnym.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pl-PL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l-PL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r>
                  <a:rPr lang="pl-PL" dirty="0"/>
                  <a:t>gdzie: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 kolejne wartości cechy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l-PL" dirty="0"/>
                  <a:t> i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l-PL" dirty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acc>
                    <m:acc>
                      <m:accPr>
                        <m:chr m:val="̅"/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l-PL" dirty="0"/>
                  <a:t> średnie z wartości cechy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l-PL" dirty="0"/>
                  <a:t> i cechy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l-PL" dirty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l-PL" dirty="0"/>
                  <a:t> liczność próby.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oznacza współczynnik korelacji Pearsona populacji, natomiast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pl-PL" dirty="0"/>
                  <a:t> w próbie.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9E303F90-16E8-4FDE-B5CC-B14B3B7C7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1"/>
                <a:ext cx="8837602" cy="4110962"/>
              </a:xfrm>
              <a:blipFill>
                <a:blip r:embed="rId2"/>
                <a:stretch>
                  <a:fillRect l="-552" t="-1039" r="-13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045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502C8B-418C-4518-B238-7197AEEE1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276292" cy="1057275"/>
          </a:xfrm>
        </p:spPr>
        <p:txBody>
          <a:bodyPr>
            <a:normAutofit fontScale="90000"/>
          </a:bodyPr>
          <a:lstStyle/>
          <a:p>
            <a:r>
              <a:rPr lang="pl-PL" sz="3200" dirty="0"/>
              <a:t>Współczynnik korelacji liniowej Pearsona (interpretacja)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4A129567-361D-4740-947B-948B8B62B7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81150"/>
                <a:ext cx="9533467" cy="409574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pl-PL" dirty="0"/>
                  <a:t> przyjmuje wartości w przedziale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</m:t>
                        </m:r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pl-PL" dirty="0"/>
              </a:p>
              <a:p>
                <a:r>
                  <a:rPr lang="pl-PL" dirty="0"/>
                  <a:t>Jeżeli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l-PL" dirty="0"/>
                  <a:t> oznacza to silną dodatnią zależność liniową, tj. punkty pomiarowe leżą blisko linii prostej a wzrostowi zmiennej niezależnej odpowiada wzrost zmiennej zależnej;</a:t>
                </a:r>
              </a:p>
              <a:p>
                <a:r>
                  <a:rPr lang="pl-PL" dirty="0"/>
                  <a:t>Jeżeli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l-PL" dirty="0"/>
                  <a:t> oznacza to silną ujemną zależność liniową, tj. punkty pomiarowe leżą blisko linii prostej, lecz wzrostowi zmiennej niezależnej odpowiada spadek zmiennej zależnej;</a:t>
                </a:r>
              </a:p>
              <a:p>
                <a:r>
                  <a:rPr lang="pl-PL" dirty="0"/>
                  <a:t>Natomiast jeżeli współczynnik korelacji liniowej przyjmuje wartość równą lub bardzo bliską zeru wówczas nie istnieje liniowa zależność między badanymi parametrami (ale może istnieć związek nieliniowy).</a:t>
                </a: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4A129567-361D-4740-947B-948B8B62B7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81150"/>
                <a:ext cx="9533467" cy="4095749"/>
              </a:xfrm>
              <a:blipFill>
                <a:blip r:embed="rId2"/>
                <a:stretch>
                  <a:fillRect l="-128" t="-89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az 3">
            <a:extLst>
              <a:ext uri="{FF2B5EF4-FFF2-40B4-BE49-F238E27FC236}">
                <a16:creationId xmlns:a16="http://schemas.microsoft.com/office/drawing/2014/main" id="{13291CCC-8FE9-4407-AADE-84D1E3566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8" y="4939821"/>
            <a:ext cx="6224587" cy="189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2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24899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pl-PL" b="1" dirty="0"/>
              <a:t>Test dla współczynnika korelacji</a:t>
            </a:r>
            <a:br>
              <a:rPr lang="pl-PL" b="1" dirty="0"/>
            </a:br>
            <a:br>
              <a:rPr lang="pl-PL" dirty="0"/>
            </a:b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745914" y="1024299"/>
                <a:ext cx="9355618" cy="5480017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pl-PL" dirty="0"/>
                  <a:t>Istotność korelacji wyliczonej na podstawie próby weryfikujemy za pomocą testu statystycznego dla współczynnika korelacji.</a:t>
                </a:r>
              </a:p>
              <a:p>
                <a:pPr marL="0" indent="0">
                  <a:buNone/>
                </a:pPr>
                <a:r>
                  <a:rPr lang="pl-PL" dirty="0"/>
                  <a:t>W teście tym stawiamy hipotezę: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l-PL" sz="240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l-PL" sz="1400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l-PL" sz="2400" i="1" dirty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l-PL" sz="24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l-PL" sz="14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l-PL" sz="2400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r>
                  <a:rPr lang="pl-PL" dirty="0"/>
                  <a:t>wobec jednej z hipotez alternatywnych:</a:t>
                </a:r>
              </a:p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900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pl-PL" sz="12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l-PL" sz="19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pl-PL" sz="19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sz="12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l-PL" sz="19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l-PL" sz="19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9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pl-PL" sz="12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l-PL" sz="19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pl-PL" sz="19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sz="1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l-PL" sz="190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pl-PL" dirty="0"/>
              </a:p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9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pl-PL" sz="12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l-PL" sz="19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pl-PL" sz="19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sz="1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l-PL" sz="1900" i="1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pl-PL" dirty="0"/>
              </a:p>
              <a:p>
                <a:pPr marL="0" indent="0">
                  <a:buNone/>
                </a:pPr>
                <a:r>
                  <a:rPr lang="pl-PL" dirty="0"/>
                  <a:t>które mówią, że współczynnik korelacji w populacji generalnej jest istotnie (1) różny od 0, (2) większy od 0, (3) mniejszy od 0.</a:t>
                </a:r>
              </a:p>
              <a:p>
                <a:pPr marL="0" indent="0">
                  <a:buNone/>
                </a:pPr>
                <a:r>
                  <a:rPr lang="pl-PL" dirty="0"/>
                  <a:t>Statystykę testową obliczamy według wzoru: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l-PL" sz="21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sz="21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2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sz="2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1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l-PL" sz="21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pl-PL" sz="21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l-PL" sz="21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l-PL" sz="21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pl-PL" sz="21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l-PL" sz="21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pl-PL" sz="2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l-PL" sz="21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pl-PL" sz="21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pl-PL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</m:oMath>
                </a14:m>
                <a:r>
                  <a:rPr lang="pl-PL" dirty="0"/>
                  <a:t>	</a:t>
                </a:r>
              </a:p>
              <a:p>
                <a:pPr marL="0" indent="0">
                  <a:buNone/>
                </a:pPr>
                <a:r>
                  <a:rPr lang="pl-PL" dirty="0"/>
                  <a:t>Wartość statystyki testowej nie może być wyznaczona, gdy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l-PL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l-PL" dirty="0"/>
                  <a:t> lub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l-PL" dirty="0"/>
                  <a:t> oraz gdy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&lt;3</m:t>
                    </m:r>
                  </m:oMath>
                </a14:m>
                <a:r>
                  <a:rPr lang="pl-PL" dirty="0"/>
                  <a:t>.</a:t>
                </a:r>
              </a:p>
              <a:p>
                <a:pPr marL="0" indent="0">
                  <a:buNone/>
                </a:pPr>
                <a:r>
                  <a:rPr lang="pl-PL" dirty="0"/>
                  <a:t>Przy założeniu niezależności zmiennych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l-PL" dirty="0"/>
                  <a:t> i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l-PL" dirty="0"/>
                  <a:t> statystyka ta ma rozkład t-Studenta o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−2  </m:t>
                    </m:r>
                  </m:oMath>
                </a14:m>
                <a:r>
                  <a:rPr lang="pl-PL" dirty="0"/>
                  <a:t>stopniach swobody. W zależności od wyboru hipotezy alternatywnej otrzymujemy (1) obustronny, (2) prawostronny lub (3) lewostronny obszar krytyczny.</a:t>
                </a:r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5914" y="1024299"/>
                <a:ext cx="9355618" cy="5480017"/>
              </a:xfrm>
              <a:blipFill>
                <a:blip r:embed="rId2"/>
                <a:stretch>
                  <a:fillRect l="-391" t="-1224" r="-110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433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56226" cy="784860"/>
          </a:xfrm>
        </p:spPr>
        <p:txBody>
          <a:bodyPr/>
          <a:lstStyle/>
          <a:p>
            <a:r>
              <a:rPr lang="pl-PL" dirty="0"/>
              <a:t>Test dla wskaźnika struktury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06880"/>
                <a:ext cx="8855286" cy="5559273"/>
              </a:xfrm>
            </p:spPr>
            <p:txBody>
              <a:bodyPr>
                <a:normAutofit/>
              </a:bodyPr>
              <a:lstStyle/>
              <a:p>
                <a:r>
                  <a:rPr lang="pl-PL" dirty="0"/>
                  <a:t>Populacja generalna ma rozkład dwupunktowy z parametrem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l-PL" dirty="0"/>
                  <a:t>. Parametr ten nazywany jest frakcją lub wskaźnikiem struktury. Jest on  interpretowany jako prawdopodobieństwo, że badana cecha w populacji przyjmie jedną z dwóch możliwych wartości np. prawdopodobieństwo, że przyjmie wartość „kobieta” względem dwóch alternatyw: „kobieta” i „mężczyzna”</a:t>
                </a:r>
              </a:p>
              <a:p>
                <a:r>
                  <a:rPr lang="pl-PL" dirty="0"/>
                  <a:t>Hipotezy dla tego testu są następujące: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pl-PL" sz="1100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l-PL" sz="1100" i="1" dirty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wskaźnik frakcji w badanej populacji jest równy pewnej założonej wartości;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pl-PL" sz="11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l-PL" sz="1100" i="1" dirty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pl-PL" dirty="0"/>
                  <a:t>, wskaźnik frakcji w badanej populacji jest różny od pewnej założonej wartości </a:t>
                </a:r>
              </a:p>
              <a:p>
                <a:pPr marL="0" indent="0">
                  <a:buNone/>
                </a:pPr>
                <a:r>
                  <a:rPr lang="pl-PL" dirty="0"/>
                  <a:t>Należy zaznaczyć, że hipoteza alternatywna może być również relacją mniejszości lub większości wtedy obszar krytyczny będzie różny w zależności od hipotezy alternatywnej.</a:t>
                </a: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06880"/>
                <a:ext cx="8855286" cy="5559273"/>
              </a:xfrm>
              <a:blipFill>
                <a:blip r:embed="rId2"/>
                <a:stretch>
                  <a:fillRect l="-551" t="-65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121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613E99-D1F3-4549-B205-3F09E41D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 dla wskaźnika struktury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3D78949D-E281-4CC9-A564-77B660FB5A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06880"/>
                <a:ext cx="9489016" cy="4992369"/>
              </a:xfrm>
            </p:spPr>
            <p:txBody>
              <a:bodyPr/>
              <a:lstStyle/>
              <a:p>
                <a:r>
                  <a:rPr lang="pl-PL" dirty="0"/>
                  <a:t>W celu zweryfikowania hipotezy zerowej wykorzystujemy statystykę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pl-PL" dirty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l-PL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pl-PL" dirty="0"/>
                  <a:t>-  liczba elementów próby spełniających zadany warunek,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pl-PL" dirty="0"/>
                  <a:t>- liczebność próby,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pl-PL" b="1" i="1" baseline="-25000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l-PL" dirty="0"/>
                  <a:t> - założona wartość wskaźnika frakcji. </a:t>
                </a:r>
              </a:p>
              <a:p>
                <a:pPr marL="0" indent="0">
                  <a:buNone/>
                </a:pPr>
                <a:r>
                  <a:rPr lang="pl-PL" dirty="0"/>
                  <a:t>Próba losowa, na podstawie której określamy wskaźnik frakcji, musi być próbą dużą </a:t>
                </a:r>
                <a14:m>
                  <m:oMath xmlns:m="http://schemas.openxmlformats.org/officeDocument/2006/math">
                    <m:r>
                      <a:rPr lang="pl-PL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&gt;120)</m:t>
                    </m:r>
                  </m:oMath>
                </a14:m>
                <a:r>
                  <a:rPr lang="pl-PL" dirty="0"/>
                  <a:t> albo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pl-PL" b="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∈(0.2,0.8)</m:t>
                    </m:r>
                  </m:oMath>
                </a14:m>
                <a:r>
                  <a:rPr lang="pl-PL" dirty="0"/>
                  <a:t>, gdyż tylko wtedy statystyka testowa ma rozkład asymptotycznie normalny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l-PL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pl-PL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pl-P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l-P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pl-PL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r>
                  <a:rPr lang="pl-PL" dirty="0"/>
                  <a:t>, gdzie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l-PL" dirty="0"/>
                  <a:t> jest parametrem rozkładu zero-jedynkowego. </a:t>
                </a:r>
              </a:p>
              <a:p>
                <a:pPr marL="457200" lvl="1" indent="0">
                  <a:buNone/>
                </a:pPr>
                <a:endParaRPr lang="pl-PL" b="1" dirty="0"/>
              </a:p>
              <a:p>
                <a:pPr marL="457200" lvl="1" indent="0">
                  <a:buNone/>
                </a:pPr>
                <a:endParaRPr lang="pl-PL" b="0" dirty="0"/>
              </a:p>
              <a:p>
                <a:pPr lvl="1"/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3D78949D-E281-4CC9-A564-77B660FB5A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06880"/>
                <a:ext cx="9489016" cy="4992369"/>
              </a:xfrm>
              <a:blipFill>
                <a:blip r:embed="rId2"/>
                <a:stretch>
                  <a:fillRect l="-514" t="-7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87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06389F-873F-4053-9CB6-907704A6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 dla wskaźnika struktury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9EB1C157-FAB6-432C-8FDB-0078E0D1D6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Wartość statystyki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l-P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pl-PL" dirty="0"/>
                  <a:t> odczytujemy z tablic rozkładu t-Studenta dla nieskończenie dużej liczby stopni swobody lub z tablic rozkładu normalnego. </a:t>
                </a:r>
              </a:p>
              <a:p>
                <a:r>
                  <a:rPr lang="pl-PL" dirty="0"/>
                  <a:t>Zbiór wartości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pl-P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, −</m:t>
                    </m:r>
                    <m:sSub>
                      <m:sSub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pl-PL" b="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pl-P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pl-PL" b="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pl-PL" b="0" i="1" baseline="-2500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b="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pl-PL" b="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l-PL" dirty="0"/>
                  <a:t>jest obszarem krytycznym testu.</a:t>
                </a:r>
              </a:p>
              <a:p>
                <a:r>
                  <a:rPr lang="pl-PL" dirty="0"/>
                  <a:t>Jeżeli wartość statystyki U znajdzie się w obszarze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l-PL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pl-P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l-PL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pl-PL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l-PL" dirty="0"/>
                  <a:t>, to nie ma podstaw do odrzucenia hipotezy zerowej, w której zakłada się, że wskaźnik frakcji w populacji jest równy założonej wartości.</a:t>
                </a:r>
              </a:p>
              <a:p>
                <a:r>
                  <a:rPr lang="pl-PL" dirty="0"/>
                  <a:t>Jeżeli wartość statystyki U znajdzie się w obszarze krytycznym, to istnieją podstawy do jej odrzucenia, prawdziwa wówczas jest hipoteza alternatywna zakładająca, że wskaźnik frakcji w badanej populacji jest różny od założonej wartości.</a:t>
                </a:r>
              </a:p>
              <a:p>
                <a:pPr marL="0" indent="0">
                  <a:buNone/>
                </a:pPr>
                <a:r>
                  <a:rPr lang="pl-PL" dirty="0"/>
                  <a:t> 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9EB1C157-FAB6-432C-8FDB-0078E0D1D6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79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E7FF03-D399-4727-9100-2DBE29218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872731"/>
            <a:ext cx="8596668" cy="1826581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/>
              <a:t>„Sondaże wyborcze bardziej służą kształtowaniu opinii publicznej </a:t>
            </a:r>
            <a:br>
              <a:rPr lang="pl-PL" dirty="0"/>
            </a:br>
            <a:r>
              <a:rPr lang="pl-PL" dirty="0"/>
              <a:t>niż jej badaniu”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B1B950E-AC1D-4B92-A64B-2CD0F2ED0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7349" y="3906347"/>
            <a:ext cx="5395662" cy="860400"/>
          </a:xfrm>
        </p:spPr>
        <p:txBody>
          <a:bodyPr/>
          <a:lstStyle/>
          <a:p>
            <a:r>
              <a:rPr lang="pl-PL" dirty="0"/>
              <a:t>Piotr Zgorzelski, wicemarszałek sejmu z PSL</a:t>
            </a:r>
          </a:p>
        </p:txBody>
      </p:sp>
    </p:spTree>
    <p:extLst>
      <p:ext uri="{BB962C8B-B14F-4D97-AF65-F5344CB8AC3E}">
        <p14:creationId xmlns:p14="http://schemas.microsoft.com/office/powerpoint/2010/main" val="4024551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319002"/>
            <a:ext cx="8596668" cy="1320800"/>
          </a:xfrm>
        </p:spPr>
        <p:txBody>
          <a:bodyPr/>
          <a:lstStyle/>
          <a:p>
            <a:r>
              <a:rPr lang="pl-PL" dirty="0"/>
              <a:t>Test dla dwóch wskaźników struktury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401894" y="929034"/>
                <a:ext cx="8872108" cy="56099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l-PL" dirty="0"/>
                  <a:t>Dwie populacje generalne o rozkładach dwupunktowych z parametrami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l-PL" sz="11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l-PL" dirty="0"/>
                  <a:t> i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l-PL" sz="11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l-PL" dirty="0"/>
                  <a:t> . W oparciu o wyniki dwu niezależnych prób, o liczebnościach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11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l-PL" dirty="0"/>
                  <a:t> i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11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11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 &gt;100</m:t>
                    </m:r>
                  </m:oMath>
                </a14:m>
                <a:r>
                  <a:rPr lang="pl-PL" dirty="0"/>
                  <a:t> i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1100" i="1" dirty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&gt;100) </m:t>
                    </m:r>
                  </m:oMath>
                </a14:m>
                <a:r>
                  <a:rPr lang="pl-PL" dirty="0"/>
                  <a:t>wylosowanych z tych populacji sprawdzić hipotezę, że parametry</a:t>
                </a:r>
                <a14:m>
                  <m:oMath xmlns:m="http://schemas.openxmlformats.org/officeDocument/2006/math">
                    <m:r>
                      <a:rPr lang="pl-PL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l-PL" sz="11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pl-PL" sz="11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i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l-PL" sz="11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l-PL" dirty="0"/>
                  <a:t> są jednakowe, zatem: </a:t>
                </a:r>
              </a:p>
              <a:p>
                <a:pPr marL="0" indent="0" algn="ctr">
                  <a:buNone/>
                </a:pPr>
                <a:endParaRPr lang="pl-PL" sz="100" dirty="0"/>
              </a:p>
              <a:p>
                <a:pPr marL="0" indent="0" algn="ctr">
                  <a:buNone/>
                </a:pPr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pl-PL" sz="1200" i="1" dirty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pl-PL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l-PL" sz="12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pl-PL" sz="20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pl-PL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pl-PL" sz="20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l-PL" sz="12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pl-PL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00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l-PL" sz="12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l-PL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sz="2000" i="1" dirty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l-PL" sz="20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l-PL" sz="1200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l-PL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sz="2000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</m:t>
                      </m:r>
                      <m:r>
                        <a:rPr lang="pl-PL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sz="20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l-PL" sz="12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l-PL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sz="2000" b="0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pl-PL" sz="20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l-PL" sz="1200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l-PL" sz="2000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pl-PL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sz="20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l-PL" sz="12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l-PL" sz="12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pl-PL" sz="20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l-PL" sz="1200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l-PL" sz="12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l-PL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sz="20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l-PL" sz="1200" i="1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endParaRPr lang="pl-PL" sz="800" dirty="0"/>
              </a:p>
              <a:p>
                <a:pPr marL="0" indent="0">
                  <a:buNone/>
                </a:pPr>
                <a:r>
                  <a:rPr lang="pl-PL" dirty="0"/>
                  <a:t>W celu zweryfikowania hipotezy zerowej wykorzystujemy statystykę o postaci:</a:t>
                </a:r>
                <a:endParaRPr lang="pl-PL" sz="800" dirty="0"/>
              </a:p>
              <a:p>
                <a:pPr marL="0" indent="0">
                  <a:buNone/>
                </a:pPr>
                <a:endParaRPr lang="pl-PL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̃"/>
                                      <m:ctrlP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r>
                  <a:rPr lang="pl-PL" dirty="0"/>
                  <a:t>gdzie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l-PL" dirty="0"/>
                  <a:t> 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l-PL" dirty="0"/>
                  <a:t> to liczba elementów pierwszej próby i drugiej próby spełniających zadany warunek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l-PL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pl-PL" dirty="0"/>
                  <a:t>	 </a:t>
                </a:r>
                <a14:m>
                  <m:oMath xmlns:m="http://schemas.openxmlformats.org/officeDocument/2006/math"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pl-PL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l-P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pl-PL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l-P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pl-PL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l-P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pl-PL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894" y="929034"/>
                <a:ext cx="8872108" cy="5609964"/>
              </a:xfrm>
              <a:blipFill>
                <a:blip r:embed="rId2"/>
                <a:stretch>
                  <a:fillRect l="-619" t="-65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590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1E4936-9CA6-470C-9CB7-10023C6A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 dla dwóch wskaźników struktury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CFC3E3AF-159E-446B-8184-F18F09DE7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Wartość statystyki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pl-PL" dirty="0"/>
                  <a:t> odczytujemy z tablic rozkładu </a:t>
                </a:r>
                <a:r>
                  <a:rPr lang="pl-PL" b="1" dirty="0"/>
                  <a:t>t-Studenta</a:t>
                </a:r>
                <a:r>
                  <a:rPr lang="pl-PL" dirty="0"/>
                  <a:t> dla nieskończenie dużej liczby stopni swobody. </a:t>
                </a:r>
              </a:p>
              <a:p>
                <a:r>
                  <a:rPr lang="pl-PL" dirty="0"/>
                  <a:t>Zbiór wartości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pl-PL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, −</m:t>
                    </m:r>
                    <m:sSub>
                      <m:sSub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l-PL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pl-PL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pl-PL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l-PL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pl-PL" i="1" baseline="-2500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l-PL" dirty="0"/>
                  <a:t>jest obszarem krytycznym testu.</a:t>
                </a:r>
              </a:p>
              <a:p>
                <a:r>
                  <a:rPr lang="pl-PL" dirty="0"/>
                  <a:t>Jeżeli wartość statystyki U znajdzie się w obszarze wahań losowych, to nie ma podstaw do odrzucenia hipotezy zerowej, w której zakłada się, że wskaźnik frakcji w populacji jest równy założonej wartości.</a:t>
                </a:r>
              </a:p>
              <a:p>
                <a:r>
                  <a:rPr lang="pl-PL" dirty="0"/>
                  <a:t>Jeżeli wartość statystyki U znajdzie się w obszarze krytycznym, to istnieją podstawy do jej odrzucenia, prawdziwa wówczas jest hipoteza alternatywna zakładająca, że wskaźnik frakcji w badanej populacji jest różny od założonej wartości.</a:t>
                </a: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CFC3E3AF-159E-446B-8184-F18F09DE7D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134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712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Test dla wariancji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493521"/>
            <a:ext cx="8596668" cy="4547842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Test statystyczny służący do weryfikacji hipotez statystycznych dotyczących wartości wariancji w populacji generalnej lub też do porównania wartości wariancji w dwóch lub kilku populacjach – na podstawie znajomości wartości badanej cechy w losowej próbie (lub w kilku próbach).</a:t>
            </a:r>
          </a:p>
          <a:p>
            <a:pPr marL="0" indent="0">
              <a:buNone/>
            </a:pPr>
            <a:r>
              <a:rPr lang="pl-PL" dirty="0"/>
              <a:t>Rozstrzygnięcie pytań dotyczących wariancji jest ważne m.in. dlatego, że wiele testów służących do porównania wartości średnich w dwóch lub kilku populacjach wymaga przyjęcia założenia o równości wariancji w tych populacjach (tak zwane założenie o jednorodności wariancji). Ponadto wariancja może być miernikiem dokładności w procesie pomiarowym lub produkcyjnym (zbyt duża wariancja wyników pomiaru może na przykład świadczyć o uszkodzeniu lub rozregulowaniu aparatury lub urządzeń).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30356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C2AF7A-9091-4655-83C4-6AA2235C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Test chi-kwadrat wariancji pojedynczej próby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0A747D51-8708-4425-A0E6-3B9D7A2BE9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399"/>
                <a:ext cx="8847666" cy="4110963"/>
              </a:xfrm>
            </p:spPr>
            <p:txBody>
              <a:bodyPr>
                <a:normAutofit/>
              </a:bodyPr>
              <a:lstStyle/>
              <a:p>
                <a:r>
                  <a:rPr lang="pl-PL" dirty="0"/>
                  <a:t>Test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l-PL" dirty="0"/>
                          <m:t>𝜒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pl-PL" b="0" i="0" smtClean="0">
                        <a:latin typeface="Cambria Math" panose="02040503050406030204" pitchFamily="18" charset="0"/>
                      </a:rPr>
                      <m:t>wa</m:t>
                    </m:r>
                    <m:r>
                      <m:rPr>
                        <m:nor/>
                      </m:rPr>
                      <a:rPr lang="pl-PL"/>
                      <m:t>riancji</m:t>
                    </m:r>
                    <m:r>
                      <m:rPr>
                        <m:nor/>
                      </m:rPr>
                      <a:rPr lang="pl-PL"/>
                      <m:t> </m:t>
                    </m:r>
                    <m:r>
                      <m:rPr>
                        <m:nor/>
                      </m:rPr>
                      <a:rPr lang="pl-PL"/>
                      <m:t>pojedynczej</m:t>
                    </m:r>
                    <m:r>
                      <m:rPr>
                        <m:nor/>
                      </m:rPr>
                      <a:rPr lang="pl-PL"/>
                      <m:t> </m:t>
                    </m:r>
                    <m:r>
                      <m:rPr>
                        <m:nor/>
                      </m:rPr>
                      <a:rPr lang="pl-PL"/>
                      <m:t>pr</m:t>
                    </m:r>
                    <m:r>
                      <m:rPr>
                        <m:nor/>
                      </m:rPr>
                      <a:rPr lang="pl-PL"/>
                      <m:t>ó</m:t>
                    </m:r>
                    <m:r>
                      <m:rPr>
                        <m:nor/>
                      </m:rPr>
                      <a:rPr lang="pl-PL"/>
                      <m:t>by</m:t>
                    </m:r>
                    <m:r>
                      <m:rPr>
                        <m:nor/>
                      </m:rPr>
                      <a:rPr lang="pl-PL"/>
                      <m:t> </m:t>
                    </m:r>
                    <m:r>
                      <m:rPr>
                        <m:nor/>
                      </m:rPr>
                      <a:rPr lang="pl-PL"/>
                      <m:t>s</m:t>
                    </m:r>
                    <m:r>
                      <m:rPr>
                        <m:nor/>
                      </m:rPr>
                      <a:rPr lang="pl-PL"/>
                      <m:t>ł</m:t>
                    </m:r>
                    <m:r>
                      <m:rPr>
                        <m:nor/>
                      </m:rPr>
                      <a:rPr lang="pl-PL"/>
                      <m:t>u</m:t>
                    </m:r>
                    <m:r>
                      <m:rPr>
                        <m:nor/>
                      </m:rPr>
                      <a:rPr lang="pl-PL"/>
                      <m:t>ż</m:t>
                    </m:r>
                    <m:r>
                      <m:rPr>
                        <m:nor/>
                      </m:rPr>
                      <a:rPr lang="pl-PL"/>
                      <m:t>y</m:t>
                    </m:r>
                    <m:r>
                      <m:rPr>
                        <m:nor/>
                      </m:rPr>
                      <a:rPr lang="pl-PL"/>
                      <m:t> </m:t>
                    </m:r>
                    <m:r>
                      <m:rPr>
                        <m:nor/>
                      </m:rPr>
                      <a:rPr lang="pl-PL"/>
                      <m:t>do</m:t>
                    </m:r>
                    <m:r>
                      <m:rPr>
                        <m:nor/>
                      </m:rPr>
                      <a:rPr lang="pl-PL"/>
                      <m:t> </m:t>
                    </m:r>
                    <m:r>
                      <m:rPr>
                        <m:nor/>
                      </m:rPr>
                      <a:rPr lang="pl-PL"/>
                      <m:t>weryfikacji</m:t>
                    </m:r>
                    <m:r>
                      <m:rPr>
                        <m:nor/>
                      </m:rPr>
                      <a:rPr lang="pl-PL"/>
                      <m:t> </m:t>
                    </m:r>
                    <m:r>
                      <m:rPr>
                        <m:nor/>
                      </m:rPr>
                      <a:rPr lang="pl-PL"/>
                      <m:t>hipotezy</m:t>
                    </m:r>
                    <m:r>
                      <m:rPr>
                        <m:nor/>
                      </m:rPr>
                      <a:rPr lang="pl-PL"/>
                      <m:t>, ż</m:t>
                    </m:r>
                    <m:r>
                      <m:rPr>
                        <m:nor/>
                      </m:rPr>
                      <a:rPr lang="pl-PL"/>
                      <m:t>e</m:t>
                    </m:r>
                    <m:r>
                      <m:rPr>
                        <m:nor/>
                      </m:rPr>
                      <a:rPr lang="pl-PL"/>
                      <m:t> </m:t>
                    </m:r>
                    <m:r>
                      <m:rPr>
                        <m:nor/>
                      </m:rPr>
                      <a:rPr lang="pl-PL"/>
                      <m:t>badana</m:t>
                    </m:r>
                    <m:r>
                      <m:rPr>
                        <m:nor/>
                      </m:rPr>
                      <a:rPr lang="pl-PL"/>
                      <m:t> </m:t>
                    </m:r>
                    <m:r>
                      <m:rPr>
                        <m:nor/>
                      </m:rPr>
                      <a:rPr lang="pl-PL"/>
                      <m:t>pr</m:t>
                    </m:r>
                    <m:r>
                      <m:rPr>
                        <m:nor/>
                      </m:rPr>
                      <a:rPr lang="pl-PL"/>
                      <m:t>ó</m:t>
                    </m:r>
                    <m:r>
                      <m:rPr>
                        <m:nor/>
                      </m:rPr>
                      <a:rPr lang="pl-PL"/>
                      <m:t>ba</m:t>
                    </m:r>
                    <m:r>
                      <m:rPr>
                        <m:nor/>
                      </m:rPr>
                      <a:rPr lang="pl-PL"/>
                      <m:t> </m:t>
                    </m:r>
                    <m:r>
                      <m:rPr>
                        <m:nor/>
                      </m:rPr>
                      <a:rPr lang="pl-PL"/>
                      <m:t>pochodzi</m:t>
                    </m:r>
                    <m:r>
                      <m:rPr>
                        <m:nor/>
                      </m:rPr>
                      <a:rPr lang="pl-PL"/>
                      <m:t> </m:t>
                    </m:r>
                    <m:r>
                      <m:rPr>
                        <m:nor/>
                      </m:rPr>
                      <a:rPr lang="pl-PL"/>
                      <m:t>z</m:t>
                    </m:r>
                    <m:r>
                      <m:rPr>
                        <m:nor/>
                      </m:rPr>
                      <a:rPr lang="pl-PL"/>
                      <m:t> </m:t>
                    </m:r>
                    <m:r>
                      <m:rPr>
                        <m:nor/>
                      </m:rPr>
                      <a:rPr lang="pl-PL"/>
                      <m:t>populacji</m:t>
                    </m:r>
                    <m:r>
                      <m:rPr>
                        <m:nor/>
                      </m:rPr>
                      <a:rPr lang="pl-PL"/>
                      <m:t> </m:t>
                    </m:r>
                    <m:r>
                      <m:rPr>
                        <m:nor/>
                      </m:rPr>
                      <a:rPr lang="pl-PL"/>
                      <m:t>dla</m:t>
                    </m:r>
                    <m:r>
                      <m:rPr>
                        <m:nor/>
                      </m:rPr>
                      <a:rPr lang="pl-PL"/>
                      <m:t> </m:t>
                    </m:r>
                    <m:r>
                      <m:rPr>
                        <m:nor/>
                      </m:rPr>
                      <a:rPr lang="pl-PL"/>
                      <m:t>kt</m:t>
                    </m:r>
                    <m:r>
                      <m:rPr>
                        <m:nor/>
                      </m:rPr>
                      <a:rPr lang="pl-PL"/>
                      <m:t>ó</m:t>
                    </m:r>
                    <m:r>
                      <m:rPr>
                        <m:nor/>
                      </m:rPr>
                      <a:rPr lang="pl-PL"/>
                      <m:t>rej</m:t>
                    </m:r>
                    <m:r>
                      <m:rPr>
                        <m:nor/>
                      </m:rPr>
                      <a:rPr lang="pl-PL"/>
                      <m:t> </m:t>
                    </m:r>
                    <m:r>
                      <m:rPr>
                        <m:nor/>
                      </m:rPr>
                      <a:rPr lang="pl-PL"/>
                      <m:t>wariancja</m:t>
                    </m:r>
                    <m:r>
                      <m:rPr>
                        <m:nor/>
                      </m:rPr>
                      <a:rPr lang="pl-PL"/>
                      <m:t> (</m:t>
                    </m:r>
                    <m:r>
                      <m:rPr>
                        <m:nor/>
                      </m:rPr>
                      <a:rPr lang="pl-PL"/>
                      <m:t>lub</m:t>
                    </m:r>
                    <m:r>
                      <m:rPr>
                        <m:nor/>
                      </m:rPr>
                      <a:rPr lang="pl-PL"/>
                      <m:t> </m:t>
                    </m:r>
                    <m:r>
                      <m:rPr>
                        <m:nor/>
                      </m:rPr>
                      <a:rPr lang="pl-PL"/>
                      <m:t>odchylenie</m:t>
                    </m:r>
                    <m:r>
                      <m:rPr>
                        <m:nor/>
                      </m:rPr>
                      <a:rPr lang="pl-PL"/>
                      <m:t> </m:t>
                    </m:r>
                    <m:r>
                      <m:rPr>
                        <m:nor/>
                      </m:rPr>
                      <a:rPr lang="pl-PL"/>
                      <m:t>standardowe</m:t>
                    </m:r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l-PL" dirty="0"/>
                  <a:t>) to zadana wartość.</a:t>
                </a:r>
              </a:p>
              <a:p>
                <a:r>
                  <a:rPr lang="pl-PL" dirty="0"/>
                  <a:t>Przy czym hipotezy mogą dotyczyć zarówno wariancji jak i równoważnie odchylenia standardowego. </a:t>
                </a:r>
              </a:p>
              <a:p>
                <a:r>
                  <a:rPr lang="pl-PL" dirty="0"/>
                  <a:t>Podstawowe warunki stosowania: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pl-PL" dirty="0"/>
                  <a:t>pomiar na skali interwałowej,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pl-PL" dirty="0"/>
                  <a:t>normalność rozkładu badanej cechy.</a:t>
                </a: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0A747D51-8708-4425-A0E6-3B9D7A2BE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399"/>
                <a:ext cx="8847666" cy="4110963"/>
              </a:xfrm>
              <a:blipFill>
                <a:blip r:embed="rId2"/>
                <a:stretch>
                  <a:fillRect l="-138" t="-1039" r="-27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6754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EF0A1B-51D9-4C6D-B35C-08565D7C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063014" cy="1152939"/>
          </a:xfrm>
        </p:spPr>
        <p:txBody>
          <a:bodyPr>
            <a:normAutofit fontScale="90000"/>
          </a:bodyPr>
          <a:lstStyle/>
          <a:p>
            <a:r>
              <a:rPr lang="pl-PL" b="1" dirty="0"/>
              <a:t>Test chi-kwadrat wariancji pojedynczej próby</a:t>
            </a:r>
            <a:br>
              <a:rPr lang="pl-PL" dirty="0"/>
            </a:b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E824A71A-10EA-4747-84E2-42DF590400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129085"/>
                <a:ext cx="9285272" cy="499304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l-PL" dirty="0"/>
                  <a:t>Hipotezy dla testu są następujące: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pl-PL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pl-PL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l-PL" dirty="0">
                    <a:ea typeface="Cambria Math" panose="02040503050406030204" pitchFamily="18" charset="0"/>
                  </a:rPr>
                  <a:t>g</a:t>
                </a:r>
                <a:r>
                  <a:rPr lang="pl-PL" b="0" dirty="0">
                    <a:ea typeface="Cambria Math" panose="02040503050406030204" pitchFamily="18" charset="0"/>
                  </a:rPr>
                  <a:t>dzie: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l-P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to wariancja  cechy w populacji reprezentowanej przez próbę , natomiast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to  zadana wartość wariancji.</a:t>
                </a:r>
              </a:p>
              <a:p>
                <a:r>
                  <a:rPr lang="pl-PL" dirty="0"/>
                  <a:t> Statystyka testowa jest postaci: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r>
                  <a:rPr lang="pl-PL" dirty="0"/>
                  <a:t>gdzie: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l-PL" dirty="0"/>
                  <a:t> jest nieobciążoną wariancja z próby a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l-PL" dirty="0"/>
                  <a:t> to liczność próby.</a:t>
                </a:r>
              </a:p>
              <a:p>
                <a:pPr marL="0" indent="0">
                  <a:buNone/>
                </a:pPr>
                <a:r>
                  <a:rPr lang="pl-PL" dirty="0"/>
                  <a:t>Statystyka ta ma rozkład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l-PL" dirty="0"/>
                          <m:t>𝜒</m:t>
                        </m:r>
                      </m:e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z liczbą stopni swobody wyznaczaną według wzoru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l-PL" dirty="0"/>
                  <a:t>.</a:t>
                </a:r>
              </a:p>
              <a:p>
                <a:pPr marL="0" indent="0">
                  <a:buNone/>
                </a:pPr>
                <a:r>
                  <a:rPr lang="pl-PL" dirty="0"/>
                  <a:t>Obszar krytyczny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={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pl-P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pl-PL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𝑙𝑢𝑏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pl-P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pl-PL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type m:val="skw"/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l-PL" dirty="0"/>
                  <a:t> gdzie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pl-P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pl-PL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pl-PL" dirty="0"/>
                  <a:t> oznacza </a:t>
                </a:r>
                <a:r>
                  <a:rPr lang="pl-PL" dirty="0" err="1"/>
                  <a:t>kwantyl</a:t>
                </a:r>
                <a:r>
                  <a:rPr lang="pl-PL" dirty="0"/>
                  <a:t> rzędu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l-PL" dirty="0"/>
                  <a:t> rozkładu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l-P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pl-PL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l-PL" dirty="0"/>
                  <a:t>W zastosowaniach praktycznych jako hipotezę alternatywną przyjmuje się częściej</a:t>
                </a:r>
                <a:r>
                  <a:rPr lang="pl-PL" i="1" dirty="0"/>
                  <a:t> </a:t>
                </a:r>
                <a:r>
                  <a:rPr lang="pl-PL" dirty="0"/>
                  <a:t>hipotezę alternatywną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l-PL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l-PL" b="0" i="1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l-PL" dirty="0"/>
                  <a:t>. </a:t>
                </a:r>
              </a:p>
              <a:p>
                <a:pPr marL="0" indent="0">
                  <a:buNone/>
                </a:pPr>
                <a:r>
                  <a:rPr lang="pl-PL" dirty="0"/>
                  <a:t>Wtedy obszar krytyczny ma postać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={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pl-P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pl-PL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E824A71A-10EA-4747-84E2-42DF590400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129085"/>
                <a:ext cx="9285272" cy="4993041"/>
              </a:xfrm>
              <a:blipFill>
                <a:blip r:embed="rId2"/>
                <a:stretch>
                  <a:fillRect l="-394" t="-85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4909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04A277-FD83-46F0-A037-114E7718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Test Fishera-</a:t>
            </a:r>
            <a:r>
              <a:rPr lang="pl-PL" b="1" dirty="0" err="1"/>
              <a:t>Snedecora</a:t>
            </a:r>
            <a:r>
              <a:rPr lang="pl-PL" b="1" dirty="0"/>
              <a:t> równości dwóch wariancji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E03E79-D6C7-48C9-A452-808DB060A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Test Fishera-</a:t>
            </a:r>
            <a:r>
              <a:rPr lang="pl-PL" dirty="0" err="1">
                <a:solidFill>
                  <a:schemeClr val="tx1"/>
                </a:solidFill>
              </a:rPr>
              <a:t>Snedecora</a:t>
            </a:r>
            <a:r>
              <a:rPr lang="pl-PL" dirty="0">
                <a:solidFill>
                  <a:schemeClr val="tx1"/>
                </a:solidFill>
              </a:rPr>
              <a:t> </a:t>
            </a:r>
            <a:r>
              <a:rPr lang="pl-PL" i="1" dirty="0">
                <a:solidFill>
                  <a:schemeClr val="tx1"/>
                </a:solidFill>
              </a:rPr>
              <a:t>(ang. F-</a:t>
            </a:r>
            <a:r>
              <a:rPr lang="pl-PL" i="1" dirty="0" err="1">
                <a:solidFill>
                  <a:schemeClr val="tx1"/>
                </a:solidFill>
              </a:rPr>
              <a:t>Snedecor</a:t>
            </a:r>
            <a:r>
              <a:rPr lang="pl-PL" i="1" dirty="0">
                <a:solidFill>
                  <a:schemeClr val="tx1"/>
                </a:solidFill>
              </a:rPr>
              <a:t> test)</a:t>
            </a:r>
            <a:r>
              <a:rPr lang="pl-PL" dirty="0">
                <a:solidFill>
                  <a:schemeClr val="tx1"/>
                </a:solidFill>
              </a:rPr>
              <a:t> opiera się na zmiennej </a:t>
            </a:r>
            <a:r>
              <a:rPr lang="pl-PL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sformułowanej przez Fishera (1924), a jej rozkład opisał </a:t>
            </a:r>
            <a:r>
              <a:rPr lang="pl-PL" dirty="0" err="1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Snedecor</a:t>
            </a:r>
            <a:r>
              <a:rPr lang="pl-PL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r>
              <a:rPr lang="pl-PL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Test ten służy do weryfikacji hipotezy o równości wariancji badanej zmiennej w dwóch populacjach.</a:t>
            </a:r>
          </a:p>
          <a:p>
            <a:r>
              <a:rPr lang="pl-PL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Podstawowe warunki stosowania:</a:t>
            </a:r>
            <a:endParaRPr lang="pl-PL" dirty="0">
              <a:solidFill>
                <a:schemeClr val="tx1"/>
              </a:solidFill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l-PL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pomiar na skali interwałowej,</a:t>
            </a:r>
            <a:endParaRPr lang="pl-PL" dirty="0">
              <a:solidFill>
                <a:schemeClr val="tx1"/>
              </a:solidFill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l-PL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normalność rozkładu badanej zmiennej w obu populacjach,</a:t>
            </a:r>
            <a:endParaRPr lang="pl-PL" dirty="0">
              <a:solidFill>
                <a:schemeClr val="tx1"/>
              </a:solidFill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l-PL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model niezależny.</a:t>
            </a:r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89113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Test Fishera-</a:t>
            </a:r>
            <a:r>
              <a:rPr lang="pl-PL" b="1" dirty="0" err="1"/>
              <a:t>Snedecora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ymbol zastępczy zawartości 4"/>
              <p:cNvSpPr>
                <a:spLocks noGrp="1"/>
              </p:cNvSpPr>
              <p:nvPr>
                <p:ph idx="1"/>
              </p:nvPr>
            </p:nvSpPr>
            <p:spPr>
              <a:xfrm>
                <a:off x="583096" y="1391478"/>
                <a:ext cx="8690906" cy="5466521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pl-PL" dirty="0"/>
                  <a:t>Hipotezy dla testu sformułowane są w następujący sposób: 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: </m:t>
                    </m:r>
                    <m:sSubSup>
                      <m:sSub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l-PL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pl-PL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: </m:t>
                    </m:r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l-PL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pl-PL" dirty="0"/>
              </a:p>
              <a:p>
                <a:pPr marL="0" lvl="0" indent="0">
                  <a:buNone/>
                </a:pPr>
                <a:r>
                  <a:rPr lang="pl-PL" dirty="0"/>
                  <a:t>Gdzie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l-PL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l-PL" dirty="0"/>
                  <a:t> to wariancje badanej zmiennej w pierwszej i drugiej populacji.</a:t>
                </a:r>
              </a:p>
              <a:p>
                <a:pPr marL="0" indent="0">
                  <a:buNone/>
                </a:pPr>
                <a:r>
                  <a:rPr lang="pl-PL" dirty="0"/>
                  <a:t>Statystyka testowa ma postać: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Sup>
                            <m:sSubSup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Sup>
                            <m:sSubSup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l-PL" b="0" dirty="0"/>
              </a:p>
              <a:p>
                <a:pPr marL="0" indent="0">
                  <a:buNone/>
                </a:pPr>
                <a:r>
                  <a:rPr lang="pl-PL" dirty="0"/>
                  <a:t>gdzie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𝑠</m:t>
                    </m:r>
                    <m:sSubSup>
                      <m:sSub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l-PL" dirty="0"/>
                  <a:t>,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𝑠</m:t>
                    </m:r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l-PL" dirty="0"/>
                  <a:t>  to wariancje badanej zmiennej w próbach wybranych losowo z pierwszej i drugiej populacji.</a:t>
                </a:r>
              </a:p>
              <a:p>
                <a:r>
                  <a:rPr lang="pl-PL" dirty="0"/>
                  <a:t>Statystyka ta podlega rozkładowi F </a:t>
                </a:r>
                <a:r>
                  <a:rPr lang="pl-PL" dirty="0" err="1"/>
                  <a:t>Snedecora</a:t>
                </a:r>
                <a:r>
                  <a:rPr lang="pl-PL" dirty="0"/>
                  <a:t> 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l-PL" dirty="0"/>
                  <a:t> oraz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l-PL" dirty="0"/>
                  <a:t> stopniami swobody. </a:t>
                </a:r>
              </a:p>
            </p:txBody>
          </p:sp>
        </mc:Choice>
        <mc:Fallback xmlns="">
          <p:sp>
            <p:nvSpPr>
              <p:cNvPr id="5" name="Symbol zastępczy zawartości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3096" y="1391478"/>
                <a:ext cx="8690906" cy="5466521"/>
              </a:xfrm>
              <a:blipFill>
                <a:blip r:embed="rId2"/>
                <a:stretch>
                  <a:fillRect l="-632" t="-66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7201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EF20DB-1A4F-43AF-B1F5-F9C22644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710506" cy="731520"/>
          </a:xfrm>
        </p:spPr>
        <p:txBody>
          <a:bodyPr/>
          <a:lstStyle/>
          <a:p>
            <a:r>
              <a:rPr lang="pl-PL" dirty="0"/>
              <a:t>Test </a:t>
            </a:r>
            <a:r>
              <a:rPr lang="pl-PL" dirty="0" err="1"/>
              <a:t>Bartletta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4B5FA65B-A4CA-4344-9150-070DA82C09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8294" y="1733006"/>
                <a:ext cx="8794326" cy="4700242"/>
              </a:xfrm>
            </p:spPr>
            <p:txBody>
              <a:bodyPr/>
              <a:lstStyle/>
              <a:p>
                <a:r>
                  <a:rPr lang="pl-PL" dirty="0"/>
                  <a:t>Jest to test do weryfikowania hipotezy o równości wariancji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l-PL" dirty="0"/>
                  <a:t>,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 1, . . . ,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l-PL" dirty="0"/>
                  <a:t>, dla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populacji o rozkładach normalnych. Nazywany jest również testem jednorodności wielu wariancji.</a:t>
                </a:r>
              </a:p>
              <a:p>
                <a:r>
                  <a:rPr lang="pl-PL" dirty="0"/>
                  <a:t>Niech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pl-P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l-PL" dirty="0"/>
                  <a:t> są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l-PL" dirty="0"/>
                  <a:t> niezależnymi próbami z rozkładów normalnych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l-PL" dirty="0"/>
                  <a:t>).</a:t>
                </a:r>
              </a:p>
              <a:p>
                <a:r>
                  <a:rPr lang="pl-PL" dirty="0"/>
                  <a:t>Hipotezy dla testu są następujące: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l-PL" b="0" i="0" smtClean="0">
                          <a:latin typeface="Cambria Math" panose="02040503050406030204" pitchFamily="18" charset="0"/>
                        </a:rPr>
                        <m:t>=…=</m:t>
                      </m:r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l-PL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l-PL" dirty="0"/>
                  <a:t>:  Dla co najmniej jednego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l-PL" dirty="0"/>
                  <a:t>.</a:t>
                </a:r>
              </a:p>
              <a:p>
                <a:pPr marL="0" indent="0" algn="ctr">
                  <a:buNone/>
                </a:pPr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4B5FA65B-A4CA-4344-9150-070DA82C09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8294" y="1733006"/>
                <a:ext cx="8794326" cy="4700242"/>
              </a:xfrm>
              <a:blipFill>
                <a:blip r:embed="rId2"/>
                <a:stretch>
                  <a:fillRect l="-139" t="-519" r="-76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8836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B3026A-9AE2-499B-95F0-5C5B7F93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2880"/>
            <a:ext cx="8596668" cy="655320"/>
          </a:xfrm>
        </p:spPr>
        <p:txBody>
          <a:bodyPr/>
          <a:lstStyle/>
          <a:p>
            <a:r>
              <a:rPr lang="pl-PL" b="1" dirty="0"/>
              <a:t>Test </a:t>
            </a:r>
            <a:r>
              <a:rPr lang="pl-PL" b="1" dirty="0" err="1"/>
              <a:t>Bartletta</a:t>
            </a:r>
            <a:endParaRPr lang="pl-P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61808F1-7FD4-4ED8-8BB0-56C50658DC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8274" y="899160"/>
                <a:ext cx="8923866" cy="5212079"/>
              </a:xfrm>
            </p:spPr>
            <p:txBody>
              <a:bodyPr/>
              <a:lstStyle/>
              <a:p>
                <a:r>
                  <a:rPr lang="pl-PL" dirty="0"/>
                  <a:t>Statystyka testowa ma postać: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𝑙𝑛</m:t>
                      </m:r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sSubSup>
                            <m:sSubSup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r>
                  <a:rPr lang="pl-PL" dirty="0"/>
                  <a:t>Gdzie: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</m:e>
                      </m:nary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3(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l-P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l-PL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(  </m:t>
                              </m:r>
                              <m:sSub>
                                <m:sSub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l-PL" b="0" i="0" smtClean="0">
                          <a:latin typeface="Cambria Math" panose="02040503050406030204" pitchFamily="18" charset="0"/>
                        </a:rPr>
                        <m:t>    </m:t>
                      </m:r>
                      <m:acc>
                        <m:accPr>
                          <m:chr m:val="̅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l-P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pl-PL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l-P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nary>
                      <m:sSubSup>
                        <m:sSubSup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r>
                  <a:rPr lang="pl-PL" dirty="0"/>
                  <a:t>W przypadku, gdy hipoteza zerowa jest prawdziwa, statystyka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pl-PL" dirty="0"/>
                  <a:t> ma asymptotyczny (przy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 rozkład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l-P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pl-PL" i="1" dirty="0"/>
                  <a:t>.</a:t>
                </a:r>
              </a:p>
              <a:p>
                <a:pPr marL="0" indent="0">
                  <a:buNone/>
                </a:pPr>
                <a:r>
                  <a:rPr lang="pl-PL" dirty="0"/>
                  <a:t>Obszar krytyczny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={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pl-P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l-PL" dirty="0"/>
                  <a:t> gdzie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l-PL" dirty="0"/>
                  <a:t> jest wartością statystyki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pl-PL" dirty="0"/>
                  <a:t>, 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pl-P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pl-PL" dirty="0"/>
                  <a:t> oznacza </a:t>
                </a:r>
                <a:r>
                  <a:rPr lang="pl-PL" dirty="0" err="1"/>
                  <a:t>kwantyl</a:t>
                </a:r>
                <a:r>
                  <a:rPr lang="pl-PL" dirty="0"/>
                  <a:t> rzędu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pl-PL" dirty="0"/>
                  <a:t> rozkładu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l-P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pl-PL" dirty="0"/>
                  <a:t> a </a:t>
                </a:r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l-PL" dirty="0"/>
                  <a:t> jest poziomem istotności.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61808F1-7FD4-4ED8-8BB0-56C50658DC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8274" y="899160"/>
                <a:ext cx="8923866" cy="5212079"/>
              </a:xfrm>
              <a:blipFill>
                <a:blip r:embed="rId3"/>
                <a:stretch>
                  <a:fillRect l="-615" t="-820" b="-58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7398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1ED213-8221-4B56-BA61-2EA599DC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056" y="367527"/>
            <a:ext cx="8373901" cy="973593"/>
          </a:xfrm>
        </p:spPr>
        <p:txBody>
          <a:bodyPr/>
          <a:lstStyle/>
          <a:p>
            <a:r>
              <a:rPr lang="pl-PL" dirty="0"/>
              <a:t>Test </a:t>
            </a:r>
            <a:r>
              <a:rPr lang="pl-PL" dirty="0" err="1"/>
              <a:t>Cochrana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41934D26-A0BD-4DFF-9BE9-8D190A36EA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5056" y="1341120"/>
                <a:ext cx="10666527" cy="5496560"/>
              </a:xfrm>
            </p:spPr>
            <p:txBody>
              <a:bodyPr>
                <a:normAutofit/>
              </a:bodyPr>
              <a:lstStyle/>
              <a:p>
                <a:r>
                  <a:rPr lang="pl-PL" dirty="0"/>
                  <a:t>Jest to test do weryfikowania hipotezy o równości wariancji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l-PL" dirty="0"/>
                  <a:t>,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= 1, . . . , 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l-PL" dirty="0"/>
                  <a:t>,  dla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pl-PL" dirty="0"/>
                  <a:t> populacji o rozkładach normalnych. Jest więc testem jednorodności wielu wariancji.</a:t>
                </a:r>
              </a:p>
              <a:p>
                <a:r>
                  <a:rPr lang="pl-PL" dirty="0"/>
                  <a:t>Test </a:t>
                </a:r>
                <a:r>
                  <a:rPr lang="pl-PL" dirty="0" err="1"/>
                  <a:t>Cochrana</a:t>
                </a:r>
                <a:r>
                  <a:rPr lang="pl-PL" dirty="0"/>
                  <a:t> dla ekstremalnych wartości wariancji stosuje się gdy w grupie wyników pomiarowych jedna z wariancji w sposób ekstremalny odbiega od pozostałych. </a:t>
                </a:r>
              </a:p>
              <a:p>
                <a:r>
                  <a:rPr lang="pl-PL" dirty="0"/>
                  <a:t>Jedynym ograniczeniem stosowania tego testu, jest aby każda wariancja musi się opierać na tej samej liczbie stopni swobody.</a:t>
                </a:r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 algn="ctr">
                  <a:buNone/>
                </a:pPr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41934D26-A0BD-4DFF-9BE9-8D190A36EA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056" y="1341120"/>
                <a:ext cx="10666527" cy="5496560"/>
              </a:xfrm>
              <a:blipFill>
                <a:blip r:embed="rId2"/>
                <a:stretch>
                  <a:fillRect l="-171" t="-443" r="-85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04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C47739-7BFA-417F-82BE-ED7C76A2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 nastroje są uzasadnione?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304F75D-961D-402E-B326-FB72AF8B2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2536"/>
            <a:ext cx="8596668" cy="4738773"/>
          </a:xfrm>
        </p:spPr>
        <p:txBody>
          <a:bodyPr>
            <a:normAutofit/>
          </a:bodyPr>
          <a:lstStyle/>
          <a:p>
            <a:r>
              <a:rPr lang="pl-PL" dirty="0"/>
              <a:t>Partie emocjonują się wzrostami i spadkami rzędu 1 czy 2 p. proc.</a:t>
            </a:r>
          </a:p>
          <a:p>
            <a:r>
              <a:rPr lang="pl-PL" dirty="0"/>
              <a:t>Czy słusznie?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W sondażach wyborczych często pojawia się magiczna liczba około 1030 respondentów. Wyborców jest ponad 29 mln. </a:t>
            </a:r>
          </a:p>
          <a:p>
            <a:r>
              <a:rPr lang="pl-PL" dirty="0"/>
              <a:t>Czy dzięki 1030 ankietowanym można oczekiwać, że zmiana wyników sondaży o 1 p. proc. jest rzeczywistą zmianą preferencji wyborczych?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96231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0DBD1E-6B7D-4E1E-BCA5-55205DF9A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 </a:t>
            </a:r>
            <a:r>
              <a:rPr lang="pl-PL" dirty="0" err="1"/>
              <a:t>Cochrana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6444F6DA-77B3-4ABE-A920-C6B72ECBE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0574" y="1590261"/>
                <a:ext cx="8823428" cy="4451101"/>
              </a:xfrm>
            </p:spPr>
            <p:txBody>
              <a:bodyPr>
                <a:normAutofit/>
              </a:bodyPr>
              <a:lstStyle/>
              <a:p>
                <a:r>
                  <a:rPr lang="pl-PL" dirty="0"/>
                  <a:t>Niech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l-PL" dirty="0"/>
                  <a:t> są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l-PL" dirty="0"/>
                  <a:t> niezależnymi próbami z rozkładów normalnych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l-PL" dirty="0"/>
                  <a:t>).</a:t>
                </a:r>
              </a:p>
              <a:p>
                <a:r>
                  <a:rPr lang="pl-PL" dirty="0"/>
                  <a:t>Hipotezy dla testu są następujące: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l-PL">
                          <a:latin typeface="Cambria Math" panose="02040503050406030204" pitchFamily="18" charset="0"/>
                        </a:rPr>
                        <m:t>=…=</m:t>
                      </m:r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l-PL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𝑔𝑑𝑧𝑖𝑒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l-PL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l-PL">
                        <a:latin typeface="Cambria Math" panose="02040503050406030204" pitchFamily="18" charset="0"/>
                      </a:rPr>
                      <m:t>max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⁡{</m:t>
                    </m:r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l-PL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l-PL" dirty="0"/>
                  <a:t>,…,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l-PL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pl-PL" dirty="0"/>
              </a:p>
              <a:p>
                <a:pPr marL="0" indent="0">
                  <a:buNone/>
                </a:pPr>
                <a:r>
                  <a:rPr lang="pl-PL" dirty="0"/>
                  <a:t>Statystyka testowa ma postać: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⁡{</m:t>
                          </m:r>
                          <m:sSubSup>
                            <m:sSubSup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r>
                  <a:rPr lang="pl-PL" dirty="0"/>
                  <a:t>gdzie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l-PL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 oznacza wariancję z próby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.</a:t>
                </a:r>
              </a:p>
              <a:p>
                <a:pPr marL="0" indent="0">
                  <a:buNone/>
                </a:pPr>
                <a:r>
                  <a:rPr lang="pl-PL" dirty="0"/>
                  <a:t>Obszar krytyczny: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={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pl-PL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pl-PL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l-PL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pl-PL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/>
                    </m:sSubSup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pl-PL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 gdzie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pl-PL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pl-PL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l-PL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pl-PL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/>
                    </m:sSubSup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pl-PL" dirty="0"/>
                  <a:t> oznacza </a:t>
                </a:r>
                <a:r>
                  <a:rPr lang="pl-PL" dirty="0" err="1"/>
                  <a:t>kwantyl</a:t>
                </a:r>
                <a:r>
                  <a:rPr lang="pl-PL" dirty="0"/>
                  <a:t> rzędu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pl-PL" dirty="0"/>
                  <a:t> rozkładu statystyki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pl-PL" dirty="0"/>
                  <a:t>  a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l-PL" dirty="0"/>
                  <a:t> jest poziomem istotności.</a:t>
                </a: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6444F6DA-77B3-4ABE-A920-C6B72ECBE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0574" y="1590261"/>
                <a:ext cx="8823428" cy="4451101"/>
              </a:xfrm>
              <a:blipFill>
                <a:blip r:embed="rId2"/>
                <a:stretch>
                  <a:fillRect l="-622" t="-959" r="-41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6667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221152-B73F-49F7-BB98-9D1C327F7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274" y="317527"/>
            <a:ext cx="8740986" cy="998220"/>
          </a:xfrm>
        </p:spPr>
        <p:txBody>
          <a:bodyPr/>
          <a:lstStyle/>
          <a:p>
            <a:r>
              <a:rPr lang="pl-PL" dirty="0"/>
              <a:t>Test Hartleya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43B3024-FFA1-4239-9FD9-758AECA257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574" y="1082041"/>
                <a:ext cx="9327726" cy="4540222"/>
              </a:xfrm>
            </p:spPr>
            <p:txBody>
              <a:bodyPr>
                <a:normAutofit fontScale="92500"/>
              </a:bodyPr>
              <a:lstStyle/>
              <a:p>
                <a:r>
                  <a:rPr lang="pl-PL" dirty="0"/>
                  <a:t>Jest to test do weryfikowania hipotezy o równości wariancji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l-PL" dirty="0"/>
                  <a:t>,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= 1, . . . , 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l-PL" dirty="0"/>
                  <a:t>,  dla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pl-PL" dirty="0"/>
                  <a:t> populacji o rozkładach normalnych. Jest więc testem jednorodności wielu wariancji</a:t>
                </a:r>
              </a:p>
              <a:p>
                <a:r>
                  <a:rPr lang="pl-PL" dirty="0"/>
                  <a:t>Niech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l-PL" dirty="0"/>
                  <a:t> są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l-PL" dirty="0"/>
                  <a:t> niezależnymi próbami z rozkładów normalnych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l-PL" dirty="0"/>
                  <a:t>).</a:t>
                </a:r>
              </a:p>
              <a:p>
                <a:r>
                  <a:rPr lang="pl-PL" dirty="0"/>
                  <a:t>Hipotezy dla testu są następujące: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l-PL">
                          <a:latin typeface="Cambria Math" panose="02040503050406030204" pitchFamily="18" charset="0"/>
                        </a:rPr>
                        <m:t>=…=</m:t>
                      </m:r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l-PL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l-PL" dirty="0"/>
                  <a:t> dla co najmniej jednego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l-PL" dirty="0"/>
                  <a:t>.</a:t>
                </a:r>
              </a:p>
              <a:p>
                <a:r>
                  <a:rPr lang="pl-PL" dirty="0"/>
                  <a:t>Statystyka testowa ma postać: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⁡{</m:t>
                          </m:r>
                          <m:sSubSup>
                            <m:sSubSup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func>
                            <m:func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l-PL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Sup>
                                <m:sSubSup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func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r>
                  <a:rPr lang="pl-PL" dirty="0"/>
                  <a:t>gdzie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l-PL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 oznacza wariancję z próby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.</a:t>
                </a:r>
              </a:p>
              <a:p>
                <a:pPr marL="0" indent="0">
                  <a:buNone/>
                </a:pPr>
                <a:r>
                  <a:rPr lang="pl-PL" dirty="0"/>
                  <a:t>Obszar krytyczny: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={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l-PL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pl-PL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l-PL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pl-PL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/>
                    </m:sSubSup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pl-PL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 gdzie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l-PL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pl-PL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l-PL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pl-PL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/>
                    </m:sSubSup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pl-PL" dirty="0"/>
                  <a:t> oznacza </a:t>
                </a:r>
                <a:r>
                  <a:rPr lang="pl-PL" dirty="0" err="1"/>
                  <a:t>kwantyl</a:t>
                </a:r>
                <a:r>
                  <a:rPr lang="pl-PL" dirty="0"/>
                  <a:t> rzędu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pl-PL" dirty="0"/>
                  <a:t> rozkładu statystyki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pl-PL" dirty="0"/>
                  <a:t>  a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l-PL" dirty="0"/>
                  <a:t> jest poziomem istotności.</a:t>
                </a:r>
              </a:p>
              <a:p>
                <a:pPr marL="0" indent="0" algn="ctr">
                  <a:buNone/>
                </a:pPr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43B3024-FFA1-4239-9FD9-758AECA25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574" y="1082041"/>
                <a:ext cx="9327726" cy="4540222"/>
              </a:xfrm>
              <a:blipFill>
                <a:blip r:embed="rId2"/>
                <a:stretch>
                  <a:fillRect l="-458" t="-26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9703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4C8B39-9A97-4669-A4C3-1BB168B8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Test </a:t>
            </a:r>
            <a:r>
              <a:rPr lang="pl-PL" b="1" dirty="0" err="1"/>
              <a:t>Browna-Forsythea</a:t>
            </a:r>
            <a:r>
              <a:rPr lang="pl-PL" b="1" dirty="0"/>
              <a:t> i </a:t>
            </a:r>
            <a:r>
              <a:rPr lang="pl-PL" b="1" dirty="0" err="1"/>
              <a:t>Levenea</a:t>
            </a:r>
            <a:br>
              <a:rPr lang="pl-PL" b="1" dirty="0"/>
            </a:b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36F09C0-2DED-4AF7-9725-B4FA3E52F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19075"/>
                <a:ext cx="8596668" cy="4422287"/>
              </a:xfrm>
            </p:spPr>
            <p:txBody>
              <a:bodyPr>
                <a:normAutofit/>
              </a:bodyPr>
              <a:lstStyle/>
              <a:p>
                <a:r>
                  <a:rPr lang="pl-PL" dirty="0"/>
                  <a:t>Zarówno jeden jak i drugi test służy do hipotezy o równości wariancji badanej zmiennej w kilku (</a:t>
                </a:r>
                <a:r>
                  <a:rPr lang="pl-PL" i="1" dirty="0"/>
                  <a:t>k</a:t>
                </a:r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l-PL" i="1" dirty="0"/>
                  <a:t>2</a:t>
                </a:r>
                <a:r>
                  <a:rPr lang="pl-PL" dirty="0"/>
                  <a:t>) populacjach.</a:t>
                </a:r>
              </a:p>
              <a:p>
                <a:r>
                  <a:rPr lang="pl-PL" dirty="0"/>
                  <a:t>Podstawowe warunki stosowania: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pl-PL" dirty="0"/>
                  <a:t>pomiar na skali interwałowej,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pl-PL" dirty="0"/>
                  <a:t>normalność rozkładu badanej zmiennej w każdej populacji,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pl-PL" dirty="0"/>
                  <a:t>model niezależny.</a:t>
                </a:r>
              </a:p>
              <a:p>
                <a:r>
                  <a:rPr lang="pl-PL" dirty="0"/>
                  <a:t>Hipotezy dla tych testów są następujące: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: </m:t>
                    </m:r>
                    <m:sSubSup>
                      <m:sSub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l-PL" dirty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l-PL" dirty="0"/>
                  <a:t>=…=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pl-PL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pl-PL" dirty="0"/>
                  <a:t> Nie wszystkie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l-PL" dirty="0"/>
                  <a:t> są sobie równe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l-PL" dirty="0"/>
              </a:p>
              <a:p>
                <a:pPr marL="0" indent="0">
                  <a:buNone/>
                </a:pPr>
                <a:r>
                  <a:rPr lang="pl-PL" dirty="0"/>
                  <a:t>Gdzie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l-PL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l-PL" b="0" i="0" smtClean="0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l-PL" dirty="0"/>
                  <a:t>b wariancje badanej zmiennej w populacjach, z których pobrano próby.</a:t>
                </a:r>
              </a:p>
              <a:p>
                <a:pPr marL="0" indent="0" algn="ctr">
                  <a:buNone/>
                </a:pPr>
                <a:endParaRPr lang="pl-PL" dirty="0"/>
              </a:p>
              <a:p>
                <a:pPr marL="0" indent="0" algn="ctr">
                  <a:buNone/>
                </a:pPr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36F09C0-2DED-4AF7-9725-B4FA3E52F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19075"/>
                <a:ext cx="8596668" cy="4422287"/>
              </a:xfrm>
              <a:blipFill>
                <a:blip r:embed="rId2"/>
                <a:stretch>
                  <a:fillRect l="-567" t="-966" r="-85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7717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5C879C-F3C0-4156-A920-E7FE28C1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Test </a:t>
            </a:r>
            <a:r>
              <a:rPr lang="pl-PL" b="1" dirty="0" err="1"/>
              <a:t>Browna-Forsythea</a:t>
            </a:r>
            <a:r>
              <a:rPr lang="pl-PL" b="1" dirty="0"/>
              <a:t> i </a:t>
            </a:r>
            <a:r>
              <a:rPr lang="pl-PL" b="1" dirty="0" err="1"/>
              <a:t>Levenea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2337F26-EA4F-4F73-9C87-0AA5140999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Analiza polega na wyznaczaniu bezwzględnego odchylenia wyników pomiarowych od średniej (w teście </a:t>
                </a:r>
                <a:r>
                  <a:rPr lang="pl-PL" dirty="0" err="1"/>
                  <a:t>Levenea</a:t>
                </a:r>
                <a:r>
                  <a:rPr lang="pl-PL" dirty="0"/>
                  <a:t>) lub od mediany (w teście </a:t>
                </a:r>
                <a:r>
                  <a:rPr lang="pl-PL" dirty="0" err="1"/>
                  <a:t>Browna-Forsythea</a:t>
                </a:r>
                <a:r>
                  <a:rPr lang="pl-PL" dirty="0"/>
                  <a:t>), w każdej z badanych grup. Owo bezwzględne odchylenie stanowi dane, które zostają poddane dokładnie tej samej procedurze, którą wykonuje się dla analizy wariancji dla grup niezależnych.</a:t>
                </a:r>
              </a:p>
              <a:p>
                <a:r>
                  <a:rPr lang="pl-PL" dirty="0"/>
                  <a:t> Stąd statystyka testowa przyjmuje postać: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𝐵𝐺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𝑊𝐺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r>
                  <a:rPr lang="pl-PL" dirty="0"/>
                  <a:t>Statystyka ta podlega rozkładowi F </a:t>
                </a:r>
                <a:r>
                  <a:rPr lang="pl-PL" dirty="0" err="1"/>
                  <a:t>Snedecora</a:t>
                </a:r>
                <a:r>
                  <a:rPr lang="pl-PL" dirty="0"/>
                  <a:t> 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𝐵𝐺</m:t>
                        </m:r>
                      </m:sub>
                    </m:sSub>
                  </m:oMath>
                </a14:m>
                <a:r>
                  <a:rPr lang="pl-PL" dirty="0"/>
                  <a:t> oraz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pl-PL" dirty="0"/>
                  <a:t> stopniami swobody.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2337F26-EA4F-4F73-9C87-0AA514099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65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C47739-7BFA-417F-82BE-ED7C76A2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Symulacja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304F75D-961D-402E-B326-FB72AF8B2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9238"/>
            <a:ext cx="8596668" cy="5032071"/>
          </a:xfrm>
        </p:spPr>
        <p:txBody>
          <a:bodyPr>
            <a:normAutofit fontScale="77500" lnSpcReduction="20000"/>
          </a:bodyPr>
          <a:lstStyle/>
          <a:p>
            <a:r>
              <a:rPr lang="pl-PL" dirty="0"/>
              <a:t>Z pomocą R wygenerowałem populację wyborców i ich preferencje</a:t>
            </a:r>
          </a:p>
          <a:p>
            <a:pPr marL="0" indent="0">
              <a:buNone/>
            </a:pPr>
            <a:r>
              <a:rPr lang="pl-PL" dirty="0"/>
              <a:t>N=29000000</a:t>
            </a:r>
          </a:p>
          <a:p>
            <a:pPr marL="0" indent="0">
              <a:buNone/>
            </a:pPr>
            <a:r>
              <a:rPr lang="pl-PL" dirty="0"/>
              <a:t>pis=</a:t>
            </a:r>
            <a:r>
              <a:rPr lang="pl-PL" dirty="0" err="1"/>
              <a:t>round</a:t>
            </a:r>
            <a:r>
              <a:rPr lang="pl-PL" dirty="0"/>
              <a:t>(N*0.38)</a:t>
            </a:r>
          </a:p>
          <a:p>
            <a:pPr marL="0" indent="0">
              <a:buNone/>
            </a:pPr>
            <a:r>
              <a:rPr lang="pl-PL" dirty="0"/>
              <a:t>ko=</a:t>
            </a:r>
            <a:r>
              <a:rPr lang="pl-PL" dirty="0" err="1"/>
              <a:t>round</a:t>
            </a:r>
            <a:r>
              <a:rPr lang="pl-PL" dirty="0"/>
              <a:t>(N*0.28)</a:t>
            </a:r>
          </a:p>
          <a:p>
            <a:pPr marL="0" indent="0">
              <a:buNone/>
            </a:pPr>
            <a:r>
              <a:rPr lang="pl-PL" dirty="0"/>
              <a:t>p2050=</a:t>
            </a:r>
            <a:r>
              <a:rPr lang="pl-PL" dirty="0" err="1"/>
              <a:t>round</a:t>
            </a:r>
            <a:r>
              <a:rPr lang="pl-PL" dirty="0"/>
              <a:t>(N*0.11)</a:t>
            </a:r>
          </a:p>
          <a:p>
            <a:pPr marL="0" indent="0">
              <a:buNone/>
            </a:pPr>
            <a:r>
              <a:rPr lang="pl-PL" dirty="0" err="1"/>
              <a:t>konf</a:t>
            </a:r>
            <a:r>
              <a:rPr lang="pl-PL" dirty="0"/>
              <a:t>=</a:t>
            </a:r>
            <a:r>
              <a:rPr lang="pl-PL" dirty="0" err="1"/>
              <a:t>round</a:t>
            </a:r>
            <a:r>
              <a:rPr lang="pl-PL" dirty="0"/>
              <a:t>(N*0.09)</a:t>
            </a:r>
          </a:p>
          <a:p>
            <a:pPr marL="0" indent="0">
              <a:buNone/>
            </a:pPr>
            <a:r>
              <a:rPr lang="pl-PL" dirty="0"/>
              <a:t>lewica=</a:t>
            </a:r>
            <a:r>
              <a:rPr lang="pl-PL" dirty="0" err="1"/>
              <a:t>round</a:t>
            </a:r>
            <a:r>
              <a:rPr lang="pl-PL" dirty="0"/>
              <a:t>(N*0.07)</a:t>
            </a:r>
          </a:p>
          <a:p>
            <a:pPr marL="0" indent="0">
              <a:buNone/>
            </a:pPr>
            <a:r>
              <a:rPr lang="pl-PL" dirty="0" err="1"/>
              <a:t>psl</a:t>
            </a:r>
            <a:r>
              <a:rPr lang="pl-PL" dirty="0"/>
              <a:t>=</a:t>
            </a:r>
            <a:r>
              <a:rPr lang="pl-PL" dirty="0" err="1"/>
              <a:t>round</a:t>
            </a:r>
            <a:r>
              <a:rPr lang="pl-PL" dirty="0"/>
              <a:t>(N*0.03)</a:t>
            </a:r>
          </a:p>
          <a:p>
            <a:pPr marL="0" indent="0">
              <a:buNone/>
            </a:pPr>
            <a:r>
              <a:rPr lang="pl-PL" dirty="0"/>
              <a:t>kuk=</a:t>
            </a:r>
            <a:r>
              <a:rPr lang="pl-PL" dirty="0" err="1"/>
              <a:t>round</a:t>
            </a:r>
            <a:r>
              <a:rPr lang="pl-PL" dirty="0"/>
              <a:t>(N*0.02)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wyborcy=</a:t>
            </a:r>
            <a:r>
              <a:rPr lang="pl-PL" dirty="0" err="1"/>
              <a:t>data.frame</a:t>
            </a:r>
            <a:r>
              <a:rPr lang="pl-PL" dirty="0"/>
              <a:t>(partia=c(rep('</a:t>
            </a:r>
            <a:r>
              <a:rPr lang="pl-PL" dirty="0" err="1"/>
              <a:t>pis',pis</a:t>
            </a:r>
            <a:r>
              <a:rPr lang="pl-PL" dirty="0"/>
              <a:t>),</a:t>
            </a:r>
          </a:p>
          <a:p>
            <a:pPr marL="0" indent="0">
              <a:buNone/>
            </a:pPr>
            <a:r>
              <a:rPr lang="pl-PL" dirty="0"/>
              <a:t>                            rep('</a:t>
            </a:r>
            <a:r>
              <a:rPr lang="pl-PL" dirty="0" err="1"/>
              <a:t>ko',ko</a:t>
            </a:r>
            <a:r>
              <a:rPr lang="pl-PL" dirty="0"/>
              <a:t>),</a:t>
            </a:r>
          </a:p>
          <a:p>
            <a:pPr marL="0" indent="0">
              <a:buNone/>
            </a:pPr>
            <a:r>
              <a:rPr lang="pl-PL" dirty="0"/>
              <a:t>                            rep('p2050',p2050),</a:t>
            </a:r>
          </a:p>
          <a:p>
            <a:pPr marL="0" indent="0">
              <a:buNone/>
            </a:pPr>
            <a:r>
              <a:rPr lang="pl-PL" dirty="0"/>
              <a:t>                            rep('</a:t>
            </a:r>
            <a:r>
              <a:rPr lang="pl-PL" dirty="0" err="1"/>
              <a:t>konf</a:t>
            </a:r>
            <a:r>
              <a:rPr lang="pl-PL" dirty="0"/>
              <a:t>',</a:t>
            </a:r>
            <a:r>
              <a:rPr lang="pl-PL" dirty="0" err="1"/>
              <a:t>konf</a:t>
            </a:r>
            <a:r>
              <a:rPr lang="pl-PL" dirty="0"/>
              <a:t>),</a:t>
            </a:r>
          </a:p>
          <a:p>
            <a:pPr marL="0" indent="0">
              <a:buNone/>
            </a:pPr>
            <a:r>
              <a:rPr lang="pl-PL" dirty="0"/>
              <a:t>                            rep('</a:t>
            </a:r>
            <a:r>
              <a:rPr lang="pl-PL" dirty="0" err="1"/>
              <a:t>lewica',lewica</a:t>
            </a:r>
            <a:r>
              <a:rPr lang="pl-PL" dirty="0"/>
              <a:t>),</a:t>
            </a:r>
          </a:p>
          <a:p>
            <a:pPr marL="0" indent="0">
              <a:buNone/>
            </a:pPr>
            <a:r>
              <a:rPr lang="pl-PL" dirty="0"/>
              <a:t>                            rep('</a:t>
            </a:r>
            <a:r>
              <a:rPr lang="pl-PL" dirty="0" err="1"/>
              <a:t>psl</a:t>
            </a:r>
            <a:r>
              <a:rPr lang="pl-PL" dirty="0"/>
              <a:t>',</a:t>
            </a:r>
            <a:r>
              <a:rPr lang="pl-PL" dirty="0" err="1"/>
              <a:t>psl</a:t>
            </a:r>
            <a:r>
              <a:rPr lang="pl-PL" dirty="0"/>
              <a:t>),</a:t>
            </a:r>
          </a:p>
          <a:p>
            <a:pPr marL="0" indent="0">
              <a:buNone/>
            </a:pPr>
            <a:r>
              <a:rPr lang="pl-PL" dirty="0"/>
              <a:t>                            rep('</a:t>
            </a:r>
            <a:r>
              <a:rPr lang="pl-PL" dirty="0" err="1"/>
              <a:t>kuk',kuk</a:t>
            </a:r>
            <a:r>
              <a:rPr lang="pl-PL" dirty="0"/>
              <a:t>)))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09689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C47739-7BFA-417F-82BE-ED7C76A2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11192"/>
            <a:ext cx="8596668" cy="1320800"/>
          </a:xfrm>
        </p:spPr>
        <p:txBody>
          <a:bodyPr/>
          <a:lstStyle/>
          <a:p>
            <a:r>
              <a:rPr lang="pl-PL" dirty="0"/>
              <a:t>Symulacja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304F75D-961D-402E-B326-FB72AF8B2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121434"/>
            <a:ext cx="11313383" cy="5581291"/>
          </a:xfrm>
        </p:spPr>
        <p:txBody>
          <a:bodyPr>
            <a:normAutofit/>
          </a:bodyPr>
          <a:lstStyle/>
          <a:p>
            <a:r>
              <a:rPr lang="pl-PL" dirty="0"/>
              <a:t>Wielokrotnie losowałem 1030 osób i sprawdzałem wyniki sondażu. </a:t>
            </a:r>
          </a:p>
          <a:p>
            <a:pPr marL="0" indent="0">
              <a:buNone/>
            </a:pPr>
            <a:r>
              <a:rPr lang="pl-PL" dirty="0" err="1"/>
              <a:t>sample</a:t>
            </a:r>
            <a:r>
              <a:rPr lang="pl-PL" dirty="0"/>
              <a:t>(wyborcy$partia,1030) %&gt;% </a:t>
            </a:r>
            <a:r>
              <a:rPr lang="pl-PL" dirty="0" err="1"/>
              <a:t>table</a:t>
            </a:r>
            <a:r>
              <a:rPr lang="pl-PL" dirty="0"/>
              <a:t>() %&gt;% </a:t>
            </a:r>
            <a:r>
              <a:rPr lang="pl-PL" dirty="0" err="1"/>
              <a:t>prop.table</a:t>
            </a:r>
            <a:r>
              <a:rPr lang="pl-PL" dirty="0"/>
              <a:t>()</a:t>
            </a:r>
          </a:p>
          <a:p>
            <a:r>
              <a:rPr lang="pl-PL" dirty="0"/>
              <a:t>Oto przykładowe wyniki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Czy tworzyć koalicję PSL + Kukiz’15? Czy Lewica może iść do wyborów sama? </a:t>
            </a:r>
            <a:br>
              <a:rPr lang="pl-PL" dirty="0"/>
            </a:br>
            <a:r>
              <a:rPr lang="pl-PL" dirty="0"/>
              <a:t>Czy Polska2050 jest lepsza od Konfederacji?</a:t>
            </a:r>
          </a:p>
          <a:p>
            <a:pPr marL="0" indent="0">
              <a:buNone/>
            </a:pPr>
            <a:endParaRPr lang="pl-PL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1EAA8F5-3910-4C9C-84BF-5DA583FD2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833175"/>
              </p:ext>
            </p:extLst>
          </p:nvPr>
        </p:nvGraphicFramePr>
        <p:xfrm>
          <a:off x="269650" y="2381848"/>
          <a:ext cx="11652700" cy="3486277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4152375501"/>
                    </a:ext>
                  </a:extLst>
                </a:gridCol>
                <a:gridCol w="1050070">
                  <a:extLst>
                    <a:ext uri="{9D8B030D-6E8A-4147-A177-3AD203B41FA5}">
                      <a16:colId xmlns:a16="http://schemas.microsoft.com/office/drawing/2014/main" val="627275156"/>
                    </a:ext>
                  </a:extLst>
                </a:gridCol>
                <a:gridCol w="1050070">
                  <a:extLst>
                    <a:ext uri="{9D8B030D-6E8A-4147-A177-3AD203B41FA5}">
                      <a16:colId xmlns:a16="http://schemas.microsoft.com/office/drawing/2014/main" val="2057327934"/>
                    </a:ext>
                  </a:extLst>
                </a:gridCol>
                <a:gridCol w="1050070">
                  <a:extLst>
                    <a:ext uri="{9D8B030D-6E8A-4147-A177-3AD203B41FA5}">
                      <a16:colId xmlns:a16="http://schemas.microsoft.com/office/drawing/2014/main" val="4052397551"/>
                    </a:ext>
                  </a:extLst>
                </a:gridCol>
                <a:gridCol w="1050070">
                  <a:extLst>
                    <a:ext uri="{9D8B030D-6E8A-4147-A177-3AD203B41FA5}">
                      <a16:colId xmlns:a16="http://schemas.microsoft.com/office/drawing/2014/main" val="3681598521"/>
                    </a:ext>
                  </a:extLst>
                </a:gridCol>
                <a:gridCol w="1050070">
                  <a:extLst>
                    <a:ext uri="{9D8B030D-6E8A-4147-A177-3AD203B41FA5}">
                      <a16:colId xmlns:a16="http://schemas.microsoft.com/office/drawing/2014/main" val="2419235615"/>
                    </a:ext>
                  </a:extLst>
                </a:gridCol>
                <a:gridCol w="1050070">
                  <a:extLst>
                    <a:ext uri="{9D8B030D-6E8A-4147-A177-3AD203B41FA5}">
                      <a16:colId xmlns:a16="http://schemas.microsoft.com/office/drawing/2014/main" val="1047810256"/>
                    </a:ext>
                  </a:extLst>
                </a:gridCol>
                <a:gridCol w="1050070">
                  <a:extLst>
                    <a:ext uri="{9D8B030D-6E8A-4147-A177-3AD203B41FA5}">
                      <a16:colId xmlns:a16="http://schemas.microsoft.com/office/drawing/2014/main" val="1879194134"/>
                    </a:ext>
                  </a:extLst>
                </a:gridCol>
                <a:gridCol w="1050070">
                  <a:extLst>
                    <a:ext uri="{9D8B030D-6E8A-4147-A177-3AD203B41FA5}">
                      <a16:colId xmlns:a16="http://schemas.microsoft.com/office/drawing/2014/main" val="137091478"/>
                    </a:ext>
                  </a:extLst>
                </a:gridCol>
                <a:gridCol w="1050070">
                  <a:extLst>
                    <a:ext uri="{9D8B030D-6E8A-4147-A177-3AD203B41FA5}">
                      <a16:colId xmlns:a16="http://schemas.microsoft.com/office/drawing/2014/main" val="1373720027"/>
                    </a:ext>
                  </a:extLst>
                </a:gridCol>
                <a:gridCol w="1050070">
                  <a:extLst>
                    <a:ext uri="{9D8B030D-6E8A-4147-A177-3AD203B41FA5}">
                      <a16:colId xmlns:a16="http://schemas.microsoft.com/office/drawing/2014/main" val="1409089308"/>
                    </a:ext>
                  </a:extLst>
                </a:gridCol>
              </a:tblGrid>
              <a:tr h="38064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Partia</a:t>
                      </a: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</a:rPr>
                        <a:t>Nr1 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</a:rPr>
                        <a:t>Nr2 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</a:rPr>
                        <a:t>Nr3 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</a:rPr>
                        <a:t>Nr4 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</a:rPr>
                        <a:t>Nr5 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Nr6</a:t>
                      </a:r>
                      <a:endParaRPr kumimoji="0" lang="pl-P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Nr7</a:t>
                      </a:r>
                      <a:endParaRPr kumimoji="0" lang="pl-P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Nr8 </a:t>
                      </a:r>
                      <a:endParaRPr kumimoji="0" lang="pl-P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Nr9 </a:t>
                      </a:r>
                      <a:endParaRPr kumimoji="0" lang="pl-P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Nr10 </a:t>
                      </a:r>
                      <a:endParaRPr kumimoji="0" lang="pl-P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3243689"/>
                  </a:ext>
                </a:extLst>
              </a:tr>
              <a:tr h="443662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</a:rPr>
                        <a:t>KO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27,86%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27,38%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26,70%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28,74%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26,70%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26,41%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29,22%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27,28%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27,48%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28,74%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88499225"/>
                  </a:ext>
                </a:extLst>
              </a:tr>
              <a:tr h="443662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</a:rPr>
                        <a:t>Konfederacja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7,28%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9,71%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10,87%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8,25%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9,13%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10,19%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8,93%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6,99%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7,57%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85777409"/>
                  </a:ext>
                </a:extLst>
              </a:tr>
              <a:tr h="443662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</a:rPr>
                        <a:t>Kukiz'15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2,72%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1,46%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2,14%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0,97%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2,43%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1142784"/>
                  </a:ext>
                </a:extLst>
              </a:tr>
              <a:tr h="443662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</a:rPr>
                        <a:t>Lewica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7,55%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8,62%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4,45%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7,65%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6,58%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35918765"/>
                  </a:ext>
                </a:extLst>
              </a:tr>
              <a:tr h="443662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</a:rPr>
                        <a:t>Polska 2050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11,17%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8,93%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10,39%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10,68%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10,39%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10,87%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11,07%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10,39%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10,78%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11,46%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01436960"/>
                  </a:ext>
                </a:extLst>
              </a:tr>
              <a:tr h="443662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</a:rPr>
                        <a:t>PiS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38,16%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35,83%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37,48%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35,73%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37,67%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34,76%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36,60%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38,74%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37,38%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37,09%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53888567"/>
                  </a:ext>
                </a:extLst>
              </a:tr>
              <a:tr h="443662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</a:rPr>
                        <a:t>PSL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2,33%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3,59%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2,82%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3,20%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2,62%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4,17%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2,14%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8947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4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C4D9EA-4049-4E8F-918C-FBDFCA9D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17309ECA-A511-4332-BB39-DE625ECF42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Załóżmy, że chcemy przetestować czy moneta jest symetryczna</a:t>
                </a:r>
              </a:p>
              <a:p>
                <a:r>
                  <a:rPr lang="pl-PL" dirty="0"/>
                  <a:t>Przyjmijmy założenie, że tak jest. Wówczas prawdopodobieństwo wyrzucenia orła jak i reszki jest takie samo i wynosi 0,5</a:t>
                </a:r>
              </a:p>
              <a:p>
                <a:r>
                  <a:rPr lang="pl-PL" dirty="0"/>
                  <a:t>Zbierzemy próbę badawczą rzucając na razy monetą</a:t>
                </a:r>
              </a:p>
              <a:p>
                <a:r>
                  <a:rPr lang="pl-PL" dirty="0"/>
                  <a:t>Rozkład teoretyczny zmiennej losowej liczby orłów  w n rzutach to rozkład dwumianowy (</a:t>
                </a:r>
                <a:r>
                  <a:rPr lang="pl-PL" dirty="0" err="1"/>
                  <a:t>Bernoulliego</a:t>
                </a:r>
                <a:r>
                  <a:rPr lang="pl-PL" dirty="0"/>
                  <a:t>)</a:t>
                </a:r>
              </a:p>
              <a:p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l-PL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17309ECA-A511-4332-BB39-DE625ECF42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21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740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4D20B6-420C-45CF-AE26-698904FC4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833" y="298232"/>
            <a:ext cx="8596668" cy="5934787"/>
          </a:xfrm>
        </p:spPr>
        <p:txBody>
          <a:bodyPr>
            <a:normAutofit/>
          </a:bodyPr>
          <a:lstStyle/>
          <a:p>
            <a:r>
              <a:rPr lang="pl-PL" dirty="0"/>
              <a:t>Załóżmy, że naprawdę moneta jest asymetryczna </a:t>
            </a:r>
            <a:br>
              <a:rPr lang="pl-PL" dirty="0"/>
            </a:br>
            <a:r>
              <a:rPr lang="pl-PL" dirty="0"/>
              <a:t>i szansa wyrzucenia orła wynosi 0,2</a:t>
            </a:r>
          </a:p>
          <a:p>
            <a:r>
              <a:rPr lang="pl-PL" dirty="0"/>
              <a:t>Wówczas oczekiwana liczba orłów w n-elementowej próbie </a:t>
            </a:r>
            <a:br>
              <a:rPr lang="pl-PL" dirty="0"/>
            </a:br>
            <a:r>
              <a:rPr lang="pl-PL" dirty="0"/>
              <a:t>wynosi 0,2*n</a:t>
            </a:r>
          </a:p>
          <a:p>
            <a:r>
              <a:rPr lang="pl-PL" dirty="0"/>
              <a:t>Dla n=5, 10 i 20 oczekiwana liczba orłów to 1, 2 i 4. </a:t>
            </a:r>
            <a:br>
              <a:rPr lang="pl-PL" dirty="0"/>
            </a:br>
            <a:r>
              <a:rPr lang="pl-PL" dirty="0"/>
              <a:t>Przyjmijmy, że właśnie tyle otrzymaliśmy w próbie.</a:t>
            </a:r>
          </a:p>
          <a:p>
            <a:r>
              <a:rPr lang="pl-PL" dirty="0"/>
              <a:t>Wyniki na żółto oznaczają właśnie te wartości oraz wartości</a:t>
            </a:r>
            <a:br>
              <a:rPr lang="pl-PL" dirty="0"/>
            </a:br>
            <a:r>
              <a:rPr lang="pl-PL" dirty="0"/>
              <a:t>dalej o oczekiwanej wartości przy założeniu p=0,5</a:t>
            </a:r>
          </a:p>
          <a:p>
            <a:r>
              <a:rPr lang="pl-PL" dirty="0"/>
              <a:t>Prawdopodobieństwo otrzymania wyników „żółtych” czyli </a:t>
            </a:r>
            <a:br>
              <a:rPr lang="pl-PL" dirty="0"/>
            </a:br>
            <a:r>
              <a:rPr lang="pl-PL" dirty="0"/>
              <a:t>dalej od scenariusza oczekiwanego wynosi odpowiednio:</a:t>
            </a:r>
            <a:br>
              <a:rPr lang="pl-PL" dirty="0"/>
            </a:br>
            <a:r>
              <a:rPr lang="pl-PL" dirty="0"/>
              <a:t>0,1875	0,0547	0,0059</a:t>
            </a:r>
          </a:p>
          <a:p>
            <a:r>
              <a:rPr lang="pl-PL" dirty="0"/>
              <a:t>Zauważmy, że dla n=5 szansa wypadnięcia 1 i mniej orłów </a:t>
            </a:r>
            <a:br>
              <a:rPr lang="pl-PL" dirty="0"/>
            </a:br>
            <a:r>
              <a:rPr lang="pl-PL" dirty="0"/>
              <a:t>wynosi aż 0,1875 przy założeniu symetryczności monety</a:t>
            </a:r>
          </a:p>
          <a:p>
            <a:r>
              <a:rPr lang="pl-PL" dirty="0"/>
              <a:t>Gdy n=20, to wynik 4 i mniej orłów jest bardzo mało </a:t>
            </a:r>
            <a:br>
              <a:rPr lang="pl-PL" dirty="0"/>
            </a:br>
            <a:r>
              <a:rPr lang="pl-PL" dirty="0"/>
              <a:t>prawdopodobny (0,0059) przy założeniu </a:t>
            </a:r>
            <a:br>
              <a:rPr lang="pl-PL" dirty="0"/>
            </a:br>
            <a:r>
              <a:rPr lang="pl-PL" dirty="0"/>
              <a:t>symetryczności monety. Zatem wątpimy, czy nasze </a:t>
            </a:r>
            <a:br>
              <a:rPr lang="pl-PL" dirty="0"/>
            </a:br>
            <a:r>
              <a:rPr lang="pl-PL" dirty="0"/>
              <a:t>założenie jest prawidłowe</a:t>
            </a:r>
          </a:p>
          <a:p>
            <a:pPr marL="0" indent="0">
              <a:buNone/>
            </a:pPr>
            <a:endParaRPr lang="pl-PL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3EEA88A-07E6-4D20-8919-33E09E713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36264"/>
              </p:ext>
            </p:extLst>
          </p:nvPr>
        </p:nvGraphicFramePr>
        <p:xfrm>
          <a:off x="7331978" y="298233"/>
          <a:ext cx="4458568" cy="626154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114642">
                  <a:extLst>
                    <a:ext uri="{9D8B030D-6E8A-4147-A177-3AD203B41FA5}">
                      <a16:colId xmlns:a16="http://schemas.microsoft.com/office/drawing/2014/main" val="4125977189"/>
                    </a:ext>
                  </a:extLst>
                </a:gridCol>
                <a:gridCol w="1114642">
                  <a:extLst>
                    <a:ext uri="{9D8B030D-6E8A-4147-A177-3AD203B41FA5}">
                      <a16:colId xmlns:a16="http://schemas.microsoft.com/office/drawing/2014/main" val="2238794909"/>
                    </a:ext>
                  </a:extLst>
                </a:gridCol>
                <a:gridCol w="1114642">
                  <a:extLst>
                    <a:ext uri="{9D8B030D-6E8A-4147-A177-3AD203B41FA5}">
                      <a16:colId xmlns:a16="http://schemas.microsoft.com/office/drawing/2014/main" val="3597790181"/>
                    </a:ext>
                  </a:extLst>
                </a:gridCol>
                <a:gridCol w="1114642">
                  <a:extLst>
                    <a:ext uri="{9D8B030D-6E8A-4147-A177-3AD203B41FA5}">
                      <a16:colId xmlns:a16="http://schemas.microsoft.com/office/drawing/2014/main" val="2564927437"/>
                    </a:ext>
                  </a:extLst>
                </a:gridCol>
              </a:tblGrid>
              <a:tr h="272241">
                <a:tc>
                  <a:txBody>
                    <a:bodyPr/>
                    <a:lstStyle/>
                    <a:p>
                      <a:pPr algn="ctr" fontAlgn="b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8" marR="8438" marT="84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</a:rPr>
                        <a:t>n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8" marR="8438" marT="8438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8" marR="8438" marT="8438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8" marR="8438" marT="8438" marB="0" anchor="ctr"/>
                </a:tc>
                <a:extLst>
                  <a:ext uri="{0D108BD9-81ED-4DB2-BD59-A6C34878D82A}">
                    <a16:rowId xmlns:a16="http://schemas.microsoft.com/office/drawing/2014/main" val="253632042"/>
                  </a:ext>
                </a:extLst>
              </a:tr>
              <a:tr h="2722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</a:rPr>
                        <a:t>k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8" marR="8438" marT="84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</a:rPr>
                        <a:t>5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8" marR="8438" marT="84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</a:rPr>
                        <a:t>10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8" marR="8438" marT="84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</a:rPr>
                        <a:t>20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8" marR="8438" marT="8438" marB="0" anchor="ctr"/>
                </a:tc>
                <a:extLst>
                  <a:ext uri="{0D108BD9-81ED-4DB2-BD59-A6C34878D82A}">
                    <a16:rowId xmlns:a16="http://schemas.microsoft.com/office/drawing/2014/main" val="4026869123"/>
                  </a:ext>
                </a:extLst>
              </a:tr>
              <a:tr h="2722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</a:rPr>
                        <a:t>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8" marR="8438" marT="84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0,03125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0,00098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0,00000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6445089"/>
                  </a:ext>
                </a:extLst>
              </a:tr>
              <a:tr h="2722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</a:rPr>
                        <a:t>1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8" marR="8438" marT="84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0,15625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0,00977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0,00002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2832827"/>
                  </a:ext>
                </a:extLst>
              </a:tr>
              <a:tr h="2722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 dirty="0">
                          <a:effectLst/>
                        </a:rPr>
                        <a:t>2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8" marR="8438" marT="84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0,31250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0,04395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0,00018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4993331"/>
                  </a:ext>
                </a:extLst>
              </a:tr>
              <a:tr h="2722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</a:rPr>
                        <a:t>3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8" marR="8438" marT="84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0,31250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0,11719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0,00109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0005364"/>
                  </a:ext>
                </a:extLst>
              </a:tr>
              <a:tr h="2722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</a:rPr>
                        <a:t>4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8" marR="8438" marT="84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0,15625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0,20508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0,00462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7077743"/>
                  </a:ext>
                </a:extLst>
              </a:tr>
              <a:tr h="2722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</a:rPr>
                        <a:t>5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8" marR="8438" marT="84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0,03125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0,24609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0,01479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8721246"/>
                  </a:ext>
                </a:extLst>
              </a:tr>
              <a:tr h="2722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</a:rPr>
                        <a:t>6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8" marR="8438" marT="8438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0,20508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0,03696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6995880"/>
                  </a:ext>
                </a:extLst>
              </a:tr>
              <a:tr h="2722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</a:rPr>
                        <a:t>7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8" marR="8438" marT="8438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0,11719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0,07393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822783"/>
                  </a:ext>
                </a:extLst>
              </a:tr>
              <a:tr h="2722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</a:rPr>
                        <a:t>8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8" marR="8438" marT="8438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0,04395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0,12013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4533495"/>
                  </a:ext>
                </a:extLst>
              </a:tr>
              <a:tr h="2722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</a:rPr>
                        <a:t>9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8" marR="8438" marT="8438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0,00977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0,16018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6205265"/>
                  </a:ext>
                </a:extLst>
              </a:tr>
              <a:tr h="2722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</a:rPr>
                        <a:t>10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8" marR="8438" marT="8438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0,17620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8094445"/>
                  </a:ext>
                </a:extLst>
              </a:tr>
              <a:tr h="2722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</a:rPr>
                        <a:t>11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8" marR="8438" marT="8438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0,16018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2775553"/>
                  </a:ext>
                </a:extLst>
              </a:tr>
              <a:tr h="2722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</a:rPr>
                        <a:t>12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8" marR="8438" marT="8438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0,12013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0506105"/>
                  </a:ext>
                </a:extLst>
              </a:tr>
              <a:tr h="2722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</a:rPr>
                        <a:t>13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8" marR="8438" marT="8438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0,07393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9264243"/>
                  </a:ext>
                </a:extLst>
              </a:tr>
              <a:tr h="2722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</a:rPr>
                        <a:t>14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8" marR="8438" marT="8438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0,03696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3266721"/>
                  </a:ext>
                </a:extLst>
              </a:tr>
              <a:tr h="2722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</a:rPr>
                        <a:t>15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8" marR="8438" marT="8438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0,01479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7350499"/>
                  </a:ext>
                </a:extLst>
              </a:tr>
              <a:tr h="2722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</a:rPr>
                        <a:t>16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8" marR="8438" marT="8438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0,00462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1349604"/>
                  </a:ext>
                </a:extLst>
              </a:tr>
              <a:tr h="2722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</a:rPr>
                        <a:t>17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8" marR="8438" marT="8438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0,00109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3330123"/>
                  </a:ext>
                </a:extLst>
              </a:tr>
              <a:tr h="2722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</a:rPr>
                        <a:t>18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8" marR="8438" marT="8438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1499686"/>
                  </a:ext>
                </a:extLst>
              </a:tr>
              <a:tr h="2722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</a:rPr>
                        <a:t>19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8" marR="8438" marT="8438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2958980"/>
                  </a:ext>
                </a:extLst>
              </a:tr>
              <a:tr h="2722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u="none" strike="noStrike">
                          <a:effectLst/>
                        </a:rPr>
                        <a:t>20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8" marR="8438" marT="8438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8027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30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statystyczne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Test statystyczny jest regułą postępowania:</a:t>
            </a:r>
          </a:p>
          <a:p>
            <a:r>
              <a:rPr lang="pl-PL" dirty="0"/>
              <a:t>która każdej możliwej próbie przyporządkowuje decyzję przyjęcia lub odrzucenia konkretnej hipotezy,</a:t>
            </a:r>
          </a:p>
          <a:p>
            <a:r>
              <a:rPr lang="pl-PL" dirty="0"/>
              <a:t>rozstrzygającą jakie wyniki próby pozwalają uznać sprawdzaną hipotezę za prawdziwą a jakie za fałszywą.</a:t>
            </a:r>
          </a:p>
        </p:txBody>
      </p:sp>
    </p:spTree>
    <p:extLst>
      <p:ext uri="{BB962C8B-B14F-4D97-AF65-F5344CB8AC3E}">
        <p14:creationId xmlns:p14="http://schemas.microsoft.com/office/powerpoint/2010/main" val="4063093332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Żółty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18758</TotalTime>
  <Words>4097</Words>
  <Application>Microsoft Office PowerPoint</Application>
  <PresentationFormat>Panoramiczny</PresentationFormat>
  <Paragraphs>477</Paragraphs>
  <Slides>43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43</vt:i4>
      </vt:variant>
    </vt:vector>
  </HeadingPairs>
  <TitlesOfParts>
    <vt:vector size="52" baseType="lpstr">
      <vt:lpstr>Arial</vt:lpstr>
      <vt:lpstr>Calibri</vt:lpstr>
      <vt:lpstr>Cambria Math</vt:lpstr>
      <vt:lpstr>Symbol</vt:lpstr>
      <vt:lpstr>Times New Roman</vt:lpstr>
      <vt:lpstr>Trebuchet MS</vt:lpstr>
      <vt:lpstr>Wingdings</vt:lpstr>
      <vt:lpstr>Wingdings 3</vt:lpstr>
      <vt:lpstr>Faseta</vt:lpstr>
      <vt:lpstr>Testy parametryczne</vt:lpstr>
      <vt:lpstr>Sondaż wyborczy (19.05.2022)</vt:lpstr>
      <vt:lpstr>„Sondaże wyborcze bardziej służą kształtowaniu opinii publicznej  niż jej badaniu”</vt:lpstr>
      <vt:lpstr>Czy nastroje są uzasadnione?</vt:lpstr>
      <vt:lpstr>Symulacja</vt:lpstr>
      <vt:lpstr>Symulacja</vt:lpstr>
      <vt:lpstr>Prezentacja programu PowerPoint</vt:lpstr>
      <vt:lpstr>Prezentacja programu PowerPoint</vt:lpstr>
      <vt:lpstr>Testy statystyczne</vt:lpstr>
      <vt:lpstr>Testy statystyczne</vt:lpstr>
      <vt:lpstr>Testy statystyczne</vt:lpstr>
      <vt:lpstr>Hipoteza zerowa H0 oraz alternatywna H1</vt:lpstr>
      <vt:lpstr>P-wartość (p-value) </vt:lpstr>
      <vt:lpstr>Testy statystyczne</vt:lpstr>
      <vt:lpstr>Test t Studenta  </vt:lpstr>
      <vt:lpstr>Założenia testów t-Studenta</vt:lpstr>
      <vt:lpstr>Test t Studenta hipotezy</vt:lpstr>
      <vt:lpstr>Wzór na test t-Studenta dla jednej próby </vt:lpstr>
      <vt:lpstr>Test t-Studenta dla dwóch prób niezależnych</vt:lpstr>
      <vt:lpstr>Test t-Studenta z korektą Cochrana-Coxa </vt:lpstr>
      <vt:lpstr>Test t-Studenta dla dwóch prób zależnych </vt:lpstr>
      <vt:lpstr>Test U dla jednej średniej </vt:lpstr>
      <vt:lpstr>Porównanie więcej niż dwóch grup</vt:lpstr>
      <vt:lpstr>Współczynnik korelacji liniowej Pearsona</vt:lpstr>
      <vt:lpstr>Współczynnik korelacji liniowej Pearsona (interpretacja)</vt:lpstr>
      <vt:lpstr>Test dla współczynnika korelacji  </vt:lpstr>
      <vt:lpstr>Test dla wskaźnika struktury</vt:lpstr>
      <vt:lpstr>Test dla wskaźnika struktury</vt:lpstr>
      <vt:lpstr>Test dla wskaźnika struktury</vt:lpstr>
      <vt:lpstr>Test dla dwóch wskaźników struktury</vt:lpstr>
      <vt:lpstr>Test dla dwóch wskaźników struktury</vt:lpstr>
      <vt:lpstr>Test dla wariancji</vt:lpstr>
      <vt:lpstr>Test chi-kwadrat wariancji pojedynczej próby</vt:lpstr>
      <vt:lpstr>Test chi-kwadrat wariancji pojedynczej próby </vt:lpstr>
      <vt:lpstr>Test Fishera-Snedecora równości dwóch wariancji</vt:lpstr>
      <vt:lpstr>Test Fishera-Snedecora</vt:lpstr>
      <vt:lpstr>Test Bartletta</vt:lpstr>
      <vt:lpstr>Test Bartletta</vt:lpstr>
      <vt:lpstr>Test Cochrana</vt:lpstr>
      <vt:lpstr>Test Cochrana</vt:lpstr>
      <vt:lpstr>Test Hartleya</vt:lpstr>
      <vt:lpstr>Test Browna-Forsythea i Levenea </vt:lpstr>
      <vt:lpstr>Test Browna-Forsythea i Levenea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danych w systemie R.</dc:title>
  <dc:creator>Karol</dc:creator>
  <cp:lastModifiedBy>Wójcik Sebastian</cp:lastModifiedBy>
  <cp:revision>253</cp:revision>
  <dcterms:created xsi:type="dcterms:W3CDTF">2020-02-02T10:17:46Z</dcterms:created>
  <dcterms:modified xsi:type="dcterms:W3CDTF">2022-05-24T07:07:06Z</dcterms:modified>
</cp:coreProperties>
</file>