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44"/>
  </p:notesMasterIdLst>
  <p:sldIdLst>
    <p:sldId id="256" r:id="rId2"/>
    <p:sldId id="492" r:id="rId3"/>
    <p:sldId id="498" r:id="rId4"/>
    <p:sldId id="499" r:id="rId5"/>
    <p:sldId id="520" r:id="rId6"/>
    <p:sldId id="500" r:id="rId7"/>
    <p:sldId id="521" r:id="rId8"/>
    <p:sldId id="511" r:id="rId9"/>
    <p:sldId id="327" r:id="rId10"/>
    <p:sldId id="518" r:id="rId11"/>
    <p:sldId id="514" r:id="rId12"/>
    <p:sldId id="515" r:id="rId13"/>
    <p:sldId id="517" r:id="rId14"/>
    <p:sldId id="519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12" r:id="rId28"/>
    <p:sldId id="534" r:id="rId29"/>
    <p:sldId id="439" r:id="rId30"/>
    <p:sldId id="535" r:id="rId31"/>
    <p:sldId id="537" r:id="rId32"/>
    <p:sldId id="536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10" r:id="rId42"/>
    <p:sldId id="259" r:id="rId43"/>
  </p:sldIdLst>
  <p:sldSz cx="9144000" cy="6858000" type="screen4x3"/>
  <p:notesSz cx="6784975" cy="9906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Cambria Math" panose="02040503050406030204" pitchFamily="18" charset="0"/>
      <p:regular r:id="rId51"/>
    </p:embeddedFont>
    <p:embeddedFont>
      <p:font typeface="Fira Sans" panose="020B0503050000020004" pitchFamily="34" charset="0"/>
      <p:regular r:id="rId52"/>
      <p:bold r:id="rId53"/>
      <p:italic r:id="rId54"/>
      <p:boldItalic r:id="rId55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uła Teresa" initials="MT" lastIdx="1" clrIdx="0">
    <p:extLst>
      <p:ext uri="{19B8F6BF-5375-455C-9EA6-DF929625EA0E}">
        <p15:presenceInfo xmlns:p15="http://schemas.microsoft.com/office/powerpoint/2012/main" userId="S-1-5-21-3419930908-1354286565-637230989-52267" providerId="AD"/>
      </p:ext>
    </p:extLst>
  </p:cmAuthor>
  <p:cmAuthor id="2" name="Wójcik Sebastian" initials="WS" lastIdx="1" clrIdx="1">
    <p:extLst>
      <p:ext uri="{19B8F6BF-5375-455C-9EA6-DF929625EA0E}">
        <p15:presenceInfo xmlns:p15="http://schemas.microsoft.com/office/powerpoint/2012/main" userId="S-1-5-21-3419930908-1354286565-637230989-242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E4"/>
    <a:srgbClr val="2E75B6"/>
    <a:srgbClr val="001D77"/>
    <a:srgbClr val="0080C7"/>
    <a:srgbClr val="A4C8EB"/>
    <a:srgbClr val="69BE28"/>
    <a:srgbClr val="87CB53"/>
    <a:srgbClr val="C3E5A9"/>
    <a:srgbClr val="E1F2D4"/>
    <a:srgbClr val="33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9" autoAdjust="0"/>
    <p:restoredTop sz="95268" autoAdjust="0"/>
  </p:normalViewPr>
  <p:slideViewPr>
    <p:cSldViewPr snapToGrid="0">
      <p:cViewPr varScale="1">
        <p:scale>
          <a:sx n="83" d="100"/>
          <a:sy n="83" d="100"/>
        </p:scale>
        <p:origin x="16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2F4B2-C06E-4181-80DD-A5275B7574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F0CBE473-967D-4017-A355-AB4B83F7F824}">
      <dgm:prSet phldrT="[Tekst]" custT="1"/>
      <dgm:spPr/>
      <dgm:t>
        <a:bodyPr/>
        <a:lstStyle/>
        <a:p>
          <a:r>
            <a:rPr lang="pl-PL" sz="2400" dirty="0">
              <a:latin typeface="+mn-lt"/>
              <a:ea typeface="Fira Sans" panose="020B0503050000020004" pitchFamily="34" charset="0"/>
            </a:rPr>
            <a:t>Parowanie rozmyte tekstów</a:t>
          </a:r>
          <a:endParaRPr lang="pl-PL" sz="2400" dirty="0">
            <a:latin typeface="+mn-lt"/>
          </a:endParaRPr>
        </a:p>
      </dgm:t>
    </dgm:pt>
    <dgm:pt modelId="{7DEE2F46-03D7-4D86-9CD5-99599B966259}" type="parTrans" cxnId="{CA1FC58B-2A47-4993-98BD-DE4C752D49C2}">
      <dgm:prSet/>
      <dgm:spPr/>
      <dgm:t>
        <a:bodyPr/>
        <a:lstStyle/>
        <a:p>
          <a:endParaRPr lang="pl-PL"/>
        </a:p>
      </dgm:t>
    </dgm:pt>
    <dgm:pt modelId="{C7D8AACD-2205-4097-894F-A91AF4576FBA}" type="sibTrans" cxnId="{CA1FC58B-2A47-4993-98BD-DE4C752D49C2}">
      <dgm:prSet/>
      <dgm:spPr/>
      <dgm:t>
        <a:bodyPr/>
        <a:lstStyle/>
        <a:p>
          <a:endParaRPr lang="pl-PL"/>
        </a:p>
      </dgm:t>
    </dgm:pt>
    <dgm:pt modelId="{CC09A332-5490-41A2-8424-8D79995BAC4D}">
      <dgm:prSet phldrT="[Tekst]" custT="1"/>
      <dgm:spPr/>
      <dgm:t>
        <a:bodyPr/>
        <a:lstStyle/>
        <a:p>
          <a:r>
            <a:rPr lang="pl-PL" sz="2400" dirty="0">
              <a:latin typeface="+mn-lt"/>
              <a:ea typeface="Fira Sans" panose="020B0503050000020004" pitchFamily="34" charset="0"/>
            </a:rPr>
            <a:t>Metryki dla ciągów tekstowych</a:t>
          </a:r>
          <a:endParaRPr lang="pl-PL" sz="2400" dirty="0">
            <a:latin typeface="+mn-lt"/>
          </a:endParaRPr>
        </a:p>
      </dgm:t>
    </dgm:pt>
    <dgm:pt modelId="{25BE3DFA-970C-4A53-8F64-B44FAA6532FC}" type="parTrans" cxnId="{03840C4F-8E9B-44BB-A939-797BECEE6F47}">
      <dgm:prSet/>
      <dgm:spPr/>
      <dgm:t>
        <a:bodyPr/>
        <a:lstStyle/>
        <a:p>
          <a:endParaRPr lang="pl-PL"/>
        </a:p>
      </dgm:t>
    </dgm:pt>
    <dgm:pt modelId="{149B60FA-7747-414E-BCFE-B56791041565}" type="sibTrans" cxnId="{03840C4F-8E9B-44BB-A939-797BECEE6F47}">
      <dgm:prSet/>
      <dgm:spPr/>
      <dgm:t>
        <a:bodyPr/>
        <a:lstStyle/>
        <a:p>
          <a:endParaRPr lang="pl-PL"/>
        </a:p>
      </dgm:t>
    </dgm:pt>
    <dgm:pt modelId="{FB55C15C-B72C-4D0B-8EFC-4212D10E6C48}">
      <dgm:prSet phldrT="[Tekst]" custT="1"/>
      <dgm:spPr/>
      <dgm:t>
        <a:bodyPr/>
        <a:lstStyle/>
        <a:p>
          <a:r>
            <a:rPr lang="pl-PL" sz="2400" dirty="0">
              <a:latin typeface="+mn-lt"/>
            </a:rPr>
            <a:t>Metryki oparte o </a:t>
          </a:r>
          <a:r>
            <a:rPr lang="pl-PL" sz="2400" dirty="0" err="1">
              <a:latin typeface="+mn-lt"/>
            </a:rPr>
            <a:t>tokeny</a:t>
          </a:r>
          <a:endParaRPr lang="pl-PL" sz="2400" dirty="0">
            <a:latin typeface="+mn-lt"/>
          </a:endParaRPr>
        </a:p>
      </dgm:t>
    </dgm:pt>
    <dgm:pt modelId="{C648641F-B98A-4C4E-9E6E-3436BF209F1A}" type="parTrans" cxnId="{DFF622B3-5EA9-420E-AC31-9D778EB670F9}">
      <dgm:prSet/>
      <dgm:spPr/>
      <dgm:t>
        <a:bodyPr/>
        <a:lstStyle/>
        <a:p>
          <a:endParaRPr lang="pl-PL"/>
        </a:p>
      </dgm:t>
    </dgm:pt>
    <dgm:pt modelId="{59F44836-DC2F-4192-942D-518B914BAB5D}" type="sibTrans" cxnId="{DFF622B3-5EA9-420E-AC31-9D778EB670F9}">
      <dgm:prSet/>
      <dgm:spPr/>
      <dgm:t>
        <a:bodyPr/>
        <a:lstStyle/>
        <a:p>
          <a:endParaRPr lang="pl-PL"/>
        </a:p>
      </dgm:t>
    </dgm:pt>
    <dgm:pt modelId="{3E7A7177-1EA8-4FEA-B409-ACF6C7A8641B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l-PL" sz="2400" dirty="0">
              <a:latin typeface="+mn-lt"/>
              <a:ea typeface="Fira Sans" panose="020B0503050000020004" pitchFamily="34" charset="0"/>
            </a:rPr>
            <a:t>Czyszczenie i normalizacja</a:t>
          </a:r>
          <a:endParaRPr lang="pl-PL" sz="2400" dirty="0">
            <a:latin typeface="+mn-lt"/>
          </a:endParaRPr>
        </a:p>
      </dgm:t>
    </dgm:pt>
    <dgm:pt modelId="{03F6961D-A07D-45C2-AA9D-48BFE6F29555}" type="parTrans" cxnId="{A7204D66-3A93-42A7-9653-5A505405B8AA}">
      <dgm:prSet/>
      <dgm:spPr/>
      <dgm:t>
        <a:bodyPr/>
        <a:lstStyle/>
        <a:p>
          <a:endParaRPr lang="en-GB"/>
        </a:p>
      </dgm:t>
    </dgm:pt>
    <dgm:pt modelId="{6EDCD11F-F0DE-44EB-B41C-ACAF53C12288}" type="sibTrans" cxnId="{A7204D66-3A93-42A7-9653-5A505405B8AA}">
      <dgm:prSet/>
      <dgm:spPr/>
      <dgm:t>
        <a:bodyPr/>
        <a:lstStyle/>
        <a:p>
          <a:endParaRPr lang="en-GB"/>
        </a:p>
      </dgm:t>
    </dgm:pt>
    <dgm:pt modelId="{4CAB823A-810A-45CA-BA94-428B946AD007}" type="pres">
      <dgm:prSet presAssocID="{46B2F4B2-C06E-4181-80DD-A5275B757400}" presName="Name0" presStyleCnt="0">
        <dgm:presLayoutVars>
          <dgm:chMax val="7"/>
          <dgm:chPref val="7"/>
          <dgm:dir/>
        </dgm:presLayoutVars>
      </dgm:prSet>
      <dgm:spPr/>
    </dgm:pt>
    <dgm:pt modelId="{82F5341C-D578-4685-A237-A596D99007A2}" type="pres">
      <dgm:prSet presAssocID="{46B2F4B2-C06E-4181-80DD-A5275B757400}" presName="Name1" presStyleCnt="0"/>
      <dgm:spPr/>
    </dgm:pt>
    <dgm:pt modelId="{4FAF0805-29B5-4EE5-BCD6-D807642A3008}" type="pres">
      <dgm:prSet presAssocID="{46B2F4B2-C06E-4181-80DD-A5275B757400}" presName="cycle" presStyleCnt="0"/>
      <dgm:spPr/>
    </dgm:pt>
    <dgm:pt modelId="{CB521FF9-25C4-4C41-AF92-40F6FCF29830}" type="pres">
      <dgm:prSet presAssocID="{46B2F4B2-C06E-4181-80DD-A5275B757400}" presName="srcNode" presStyleLbl="node1" presStyleIdx="0" presStyleCnt="4"/>
      <dgm:spPr/>
    </dgm:pt>
    <dgm:pt modelId="{C39D0F6F-0ADD-423F-AD43-6D9034E94602}" type="pres">
      <dgm:prSet presAssocID="{46B2F4B2-C06E-4181-80DD-A5275B757400}" presName="conn" presStyleLbl="parChTrans1D2" presStyleIdx="0" presStyleCnt="1"/>
      <dgm:spPr/>
    </dgm:pt>
    <dgm:pt modelId="{8C5496B8-1541-472B-A703-1FB6C3C3BA4E}" type="pres">
      <dgm:prSet presAssocID="{46B2F4B2-C06E-4181-80DD-A5275B757400}" presName="extraNode" presStyleLbl="node1" presStyleIdx="0" presStyleCnt="4"/>
      <dgm:spPr/>
    </dgm:pt>
    <dgm:pt modelId="{C72868C8-4CAD-4B3F-8278-44EB80FBDB65}" type="pres">
      <dgm:prSet presAssocID="{46B2F4B2-C06E-4181-80DD-A5275B757400}" presName="dstNode" presStyleLbl="node1" presStyleIdx="0" presStyleCnt="4"/>
      <dgm:spPr/>
    </dgm:pt>
    <dgm:pt modelId="{88ABB3FA-B44F-4ACF-9AEC-7CA2AEF40628}" type="pres">
      <dgm:prSet presAssocID="{F0CBE473-967D-4017-A355-AB4B83F7F824}" presName="text_1" presStyleLbl="node1" presStyleIdx="0" presStyleCnt="4" custLinFactNeighborX="-366" custLinFactNeighborY="1342">
        <dgm:presLayoutVars>
          <dgm:bulletEnabled val="1"/>
        </dgm:presLayoutVars>
      </dgm:prSet>
      <dgm:spPr/>
    </dgm:pt>
    <dgm:pt modelId="{FE7621AB-F901-45E4-954E-ADABB4A5649B}" type="pres">
      <dgm:prSet presAssocID="{F0CBE473-967D-4017-A355-AB4B83F7F824}" presName="accent_1" presStyleCnt="0"/>
      <dgm:spPr/>
    </dgm:pt>
    <dgm:pt modelId="{C86878E8-392A-4F67-9812-DA1FEADFA07D}" type="pres">
      <dgm:prSet presAssocID="{F0CBE473-967D-4017-A355-AB4B83F7F824}" presName="accentRepeatNode" presStyleLbl="solidFgAcc1" presStyleIdx="0" presStyleCnt="4"/>
      <dgm:spPr/>
    </dgm:pt>
    <dgm:pt modelId="{96252F4E-3436-4E56-A63A-C09DC703F654}" type="pres">
      <dgm:prSet presAssocID="{CC09A332-5490-41A2-8424-8D79995BAC4D}" presName="text_2" presStyleLbl="node1" presStyleIdx="1" presStyleCnt="4">
        <dgm:presLayoutVars>
          <dgm:bulletEnabled val="1"/>
        </dgm:presLayoutVars>
      </dgm:prSet>
      <dgm:spPr/>
    </dgm:pt>
    <dgm:pt modelId="{B0C5C80B-A4AB-47D7-8AD8-FC5B8E578438}" type="pres">
      <dgm:prSet presAssocID="{CC09A332-5490-41A2-8424-8D79995BAC4D}" presName="accent_2" presStyleCnt="0"/>
      <dgm:spPr/>
    </dgm:pt>
    <dgm:pt modelId="{71D7022F-0139-467A-8FD7-E47FB26B38AB}" type="pres">
      <dgm:prSet presAssocID="{CC09A332-5490-41A2-8424-8D79995BAC4D}" presName="accentRepeatNode" presStyleLbl="solidFgAcc1" presStyleIdx="1" presStyleCnt="4"/>
      <dgm:spPr/>
    </dgm:pt>
    <dgm:pt modelId="{CC8E8C16-9114-4354-9740-EFCF559D996A}" type="pres">
      <dgm:prSet presAssocID="{FB55C15C-B72C-4D0B-8EFC-4212D10E6C48}" presName="text_3" presStyleLbl="node1" presStyleIdx="2" presStyleCnt="4">
        <dgm:presLayoutVars>
          <dgm:bulletEnabled val="1"/>
        </dgm:presLayoutVars>
      </dgm:prSet>
      <dgm:spPr/>
    </dgm:pt>
    <dgm:pt modelId="{FB82E488-9FEA-42CD-A9BC-CB9D9B25A508}" type="pres">
      <dgm:prSet presAssocID="{FB55C15C-B72C-4D0B-8EFC-4212D10E6C48}" presName="accent_3" presStyleCnt="0"/>
      <dgm:spPr/>
    </dgm:pt>
    <dgm:pt modelId="{03D98DF8-6F83-4FF1-A17B-7B0DF7BACC1E}" type="pres">
      <dgm:prSet presAssocID="{FB55C15C-B72C-4D0B-8EFC-4212D10E6C48}" presName="accentRepeatNode" presStyleLbl="solidFgAcc1" presStyleIdx="2" presStyleCnt="4"/>
      <dgm:spPr/>
    </dgm:pt>
    <dgm:pt modelId="{B853C4FB-9BD3-43EB-AD4C-A364EDAB15D3}" type="pres">
      <dgm:prSet presAssocID="{3E7A7177-1EA8-4FEA-B409-ACF6C7A8641B}" presName="text_4" presStyleLbl="node1" presStyleIdx="3" presStyleCnt="4">
        <dgm:presLayoutVars>
          <dgm:bulletEnabled val="1"/>
        </dgm:presLayoutVars>
      </dgm:prSet>
      <dgm:spPr/>
    </dgm:pt>
    <dgm:pt modelId="{6AC1EA9E-C28F-45C0-AC5A-94EAC42D6353}" type="pres">
      <dgm:prSet presAssocID="{3E7A7177-1EA8-4FEA-B409-ACF6C7A8641B}" presName="accent_4" presStyleCnt="0"/>
      <dgm:spPr/>
    </dgm:pt>
    <dgm:pt modelId="{E7E5EDFC-CF2F-47DB-8AF8-AC8C22915C26}" type="pres">
      <dgm:prSet presAssocID="{3E7A7177-1EA8-4FEA-B409-ACF6C7A8641B}" presName="accentRepeatNode" presStyleLbl="solidFgAcc1" presStyleIdx="3" presStyleCnt="4"/>
      <dgm:spPr/>
    </dgm:pt>
  </dgm:ptLst>
  <dgm:cxnLst>
    <dgm:cxn modelId="{33CC2700-1A08-48FA-8CF5-826EDCEF8292}" type="presOf" srcId="{F0CBE473-967D-4017-A355-AB4B83F7F824}" destId="{88ABB3FA-B44F-4ACF-9AEC-7CA2AEF40628}" srcOrd="0" destOrd="0" presId="urn:microsoft.com/office/officeart/2008/layout/VerticalCurvedList"/>
    <dgm:cxn modelId="{DC622944-A1ED-4491-9B20-3771E68BA289}" type="presOf" srcId="{46B2F4B2-C06E-4181-80DD-A5275B757400}" destId="{4CAB823A-810A-45CA-BA94-428B946AD007}" srcOrd="0" destOrd="0" presId="urn:microsoft.com/office/officeart/2008/layout/VerticalCurvedList"/>
    <dgm:cxn modelId="{A7204D66-3A93-42A7-9653-5A505405B8AA}" srcId="{46B2F4B2-C06E-4181-80DD-A5275B757400}" destId="{3E7A7177-1EA8-4FEA-B409-ACF6C7A8641B}" srcOrd="3" destOrd="0" parTransId="{03F6961D-A07D-45C2-AA9D-48BFE6F29555}" sibTransId="{6EDCD11F-F0DE-44EB-B41C-ACAF53C12288}"/>
    <dgm:cxn modelId="{03840C4F-8E9B-44BB-A939-797BECEE6F47}" srcId="{46B2F4B2-C06E-4181-80DD-A5275B757400}" destId="{CC09A332-5490-41A2-8424-8D79995BAC4D}" srcOrd="1" destOrd="0" parTransId="{25BE3DFA-970C-4A53-8F64-B44FAA6532FC}" sibTransId="{149B60FA-7747-414E-BCFE-B56791041565}"/>
    <dgm:cxn modelId="{35A1E57D-62A7-46C8-A332-C1D4DC0153F4}" type="presOf" srcId="{C7D8AACD-2205-4097-894F-A91AF4576FBA}" destId="{C39D0F6F-0ADD-423F-AD43-6D9034E94602}" srcOrd="0" destOrd="0" presId="urn:microsoft.com/office/officeart/2008/layout/VerticalCurvedList"/>
    <dgm:cxn modelId="{CA1FC58B-2A47-4993-98BD-DE4C752D49C2}" srcId="{46B2F4B2-C06E-4181-80DD-A5275B757400}" destId="{F0CBE473-967D-4017-A355-AB4B83F7F824}" srcOrd="0" destOrd="0" parTransId="{7DEE2F46-03D7-4D86-9CD5-99599B966259}" sibTransId="{C7D8AACD-2205-4097-894F-A91AF4576FBA}"/>
    <dgm:cxn modelId="{DFF622B3-5EA9-420E-AC31-9D778EB670F9}" srcId="{46B2F4B2-C06E-4181-80DD-A5275B757400}" destId="{FB55C15C-B72C-4D0B-8EFC-4212D10E6C48}" srcOrd="2" destOrd="0" parTransId="{C648641F-B98A-4C4E-9E6E-3436BF209F1A}" sibTransId="{59F44836-DC2F-4192-942D-518B914BAB5D}"/>
    <dgm:cxn modelId="{510A06BB-CF1B-495E-BF8E-C7667EF8800B}" type="presOf" srcId="{3E7A7177-1EA8-4FEA-B409-ACF6C7A8641B}" destId="{B853C4FB-9BD3-43EB-AD4C-A364EDAB15D3}" srcOrd="0" destOrd="0" presId="urn:microsoft.com/office/officeart/2008/layout/VerticalCurvedList"/>
    <dgm:cxn modelId="{705002C8-F56C-458C-8808-3576618EB3C8}" type="presOf" srcId="{FB55C15C-B72C-4D0B-8EFC-4212D10E6C48}" destId="{CC8E8C16-9114-4354-9740-EFCF559D996A}" srcOrd="0" destOrd="0" presId="urn:microsoft.com/office/officeart/2008/layout/VerticalCurvedList"/>
    <dgm:cxn modelId="{185997CA-D88A-4DE9-A47D-D01E22BAB71C}" type="presOf" srcId="{CC09A332-5490-41A2-8424-8D79995BAC4D}" destId="{96252F4E-3436-4E56-A63A-C09DC703F654}" srcOrd="0" destOrd="0" presId="urn:microsoft.com/office/officeart/2008/layout/VerticalCurvedList"/>
    <dgm:cxn modelId="{49ED890C-C5B4-450A-921B-D6F5CEDDCCEA}" type="presParOf" srcId="{4CAB823A-810A-45CA-BA94-428B946AD007}" destId="{82F5341C-D578-4685-A237-A596D99007A2}" srcOrd="0" destOrd="0" presId="urn:microsoft.com/office/officeart/2008/layout/VerticalCurvedList"/>
    <dgm:cxn modelId="{770B563B-7D1C-4498-8B5A-CB8E39C1213E}" type="presParOf" srcId="{82F5341C-D578-4685-A237-A596D99007A2}" destId="{4FAF0805-29B5-4EE5-BCD6-D807642A3008}" srcOrd="0" destOrd="0" presId="urn:microsoft.com/office/officeart/2008/layout/VerticalCurvedList"/>
    <dgm:cxn modelId="{C1B50224-7EB9-4A86-84AF-1A6580631EF1}" type="presParOf" srcId="{4FAF0805-29B5-4EE5-BCD6-D807642A3008}" destId="{CB521FF9-25C4-4C41-AF92-40F6FCF29830}" srcOrd="0" destOrd="0" presId="urn:microsoft.com/office/officeart/2008/layout/VerticalCurvedList"/>
    <dgm:cxn modelId="{CD19FEAA-8D31-4D1D-B9FE-D12F60867B66}" type="presParOf" srcId="{4FAF0805-29B5-4EE5-BCD6-D807642A3008}" destId="{C39D0F6F-0ADD-423F-AD43-6D9034E94602}" srcOrd="1" destOrd="0" presId="urn:microsoft.com/office/officeart/2008/layout/VerticalCurvedList"/>
    <dgm:cxn modelId="{7E516E8E-5551-4D2F-866F-092742E21849}" type="presParOf" srcId="{4FAF0805-29B5-4EE5-BCD6-D807642A3008}" destId="{8C5496B8-1541-472B-A703-1FB6C3C3BA4E}" srcOrd="2" destOrd="0" presId="urn:microsoft.com/office/officeart/2008/layout/VerticalCurvedList"/>
    <dgm:cxn modelId="{C61F481B-644A-423C-A944-5F2BBD647098}" type="presParOf" srcId="{4FAF0805-29B5-4EE5-BCD6-D807642A3008}" destId="{C72868C8-4CAD-4B3F-8278-44EB80FBDB65}" srcOrd="3" destOrd="0" presId="urn:microsoft.com/office/officeart/2008/layout/VerticalCurvedList"/>
    <dgm:cxn modelId="{3FCCCE00-70AA-469F-A1AE-50F467F36C85}" type="presParOf" srcId="{82F5341C-D578-4685-A237-A596D99007A2}" destId="{88ABB3FA-B44F-4ACF-9AEC-7CA2AEF40628}" srcOrd="1" destOrd="0" presId="urn:microsoft.com/office/officeart/2008/layout/VerticalCurvedList"/>
    <dgm:cxn modelId="{D30136BE-20CA-4A1B-909C-1528A5EBF58A}" type="presParOf" srcId="{82F5341C-D578-4685-A237-A596D99007A2}" destId="{FE7621AB-F901-45E4-954E-ADABB4A5649B}" srcOrd="2" destOrd="0" presId="urn:microsoft.com/office/officeart/2008/layout/VerticalCurvedList"/>
    <dgm:cxn modelId="{A0BE92B2-45C2-4A22-A3A4-E81AA4AE4462}" type="presParOf" srcId="{FE7621AB-F901-45E4-954E-ADABB4A5649B}" destId="{C86878E8-392A-4F67-9812-DA1FEADFA07D}" srcOrd="0" destOrd="0" presId="urn:microsoft.com/office/officeart/2008/layout/VerticalCurvedList"/>
    <dgm:cxn modelId="{0FD3D09F-8228-48B2-982F-C7C784A55FB0}" type="presParOf" srcId="{82F5341C-D578-4685-A237-A596D99007A2}" destId="{96252F4E-3436-4E56-A63A-C09DC703F654}" srcOrd="3" destOrd="0" presId="urn:microsoft.com/office/officeart/2008/layout/VerticalCurvedList"/>
    <dgm:cxn modelId="{E095166D-E795-48B9-A752-A682D7808F47}" type="presParOf" srcId="{82F5341C-D578-4685-A237-A596D99007A2}" destId="{B0C5C80B-A4AB-47D7-8AD8-FC5B8E578438}" srcOrd="4" destOrd="0" presId="urn:microsoft.com/office/officeart/2008/layout/VerticalCurvedList"/>
    <dgm:cxn modelId="{939520BA-84B1-4747-A3CF-FA0F85ED9CD9}" type="presParOf" srcId="{B0C5C80B-A4AB-47D7-8AD8-FC5B8E578438}" destId="{71D7022F-0139-467A-8FD7-E47FB26B38AB}" srcOrd="0" destOrd="0" presId="urn:microsoft.com/office/officeart/2008/layout/VerticalCurvedList"/>
    <dgm:cxn modelId="{1F8E89AE-A770-4831-AECC-C114ED9696F6}" type="presParOf" srcId="{82F5341C-D578-4685-A237-A596D99007A2}" destId="{CC8E8C16-9114-4354-9740-EFCF559D996A}" srcOrd="5" destOrd="0" presId="urn:microsoft.com/office/officeart/2008/layout/VerticalCurvedList"/>
    <dgm:cxn modelId="{D5C79B8F-D738-4E0B-9A73-E163123BA521}" type="presParOf" srcId="{82F5341C-D578-4685-A237-A596D99007A2}" destId="{FB82E488-9FEA-42CD-A9BC-CB9D9B25A508}" srcOrd="6" destOrd="0" presId="urn:microsoft.com/office/officeart/2008/layout/VerticalCurvedList"/>
    <dgm:cxn modelId="{46EB8324-0962-40D6-B0FB-95406B588C4A}" type="presParOf" srcId="{FB82E488-9FEA-42CD-A9BC-CB9D9B25A508}" destId="{03D98DF8-6F83-4FF1-A17B-7B0DF7BACC1E}" srcOrd="0" destOrd="0" presId="urn:microsoft.com/office/officeart/2008/layout/VerticalCurvedList"/>
    <dgm:cxn modelId="{42131ED3-DA15-423A-984E-1283DC87F6CE}" type="presParOf" srcId="{82F5341C-D578-4685-A237-A596D99007A2}" destId="{B853C4FB-9BD3-43EB-AD4C-A364EDAB15D3}" srcOrd="7" destOrd="0" presId="urn:microsoft.com/office/officeart/2008/layout/VerticalCurvedList"/>
    <dgm:cxn modelId="{AA19BEE5-2EC9-4752-931A-3E824A3B380F}" type="presParOf" srcId="{82F5341C-D578-4685-A237-A596D99007A2}" destId="{6AC1EA9E-C28F-45C0-AC5A-94EAC42D6353}" srcOrd="8" destOrd="0" presId="urn:microsoft.com/office/officeart/2008/layout/VerticalCurvedList"/>
    <dgm:cxn modelId="{C002F1C2-EEF5-4DB1-936B-638818F77A33}" type="presParOf" srcId="{6AC1EA9E-C28F-45C0-AC5A-94EAC42D6353}" destId="{E7E5EDFC-CF2F-47DB-8AF8-AC8C22915C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D0F6F-0ADD-423F-AD43-6D9034E94602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BB3FA-B44F-4ACF-9AEC-7CA2AEF40628}">
      <dsp:nvSpPr>
        <dsp:cNvPr id="0" name=""/>
        <dsp:cNvSpPr/>
      </dsp:nvSpPr>
      <dsp:spPr>
        <a:xfrm>
          <a:off x="439703" y="320830"/>
          <a:ext cx="5580684" cy="625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latin typeface="+mn-lt"/>
              <a:ea typeface="Fira Sans" panose="020B0503050000020004" pitchFamily="34" charset="0"/>
            </a:rPr>
            <a:t>Parowanie rozmyte tekstów</a:t>
          </a:r>
          <a:endParaRPr lang="pl-PL" sz="2400" kern="1200" dirty="0">
            <a:latin typeface="+mn-lt"/>
          </a:endParaRPr>
        </a:p>
      </dsp:txBody>
      <dsp:txXfrm>
        <a:off x="439703" y="320830"/>
        <a:ext cx="5580684" cy="625205"/>
      </dsp:txXfrm>
    </dsp:sp>
    <dsp:sp modelId="{C86878E8-392A-4F67-9812-DA1FEADFA07D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52F4E-3436-4E56-A63A-C09DC703F654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latin typeface="+mn-lt"/>
              <a:ea typeface="Fira Sans" panose="020B0503050000020004" pitchFamily="34" charset="0"/>
            </a:rPr>
            <a:t>Metryki dla ciągów tekstowych</a:t>
          </a:r>
          <a:endParaRPr lang="pl-PL" sz="2400" kern="1200" dirty="0">
            <a:latin typeface="+mn-lt"/>
          </a:endParaRPr>
        </a:p>
      </dsp:txBody>
      <dsp:txXfrm>
        <a:off x="818573" y="1250411"/>
        <a:ext cx="5222240" cy="625205"/>
      </dsp:txXfrm>
    </dsp:sp>
    <dsp:sp modelId="{71D7022F-0139-467A-8FD7-E47FB26B38AB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E8C16-9114-4354-9740-EFCF559D996A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>
              <a:latin typeface="+mn-lt"/>
            </a:rPr>
            <a:t>Metryki oparte o </a:t>
          </a:r>
          <a:r>
            <a:rPr lang="pl-PL" sz="2400" kern="1200" dirty="0" err="1">
              <a:latin typeface="+mn-lt"/>
            </a:rPr>
            <a:t>tokeny</a:t>
          </a:r>
          <a:endParaRPr lang="pl-PL" sz="2400" kern="1200" dirty="0">
            <a:latin typeface="+mn-lt"/>
          </a:endParaRPr>
        </a:p>
      </dsp:txBody>
      <dsp:txXfrm>
        <a:off x="818573" y="2188382"/>
        <a:ext cx="5222240" cy="625205"/>
      </dsp:txXfrm>
    </dsp:sp>
    <dsp:sp modelId="{03D98DF8-6F83-4FF1-A17B-7B0DF7BACC1E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3C4FB-9BD3-43EB-AD4C-A364EDAB15D3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l-PL" sz="2400" kern="1200" dirty="0">
              <a:latin typeface="+mn-lt"/>
              <a:ea typeface="Fira Sans" panose="020B0503050000020004" pitchFamily="34" charset="0"/>
            </a:rPr>
            <a:t>Czyszczenie i normalizacja</a:t>
          </a:r>
          <a:endParaRPr lang="pl-PL" sz="2400" kern="1200" dirty="0">
            <a:latin typeface="+mn-lt"/>
          </a:endParaRPr>
        </a:p>
      </dsp:txBody>
      <dsp:txXfrm>
        <a:off x="460128" y="3126353"/>
        <a:ext cx="5580684" cy="625205"/>
      </dsp:txXfrm>
    </dsp:sp>
    <dsp:sp modelId="{E7E5EDFC-CF2F-47DB-8AF8-AC8C22915C26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021"/>
          </a:xfrm>
          <a:prstGeom prst="rect">
            <a:avLst/>
          </a:prstGeom>
        </p:spPr>
        <p:txBody>
          <a:bodyPr vert="horz" lIns="91248" tIns="45624" rIns="91248" bIns="45624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43250" y="0"/>
            <a:ext cx="2940156" cy="497021"/>
          </a:xfrm>
          <a:prstGeom prst="rect">
            <a:avLst/>
          </a:prstGeom>
        </p:spPr>
        <p:txBody>
          <a:bodyPr vert="horz" lIns="91248" tIns="45624" rIns="91248" bIns="45624" rtlCol="0"/>
          <a:lstStyle>
            <a:lvl1pPr algn="r">
              <a:defRPr sz="1200"/>
            </a:lvl1pPr>
          </a:lstStyle>
          <a:p>
            <a:fld id="{FBAEE287-BF3B-469C-8EA2-ED31CA828C5D}" type="datetimeFigureOut">
              <a:rPr lang="pl-PL" smtClean="0"/>
              <a:t>04.12.2023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48" tIns="45624" rIns="91248" bIns="45624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8498" y="4767263"/>
            <a:ext cx="5427980" cy="3900488"/>
          </a:xfrm>
          <a:prstGeom prst="rect">
            <a:avLst/>
          </a:prstGeom>
        </p:spPr>
        <p:txBody>
          <a:bodyPr vert="horz" lIns="91248" tIns="45624" rIns="91248" bIns="45624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08982"/>
            <a:ext cx="2940156" cy="497020"/>
          </a:xfrm>
          <a:prstGeom prst="rect">
            <a:avLst/>
          </a:prstGeom>
        </p:spPr>
        <p:txBody>
          <a:bodyPr vert="horz" lIns="91248" tIns="45624" rIns="91248" bIns="45624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43250" y="9408982"/>
            <a:ext cx="2940156" cy="497020"/>
          </a:xfrm>
          <a:prstGeom prst="rect">
            <a:avLst/>
          </a:prstGeom>
        </p:spPr>
        <p:txBody>
          <a:bodyPr vert="horz" lIns="91248" tIns="45624" rIns="91248" bIns="45624" rtlCol="0" anchor="b"/>
          <a:lstStyle>
            <a:lvl1pPr algn="r">
              <a:defRPr sz="1200"/>
            </a:lvl1pPr>
          </a:lstStyle>
          <a:p>
            <a:fld id="{1D09DB04-EA63-41B7-8C4F-A1B5A8053A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8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584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132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585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870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427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2003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860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02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68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43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05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973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47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862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2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28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61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06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647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790A2-6319-4155-812B-8A0C09FFC0E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192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5525-5C82-4A66-A24C-F52369228508}" type="datetime1">
              <a:rPr lang="pl-PL" smtClean="0"/>
              <a:t>04.12.2023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8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368C-DC02-474B-94EB-B91A3DF53089}" type="datetime1">
              <a:rPr lang="pl-PL" smtClean="0"/>
              <a:t>04.12.2023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3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577A-5D98-4FBC-91ED-0F12515CBA84}" type="datetime1">
              <a:rPr lang="pl-PL" smtClean="0"/>
              <a:t>04.12.2023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20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1494-ADCE-478B-989F-6E1E61D487E5}" type="datetime1">
              <a:rPr lang="pl-PL" smtClean="0"/>
              <a:t>04.12.2023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6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DF57-8487-4474-A5B1-E48D7D922782}" type="datetime1">
              <a:rPr lang="pl-PL" smtClean="0"/>
              <a:t>04.12.2023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5454-ADAD-434B-BF8B-F2C66096D72D}" type="datetime1">
              <a:rPr lang="pl-PL" smtClean="0"/>
              <a:t>04.12.2023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506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2FD4-A226-4262-9597-27C74EEAC0A3}" type="datetime1">
              <a:rPr lang="pl-PL" smtClean="0"/>
              <a:t>04.12.2023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90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53D-4AED-4941-905B-5AA953AC1279}" type="datetime1">
              <a:rPr lang="pl-PL" smtClean="0"/>
              <a:t>04.12.2023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52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FF4D-92E5-4CDC-AB91-2CA0C6068F86}" type="datetime1">
              <a:rPr lang="pl-PL" smtClean="0"/>
              <a:t>04.12.2023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009A-35F5-433D-9391-75683781979A}" type="datetime1">
              <a:rPr lang="pl-PL" smtClean="0"/>
              <a:t>04.12.2023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0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39D-DAC5-4FA7-8FFE-76ECC710F4E6}" type="datetime1">
              <a:rPr lang="pl-PL" smtClean="0"/>
              <a:t>04.12.2023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630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D822D-FC63-4DFD-995D-19E4ED4E11B2}" type="datetime1">
              <a:rPr lang="pl-PL" smtClean="0"/>
              <a:t>04.12.2023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52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s://github.com/rstudio/cheatsheets/blob/main/strings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.wojcik@stat.gov.p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9" y="154653"/>
            <a:ext cx="1547861" cy="480107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937" y="2880218"/>
            <a:ext cx="7883259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Dane tekstowe</a:t>
            </a:r>
          </a:p>
          <a:p>
            <a:r>
              <a:rPr lang="pl-PL" sz="24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Czyszczenie, normalizacja i parowanie rozmyte</a:t>
            </a:r>
            <a:endParaRPr lang="en-GB" sz="24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86937" y="4506303"/>
            <a:ext cx="29934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Dr Sebastian Wójcik</a:t>
            </a:r>
          </a:p>
          <a:p>
            <a:r>
              <a:rPr lang="pl-PL" sz="1500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Urząd Statystyczny w Rzeszowie</a:t>
            </a:r>
          </a:p>
          <a:p>
            <a:endParaRPr lang="pl-PL" sz="1500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5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978400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Odległość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Damerau-Levenshteina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78692" y="1101767"/>
            <a:ext cx="8499104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Jest rozszerzeniem odległości </a:t>
            </a:r>
            <a:r>
              <a:rPr lang="en-GB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Levenshtein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Zlicza wstawienia, usunięcia,  zamiany i </a:t>
            </a:r>
            <a:r>
              <a:rPr lang="pl-PL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transpozycje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znaków równoważnie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Szczególny jej przypadek to </a:t>
            </a:r>
            <a:r>
              <a:rPr lang="en-GB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Optimal String Alignment</a:t>
            </a:r>
            <a:r>
              <a:rPr lang="pl-PL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pozwalająca na transpozycję tylko sąsiednich znaków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Wersja pierwotna zakłada możliwość transpozycji dowolnych dwóch znaków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8288ADF-1DD3-43C3-827B-9A0C2D5EAADF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29BBA417-C7EB-487A-906E-6A2F1E39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42096A3-742C-4319-8B16-5AD3296CC5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880844" y="0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Odległość Jaro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322448" y="349462"/>
                <a:ext cx="8499104" cy="601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F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Dla dwóch ciągów</a:t>
                </a:r>
                <a:r>
                  <a:rPr lang="en-GB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GB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a</a:t>
                </a:r>
                <a:r>
                  <a:rPr lang="en-GB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en-GB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b</a:t>
                </a:r>
                <a:r>
                  <a:rPr lang="en-GB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długości, odpowiednio,</a:t>
                </a:r>
                <a:r>
                  <a:rPr lang="en-GB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GB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m</a:t>
                </a:r>
                <a:r>
                  <a:rPr lang="en-GB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i</a:t>
                </a:r>
                <a:r>
                  <a:rPr lang="en-GB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GB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n</a:t>
                </a:r>
                <a:r>
                  <a:rPr lang="en-GB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dwa znaki tworzą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match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jeżeli są takie same i nie są odległe od siebie o więcej niż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floor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𝑚</m:t>
                                    </m:r>
                                    <m: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−1</m:t>
                    </m:r>
                  </m:oMath>
                </a14:m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znaków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Dwa znaki to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transposition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jeżeli są takie same ale nie tworzą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match.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Miara podobieństwa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similarity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jest dana wzorem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si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a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b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eqArrPr>
                          <m:e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0                                                                                   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if</m:t>
                            </m:r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match</m:t>
                            </m:r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0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b="0" i="0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3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match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en-US" b="0" i="0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match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n</m:t>
                                    </m:r>
                                  </m:den>
                                </m:f>
                                <m:r>
                                  <a:rPr lang="en-US" altLang="en-US" b="0" i="0" smtClean="0">
                                    <a:latin typeface="Cambria Math" panose="02040503050406030204" pitchFamily="18" charset="0"/>
                                    <a:ea typeface="Fira Sans" panose="020B0503050000020004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match</m:t>
                                    </m:r>
                                    <m: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transposition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b="0" i="0" smtClean="0">
                                        <a:latin typeface="Cambria Math" panose="02040503050406030204" pitchFamily="18" charset="0"/>
                                        <a:ea typeface="Fira Sans" panose="020B0503050000020004" pitchFamily="34" charset="0"/>
                                      </a:rPr>
                                      <m:t>atch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elsewhere</m:t>
                            </m:r>
                          </m:e>
                        </m:eqArr>
                      </m:e>
                    </m:d>
                  </m:oMath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Zlicza wstawienia, usunięcia,  zamiany i transpozycje znaków równoważnie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Wartość 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0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przyjmuje gdy ciągi różnią się kompletnie (brak wspólnych znaków)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  <a:p>
                <a:pPr marL="257175" indent="-25717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Wartość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1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przyjmuje dla identycznych ciągów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Odległość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zadana jest wzorem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j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aro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=1−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𝑠𝑖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𝑚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n</a:t>
                </a:r>
                <a:r>
                  <a:rPr lang="pl-PL" altLang="en-US" dirty="0" err="1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ie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jest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metr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yka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Na ogół nierówność trójkąta nie zachodzi</a:t>
                </a:r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jaro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jaro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jaro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8" y="349462"/>
                <a:ext cx="8499104" cy="6017096"/>
              </a:xfrm>
              <a:prstGeom prst="rect">
                <a:avLst/>
              </a:prstGeom>
              <a:blipFill>
                <a:blip r:embed="rId3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AA6B8902-1BE6-4D6E-BD55-E8BC57AF9B58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EB5EC716-B370-4458-8821-264AE0B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119B147-8C9D-422D-A9AD-88A17713035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Odległość Jaro-Winklera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322448" y="750785"/>
                <a:ext cx="8499104" cy="5035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Badania pokazały, że literówki zdarzają się zdecydowanie rzadziej na początku słowa niż w dalszej  jego części. Odległość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-Winkler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 uwzględnia to poprzez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skalar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∈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0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0.25</m:t>
                        </m:r>
                      </m:e>
                    </m:d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który premiuje ciągi tekstowe zgodne na prefiksie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∈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0,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pierwszych liter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Odległość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Jaro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-Winkler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 dana jest wzorem</a:t>
                </a:r>
                <a:endParaRPr lang="en-US" altLang="en-US" dirty="0">
                  <a:latin typeface="Cambria Math" panose="02040503050406030204" pitchFamily="18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w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=1−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𝑗𝑎𝑟𝑜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𝑙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⋅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𝑝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⋅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𝑗𝑎𝑟𝑜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n</a:t>
                </a:r>
                <a:r>
                  <a:rPr lang="pl-PL" altLang="en-US" dirty="0" err="1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ie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jest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metr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yca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Nierówność trójkąta</a:t>
                </a:r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jw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𝑤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𝑎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𝑤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𝑏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na ogół nie zachodzi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Uwzględnia wstawianie, usuwanie, zamianę i transpozycję znaków 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Takes into account insertion, deletion, substitution and transposition </a:t>
                </a:r>
                <a:r>
                  <a:rPr lang="pl-PL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nierównoważnie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8" y="750785"/>
                <a:ext cx="8499104" cy="5035609"/>
              </a:xfrm>
              <a:prstGeom prst="rect">
                <a:avLst/>
              </a:prstGeom>
              <a:blipFill>
                <a:blip r:embed="rId3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8E2DB845-6248-4083-BB5B-94809CC094F6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D11C0AE6-3CA2-43DC-80B5-54943D96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81DEE67-DAB7-41CE-839C-F7CF7F526B7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2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Longest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Common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Substring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29443" y="964314"/>
            <a:ext cx="8499104" cy="295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Miara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longest common substring (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lcs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)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jest zdefiniowana jako najdłuższy podciąg znaków występujący jednocześnie w ciągach znaków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oraz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bez zmieniania kolejności znaków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Odległość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lcs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jest zdefiniowana jak liczba niesparowanych znaków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Metryka uwzględnia tylko wstawianie i usuwanie znaków w sposób  </a:t>
            </a:r>
            <a:r>
              <a:rPr lang="pl-PL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równoważny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9CA5769-5908-4001-99DD-962676B95628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5C2259-B7FD-4B51-B36C-DE579B16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B7C01C9-5A57-4F9F-B8EA-91CEECA5F5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503339" y="198162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Hamming</a:t>
            </a:r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distance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50785"/>
            <a:ext cx="8499104" cy="254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Odległość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Hamming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pomiędzy dwoma ciągami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równej długości</a:t>
            </a:r>
            <a:r>
              <a:rPr lang="en-US" alt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jest równa liczba pozycji, na których znaki się różnią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Transpo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zycje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i zamiany znaków są równoważne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Jest to metryka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Ma ograniczone zastosowanie ze względu na długość słów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2785FE4-5FED-4B83-8053-58CE252A69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8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FFFC26D9-F409-4E23-9B45-A8204554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8122948" cy="1800079"/>
          </a:xfrm>
        </p:spPr>
        <p:txBody>
          <a:bodyPr>
            <a:normAutofit/>
          </a:bodyPr>
          <a:lstStyle/>
          <a:p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Porównywanie słów </a:t>
            </a:r>
            <a:b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</a:br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i n-gramów</a:t>
            </a:r>
            <a:endParaRPr lang="en-GB" sz="44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F4E29D-6A8E-4040-963B-ADDE3548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665277"/>
            <a:ext cx="7886700" cy="1500187"/>
          </a:xfrm>
        </p:spPr>
        <p:txBody>
          <a:bodyPr>
            <a:normAutofit/>
          </a:bodyPr>
          <a:lstStyle/>
          <a:p>
            <a:r>
              <a:rPr lang="pl-PL" sz="3200" dirty="0" err="1"/>
              <a:t>Tokenizacja</a:t>
            </a:r>
            <a:r>
              <a:rPr lang="pl-PL" sz="3200" dirty="0"/>
              <a:t> ciągów tekstowych</a:t>
            </a:r>
            <a:endParaRPr lang="en-GB" sz="3200" dirty="0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914602B-F865-4243-B7C3-BAA53F3A6335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ymbol zastępczy numeru slajdu 12">
            <a:extLst>
              <a:ext uri="{FF2B5EF4-FFF2-40B4-BE49-F238E27FC236}">
                <a16:creationId xmlns:a16="http://schemas.microsoft.com/office/drawing/2014/main" id="{F24D744D-DF91-4A28-955D-225CB9A6C44A}"/>
              </a:ext>
            </a:extLst>
          </p:cNvPr>
          <p:cNvSpPr txBox="1">
            <a:spLocks/>
          </p:cNvSpPr>
          <p:nvPr/>
        </p:nvSpPr>
        <p:spPr>
          <a:xfrm>
            <a:off x="8553568" y="6356351"/>
            <a:ext cx="418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7DBE55-5EED-4947-8B76-3A1B75F909CA}" type="slidenum">
              <a:rPr lang="pl-PL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pl-P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947956" y="256885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Tokenizacja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1184894"/>
            <a:ext cx="8499104" cy="378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Do celu parowania możemy użyć nazw, adresów czyli krótkich tekstów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 co z dłuższymi tekstami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? 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Rozważmy takie możliwości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Porównywanie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tweet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post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ów czy komentarzy do analizy sentymentów.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Porównywanie opisów hoteli i innych obiektów noclegowych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na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portal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ach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takich jak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Booking.com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czy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Hotel.com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 celu znalezienia unikalnych obiektów.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Porównywanie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art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ykułów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do wykrywania plagiatów.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847288" y="265274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Tokenizacja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50785"/>
            <a:ext cx="8499104" cy="462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Porównywanie długich ciągów tekstowych poznanymi metrykami może być dużym obciążeniem obliczeniowym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 takim przypadku można użyć większych fragmentów tekstu niż litera i zastosować dedykowanych temu problemowi metod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Te większe fragmenty tekstu  nazywane są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token</a:t>
            </a:r>
            <a:r>
              <a:rPr lang="pl-PL" altLang="en-US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ami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 praktyce używamy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N-gram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ów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Słów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Zdań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334A92"/>
              </a:buClr>
              <a:buSzPct val="150000"/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Akapitów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  <a:buClr>
                <a:srgbClr val="334A92"/>
              </a:buClr>
              <a:buSzPct val="150000"/>
            </a:pP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Proces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podziału tekstu na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tokeny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to </a:t>
            </a:r>
            <a:r>
              <a:rPr lang="en-US" altLang="en-US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tokeniza</a:t>
            </a:r>
            <a:r>
              <a:rPr lang="pl-PL" altLang="en-US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cja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872455" y="273663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Tokenizacja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50785"/>
            <a:ext cx="8499104" cy="295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N-gram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to ciąg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sąsiednich znaków bądź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tokenów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ciągu tekstowego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Nazwyczaj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stosowane są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N-gram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tworzone z liter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 przypadku, gdy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N=2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mówimy o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bigram</a:t>
            </a:r>
            <a:r>
              <a:rPr lang="pl-PL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ach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 gdy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N=3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mówimy o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trigram</a:t>
            </a:r>
            <a:r>
              <a:rPr lang="pl-PL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ach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Występują również tzw.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gappy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bigrams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albo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skipping bigram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które są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parami słów pomijającymi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np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r>
              <a:rPr lang="en-US" altLang="en-US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stopwords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które są zbiorem słów o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niewieekim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znaczeniu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lub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na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pod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…).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Więcej o nich w części o czyszczeniu tekstów.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2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922789" y="332386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Tokenizacja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50785"/>
            <a:ext cx="8499104" cy="378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Przykład: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 ciągu tekstowym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„</a:t>
            </a:r>
            <a:r>
              <a:rPr lang="pl-PL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prosta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analiza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statystyczna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ciągów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 err="1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te</a:t>
            </a:r>
            <a:r>
              <a:rPr lang="pl-PL" altLang="en-US" dirty="0" err="1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kstowych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mamy następujące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bigramy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słów: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pl-PL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 prosta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analiza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pl-PL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analiza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statystyczna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pl-PL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statystyczna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ciągów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pl-PL" altLang="en-US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ciągów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</a:rPr>
              <a:t>ciągów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ś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bigramami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znakowymi są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„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pr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”, „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ro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”, „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os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”, „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st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”, „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”.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276045" y="388558"/>
            <a:ext cx="8591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Plan</a:t>
            </a:r>
            <a:endParaRPr lang="en-GB" sz="21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31634725"/>
              </p:ext>
            </p:extLst>
          </p:nvPr>
        </p:nvGraphicFramePr>
        <p:xfrm>
          <a:off x="1458098" y="13773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98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947956" y="408638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Tokenizacja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725618"/>
            <a:ext cx="8499104" cy="462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 tekstu przetworzonego na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tokeny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możemy utworzyć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word-frequency table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oraz 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term-matrix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F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requency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table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dla tekstu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„It is a dog. This dog is old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Ma postać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B06830-E78D-40A3-BDED-E3610D8F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67122"/>
              </p:ext>
            </p:extLst>
          </p:nvPr>
        </p:nvGraphicFramePr>
        <p:xfrm>
          <a:off x="406397" y="2923132"/>
          <a:ext cx="298673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3369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1493369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Słowo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Częstotliwość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dog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this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7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old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9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059103" y="244155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Tokenizacja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29443" y="944802"/>
            <a:ext cx="8557160" cy="295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Dla wielu osobnych tekstów uzyskalibyśmy wiele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word-frequency table. </a:t>
            </a:r>
            <a:r>
              <a:rPr lang="pl-PL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Te</a:t>
            </a:r>
            <a:r>
              <a:rPr lang="en-US" altLang="en-US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rm-matrix 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integ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ruje je wszystkie przez przypisanie częstotliwości każdego słowa z tekstu wśród wszystkich ze wszystkich analizowanych tekstów. Dla takich ciągów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„It is a dog. This dog is old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</a:t>
            </a:r>
          </a:p>
          <a:p>
            <a:pPr algn="ctr"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„It is a parrot. This parrot is young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</a:t>
            </a:r>
          </a:p>
          <a:p>
            <a:pPr algn="ctr"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„I have a parrot and a dog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term matrix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jest postaci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B06830-E78D-40A3-BDED-E3610D8F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19306"/>
              </p:ext>
            </p:extLst>
          </p:nvPr>
        </p:nvGraphicFramePr>
        <p:xfrm>
          <a:off x="78510" y="4280199"/>
          <a:ext cx="898698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51382265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19988794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29583993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8902454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00894822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1064893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27348212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13769132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8901857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642770920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Ciąg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dog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this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old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parrot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young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have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and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2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433805"/>
            <a:ext cx="3628027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Odległość kosinusowa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322448" y="750785"/>
                <a:ext cx="8499104" cy="5561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Niech </a:t>
                </a:r>
                <a14:m>
                  <m:oMath xmlns:m="http://schemas.openxmlformats.org/officeDocument/2006/math">
                    <m:r>
                      <a:rPr lang="pl-PL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𝐴</m:t>
                    </m:r>
                    <m:r>
                      <a:rPr lang="pl-PL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=[</m:t>
                    </m:r>
                    <m:sSub>
                      <m:sSubPr>
                        <m:ctrlP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𝐴</m:t>
                        </m:r>
                      </m:e>
                      <m:sub>
                        <m: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𝑖</m:t>
                        </m:r>
                      </m:sub>
                    </m:sSub>
                    <m:r>
                      <a:rPr lang="pl-PL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]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pl-PL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𝐵</m:t>
                    </m:r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=[</m:t>
                    </m:r>
                    <m:sSub>
                      <m:sSubPr>
                        <m:ctrlP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pl-PL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𝐵</m:t>
                        </m:r>
                      </m:e>
                      <m:sub>
                        <m: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𝑖</m:t>
                        </m:r>
                      </m:sub>
                    </m:sSub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]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oznacza wektor reprezentujący dwa ciągi tekstowe w 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term-matrix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altLang="en-US" b="1" dirty="0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Kosinusowa miara podobieństwa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jest wzorem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alt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cos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⁡(</m:t>
                      </m:r>
                      <m:r>
                        <a:rPr lang="pl-PL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𝐴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,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𝐵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)=</m:t>
                      </m:r>
                      <m:f>
                        <m:fPr>
                          <m:ctrlPr>
                            <a:rPr lang="pl-PL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naryPr>
                            <m:sub>
                              <m: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l-PL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l-PL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l-PL" alt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l-PL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l-PL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l-PL" alt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Fira Sans" panose="020B0503050000020004" pitchFamily="34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l-PL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Fira Sans" panose="020B05030500000200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Fira Sans" panose="020B0503050000020004" pitchFamily="34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pl-PL" alt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Fira Sans" panose="020B05030500000200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  <m:sup>
                                  <m:r>
                                    <a:rPr lang="pl-PL" alt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Miara kosinusowa mieści się w przedziale od 0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oznaczającego całkowite niepodobieństwo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aż do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1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oznaczającej idealne podobieństwo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Odległość kosinusowa dana jest wzorem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cosd</m:t>
                      </m:r>
                      <m:d>
                        <m:dPr>
                          <m:ctrlPr>
                            <a:rPr lang="pl-PL" altLang="en-US" b="0" i="1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A</m:t>
                          </m:r>
                          <m: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B</m:t>
                          </m:r>
                        </m:e>
                      </m:d>
                      <m: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pl-PL" altLang="en-US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cos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⁡(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𝐴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,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𝐵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)</m:t>
                      </m:r>
                    </m:oMath>
                  </m:oMathPara>
                </a14:m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i mieści się w przedziale od 1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oznaczającej całkowite niepodobieństwo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aż do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0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oznaczającego idealne podobieństwo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8" y="750785"/>
                <a:ext cx="8499104" cy="5561459"/>
              </a:xfrm>
              <a:prstGeom prst="rect">
                <a:avLst/>
              </a:prstGeom>
              <a:blipFill>
                <a:blip r:embed="rId3"/>
                <a:stretch>
                  <a:fillRect l="-646" b="-8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510" y="269309"/>
            <a:ext cx="3619638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Odległość kosinusowa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2448" y="801193"/>
            <a:ext cx="8499104" cy="378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Kosinusowa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miara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podobieństwa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dla ciągów z poprzedniego przykładu</a:t>
            </a: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wyniosła</a:t>
            </a: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B06830-E78D-40A3-BDED-E3610D8F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62257"/>
              </p:ext>
            </p:extLst>
          </p:nvPr>
        </p:nvGraphicFramePr>
        <p:xfrm>
          <a:off x="78510" y="1757689"/>
          <a:ext cx="898698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51382265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19988794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29583993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8902454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00894822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1064893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27348212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13769132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8901857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642770920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dog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this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old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parrot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young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have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and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EC1CBA4-8355-4DA4-AEB3-81958BBB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6221"/>
              </p:ext>
            </p:extLst>
          </p:nvPr>
        </p:nvGraphicFramePr>
        <p:xfrm>
          <a:off x="495613" y="3781141"/>
          <a:ext cx="299566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942380619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5127978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48362529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54495239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3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057400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0,583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0,333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978848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0,583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0,333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778671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0,333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0,333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09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637563" y="221160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Odległość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Jaccarda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322448" y="735051"/>
                <a:ext cx="8499104" cy="5491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Niech </a:t>
                </a:r>
                <a14:m>
                  <m:oMath xmlns:m="http://schemas.openxmlformats.org/officeDocument/2006/math"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𝐴</m:t>
                    </m:r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=[</m:t>
                    </m:r>
                    <m:sSub>
                      <m:sSubPr>
                        <m:ctrlP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𝐴</m:t>
                        </m:r>
                      </m:e>
                      <m:sub>
                        <m: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𝑖</m:t>
                        </m:r>
                      </m:sub>
                    </m:sSub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]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𝐵</m:t>
                    </m:r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=[</m:t>
                    </m:r>
                    <m:sSub>
                      <m:sSubPr>
                        <m:ctrlP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sSubPr>
                      <m:e>
                        <m: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𝐵</m:t>
                        </m:r>
                      </m:e>
                      <m:sub>
                        <m:r>
                          <a:rPr lang="pl-PL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𝑖</m:t>
                        </m:r>
                      </m:sub>
                    </m:sSub>
                    <m:r>
                      <a:rPr lang="pl-PL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]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oznacza wektor reprezentujący dwa ciągi tekstowe w 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term-matrix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altLang="en-US" b="1" dirty="0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Indeks </a:t>
                </a:r>
                <a:r>
                  <a:rPr lang="pl-PL" altLang="en-US" b="1" dirty="0" err="1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Jaccarda</a:t>
                </a:r>
                <a:r>
                  <a:rPr lang="pl-PL" altLang="en-US" b="1" dirty="0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wyraża się wzorem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alt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Jac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⁡(</m:t>
                      </m:r>
                      <m:r>
                        <a:rPr lang="pl-PL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𝐴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,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𝐵</m:t>
                      </m:r>
                      <m:r>
                        <a:rPr lang="pl-PL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)=</m:t>
                      </m:r>
                      <m:f>
                        <m:fPr>
                          <m:ctrlPr>
                            <a:rPr lang="pl-PL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l-PL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l-PL" altLang="en-US" b="0" i="1" dirty="0" smtClean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pl-PL" altLang="en-US" b="0" i="1" dirty="0" smtClean="0"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l-PL" altLang="en-US" b="0" i="1" dirty="0" smtClean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altLang="en-US" i="1" dirty="0"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pl-PL" altLang="en-US" b="0" i="1" dirty="0" smtClean="0">
                                  <a:latin typeface="Cambria Math" panose="02040503050406030204" pitchFamily="18" charset="0"/>
                                  <a:ea typeface="Fira Sans" panose="020B0503050000020004" pitchFamily="34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l-PL" altLang="en-US" i="1" dirty="0">
                                      <a:latin typeface="Cambria Math" panose="02040503050406030204" pitchFamily="18" charset="0"/>
                                      <a:ea typeface="Fira Sans" panose="020B05030500000200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gdzie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altLang="en-US" i="1" dirty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sSubPr>
                          <m:e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pl-PL" altLang="en-US" i="1" dirty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∩</m:t>
                        </m:r>
                        <m:sSub>
                          <m:sSubPr>
                            <m:ctrlP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sSubPr>
                          <m:e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pl-PL" altLang="en-US" i="1" dirty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 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jest liczbą wspólnych słów (n-gramów) w obu tekstach podczas gdy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altLang="en-US" i="1" dirty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sSubPr>
                          <m:e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pl-PL" altLang="en-US" i="1" dirty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</m:ctrlPr>
                          </m:sSubPr>
                          <m:e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pl-PL" altLang="en-US" i="1" dirty="0">
                                <a:latin typeface="Cambria Math" panose="02040503050406030204" pitchFamily="18" charset="0"/>
                                <a:ea typeface="Fira Sans" panose="020B0503050000020004" pitchFamily="34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pl-PL" altLang="en-US" i="1" dirty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 </m:t>
                    </m:r>
                  </m:oMath>
                </a14:m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jest liczbą wszystkich unikalnych słów (n-gramów) w obu tekstach. 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Indeks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Jaccarda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przyjmuje wartość od 0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oznaczającego całkowite niepodobieństwo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aż do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1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oznaczającej idealne podobieństwo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Odległość 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Jaccarda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jest definiowana jako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Jacd</m:t>
                      </m:r>
                      <m:d>
                        <m:dPr>
                          <m:ctrlPr>
                            <a:rPr lang="pl-PL" altLang="en-US" b="0" i="1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A</m:t>
                          </m:r>
                          <m: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altLang="en-US" b="0" i="0" dirty="0" smtClean="0">
                              <a:latin typeface="Cambria Math" panose="02040503050406030204" pitchFamily="18" charset="0"/>
                              <a:ea typeface="Fira Sans" panose="020B0503050000020004" pitchFamily="34" charset="0"/>
                            </a:rPr>
                            <m:t>B</m:t>
                          </m:r>
                        </m:e>
                      </m:d>
                      <m: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pl-PL" altLang="en-US" b="0" i="0" dirty="0" smtClean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Jac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⁡(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𝐴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,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𝐵</m:t>
                      </m:r>
                      <m:r>
                        <a:rPr lang="pl-PL" altLang="en-US" i="1" dirty="0">
                          <a:latin typeface="Cambria Math" panose="02040503050406030204" pitchFamily="18" charset="0"/>
                          <a:ea typeface="Fira Sans" panose="020B0503050000020004" pitchFamily="34" charset="0"/>
                        </a:rPr>
                        <m:t>)</m:t>
                      </m:r>
                    </m:oMath>
                  </m:oMathPara>
                </a14:m>
                <a:endParaRPr lang="pl-PL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i sięga od 1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oznaczającej całkowite niepodobieństwo aż do 0 oznaczającego pełną zgodność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8" y="735051"/>
                <a:ext cx="8499104" cy="5491440"/>
              </a:xfrm>
              <a:prstGeom prst="rect">
                <a:avLst/>
              </a:prstGeom>
              <a:blipFill>
                <a:blip r:embed="rId3"/>
                <a:stretch>
                  <a:fillRect l="-646" b="-8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587230" y="135820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Odległość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Jaccarda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90566" y="706024"/>
            <a:ext cx="8499104" cy="378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Wskaźnika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Jaccarda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dla ciągów tekstowych z poprzedniego przykładu</a:t>
            </a: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wyniósł</a:t>
            </a:r>
          </a:p>
          <a:p>
            <a:pPr>
              <a:lnSpc>
                <a:spcPct val="150000"/>
              </a:lnSpc>
            </a:pP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E32E660-2C25-47CD-BB4E-3317EF00DC10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" name="Symbol zastępczy numeru slajdu 12">
            <a:extLst>
              <a:ext uri="{FF2B5EF4-FFF2-40B4-BE49-F238E27FC236}">
                <a16:creationId xmlns:a16="http://schemas.microsoft.com/office/drawing/2014/main" id="{B61E84AE-CF2F-4E01-8707-E8DD00B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9E91E1-3A30-42F0-AD64-3056BC3DCB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AB06830-E78D-40A3-BDED-E3610D8F37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10" y="1757689"/>
          <a:ext cx="898698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51382265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19988794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295839930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8902454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2008948222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1106489376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27348212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413769132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89018575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642770920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dog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this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old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parrot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young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have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and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EC1CBA4-8355-4DA4-AEB3-81958BBB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77583"/>
              </p:ext>
            </p:extLst>
          </p:nvPr>
        </p:nvGraphicFramePr>
        <p:xfrm>
          <a:off x="495613" y="3781141"/>
          <a:ext cx="299566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8915">
                  <a:extLst>
                    <a:ext uri="{9D8B030D-6E8A-4147-A177-3AD203B41FA5}">
                      <a16:colId xmlns:a16="http://schemas.microsoft.com/office/drawing/2014/main" val="942380619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051279784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3483625297"/>
                    </a:ext>
                  </a:extLst>
                </a:gridCol>
                <a:gridCol w="748915">
                  <a:extLst>
                    <a:ext uri="{9D8B030D-6E8A-4147-A177-3AD203B41FA5}">
                      <a16:colId xmlns:a16="http://schemas.microsoft.com/office/drawing/2014/main" val="54495239"/>
                    </a:ext>
                  </a:extLst>
                </a:gridCol>
              </a:tblGrid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3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057400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978848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778671"/>
                  </a:ext>
                </a:extLst>
              </a:tr>
              <a:tr h="30915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0,2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09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21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FFFC26D9-F409-4E23-9B45-A8204554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8122948" cy="1800079"/>
          </a:xfrm>
        </p:spPr>
        <p:txBody>
          <a:bodyPr>
            <a:normAutofit/>
          </a:bodyPr>
          <a:lstStyle/>
          <a:p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Czyszczenie tekstów</a:t>
            </a:r>
            <a:endParaRPr lang="en-GB" sz="44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F4E29D-6A8E-4040-963B-ADDE3548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665277"/>
            <a:ext cx="7886700" cy="1500187"/>
          </a:xfrm>
        </p:spPr>
        <p:txBody>
          <a:bodyPr>
            <a:normAutofit/>
          </a:bodyPr>
          <a:lstStyle/>
          <a:p>
            <a:r>
              <a:rPr lang="pl-PL" sz="3200" dirty="0"/>
              <a:t>Wstępne przetwarzanie tekstów dla poprawy metod porównywania tekstów</a:t>
            </a:r>
            <a:endParaRPr lang="en-GB" sz="3200" dirty="0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914602B-F865-4243-B7C3-BAA53F3A6335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ymbol zastępczy numeru slajdu 12">
            <a:extLst>
              <a:ext uri="{FF2B5EF4-FFF2-40B4-BE49-F238E27FC236}">
                <a16:creationId xmlns:a16="http://schemas.microsoft.com/office/drawing/2014/main" id="{F24D744D-DF91-4A28-955D-225CB9A6C44A}"/>
              </a:ext>
            </a:extLst>
          </p:cNvPr>
          <p:cNvSpPr txBox="1">
            <a:spLocks/>
          </p:cNvSpPr>
          <p:nvPr/>
        </p:nvSpPr>
        <p:spPr>
          <a:xfrm>
            <a:off x="8553568" y="6356351"/>
            <a:ext cx="418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7DBE55-5EED-4947-8B76-3A1B75F909CA}" type="slidenum">
              <a:rPr lang="pl-PL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pl-P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29443" y="636850"/>
            <a:ext cx="8376557" cy="555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Sukces łączenia danych, w tym tekstów, zależy istotnie od jakości danych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Wstępne przetworzenie i czyszczenie danych są najtrudniejszą i czasową operacją, ale jest konieczna, jeżeli chcemy osiągnąć zadowalające wyniki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 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Usunąć akcenty i znaki specjalne 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Usunąć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znaki interpunkcyjne, spacje, tabulatory itp.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Usunąć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dupli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katy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Skonwertować na małe/duże litery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Usunąć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stopwords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Znormalizować liczby, daty itp. 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Stemming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i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lematyzacja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14E93C8-63CF-42F7-BF1D-7332C8B3E421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6" name="Symbol zastępczy numeru slajdu 12">
            <a:extLst>
              <a:ext uri="{FF2B5EF4-FFF2-40B4-BE49-F238E27FC236}">
                <a16:creationId xmlns:a16="http://schemas.microsoft.com/office/drawing/2014/main" id="{D960A7C6-C7C8-4E56-AC1E-67EC5C20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D1FFB94-5AC4-432C-BDB1-C47C73FB84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29443" y="636850"/>
            <a:ext cx="8376557" cy="500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Usunąć akcenty 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ő -&gt;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oe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or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 ő -&gt; o (M</a:t>
            </a:r>
            <a:r>
              <a:rPr lang="hu-HU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űller ~ Muller ~ Mueller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Usunąć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znaki interpunkcyjne, spacje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Please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help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me!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- &gt; „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Please help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me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Skonwertować na małe/duże litery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„To Lower Case” -&gt; „to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lower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case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Usunąć 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stopwords</a:t>
            </a:r>
            <a:endParaRPr lang="en-US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„a”, „the”, „on”, „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at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” – zwiększamy podobieństwo bez usuwania zawartości semantycznej tekstów</a:t>
            </a:r>
            <a:r>
              <a:rPr lang="en-US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pl-PL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14E93C8-63CF-42F7-BF1D-7332C8B3E421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6" name="Symbol zastępczy numeru slajdu 12">
            <a:extLst>
              <a:ext uri="{FF2B5EF4-FFF2-40B4-BE49-F238E27FC236}">
                <a16:creationId xmlns:a16="http://schemas.microsoft.com/office/drawing/2014/main" id="{D960A7C6-C7C8-4E56-AC1E-67EC5C20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D1FFB94-5AC4-432C-BDB1-C47C73FB84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5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643998" cy="513899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Standaryzacja może być wykonana poprzez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wyrażenia regularne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K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oncept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wyrażeń regularnych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często nazywany 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jest zaimplementowany w wielu językach m.in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R, Python, C, C++, Perl, Java, JavaScript.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Dostęp do wyrażeń jest w bazowym języku bądź w dodatkowych bibliotekach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Wyrażenie regularne jest pojedynczym znakiem bądź ciągiem znaków, który opisuje konkretny wzorzec tekstowy, który chcemy znaleźć w tekście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 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repre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zentuje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elastyczne i potężne narzędzie szeroko stosowane do przetwarzania i analizy nieustrukturyzowanych tekstów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Znajdują zastosowanie m.in. w wyszukiwarkach tekstowych, analizie słownikowej, filtrowaniu spamu i edytorach tekstowych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17445" y="3254928"/>
            <a:ext cx="8514326" cy="2670964"/>
          </a:xfrm>
        </p:spPr>
        <p:txBody>
          <a:bodyPr>
            <a:normAutofit/>
          </a:bodyPr>
          <a:lstStyle/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None/>
              <a:defRPr/>
            </a:pP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Pytania i odpowiedzi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: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Jak sprawdzić czy obiekt noclegowy z portalu noclegowego znajduje się w kartotece do badań statystycznych bazy noclegowej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Można wykorzystać nazwę obiektu, jego adres jak i współrzędne geograficzne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0C27546-CF8D-4B9D-96EF-857744BDF0D9}"/>
              </a:ext>
            </a:extLst>
          </p:cNvPr>
          <p:cNvSpPr>
            <a:spLocks/>
          </p:cNvSpPr>
          <p:nvPr/>
        </p:nvSpPr>
        <p:spPr bwMode="auto">
          <a:xfrm>
            <a:off x="8631771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4" name="Symbol zastępczy numeru slajdu 12">
            <a:extLst>
              <a:ext uri="{FF2B5EF4-FFF2-40B4-BE49-F238E27FC236}">
                <a16:creationId xmlns:a16="http://schemas.microsoft.com/office/drawing/2014/main" id="{A8482072-3FE8-457E-AFC0-60E75DF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771" y="6358745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D332526-22A5-4197-A08A-CBC4F3B5E39A}"/>
              </a:ext>
            </a:extLst>
          </p:cNvPr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Parowanie rozmyte ciągów tekstowych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638C406-50B9-4B84-8610-9F3ED21E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78" y="868165"/>
            <a:ext cx="3512060" cy="22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29443" y="748672"/>
            <a:ext cx="8643998" cy="5434947"/>
          </a:xfrm>
        </p:spPr>
        <p:txBody>
          <a:bodyPr anchor="t"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Najważniejsze funkcje w bazowym 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oparte o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regex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grep()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grepl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zwraca numery indeksów w wektorze tekstów, które spełniają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grep()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albo wektor logiczny TRUE/FALSE 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grepl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zwraca indeks znaku, gdzie jest początek wzorca sparowanego przez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oraz długość sparowanego tekstu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Funkcja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dostarcza informację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tylko o pierwszym momencie sparowania</a:t>
            </a:r>
            <a:r>
              <a:rPr lang="en-GB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licząc od lewej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),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robi to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dla wszystkich sparowań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sub()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gsub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zamienia sparowany tekst w ciąg na zadany tekst, odpowiednio, w pierwszym sparowanym miejscu bądź w każdym sparowanym miejscu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regexec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działa jak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regexpr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ale zwraca również informację dla podanego podciągu znaków wewnątrz sparowanego ciągu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regmatches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działa jak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GB" sz="1900" dirty="0" err="1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regexec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()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ale zwraca cały sparowany tekst nie wyodrębniając zadanego podciągu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6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29443" y="748672"/>
            <a:ext cx="8643998" cy="5434947"/>
          </a:xfrm>
        </p:spPr>
        <p:txBody>
          <a:bodyPr anchor="t">
            <a:normAutofit lnSpcReduction="10000"/>
          </a:bodyPr>
          <a:lstStyle/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Bardziej intuicyjny sposób pracy z wyrażeniami regularnymi w R zapewnia dedykowany pakiet </a:t>
            </a:r>
            <a:r>
              <a:rPr lang="en-GB" sz="1900" i="1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stringr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będący częścią pakietu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GB" sz="1900" i="1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tidyverse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(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wszystkie funkcje zaczynają się od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GB" sz="1900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</a:t>
            </a:r>
            <a:r>
              <a:rPr lang="en-GB" sz="1900" i="1" dirty="0">
                <a:highlight>
                  <a:srgbClr val="CCD2E4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_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).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Wszystkie funkcje do pracy z tekstami z bazowego R mają odpowiednik w pakiecie </a:t>
            </a:r>
            <a:r>
              <a:rPr lang="en-GB" sz="1900" i="1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stringr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Godny polecenia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cheatsheet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dla pakietu </a:t>
            </a:r>
            <a:r>
              <a:rPr lang="en-GB" sz="1900" i="1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stringr</a:t>
            </a:r>
            <a:r>
              <a:rPr lang="en-GB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znajduje się tu</a:t>
            </a:r>
          </a:p>
          <a:p>
            <a:pPr marL="0" lvl="1" indent="0" algn="just">
              <a:lnSpc>
                <a:spcPct val="120000"/>
              </a:lnSpc>
              <a:buNone/>
            </a:pPr>
            <a:r>
              <a:rPr lang="en-US" sz="2000" dirty="0" err="1">
                <a:hlinkClick r:id="rId2"/>
              </a:rPr>
              <a:t>cheatsheets</a:t>
            </a:r>
            <a:r>
              <a:rPr lang="en-US" sz="2000" dirty="0">
                <a:hlinkClick r:id="rId2"/>
              </a:rPr>
              <a:t>/strings.pdf at main · </a:t>
            </a:r>
            <a:r>
              <a:rPr lang="en-US" sz="2000" dirty="0" err="1">
                <a:hlinkClick r:id="rId2"/>
              </a:rPr>
              <a:t>rstudio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cheatsheets</a:t>
            </a:r>
            <a:r>
              <a:rPr lang="en-US" sz="2000" dirty="0">
                <a:hlinkClick r:id="rId2"/>
              </a:rPr>
              <a:t> · GitHub</a:t>
            </a:r>
            <a:endParaRPr lang="en-GB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B11B522-AA6C-4FC2-93C2-C6B3067B3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51776"/>
              </p:ext>
            </p:extLst>
          </p:nvPr>
        </p:nvGraphicFramePr>
        <p:xfrm>
          <a:off x="366543" y="2304814"/>
          <a:ext cx="4341092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0546">
                  <a:extLst>
                    <a:ext uri="{9D8B030D-6E8A-4147-A177-3AD203B41FA5}">
                      <a16:colId xmlns:a16="http://schemas.microsoft.com/office/drawing/2014/main" val="778965182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1955342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Base 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stringr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7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grep()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str_subset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7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grep</a:t>
                      </a:r>
                      <a:r>
                        <a:rPr lang="pl-PL" sz="1800" dirty="0"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GB" sz="1800" dirty="0"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str_detect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82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sub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str_replace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38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g</a:t>
                      </a:r>
                      <a:r>
                        <a:rPr kumimoji="0" lang="pl-PL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sub</a:t>
                      </a: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str_replace_all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regexpr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str_extract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7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gregexpr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CD2E4"/>
                          </a:highlight>
                          <a:uLnTx/>
                          <a:uFillTx/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err="1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str_locate_all</a:t>
                      </a:r>
                      <a:r>
                        <a:rPr lang="pl-PL" sz="1800" kern="1200" dirty="0">
                          <a:solidFill>
                            <a:schemeClr val="tx1"/>
                          </a:solidFill>
                          <a:highlight>
                            <a:srgbClr val="CCD2E4"/>
                          </a:highlight>
                          <a:latin typeface="Fira Sans" panose="020B0503050000020004" pitchFamily="34" charset="0"/>
                          <a:ea typeface="Fira Sans" panose="020B0503050000020004" pitchFamily="34" charset="0"/>
                          <a:cs typeface="Arial" pitchFamily="34" charset="0"/>
                        </a:rPr>
                        <a:t>()</a:t>
                      </a:r>
                      <a:endParaRPr lang="en-GB" sz="1800" kern="1200" dirty="0">
                        <a:solidFill>
                          <a:schemeClr val="tx1"/>
                        </a:solidFill>
                        <a:highlight>
                          <a:srgbClr val="CCD2E4"/>
                        </a:highlight>
                        <a:latin typeface="Fira Sans" panose="020B0503050000020004" pitchFamily="34" charset="0"/>
                        <a:ea typeface="Fira Sans" panose="020B0503050000020004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9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643998" cy="513899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Anchors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628650"/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^ –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wzorzec musi się znaleźć na początku tekstu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dla wielu tekstów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–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na początku każdej linii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</a:t>
            </a:r>
          </a:p>
          <a:p>
            <a:pPr marL="628650"/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$ –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wzorzec musi się znaleźć na końcu tekstu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(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dla wielu tekstów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–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końcuu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każdej linii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628650"/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domyślnie – wzorzec może znaleźć się w dowolnej części tekstu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Przykłady</a:t>
            </a:r>
          </a:p>
          <a:p>
            <a:pPr marL="266700" indent="-26670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str_detect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(c(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'Hotel 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highlight>
                  <a:srgbClr val="00FFFF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Paradise Hotel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Guest rooms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Rosa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'), '</a:t>
            </a:r>
            <a:r>
              <a:rPr lang="en-US" sz="1900" dirty="0">
                <a:highlight>
                  <a:srgbClr val="FF00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^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Hotel’) 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zwraca </a:t>
            </a:r>
            <a:r>
              <a:rPr lang="pl-PL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FALSE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FALSE</a:t>
            </a:r>
            <a:endParaRPr lang="pl-PL" sz="1900" dirty="0">
              <a:highlight>
                <a:srgbClr val="00FF00"/>
              </a:highlight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266700" indent="-26670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str_detect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(c(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'Hotel 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highlight>
                  <a:srgbClr val="00FFFF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Paradise Hotel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Guest rooms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'), ‚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Rosa</a:t>
            </a:r>
            <a:r>
              <a:rPr lang="pl-PL" sz="1900" dirty="0">
                <a:highlight>
                  <a:srgbClr val="FF00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$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’) </a:t>
            </a:r>
            <a:b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zwraca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FALSE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266700" indent="-26670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str_detect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(c(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'Hotel 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highlight>
                  <a:srgbClr val="00FFFF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Paradise Hotel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','</a:t>
            </a:r>
            <a:r>
              <a:rPr lang="en-US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Guest rooms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Rosa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', 'Hotel’) </a:t>
            </a:r>
            <a:b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zwraca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highlight>
                  <a:srgbClr val="FF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TRUE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highlight>
                  <a:srgbClr val="00FF00"/>
                </a:highlight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FALSE</a:t>
            </a:r>
          </a:p>
          <a:p>
            <a:pPr lvl="1" algn="just">
              <a:lnSpc>
                <a:spcPct val="120000"/>
              </a:lnSpc>
            </a:pP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907198"/>
            <a:ext cx="8643998" cy="535653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Quantifiers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umieszczamy po prawej stronie interesującego nas znaku np. „a*”</a:t>
            </a: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* - znak pojawia się dowolną liczbę razu pod rząd lub w ogóle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+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znak pojawia się co najmniej raz pod rząd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?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znak pojawia się co najwyżej raz pod rząd lub w ogóle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{n}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znak pojawia się dokładnie n-razy pod rząd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{n,}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 znak pojawia się co najmniej n-razy pod rząd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n,m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}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znak pojawia się co najmniej n-razy pod rząd ale nie więcej niż m-razy</a:t>
            </a: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Przykłady 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*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"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doo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"d"   "do"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+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"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doo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"do"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?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"do" "d" "do"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{1}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"do" "do"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str_extract_all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('Where is a doodle dog?', 'do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{2}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"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doo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8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32076" y="900863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Grupy znaków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\w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 - znak występujący w słowach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litera, cyfra albo podkreślenie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\W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znak występujący w słowach (wszystkie inne niż \w) 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dowolna cyfra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wszystkie inne niż \d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spacje,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tab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nowe linie itp.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- wszystkie inne niż \s</a:t>
            </a: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Przykłady 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35-111', '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\\d\\d-\\d\\d\\d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’)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"35-111"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111', '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\\d\\d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\\s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\\d\\d\\d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</a:t>
            </a:r>
            <a:b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</a:b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"35 111"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-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111', '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D*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"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Hotel Paradise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34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99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01600" y="1034368"/>
            <a:ext cx="9042070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Klasy znaków</a:t>
            </a: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alpha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 - dowolna litera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lower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upper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– dowolna mała (duża) litera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digit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– dowolna cyfra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alnum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- dowolna cyfra lub litera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punct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– dowolny znak interpunkcyjny</a:t>
            </a: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space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 – spacja,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tab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nowa linia</a:t>
            </a:r>
          </a:p>
          <a:p>
            <a:pPr lvl="1" algn="just">
              <a:lnSpc>
                <a:spcPct val="120000"/>
              </a:lnSpc>
            </a:pP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[:graph:]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– dowolna litera, cyfra albo znak interpunkcyjny</a:t>
            </a: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Przykłady 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_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35-111', '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[[: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digit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:]]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’)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"3" "5" "1" "1" "1"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_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111', '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[[: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digit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:]]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"3" "5" "1" "1" "1"</a:t>
            </a:r>
          </a:p>
          <a:p>
            <a:pPr marL="628650"/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str_extract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('Hotel Paradise 35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-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111', '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\\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D*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')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"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Hotel Paradise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35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6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Zasadniczo języki (polski, angielski itd.) zawierają słowa, które mogą tworzyć rodziny wyrazów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Inflected Language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to termin używany na języki, w których jedne słowa pochodzą od innych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Rozważmy rodzinę wyrazów</a:t>
            </a: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pracować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przepracowować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pracownik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pracodawca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pracuś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praca</a:t>
            </a:r>
            <a:endParaRPr lang="en-US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Łatwo zauważyć, że wszystkie słowa pochodzą od słowa „praca” (są </a:t>
            </a:r>
            <a:r>
              <a:rPr lang="pl-PL" sz="19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inflected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). Po polsku o rdzeń, po angielsku to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headword, base, </a:t>
            </a: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stem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albo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root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5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Rozważmy teraz następującą rodzinę wyrazów</a:t>
            </a: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iść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idzie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idą,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szedł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poszedł.</a:t>
            </a:r>
          </a:p>
          <a:p>
            <a:pPr marL="0" lvl="1" indent="0" algn="just">
              <a:lnSpc>
                <a:spcPct val="120000"/>
              </a:lnSpc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Zauważmy, że te słowa nie mają jednego wspólnego rdzenia np.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szedł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Niemniej, wszystkie te słowa pochodzą lub są alternatywami słowa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iść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Takie to słowo to z ang.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lemma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37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03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Porównując,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stem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to część słowa, która nigdy się nie zmienia przy deklinacji i koniugacji podczas gdy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lemma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jest najczęstszą formą (alternatywą) słowa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Dla przykładu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dla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„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palenie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", lemma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to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"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alić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",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ale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stem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to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„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".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Niektóre rodziny wyrazów mogą mieć kilka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stems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ale zawsze jedno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lemma. For instance the verb "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to go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has the stems "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go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and "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went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"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but one lemma.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Stemming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jest procesem redukowania słów do ich rdzenia (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stem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) przez usuwanie przedrostków i przyrostków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Zatem,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stemming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dla słowa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“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palenie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“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zapalić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zwróci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“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”.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Lemat</a:t>
            </a:r>
            <a:r>
              <a:rPr lang="pl-PL" sz="19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yzacja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jest procesem przypisywania każdemu słowa jego lematu. L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emat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y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cja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zastąpi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słowa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“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palenie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“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zapalić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na 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“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palić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”. </a:t>
            </a: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temming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dla niektórych słów zwraca reprezentację niemającej semantycznej wartości bądź niezwiązaną z oryginalnym znaczeniem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,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jak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“</a:t>
            </a:r>
            <a:r>
              <a:rPr lang="en-US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al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dla „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palenie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emat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y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acja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b="1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zawsze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zwraca semantycznie powiązane słowo. 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38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2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Zakres czyszczenia i normalizacji zależy od problemu i celu – nie jest czymś obowiązkowym. Dla przykładu,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Large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Language Model (LLM) takie jak GPT (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generative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pre-trained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transformer) poszukuje kolejnego słowa w zdaniu zaś takie jak BERT przewiduje maskę.  </a:t>
            </a:r>
          </a:p>
          <a:p>
            <a:pPr marL="0" indent="0" algn="ctr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„It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very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hot. He […] to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eat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ice-cream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[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wants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W takich problemach s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temming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 l</a:t>
            </a:r>
            <a:r>
              <a:rPr lang="en-US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emat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y</a:t>
            </a:r>
            <a:r>
              <a:rPr lang="en-US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za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cja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nie są dobrym pomysłem, bo tracimy całą składnię, deklinację i koniugację. Z drugiej strony, gdy chcemy skupić się na semantycznej zawartości tekstu,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czyszcenie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i normalizacją są pożądane. 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Rozważmy dwa zdania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limit!”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broken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limit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.”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39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Czyszczenie i normalizacja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18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" y="3212282"/>
            <a:ext cx="9050078" cy="2713610"/>
          </a:xfrm>
        </p:spPr>
        <p:txBody>
          <a:bodyPr>
            <a:normAutofit/>
          </a:bodyPr>
          <a:lstStyle/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Jak wykorzystać nazwę obiektu, jego adres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Obliczyć miarę podobieństwa miedzy nazwami i adresami obiektów z web </a:t>
            </a:r>
            <a:r>
              <a:rPr lang="pl-PL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scrapingu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i obiektów kartotece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.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Takie podejście nazywa się wyszukiwaniem rozmytym i stosowane jest w wyszukiwarkach internetowych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.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Co dalej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Połączyć według największego podobieństwa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0C27546-CF8D-4B9D-96EF-857744BDF0D9}"/>
              </a:ext>
            </a:extLst>
          </p:cNvPr>
          <p:cNvSpPr>
            <a:spLocks/>
          </p:cNvSpPr>
          <p:nvPr/>
        </p:nvSpPr>
        <p:spPr bwMode="auto">
          <a:xfrm>
            <a:off x="8631771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4" name="Symbol zastępczy numeru slajdu 12">
            <a:extLst>
              <a:ext uri="{FF2B5EF4-FFF2-40B4-BE49-F238E27FC236}">
                <a16:creationId xmlns:a16="http://schemas.microsoft.com/office/drawing/2014/main" id="{A8482072-3FE8-457E-AFC0-60E75DF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771" y="6358745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1068AA5-E8BF-4E77-AC9B-9D6D79F9A22A}"/>
              </a:ext>
            </a:extLst>
          </p:cNvPr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Parowanie rozmyte ciągów tekstowych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87353D-8202-41BC-9FC8-25AF2ABA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25" y="932108"/>
            <a:ext cx="3512060" cy="22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14282" y="1124744"/>
            <a:ext cx="8757594" cy="51389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Po usunięciu interpunkcji,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stopwords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oraz po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lematyzacji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mamy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!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is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breaking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limit” 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broken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a limit of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.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has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broken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a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 </a:t>
            </a:r>
            <a:r>
              <a:rPr lang="pl-PL" sz="19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of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broken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-&gt;</a:t>
            </a: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„He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break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limit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speed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” 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Po </a:t>
            </a:r>
            <a:r>
              <a:rPr lang="pl-PL" sz="1900" dirty="0" err="1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tokenizacji</a:t>
            </a:r>
            <a:r>
              <a:rPr lang="pl-PL" sz="1900" dirty="0">
                <a:latin typeface="Fira Sans" panose="020B0503050000020004" pitchFamily="34" charset="0"/>
                <a:ea typeface="Fira Sans" panose="020B0503050000020004" pitchFamily="34" charset="0"/>
                <a:cs typeface="Arial" pitchFamily="34" charset="0"/>
              </a:rPr>
              <a:t> oba ciągi tekstowe są takie same!</a:t>
            </a: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sz="1900" dirty="0">
              <a:latin typeface="Fira Sans" panose="020B0503050000020004" pitchFamily="34" charset="0"/>
              <a:ea typeface="Fira Sans" panose="020B0503050000020004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25AA405-EB6D-4EE3-9F01-4BCC914E13C3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ymbol zastępczy numeru slajdu 12">
            <a:extLst>
              <a:ext uri="{FF2B5EF4-FFF2-40B4-BE49-F238E27FC236}">
                <a16:creationId xmlns:a16="http://schemas.microsoft.com/office/drawing/2014/main" id="{B9203C8E-CB20-406F-A40F-875F57E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40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921DE53-7DB4-4E2B-8316-1F701DA9A4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7838FDD9-D053-4B3E-B62C-4627B3D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51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Czyszczenie i normalizacja</a:t>
            </a:r>
          </a:p>
        </p:txBody>
      </p:sp>
    </p:spTree>
    <p:extLst>
      <p:ext uri="{BB962C8B-B14F-4D97-AF65-F5344CB8AC3E}">
        <p14:creationId xmlns:p14="http://schemas.microsoft.com/office/powerpoint/2010/main" val="369028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"/>
          <p:cNvSpPr>
            <a:spLocks/>
          </p:cNvSpPr>
          <p:nvPr/>
        </p:nvSpPr>
        <p:spPr bwMode="auto">
          <a:xfrm>
            <a:off x="8624896" y="6366594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53" name="pole tekstowe 52"/>
          <p:cNvSpPr txBox="1"/>
          <p:nvPr/>
        </p:nvSpPr>
        <p:spPr>
          <a:xfrm>
            <a:off x="604094" y="1456886"/>
            <a:ext cx="827480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21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200"/>
              </a:spcAft>
            </a:pPr>
            <a:endParaRPr lang="pl-PL" sz="20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algn="just"/>
            <a:endParaRPr lang="pl-PL" sz="21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algn="just"/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ymbol zastępczy numeru slajdu 1"/>
          <p:cNvSpPr txBox="1">
            <a:spLocks/>
          </p:cNvSpPr>
          <p:nvPr/>
        </p:nvSpPr>
        <p:spPr>
          <a:xfrm>
            <a:off x="6906162" y="63023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4FB485-CFF7-4EBC-BE59-1C5DDF7BBD5C}" type="slidenum">
              <a:rPr lang="pl-PL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41</a:t>
            </a:fld>
            <a:endParaRPr lang="pl-P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7" name="Symbol zastępczy zawartości 1"/>
          <p:cNvSpPr txBox="1">
            <a:spLocks/>
          </p:cNvSpPr>
          <p:nvPr/>
        </p:nvSpPr>
        <p:spPr>
          <a:xfrm>
            <a:off x="552805" y="1015424"/>
            <a:ext cx="8326091" cy="50226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0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80000"/>
              <a:buNone/>
              <a:defRPr/>
            </a:pPr>
            <a:endParaRPr lang="pl-PL" sz="16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pl-PL" sz="16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pl-PL" sz="16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pl-PL" sz="1600" dirty="0"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466725" indent="-28575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pl-PL" sz="1600" b="1" i="1" dirty="0">
              <a:solidFill>
                <a:srgbClr val="C00000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  <a:p>
            <a:pPr marL="361950" indent="-180975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80000"/>
              <a:buFont typeface="Wingdings" pitchFamily="2" charset="2"/>
              <a:buChar char="q"/>
              <a:defRPr/>
            </a:pPr>
            <a:endParaRPr lang="pl-PL" sz="1600" b="1" i="1" dirty="0">
              <a:solidFill>
                <a:srgbClr val="C00000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276045" y="222306"/>
            <a:ext cx="8591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R </a:t>
            </a:r>
            <a:r>
              <a:rPr lang="pl-PL" sz="2400" b="1" dirty="0" err="1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packages</a:t>
            </a:r>
            <a:endParaRPr lang="pl-PL" sz="24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D822664-5AE5-4EAE-8291-613BA0C664D1}"/>
              </a:ext>
            </a:extLst>
          </p:cNvPr>
          <p:cNvSpPr txBox="1"/>
          <p:nvPr/>
        </p:nvSpPr>
        <p:spPr>
          <a:xfrm>
            <a:off x="741872" y="1190445"/>
            <a:ext cx="7418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/>
              <a:t>textstem</a:t>
            </a:r>
            <a:r>
              <a:rPr lang="pl-PL" i="1" dirty="0"/>
              <a:t> </a:t>
            </a:r>
            <a:r>
              <a:rPr lang="pl-PL" dirty="0"/>
              <a:t>– </a:t>
            </a:r>
            <a:r>
              <a:rPr lang="pl-PL" dirty="0" err="1"/>
              <a:t>stemming</a:t>
            </a:r>
            <a:r>
              <a:rPr lang="pl-PL" dirty="0"/>
              <a:t> i </a:t>
            </a:r>
            <a:r>
              <a:rPr lang="pl-PL" dirty="0" err="1"/>
              <a:t>lematyzacja</a:t>
            </a:r>
            <a:endParaRPr lang="pl-PL" dirty="0"/>
          </a:p>
          <a:p>
            <a:r>
              <a:rPr lang="pl-PL" i="1" dirty="0" err="1"/>
              <a:t>tm</a:t>
            </a:r>
            <a:r>
              <a:rPr lang="pl-PL" i="1" dirty="0"/>
              <a:t> </a:t>
            </a:r>
            <a:r>
              <a:rPr lang="pl-PL" dirty="0"/>
              <a:t>–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mining</a:t>
            </a:r>
            <a:r>
              <a:rPr lang="pl-PL" dirty="0"/>
              <a:t> w R</a:t>
            </a:r>
          </a:p>
          <a:p>
            <a:r>
              <a:rPr lang="pl-PL" i="1" dirty="0" err="1"/>
              <a:t>stringr</a:t>
            </a:r>
            <a:r>
              <a:rPr lang="pl-PL" dirty="0"/>
              <a:t> – praca z wyrażeniami regularnymi</a:t>
            </a:r>
          </a:p>
          <a:p>
            <a:r>
              <a:rPr lang="pl-PL" i="1" dirty="0" err="1"/>
              <a:t>stringdist</a:t>
            </a:r>
            <a:r>
              <a:rPr lang="pl-PL" dirty="0"/>
              <a:t> – </a:t>
            </a:r>
            <a:r>
              <a:rPr lang="pl-PL" dirty="0" err="1"/>
              <a:t>Levenshtein</a:t>
            </a:r>
            <a:r>
              <a:rPr lang="pl-PL" dirty="0"/>
              <a:t>, Jaro-Winkler, </a:t>
            </a:r>
            <a:r>
              <a:rPr lang="pl-PL" dirty="0" err="1"/>
              <a:t>Jaccard</a:t>
            </a:r>
            <a:r>
              <a:rPr lang="pl-PL" dirty="0"/>
              <a:t>, odległość kosinusowa</a:t>
            </a:r>
          </a:p>
          <a:p>
            <a:r>
              <a:rPr lang="pl-PL" i="1" dirty="0" err="1"/>
              <a:t>comparator</a:t>
            </a:r>
            <a:r>
              <a:rPr lang="pl-PL" i="1" dirty="0"/>
              <a:t> </a:t>
            </a:r>
            <a:r>
              <a:rPr lang="pl-PL" dirty="0"/>
              <a:t>– </a:t>
            </a:r>
            <a:r>
              <a:rPr lang="pl-PL" dirty="0" err="1"/>
              <a:t>Levenshtein</a:t>
            </a:r>
            <a:r>
              <a:rPr lang="pl-PL" dirty="0"/>
              <a:t>, Jaro-Winkler, </a:t>
            </a:r>
            <a:r>
              <a:rPr lang="pl-PL" dirty="0" err="1"/>
              <a:t>Hamming</a:t>
            </a:r>
            <a:endParaRPr lang="pl-PL" dirty="0"/>
          </a:p>
          <a:p>
            <a:r>
              <a:rPr lang="pl-PL" i="1" dirty="0" err="1"/>
              <a:t>dplyr</a:t>
            </a:r>
            <a:r>
              <a:rPr lang="pl-PL" i="1" dirty="0"/>
              <a:t> </a:t>
            </a:r>
            <a:r>
              <a:rPr lang="pl-PL" dirty="0"/>
              <a:t>– przetwarzania potokowe i transformacje ramek danych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73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9" y="154653"/>
            <a:ext cx="1547861" cy="480107"/>
          </a:xfrm>
          <a:prstGeom prst="rect">
            <a:avLst/>
          </a:prstGeom>
        </p:spPr>
      </p:pic>
      <p:sp>
        <p:nvSpPr>
          <p:cNvPr id="6" name="Podtytuł 2">
            <a:extLst>
              <a:ext uri="{FF2B5EF4-FFF2-40B4-BE49-F238E27FC236}">
                <a16:creationId xmlns:a16="http://schemas.microsoft.com/office/drawing/2014/main" id="{C5C1147F-E812-4E5F-A1DD-11073561D8B8}"/>
              </a:ext>
            </a:extLst>
          </p:cNvPr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dirty="0">
                <a:solidFill>
                  <a:srgbClr val="001D77"/>
                </a:solidFill>
              </a:rPr>
              <a:t>Dr Sebastian Wójcik</a:t>
            </a:r>
          </a:p>
          <a:p>
            <a:r>
              <a:rPr lang="pl-PL" sz="1800" dirty="0">
                <a:solidFill>
                  <a:srgbClr val="001D77"/>
                </a:solidFill>
              </a:rPr>
              <a:t>Urząd Statystyczny </a:t>
            </a:r>
            <a:r>
              <a:rPr lang="pl-PL" sz="1800">
                <a:solidFill>
                  <a:srgbClr val="001D77"/>
                </a:solidFill>
              </a:rPr>
              <a:t>w Rzeszowie</a:t>
            </a:r>
            <a:endParaRPr lang="pl-PL" sz="1800" dirty="0">
              <a:solidFill>
                <a:srgbClr val="001D77"/>
              </a:solidFill>
            </a:endParaRPr>
          </a:p>
          <a:p>
            <a:r>
              <a:rPr lang="pl-PL" sz="1800" b="1" dirty="0">
                <a:solidFill>
                  <a:schemeClr val="tx1"/>
                </a:solidFill>
                <a:hlinkClick r:id="rId5"/>
              </a:rPr>
              <a:t>s.wojcik@stat.gov.pl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003396D-043C-4373-8DB2-F91DCD6115AF}"/>
              </a:ext>
            </a:extLst>
          </p:cNvPr>
          <p:cNvSpPr txBox="1"/>
          <p:nvPr/>
        </p:nvSpPr>
        <p:spPr>
          <a:xfrm>
            <a:off x="156271" y="2488497"/>
            <a:ext cx="88975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sz="2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Dziękuje za uwagę!</a:t>
            </a:r>
            <a:endParaRPr lang="pl-PL" sz="4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9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" y="6180983"/>
            <a:ext cx="1547861" cy="480107"/>
          </a:xfrm>
          <a:prstGeom prst="rect">
            <a:avLst/>
          </a:prstGeom>
        </p:spPr>
      </p:pic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" y="3137482"/>
            <a:ext cx="9050078" cy="2788409"/>
          </a:xfrm>
        </p:spPr>
        <p:txBody>
          <a:bodyPr>
            <a:normAutofit fontScale="92500"/>
          </a:bodyPr>
          <a:lstStyle/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W jaki sposób porównuje się ciągi tekstowe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Można podzielić je na tzw. </a:t>
            </a:r>
            <a:r>
              <a:rPr lang="pl-PL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tokeny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np. słowa czy 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n-gram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y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i użyć odległości kosinusowej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,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odległości 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Jaccard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itp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.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Rekomendowane do długich tekstów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.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Q: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 co w przypadku krótkich tekstów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?</a:t>
            </a:r>
          </a:p>
          <a:p>
            <a:pPr marL="638175" lvl="1" indent="0" algn="just">
              <a:lnSpc>
                <a:spcPct val="150000"/>
              </a:lnSpc>
              <a:spcBef>
                <a:spcPct val="20000"/>
              </a:spcBef>
              <a:buSzPct val="80000"/>
              <a:buNone/>
              <a:defRPr/>
            </a:pPr>
            <a:r>
              <a:rPr lang="en-GB" sz="1800" dirty="0">
                <a:solidFill>
                  <a:srgbClr val="00B050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A: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 </a:t>
            </a:r>
            <a:r>
              <a:rPr lang="pl-PL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Można użyć odległości edycyjnej opartej o porównywanie tekstów litera po literze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, </a:t>
            </a:r>
            <a:r>
              <a:rPr lang="pl-PL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np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. 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Levenshtein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Damerau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–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Levenshtein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Jaro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Jaro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-Winkler, Hamming </a:t>
            </a:r>
            <a:r>
              <a:rPr lang="pl-PL" sz="1800" dirty="0" err="1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itp</a:t>
            </a:r>
            <a:r>
              <a:rPr lang="en-GB" sz="1800" dirty="0"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0C27546-CF8D-4B9D-96EF-857744BDF0D9}"/>
              </a:ext>
            </a:extLst>
          </p:cNvPr>
          <p:cNvSpPr>
            <a:spLocks/>
          </p:cNvSpPr>
          <p:nvPr/>
        </p:nvSpPr>
        <p:spPr bwMode="auto">
          <a:xfrm>
            <a:off x="8631771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4" name="Symbol zastępczy numeru slajdu 12">
            <a:extLst>
              <a:ext uri="{FF2B5EF4-FFF2-40B4-BE49-F238E27FC236}">
                <a16:creationId xmlns:a16="http://schemas.microsoft.com/office/drawing/2014/main" id="{A8482072-3FE8-457E-AFC0-60E75DF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771" y="6358745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1068AA5-E8BF-4E77-AC9B-9D6D79F9A22A}"/>
              </a:ext>
            </a:extLst>
          </p:cNvPr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Parowanie rozmyte ciągów tekstowych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E7F6C99-325C-4733-B36B-C914C015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60" y="809442"/>
            <a:ext cx="3512060" cy="22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Parowanie rozmyte ciągów tekstowych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229442" y="976949"/>
            <a:ext cx="5247968" cy="399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200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Jak działa parowanie rozmyte?</a:t>
            </a:r>
            <a:r>
              <a:rPr lang="en-GB" sz="2200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29442" y="4526834"/>
            <a:ext cx="86696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Fira Sans" panose="020B0503050000020004" pitchFamily="34" charset="0"/>
                <a:ea typeface="Fira Sans" panose="020B0503050000020004" pitchFamily="34" charset="0"/>
              </a:rPr>
              <a:t>Metoda ta służy parowaniu ciągów tekstowych, które nie są identyczne 1:1</a:t>
            </a: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Fira Sans" panose="020B0503050000020004" pitchFamily="34" charset="0"/>
                <a:ea typeface="Fira Sans" panose="020B0503050000020004" pitchFamily="34" charset="0"/>
              </a:rPr>
              <a:t>Jest stosowana przez wyszukiwarki internetowe ze względu na literówki, brakujące litery, polskie/niepolski znaki itp.</a:t>
            </a:r>
            <a:endParaRPr lang="en-GB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Fira Sans" panose="020B0503050000020004" pitchFamily="34" charset="0"/>
                <a:ea typeface="Fira Sans" panose="020B0503050000020004" pitchFamily="34" charset="0"/>
              </a:rPr>
              <a:t>Najczęściej opierają się o zliczani transformacji </a:t>
            </a: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pl-PL" dirty="0">
                <a:latin typeface="Fira Sans" panose="020B0503050000020004" pitchFamily="34" charset="0"/>
                <a:ea typeface="Fira Sans" panose="020B0503050000020004" pitchFamily="34" charset="0"/>
              </a:rPr>
              <a:t>usuwania</a:t>
            </a: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pl-PL" dirty="0">
                <a:latin typeface="Fira Sans" panose="020B0503050000020004" pitchFamily="34" charset="0"/>
                <a:ea typeface="Fira Sans" panose="020B0503050000020004" pitchFamily="34" charset="0"/>
              </a:rPr>
              <a:t>wstawiania</a:t>
            </a: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pl-PL" dirty="0">
                <a:latin typeface="Fira Sans" panose="020B0503050000020004" pitchFamily="34" charset="0"/>
                <a:ea typeface="Fira Sans" panose="020B0503050000020004" pitchFamily="34" charset="0"/>
              </a:rPr>
              <a:t>bądź zamiany znaków</a:t>
            </a: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) </a:t>
            </a:r>
            <a:r>
              <a:rPr lang="pl-PL" dirty="0">
                <a:latin typeface="Fira Sans" panose="020B0503050000020004" pitchFamily="34" charset="0"/>
                <a:ea typeface="Fira Sans" panose="020B0503050000020004" pitchFamily="34" charset="0"/>
              </a:rPr>
              <a:t>potrzebnych do przekształcenia jednego ciągu znaków w drugi</a:t>
            </a:r>
            <a:r>
              <a:rPr lang="en-GB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BB29F6C-D2E1-493A-86E3-2E82BE45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16" y="1502735"/>
            <a:ext cx="6886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3" name="Tytuł 2">
            <a:extLst>
              <a:ext uri="{FF2B5EF4-FFF2-40B4-BE49-F238E27FC236}">
                <a16:creationId xmlns:a16="http://schemas.microsoft.com/office/drawing/2014/main" id="{FFFC26D9-F409-4E23-9B45-A8204554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800079"/>
          </a:xfrm>
        </p:spPr>
        <p:txBody>
          <a:bodyPr>
            <a:normAutofit/>
          </a:bodyPr>
          <a:lstStyle/>
          <a:p>
            <a:r>
              <a:rPr lang="pl-PL" sz="4400" b="1" dirty="0">
                <a:ln/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Arial" panose="020B0604020202020204" pitchFamily="34" charset="0"/>
              </a:rPr>
              <a:t>Litera po literze</a:t>
            </a:r>
            <a:endParaRPr lang="en-GB" sz="4400" b="1" dirty="0">
              <a:ln/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F4E29D-6A8E-4040-963B-ADDE3548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665277"/>
            <a:ext cx="7886700" cy="1500187"/>
          </a:xfrm>
        </p:spPr>
        <p:txBody>
          <a:bodyPr>
            <a:normAutofit/>
          </a:bodyPr>
          <a:lstStyle/>
          <a:p>
            <a:r>
              <a:rPr lang="pl-PL" sz="3200" dirty="0"/>
              <a:t>Odległość edycyjna</a:t>
            </a:r>
            <a:endParaRPr lang="en-GB" sz="3200" dirty="0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6914602B-F865-4243-B7C3-BAA53F3A6335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ymbol zastępczy numeru slajdu 12">
            <a:extLst>
              <a:ext uri="{FF2B5EF4-FFF2-40B4-BE49-F238E27FC236}">
                <a16:creationId xmlns:a16="http://schemas.microsoft.com/office/drawing/2014/main" id="{F24D744D-DF91-4A28-955D-225CB9A6C44A}"/>
              </a:ext>
            </a:extLst>
          </p:cNvPr>
          <p:cNvSpPr txBox="1">
            <a:spLocks/>
          </p:cNvSpPr>
          <p:nvPr/>
        </p:nvSpPr>
        <p:spPr>
          <a:xfrm>
            <a:off x="8553568" y="6356351"/>
            <a:ext cx="418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7DBE55-5EED-4947-8B76-3A1B75F909CA}" type="slidenum">
              <a:rPr lang="pl-PL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pl-P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pic>
        <p:nvPicPr>
          <p:cNvPr id="7" name="Obraz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  <p:sp>
        <p:nvSpPr>
          <p:cNvPr id="13" name="Symbol zastępczy numeru slajdu 12"/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29442" y="299911"/>
            <a:ext cx="861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Parowanie rozmyte ciągów tekstowych</a:t>
            </a:r>
            <a:endParaRPr lang="en-GB" sz="2000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178739" y="885143"/>
                <a:ext cx="8669628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Oznaczmy przez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a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b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oraz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altLang="en-US" dirty="0">
                    <a:solidFill>
                      <a:srgbClr val="FF0000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c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ciągi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znaków 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(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alfabetyczne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en-US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numer</a:t>
                </a:r>
                <a:r>
                  <a:rPr lang="pl-PL" alt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yczne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lub oba</a:t>
                </a:r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)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  <a:endParaRPr 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Poszukuje funkcji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(⋅,⋅)</m:t>
                    </m:r>
                  </m:oMath>
                </a14:m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która dla dowolnych dwóch ciągów znaków zwraca liczbę mówiącą o ich niepodobieństwie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 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Funkcję jest pewną miarą niepodobieństwa ciągów znakowych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Natural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nie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taka funkcja powinna być oparta o szereg przekształceń edycyjnych zmieniających jeden ciąg tekstowy w drugi:</a:t>
                </a:r>
                <a:endParaRPr 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Wstawianie</a:t>
                </a:r>
                <a:endParaRPr 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Usuwanie</a:t>
                </a:r>
                <a:endParaRPr 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Zamiana</a:t>
                </a:r>
                <a:endParaRPr 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Transpo</a:t>
                </a:r>
                <a:r>
                  <a:rPr lang="pl-PL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zycja</a:t>
                </a:r>
                <a:endParaRPr 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Tak funkcja powinna mieć kilka naturalnych i pożądanych własności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)=0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wtw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., gdy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– 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te same ciągi są dokładnie podobne</a:t>
                </a:r>
                <a:endParaRPr 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0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gdy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– 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operacji edycji tekstów są odwracalne 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(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wstawianie 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– 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usuwanie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, </a:t>
                </a:r>
                <a:r>
                  <a:rPr 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subst</a:t>
                </a:r>
                <a:r>
                  <a:rPr lang="pl-PL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ytucja</a:t>
                </a: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- </a:t>
                </a:r>
                <a:r>
                  <a:rPr lang="en-US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subst</a:t>
                </a:r>
                <a:r>
                  <a:rPr lang="pl-PL" dirty="0" err="1">
                    <a:latin typeface="Fira Sans" panose="020B0503050000020004" pitchFamily="34" charset="0"/>
                    <a:ea typeface="Fira Sans" panose="020B0503050000020004" pitchFamily="34" charset="0"/>
                  </a:rPr>
                  <a:t>ytucja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𝑐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𝑎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Fira Sans" panose="020B0503050000020004" pitchFamily="34" charset="0"/>
                      </a:rPr>
                      <m:t>𝑑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𝑏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Fira Sans" panose="020B05030500000200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- </a:t>
                </a:r>
                <a:r>
                  <a:rPr lang="pl-PL" alt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nierówność trójkąta</a:t>
                </a:r>
                <a:endParaRPr lang="en-US" altLang="en-US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Każda funkcja spełniająca powyższe własności nazywana jest </a:t>
                </a:r>
                <a:r>
                  <a:rPr lang="en-US" b="1" dirty="0" err="1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metr</a:t>
                </a:r>
                <a:r>
                  <a:rPr lang="pl-PL" b="1" dirty="0" err="1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yką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  <a:endParaRPr lang="en-US" b="1" dirty="0">
                  <a:solidFill>
                    <a:srgbClr val="001D77"/>
                  </a:solidFill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Każda funkcja spełniająca powyższe własności oparta o operacje edycji nazywana jest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 </a:t>
                </a:r>
                <a:r>
                  <a:rPr lang="pl-PL" b="1" dirty="0">
                    <a:solidFill>
                      <a:srgbClr val="001D77"/>
                    </a:solidFill>
                    <a:latin typeface="Fira Sans" panose="020B0503050000020004" pitchFamily="34" charset="0"/>
                    <a:ea typeface="Fira Sans" panose="020B0503050000020004" pitchFamily="34" charset="0"/>
                  </a:rPr>
                  <a:t>metryką edycyjną</a:t>
                </a:r>
                <a:r>
                  <a:rPr lang="en-US" dirty="0">
                    <a:latin typeface="Fira Sans" panose="020B0503050000020004" pitchFamily="34" charset="0"/>
                    <a:ea typeface="Fira Sans" panose="020B0503050000020004" pitchFamily="34" charset="0"/>
                  </a:rPr>
                  <a:t>.</a:t>
                </a:r>
                <a:endParaRPr lang="en-US" b="1" dirty="0">
                  <a:solidFill>
                    <a:srgbClr val="001D77"/>
                  </a:solidFill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>
                  <a:latin typeface="Fira Sans" panose="020B0503050000020004" pitchFamily="34" charset="0"/>
                  <a:ea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39" y="885143"/>
                <a:ext cx="8669628" cy="5509200"/>
              </a:xfrm>
              <a:prstGeom prst="rect">
                <a:avLst/>
              </a:prstGeom>
              <a:blipFill>
                <a:blip r:embed="rId3"/>
                <a:stretch>
                  <a:fillRect l="-422" t="-5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8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260058" y="181384"/>
            <a:ext cx="4341091" cy="633959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Odległość </a:t>
            </a:r>
            <a:r>
              <a:rPr lang="pl-PL" sz="2400" b="1" dirty="0" err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rPr>
              <a:t>Levenshteina</a:t>
            </a:r>
            <a:endParaRPr lang="pl-PL" sz="2400" b="1" dirty="0">
              <a:solidFill>
                <a:srgbClr val="001D77"/>
              </a:solidFill>
              <a:latin typeface="Fira Sans" panose="020B0503050000020004" pitchFamily="34" charset="0"/>
              <a:ea typeface="Fira Sans" panose="020B0503050000020004" pitchFamily="34" charset="0"/>
              <a:cs typeface="+mn-cs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90566" y="669587"/>
            <a:ext cx="8499104" cy="5497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Dla dwóch ciągów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długości, odpowiednio,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,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przez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tail(a)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oznaczmy ciąg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po usunięciu pierwszej litery 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character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zaś przez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a[</a:t>
            </a:r>
            <a:r>
              <a:rPr lang="en-GB" altLang="en-US" dirty="0" err="1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]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(i+1)-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ty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znak ciągu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en-GB" altLang="en-US" dirty="0">
                <a:solidFill>
                  <a:srgbClr val="FF0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altLang="en-US" sz="24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Zlicza wstawienia, usunięcia i zamiany znaków równoważnie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Przyjmuje wartość 0 wtedy i tylko wtedy, gdy ciągi są identyczne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Przyjmuje wartość równą co najmniej bezwzględnej równicy długości obu ciągów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Przyjmuje wartość równą co najwyżej długości dłuższego ciągu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Odległość </a:t>
            </a:r>
            <a:r>
              <a:rPr lang="en-GB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Levenshtein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GB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to </a:t>
            </a:r>
            <a:r>
              <a:rPr lang="en-GB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metr</a:t>
            </a:r>
            <a:r>
              <a:rPr lang="pl-PL" altLang="en-US" dirty="0" err="1">
                <a:latin typeface="Fira Sans" panose="020B0503050000020004" pitchFamily="34" charset="0"/>
                <a:ea typeface="Fira Sans" panose="020B0503050000020004" pitchFamily="34" charset="0"/>
              </a:rPr>
              <a:t>yka</a:t>
            </a:r>
            <a:r>
              <a:rPr lang="pl-PL" altLang="en-US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  <a:endParaRPr lang="en-GB" alt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7B442511-D3D0-4B56-9C7F-E753A0F7A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83" y="1811442"/>
            <a:ext cx="5691379" cy="1781512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CD6FD354-6007-4072-97D6-A4B4DA4FA535}"/>
              </a:ext>
            </a:extLst>
          </p:cNvPr>
          <p:cNvSpPr>
            <a:spLocks/>
          </p:cNvSpPr>
          <p:nvPr/>
        </p:nvSpPr>
        <p:spPr bwMode="auto">
          <a:xfrm>
            <a:off x="8635670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6" name="Symbol zastępczy numeru slajdu 12">
            <a:extLst>
              <a:ext uri="{FF2B5EF4-FFF2-40B4-BE49-F238E27FC236}">
                <a16:creationId xmlns:a16="http://schemas.microsoft.com/office/drawing/2014/main" id="{079005C5-9862-4C8F-8A93-D9216779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568" y="6356351"/>
            <a:ext cx="418308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1604B65-D1D8-4A4B-962A-3B673B97F10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3" y="6173358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16927</TotalTime>
  <Words>3518</Words>
  <Application>Microsoft Office PowerPoint</Application>
  <PresentationFormat>Pokaz na ekranie (4:3)</PresentationFormat>
  <Paragraphs>587</Paragraphs>
  <Slides>42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49" baseType="lpstr">
      <vt:lpstr>Wingdings</vt:lpstr>
      <vt:lpstr>Calibri Light</vt:lpstr>
      <vt:lpstr>Cambria Math</vt:lpstr>
      <vt:lpstr>Fira Sans</vt:lpstr>
      <vt:lpstr>Calibri</vt:lpstr>
      <vt:lpstr>Arial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Litera po literze</vt:lpstr>
      <vt:lpstr>Prezentacja programu PowerPoint</vt:lpstr>
      <vt:lpstr>Odległość Levenshteina</vt:lpstr>
      <vt:lpstr>Odległość Damerau-Levenshteina</vt:lpstr>
      <vt:lpstr>Odległość Jaro</vt:lpstr>
      <vt:lpstr>Odległość Jaro-Winklera</vt:lpstr>
      <vt:lpstr>Longest Common Substring</vt:lpstr>
      <vt:lpstr>Hamming distance</vt:lpstr>
      <vt:lpstr>Porównywanie słów  i n-gramów</vt:lpstr>
      <vt:lpstr>Tokenizacja</vt:lpstr>
      <vt:lpstr>Tokenizacja</vt:lpstr>
      <vt:lpstr>Tokenizacja</vt:lpstr>
      <vt:lpstr>Tokenizacja</vt:lpstr>
      <vt:lpstr>Tokenizacja</vt:lpstr>
      <vt:lpstr>Tokenizacja</vt:lpstr>
      <vt:lpstr>Odległość kosinusowa</vt:lpstr>
      <vt:lpstr>Odległość kosinusowa</vt:lpstr>
      <vt:lpstr>Odległość Jaccarda</vt:lpstr>
      <vt:lpstr>Odległość Jaccarda</vt:lpstr>
      <vt:lpstr>Czyszczenie tekstów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Czyszczenie i normalizacja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Bartoszewicz Marek</dc:creator>
  <cp:lastModifiedBy>Wójcik Sebastian</cp:lastModifiedBy>
  <cp:revision>724</cp:revision>
  <cp:lastPrinted>2018-05-14T12:08:58Z</cp:lastPrinted>
  <dcterms:created xsi:type="dcterms:W3CDTF">2018-01-16T11:44:09Z</dcterms:created>
  <dcterms:modified xsi:type="dcterms:W3CDTF">2023-12-04T18:26:34Z</dcterms:modified>
</cp:coreProperties>
</file>