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8" r:id="rId1"/>
  </p:sldMasterIdLst>
  <p:notesMasterIdLst>
    <p:notesMasterId r:id="rId44"/>
  </p:notesMasterIdLst>
  <p:handoutMasterIdLst>
    <p:handoutMasterId r:id="rId45"/>
  </p:handoutMasterIdLst>
  <p:sldIdLst>
    <p:sldId id="438" r:id="rId2"/>
    <p:sldId id="489" r:id="rId3"/>
    <p:sldId id="506" r:id="rId4"/>
    <p:sldId id="490" r:id="rId5"/>
    <p:sldId id="491" r:id="rId6"/>
    <p:sldId id="492" r:id="rId7"/>
    <p:sldId id="521" r:id="rId8"/>
    <p:sldId id="522" r:id="rId9"/>
    <p:sldId id="523" r:id="rId10"/>
    <p:sldId id="525" r:id="rId11"/>
    <p:sldId id="526" r:id="rId12"/>
    <p:sldId id="527" r:id="rId13"/>
    <p:sldId id="530" r:id="rId14"/>
    <p:sldId id="524" r:id="rId15"/>
    <p:sldId id="528" r:id="rId16"/>
    <p:sldId id="529" r:id="rId17"/>
    <p:sldId id="260" r:id="rId18"/>
    <p:sldId id="511" r:id="rId19"/>
    <p:sldId id="315" r:id="rId20"/>
    <p:sldId id="316" r:id="rId21"/>
    <p:sldId id="317" r:id="rId22"/>
    <p:sldId id="320" r:id="rId23"/>
    <p:sldId id="331" r:id="rId24"/>
    <p:sldId id="332" r:id="rId25"/>
    <p:sldId id="333" r:id="rId26"/>
    <p:sldId id="514" r:id="rId27"/>
    <p:sldId id="334" r:id="rId28"/>
    <p:sldId id="311" r:id="rId29"/>
    <p:sldId id="531" r:id="rId30"/>
    <p:sldId id="532" r:id="rId31"/>
    <p:sldId id="533" r:id="rId32"/>
    <p:sldId id="312" r:id="rId33"/>
    <p:sldId id="517" r:id="rId34"/>
    <p:sldId id="519" r:id="rId35"/>
    <p:sldId id="535" r:id="rId36"/>
    <p:sldId id="536" r:id="rId37"/>
    <p:sldId id="537" r:id="rId38"/>
    <p:sldId id="538" r:id="rId39"/>
    <p:sldId id="539" r:id="rId40"/>
    <p:sldId id="270" r:id="rId41"/>
    <p:sldId id="501" r:id="rId42"/>
    <p:sldId id="337" r:id="rId43"/>
  </p:sldIdLst>
  <p:sldSz cx="9144000" cy="6858000" type="screen4x3"/>
  <p:notesSz cx="6858000" cy="9144000"/>
  <p:defaultTextStyle>
    <a:defPPr>
      <a:defRPr lang="pl-PL"/>
    </a:defPPr>
    <a:lvl1pPr algn="l" rtl="0" fontAlgn="base">
      <a:spcBef>
        <a:spcPct val="0"/>
      </a:spcBef>
      <a:spcAft>
        <a:spcPct val="0"/>
      </a:spcAft>
      <a:defRPr kern="1200">
        <a:solidFill>
          <a:srgbClr val="000000"/>
        </a:solidFill>
        <a:latin typeface="Arial" panose="020B0604020202020204" pitchFamily="34" charset="0"/>
        <a:ea typeface="+mn-ea"/>
        <a:cs typeface="+mn-cs"/>
      </a:defRPr>
    </a:lvl1pPr>
    <a:lvl2pPr marL="457200" algn="l" rtl="0" fontAlgn="base">
      <a:spcBef>
        <a:spcPct val="0"/>
      </a:spcBef>
      <a:spcAft>
        <a:spcPct val="0"/>
      </a:spcAft>
      <a:defRPr kern="1200">
        <a:solidFill>
          <a:srgbClr val="000000"/>
        </a:solidFill>
        <a:latin typeface="Arial" panose="020B0604020202020204" pitchFamily="34" charset="0"/>
        <a:ea typeface="+mn-ea"/>
        <a:cs typeface="+mn-cs"/>
      </a:defRPr>
    </a:lvl2pPr>
    <a:lvl3pPr marL="914400" algn="l" rtl="0" fontAlgn="base">
      <a:spcBef>
        <a:spcPct val="0"/>
      </a:spcBef>
      <a:spcAft>
        <a:spcPct val="0"/>
      </a:spcAft>
      <a:defRPr kern="1200">
        <a:solidFill>
          <a:srgbClr val="000000"/>
        </a:solidFill>
        <a:latin typeface="Arial" panose="020B0604020202020204" pitchFamily="34" charset="0"/>
        <a:ea typeface="+mn-ea"/>
        <a:cs typeface="+mn-cs"/>
      </a:defRPr>
    </a:lvl3pPr>
    <a:lvl4pPr marL="1371600" algn="l" rtl="0" fontAlgn="base">
      <a:spcBef>
        <a:spcPct val="0"/>
      </a:spcBef>
      <a:spcAft>
        <a:spcPct val="0"/>
      </a:spcAft>
      <a:defRPr kern="1200">
        <a:solidFill>
          <a:srgbClr val="000000"/>
        </a:solidFill>
        <a:latin typeface="Arial" panose="020B0604020202020204" pitchFamily="34" charset="0"/>
        <a:ea typeface="+mn-ea"/>
        <a:cs typeface="+mn-cs"/>
      </a:defRPr>
    </a:lvl4pPr>
    <a:lvl5pPr marL="1828800" algn="l" rtl="0" fontAlgn="base">
      <a:spcBef>
        <a:spcPct val="0"/>
      </a:spcBef>
      <a:spcAft>
        <a:spcPct val="0"/>
      </a:spcAft>
      <a:defRPr kern="1200">
        <a:solidFill>
          <a:srgbClr val="000000"/>
        </a:solidFill>
        <a:latin typeface="Arial" panose="020B0604020202020204" pitchFamily="34" charset="0"/>
        <a:ea typeface="+mn-ea"/>
        <a:cs typeface="+mn-cs"/>
      </a:defRPr>
    </a:lvl5pPr>
    <a:lvl6pPr marL="2286000" algn="l" defTabSz="914400" rtl="0" eaLnBrk="1" latinLnBrk="0" hangingPunct="1">
      <a:defRPr kern="1200">
        <a:solidFill>
          <a:srgbClr val="000000"/>
        </a:solidFill>
        <a:latin typeface="Arial" panose="020B0604020202020204" pitchFamily="34" charset="0"/>
        <a:ea typeface="+mn-ea"/>
        <a:cs typeface="+mn-cs"/>
      </a:defRPr>
    </a:lvl6pPr>
    <a:lvl7pPr marL="2743200" algn="l" defTabSz="914400" rtl="0" eaLnBrk="1" latinLnBrk="0" hangingPunct="1">
      <a:defRPr kern="1200">
        <a:solidFill>
          <a:srgbClr val="000000"/>
        </a:solidFill>
        <a:latin typeface="Arial" panose="020B0604020202020204" pitchFamily="34" charset="0"/>
        <a:ea typeface="+mn-ea"/>
        <a:cs typeface="+mn-cs"/>
      </a:defRPr>
    </a:lvl7pPr>
    <a:lvl8pPr marL="3200400" algn="l" defTabSz="914400" rtl="0" eaLnBrk="1" latinLnBrk="0" hangingPunct="1">
      <a:defRPr kern="1200">
        <a:solidFill>
          <a:srgbClr val="000000"/>
        </a:solidFill>
        <a:latin typeface="Arial" panose="020B0604020202020204" pitchFamily="34" charset="0"/>
        <a:ea typeface="+mn-ea"/>
        <a:cs typeface="+mn-cs"/>
      </a:defRPr>
    </a:lvl8pPr>
    <a:lvl9pPr marL="3657600" algn="l" defTabSz="914400" rtl="0" eaLnBrk="1" latinLnBrk="0" hangingPunct="1">
      <a:defRPr kern="1200">
        <a:solidFill>
          <a:srgbClr val="000000"/>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pora Jarosław" initials="NJ" lastIdx="1" clrIdx="0">
    <p:extLst>
      <p:ext uri="{19B8F6BF-5375-455C-9EA6-DF929625EA0E}">
        <p15:presenceInfo xmlns:p15="http://schemas.microsoft.com/office/powerpoint/2012/main" userId="S-1-5-21-3419930908-1354286565-637230989-523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CC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75" autoAdjust="0"/>
    <p:restoredTop sz="94660"/>
  </p:normalViewPr>
  <p:slideViewPr>
    <p:cSldViewPr>
      <p:cViewPr varScale="1">
        <p:scale>
          <a:sx n="79" d="100"/>
          <a:sy n="79" d="100"/>
        </p:scale>
        <p:origin x="1507"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solidFill>
                  <a:schemeClr val="tx1"/>
                </a:solidFill>
                <a:latin typeface="Arial" charset="0"/>
              </a:defRPr>
            </a:lvl1pPr>
          </a:lstStyle>
          <a:p>
            <a:pPr>
              <a:defRPr/>
            </a:pPr>
            <a:endParaRPr lang="pl-PL" altLang="pl-PL"/>
          </a:p>
        </p:txBody>
      </p:sp>
      <p:sp>
        <p:nvSpPr>
          <p:cNvPr id="4915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solidFill>
                  <a:schemeClr val="tx1"/>
                </a:solidFill>
                <a:latin typeface="Arial" charset="0"/>
              </a:defRPr>
            </a:lvl1pPr>
          </a:lstStyle>
          <a:p>
            <a:pPr>
              <a:defRPr/>
            </a:pPr>
            <a:endParaRPr lang="pl-PL" altLang="pl-PL"/>
          </a:p>
        </p:txBody>
      </p:sp>
      <p:sp>
        <p:nvSpPr>
          <p:cNvPr id="4915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solidFill>
                  <a:schemeClr val="tx1"/>
                </a:solidFill>
                <a:latin typeface="Arial" charset="0"/>
              </a:defRPr>
            </a:lvl1pPr>
          </a:lstStyle>
          <a:p>
            <a:pPr>
              <a:defRPr/>
            </a:pPr>
            <a:endParaRPr lang="pl-PL" altLang="pl-PL"/>
          </a:p>
        </p:txBody>
      </p:sp>
      <p:sp>
        <p:nvSpPr>
          <p:cNvPr id="4915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00A24506-8AC4-4899-83D5-1FB6BBB392E0}" type="slidenum">
              <a:rPr lang="pl-PL" altLang="pl-PL"/>
              <a:pPr/>
              <a:t>‹#›</a:t>
            </a:fld>
            <a:endParaRPr lang="pl-PL" altLang="pl-PL"/>
          </a:p>
        </p:txBody>
      </p:sp>
    </p:spTree>
    <p:extLst>
      <p:ext uri="{BB962C8B-B14F-4D97-AF65-F5344CB8AC3E}">
        <p14:creationId xmlns:p14="http://schemas.microsoft.com/office/powerpoint/2010/main" val="2587379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solidFill>
                  <a:schemeClr val="tx1"/>
                </a:solidFill>
                <a:latin typeface="Arial" charset="0"/>
              </a:defRPr>
            </a:lvl1pPr>
          </a:lstStyle>
          <a:p>
            <a:pPr>
              <a:defRPr/>
            </a:pPr>
            <a:endParaRPr lang="pl-PL" altLang="pl-PL"/>
          </a:p>
        </p:txBody>
      </p:sp>
      <p:sp>
        <p:nvSpPr>
          <p:cNvPr id="4710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solidFill>
                  <a:schemeClr val="tx1"/>
                </a:solidFill>
                <a:latin typeface="Arial" charset="0"/>
              </a:defRPr>
            </a:lvl1pPr>
          </a:lstStyle>
          <a:p>
            <a:pPr>
              <a:defRPr/>
            </a:pPr>
            <a:endParaRPr lang="pl-PL" altLang="pl-PL"/>
          </a:p>
        </p:txBody>
      </p:sp>
      <p:sp>
        <p:nvSpPr>
          <p:cNvPr id="686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l-PL" altLang="pl-PL" noProof="0"/>
              <a:t>Kliknij, aby edytować style wzorca tekstu</a:t>
            </a:r>
          </a:p>
          <a:p>
            <a:pPr lvl="1"/>
            <a:r>
              <a:rPr lang="pl-PL" altLang="pl-PL" noProof="0"/>
              <a:t>Drugi poziom</a:t>
            </a:r>
          </a:p>
          <a:p>
            <a:pPr lvl="2"/>
            <a:r>
              <a:rPr lang="pl-PL" altLang="pl-PL" noProof="0"/>
              <a:t>Trzeci poziom</a:t>
            </a:r>
          </a:p>
          <a:p>
            <a:pPr lvl="3"/>
            <a:r>
              <a:rPr lang="pl-PL" altLang="pl-PL" noProof="0"/>
              <a:t>Czwarty poziom</a:t>
            </a:r>
          </a:p>
          <a:p>
            <a:pPr lvl="4"/>
            <a:r>
              <a:rPr lang="pl-PL" altLang="pl-PL" noProof="0"/>
              <a:t>Piąty poziom</a:t>
            </a:r>
          </a:p>
        </p:txBody>
      </p:sp>
      <p:sp>
        <p:nvSpPr>
          <p:cNvPr id="4711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solidFill>
                  <a:schemeClr val="tx1"/>
                </a:solidFill>
                <a:latin typeface="Arial" charset="0"/>
              </a:defRPr>
            </a:lvl1pPr>
          </a:lstStyle>
          <a:p>
            <a:pPr>
              <a:defRPr/>
            </a:pPr>
            <a:endParaRPr lang="pl-PL" altLang="pl-PL"/>
          </a:p>
        </p:txBody>
      </p:sp>
      <p:sp>
        <p:nvSpPr>
          <p:cNvPr id="4711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182E8D08-033B-421E-AB4D-4CA4DFC5FD3B}" type="slidenum">
              <a:rPr lang="pl-PL" altLang="pl-PL"/>
              <a:pPr/>
              <a:t>‹#›</a:t>
            </a:fld>
            <a:endParaRPr lang="pl-PL" altLang="pl-PL"/>
          </a:p>
        </p:txBody>
      </p:sp>
    </p:spTree>
    <p:extLst>
      <p:ext uri="{BB962C8B-B14F-4D97-AF65-F5344CB8AC3E}">
        <p14:creationId xmlns:p14="http://schemas.microsoft.com/office/powerpoint/2010/main" val="11035794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10"/>
          </p:nvPr>
        </p:nvSpPr>
        <p:spPr/>
        <p:txBody>
          <a:bodyPr/>
          <a:lstStyle/>
          <a:p>
            <a:fld id="{182E8D08-033B-421E-AB4D-4CA4DFC5FD3B}" type="slidenum">
              <a:rPr lang="pl-PL" altLang="pl-PL" smtClean="0"/>
              <a:pPr/>
              <a:t>1</a:t>
            </a:fld>
            <a:endParaRPr lang="pl-PL" altLang="pl-PL"/>
          </a:p>
        </p:txBody>
      </p:sp>
    </p:spTree>
    <p:extLst>
      <p:ext uri="{BB962C8B-B14F-4D97-AF65-F5344CB8AC3E}">
        <p14:creationId xmlns:p14="http://schemas.microsoft.com/office/powerpoint/2010/main" val="3000966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10"/>
          </p:nvPr>
        </p:nvSpPr>
        <p:spPr/>
        <p:txBody>
          <a:bodyPr/>
          <a:lstStyle/>
          <a:p>
            <a:fld id="{77C9581E-844E-4B63-938A-CC354317E58E}" type="slidenum">
              <a:rPr lang="pl-PL" smtClean="0"/>
              <a:t>18</a:t>
            </a:fld>
            <a:endParaRPr lang="pl-PL"/>
          </a:p>
        </p:txBody>
      </p:sp>
    </p:spTree>
    <p:extLst>
      <p:ext uri="{BB962C8B-B14F-4D97-AF65-F5344CB8AC3E}">
        <p14:creationId xmlns:p14="http://schemas.microsoft.com/office/powerpoint/2010/main" val="3908764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pl-PL"/>
              <a:t>Kliknij, aby edytować styl</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pPr>
              <a:defRPr/>
            </a:pPr>
            <a:endParaRPr lang="pl-PL" altLang="pl-PL"/>
          </a:p>
        </p:txBody>
      </p:sp>
      <p:sp>
        <p:nvSpPr>
          <p:cNvPr id="5" name="Footer Placeholder 4"/>
          <p:cNvSpPr>
            <a:spLocks noGrp="1"/>
          </p:cNvSpPr>
          <p:nvPr>
            <p:ph type="ftr" sz="quarter" idx="11"/>
          </p:nvPr>
        </p:nvSpPr>
        <p:spPr/>
        <p:txBody>
          <a:bodyPr/>
          <a:lstStyle/>
          <a:p>
            <a:pPr>
              <a:defRPr/>
            </a:pPr>
            <a:endParaRPr lang="pl-PL" altLang="pl-PL"/>
          </a:p>
        </p:txBody>
      </p:sp>
      <p:sp>
        <p:nvSpPr>
          <p:cNvPr id="6" name="Slide Number Placeholder 5"/>
          <p:cNvSpPr>
            <a:spLocks noGrp="1"/>
          </p:cNvSpPr>
          <p:nvPr>
            <p:ph type="sldNum" sz="quarter" idx="12"/>
          </p:nvPr>
        </p:nvSpPr>
        <p:spPr/>
        <p:txBody>
          <a:bodyPr/>
          <a:lstStyle/>
          <a:p>
            <a:fld id="{995EEADE-AB9D-427D-93C7-4EAD64C5449D}" type="slidenum">
              <a:rPr lang="pl-PL" altLang="pl-PL" smtClean="0"/>
              <a:pPr/>
              <a:t>‹#›</a:t>
            </a:fld>
            <a:endParaRPr lang="pl-PL" altLang="pl-PL"/>
          </a:p>
        </p:txBody>
      </p:sp>
    </p:spTree>
    <p:extLst>
      <p:ext uri="{BB962C8B-B14F-4D97-AF65-F5344CB8AC3E}">
        <p14:creationId xmlns:p14="http://schemas.microsoft.com/office/powerpoint/2010/main" val="366452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pl-PL"/>
              <a:t>Kliknij, aby edytować styl</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a:defRPr/>
            </a:pPr>
            <a:endParaRPr lang="pl-PL" altLang="pl-PL"/>
          </a:p>
        </p:txBody>
      </p:sp>
      <p:sp>
        <p:nvSpPr>
          <p:cNvPr id="5" name="Footer Placeholder 4"/>
          <p:cNvSpPr>
            <a:spLocks noGrp="1"/>
          </p:cNvSpPr>
          <p:nvPr>
            <p:ph type="ftr" sz="quarter" idx="11"/>
          </p:nvPr>
        </p:nvSpPr>
        <p:spPr/>
        <p:txBody>
          <a:bodyPr/>
          <a:lstStyle/>
          <a:p>
            <a:pPr>
              <a:defRPr/>
            </a:pPr>
            <a:endParaRPr lang="pl-PL" altLang="pl-PL"/>
          </a:p>
        </p:txBody>
      </p:sp>
      <p:sp>
        <p:nvSpPr>
          <p:cNvPr id="6" name="Slide Number Placeholder 5"/>
          <p:cNvSpPr>
            <a:spLocks noGrp="1"/>
          </p:cNvSpPr>
          <p:nvPr>
            <p:ph type="sldNum" sz="quarter" idx="12"/>
          </p:nvPr>
        </p:nvSpPr>
        <p:spPr/>
        <p:txBody>
          <a:bodyPr/>
          <a:lstStyle/>
          <a:p>
            <a:fld id="{29AC0666-AE47-41B0-9251-8EA6AD4D50EC}" type="slidenum">
              <a:rPr lang="pl-PL" altLang="pl-PL" smtClean="0"/>
              <a:pPr/>
              <a:t>‹#›</a:t>
            </a:fld>
            <a:endParaRPr lang="pl-PL" altLang="pl-PL"/>
          </a:p>
        </p:txBody>
      </p:sp>
    </p:spTree>
    <p:extLst>
      <p:ext uri="{BB962C8B-B14F-4D97-AF65-F5344CB8AC3E}">
        <p14:creationId xmlns:p14="http://schemas.microsoft.com/office/powerpoint/2010/main" val="2621283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a:defRPr/>
            </a:pPr>
            <a:endParaRPr lang="pl-PL" altLang="pl-PL"/>
          </a:p>
        </p:txBody>
      </p:sp>
      <p:sp>
        <p:nvSpPr>
          <p:cNvPr id="5" name="Footer Placeholder 4"/>
          <p:cNvSpPr>
            <a:spLocks noGrp="1"/>
          </p:cNvSpPr>
          <p:nvPr>
            <p:ph type="ftr" sz="quarter" idx="11"/>
          </p:nvPr>
        </p:nvSpPr>
        <p:spPr/>
        <p:txBody>
          <a:bodyPr/>
          <a:lstStyle/>
          <a:p>
            <a:pPr>
              <a:defRPr/>
            </a:pPr>
            <a:endParaRPr lang="pl-PL" altLang="pl-PL"/>
          </a:p>
        </p:txBody>
      </p:sp>
      <p:sp>
        <p:nvSpPr>
          <p:cNvPr id="6" name="Slide Number Placeholder 5"/>
          <p:cNvSpPr>
            <a:spLocks noGrp="1"/>
          </p:cNvSpPr>
          <p:nvPr>
            <p:ph type="sldNum" sz="quarter" idx="12"/>
          </p:nvPr>
        </p:nvSpPr>
        <p:spPr/>
        <p:txBody>
          <a:bodyPr/>
          <a:lstStyle/>
          <a:p>
            <a:fld id="{29AC0666-AE47-41B0-9251-8EA6AD4D50EC}" type="slidenum">
              <a:rPr lang="pl-PL" altLang="pl-PL" smtClean="0"/>
              <a:pPr/>
              <a:t>‹#›</a:t>
            </a:fld>
            <a:endParaRPr lang="pl-PL" altLang="pl-PL"/>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97713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pl-PL"/>
              <a:t>Kliknij, aby edytować styl</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a:defRPr/>
            </a:pPr>
            <a:endParaRPr lang="pl-PL" altLang="pl-PL"/>
          </a:p>
        </p:txBody>
      </p:sp>
      <p:sp>
        <p:nvSpPr>
          <p:cNvPr id="5" name="Footer Placeholder 4"/>
          <p:cNvSpPr>
            <a:spLocks noGrp="1"/>
          </p:cNvSpPr>
          <p:nvPr>
            <p:ph type="ftr" sz="quarter" idx="11"/>
          </p:nvPr>
        </p:nvSpPr>
        <p:spPr/>
        <p:txBody>
          <a:bodyPr/>
          <a:lstStyle/>
          <a:p>
            <a:pPr>
              <a:defRPr/>
            </a:pPr>
            <a:endParaRPr lang="pl-PL" altLang="pl-PL"/>
          </a:p>
        </p:txBody>
      </p:sp>
      <p:sp>
        <p:nvSpPr>
          <p:cNvPr id="6" name="Slide Number Placeholder 5"/>
          <p:cNvSpPr>
            <a:spLocks noGrp="1"/>
          </p:cNvSpPr>
          <p:nvPr>
            <p:ph type="sldNum" sz="quarter" idx="12"/>
          </p:nvPr>
        </p:nvSpPr>
        <p:spPr/>
        <p:txBody>
          <a:bodyPr/>
          <a:lstStyle/>
          <a:p>
            <a:fld id="{29AC0666-AE47-41B0-9251-8EA6AD4D50EC}" type="slidenum">
              <a:rPr lang="pl-PL" altLang="pl-PL" smtClean="0"/>
              <a:pPr/>
              <a:t>‹#›</a:t>
            </a:fld>
            <a:endParaRPr lang="pl-PL" altLang="pl-PL"/>
          </a:p>
        </p:txBody>
      </p:sp>
    </p:spTree>
    <p:extLst>
      <p:ext uri="{BB962C8B-B14F-4D97-AF65-F5344CB8AC3E}">
        <p14:creationId xmlns:p14="http://schemas.microsoft.com/office/powerpoint/2010/main" val="1607411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a:defRPr/>
            </a:pPr>
            <a:endParaRPr lang="pl-PL" altLang="pl-PL"/>
          </a:p>
        </p:txBody>
      </p:sp>
      <p:sp>
        <p:nvSpPr>
          <p:cNvPr id="5" name="Footer Placeholder 4"/>
          <p:cNvSpPr>
            <a:spLocks noGrp="1"/>
          </p:cNvSpPr>
          <p:nvPr>
            <p:ph type="ftr" sz="quarter" idx="11"/>
          </p:nvPr>
        </p:nvSpPr>
        <p:spPr/>
        <p:txBody>
          <a:bodyPr/>
          <a:lstStyle/>
          <a:p>
            <a:pPr>
              <a:defRPr/>
            </a:pPr>
            <a:endParaRPr lang="pl-PL" altLang="pl-PL"/>
          </a:p>
        </p:txBody>
      </p:sp>
      <p:sp>
        <p:nvSpPr>
          <p:cNvPr id="6" name="Slide Number Placeholder 5"/>
          <p:cNvSpPr>
            <a:spLocks noGrp="1"/>
          </p:cNvSpPr>
          <p:nvPr>
            <p:ph type="sldNum" sz="quarter" idx="12"/>
          </p:nvPr>
        </p:nvSpPr>
        <p:spPr/>
        <p:txBody>
          <a:bodyPr/>
          <a:lstStyle/>
          <a:p>
            <a:fld id="{29AC0666-AE47-41B0-9251-8EA6AD4D50EC}" type="slidenum">
              <a:rPr lang="pl-PL" altLang="pl-PL" smtClean="0"/>
              <a:pPr/>
              <a:t>‹#›</a:t>
            </a:fld>
            <a:endParaRPr lang="pl-PL" altLang="pl-PL"/>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7234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a:defRPr/>
            </a:pPr>
            <a:endParaRPr lang="pl-PL" altLang="pl-PL"/>
          </a:p>
        </p:txBody>
      </p:sp>
      <p:sp>
        <p:nvSpPr>
          <p:cNvPr id="5" name="Footer Placeholder 4"/>
          <p:cNvSpPr>
            <a:spLocks noGrp="1"/>
          </p:cNvSpPr>
          <p:nvPr>
            <p:ph type="ftr" sz="quarter" idx="11"/>
          </p:nvPr>
        </p:nvSpPr>
        <p:spPr/>
        <p:txBody>
          <a:bodyPr/>
          <a:lstStyle/>
          <a:p>
            <a:pPr>
              <a:defRPr/>
            </a:pPr>
            <a:endParaRPr lang="pl-PL" altLang="pl-PL"/>
          </a:p>
        </p:txBody>
      </p:sp>
      <p:sp>
        <p:nvSpPr>
          <p:cNvPr id="6" name="Slide Number Placeholder 5"/>
          <p:cNvSpPr>
            <a:spLocks noGrp="1"/>
          </p:cNvSpPr>
          <p:nvPr>
            <p:ph type="sldNum" sz="quarter" idx="12"/>
          </p:nvPr>
        </p:nvSpPr>
        <p:spPr/>
        <p:txBody>
          <a:bodyPr/>
          <a:lstStyle/>
          <a:p>
            <a:fld id="{29AC0666-AE47-41B0-9251-8EA6AD4D50EC}" type="slidenum">
              <a:rPr lang="pl-PL" altLang="pl-PL" smtClean="0"/>
              <a:pPr/>
              <a:t>‹#›</a:t>
            </a:fld>
            <a:endParaRPr lang="pl-PL" altLang="pl-PL"/>
          </a:p>
        </p:txBody>
      </p:sp>
    </p:spTree>
    <p:extLst>
      <p:ext uri="{BB962C8B-B14F-4D97-AF65-F5344CB8AC3E}">
        <p14:creationId xmlns:p14="http://schemas.microsoft.com/office/powerpoint/2010/main" val="705501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a:defRPr/>
            </a:pPr>
            <a:endParaRPr lang="pl-PL" altLang="pl-PL"/>
          </a:p>
        </p:txBody>
      </p:sp>
      <p:sp>
        <p:nvSpPr>
          <p:cNvPr id="5" name="Footer Placeholder 4"/>
          <p:cNvSpPr>
            <a:spLocks noGrp="1"/>
          </p:cNvSpPr>
          <p:nvPr>
            <p:ph type="ftr" sz="quarter" idx="11"/>
          </p:nvPr>
        </p:nvSpPr>
        <p:spPr/>
        <p:txBody>
          <a:bodyPr/>
          <a:lstStyle/>
          <a:p>
            <a:pPr>
              <a:defRPr/>
            </a:pPr>
            <a:endParaRPr lang="pl-PL" altLang="pl-PL"/>
          </a:p>
        </p:txBody>
      </p:sp>
      <p:sp>
        <p:nvSpPr>
          <p:cNvPr id="6" name="Slide Number Placeholder 5"/>
          <p:cNvSpPr>
            <a:spLocks noGrp="1"/>
          </p:cNvSpPr>
          <p:nvPr>
            <p:ph type="sldNum" sz="quarter" idx="12"/>
          </p:nvPr>
        </p:nvSpPr>
        <p:spPr/>
        <p:txBody>
          <a:bodyPr/>
          <a:lstStyle/>
          <a:p>
            <a:fld id="{0A4F923C-2839-4C42-8521-813F4469A3B4}" type="slidenum">
              <a:rPr lang="pl-PL" altLang="pl-PL" smtClean="0"/>
              <a:pPr/>
              <a:t>‹#›</a:t>
            </a:fld>
            <a:endParaRPr lang="pl-PL" altLang="pl-PL"/>
          </a:p>
        </p:txBody>
      </p:sp>
    </p:spTree>
    <p:extLst>
      <p:ext uri="{BB962C8B-B14F-4D97-AF65-F5344CB8AC3E}">
        <p14:creationId xmlns:p14="http://schemas.microsoft.com/office/powerpoint/2010/main" val="2554674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pl-PL"/>
              <a:t>Kliknij, aby edytować styl</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a:defRPr/>
            </a:pPr>
            <a:endParaRPr lang="pl-PL" altLang="pl-PL"/>
          </a:p>
        </p:txBody>
      </p:sp>
      <p:sp>
        <p:nvSpPr>
          <p:cNvPr id="5" name="Footer Placeholder 4"/>
          <p:cNvSpPr>
            <a:spLocks noGrp="1"/>
          </p:cNvSpPr>
          <p:nvPr>
            <p:ph type="ftr" sz="quarter" idx="11"/>
          </p:nvPr>
        </p:nvSpPr>
        <p:spPr/>
        <p:txBody>
          <a:bodyPr/>
          <a:lstStyle/>
          <a:p>
            <a:pPr>
              <a:defRPr/>
            </a:pPr>
            <a:endParaRPr lang="pl-PL" altLang="pl-PL"/>
          </a:p>
        </p:txBody>
      </p:sp>
      <p:sp>
        <p:nvSpPr>
          <p:cNvPr id="6" name="Slide Number Placeholder 5"/>
          <p:cNvSpPr>
            <a:spLocks noGrp="1"/>
          </p:cNvSpPr>
          <p:nvPr>
            <p:ph type="sldNum" sz="quarter" idx="12"/>
          </p:nvPr>
        </p:nvSpPr>
        <p:spPr/>
        <p:txBody>
          <a:bodyPr/>
          <a:lstStyle/>
          <a:p>
            <a:fld id="{B6CB95BB-7638-4D64-AAD6-B175C8C1DD95}" type="slidenum">
              <a:rPr lang="pl-PL" altLang="pl-PL" smtClean="0"/>
              <a:pPr/>
              <a:t>‹#›</a:t>
            </a:fld>
            <a:endParaRPr lang="pl-PL" altLang="pl-PL"/>
          </a:p>
        </p:txBody>
      </p:sp>
    </p:spTree>
    <p:extLst>
      <p:ext uri="{BB962C8B-B14F-4D97-AF65-F5344CB8AC3E}">
        <p14:creationId xmlns:p14="http://schemas.microsoft.com/office/powerpoint/2010/main" val="4167215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cSld name="Tytuł, tekst i 2 elementy zawartości">
    <p:spTree>
      <p:nvGrpSpPr>
        <p:cNvPr id="1" name=""/>
        <p:cNvGrpSpPr/>
        <p:nvPr/>
      </p:nvGrpSpPr>
      <p:grpSpPr>
        <a:xfrm>
          <a:off x="0" y="0"/>
          <a:ext cx="0" cy="0"/>
          <a:chOff x="0" y="0"/>
          <a:chExt cx="0" cy="0"/>
        </a:xfrm>
      </p:grpSpPr>
      <p:sp>
        <p:nvSpPr>
          <p:cNvPr id="2" name="Tytuł 1"/>
          <p:cNvSpPr>
            <a:spLocks noGrp="1"/>
          </p:cNvSpPr>
          <p:nvPr>
            <p:ph type="title"/>
          </p:nvPr>
        </p:nvSpPr>
        <p:spPr>
          <a:xfrm>
            <a:off x="457200" y="457200"/>
            <a:ext cx="8229600" cy="1371600"/>
          </a:xfrm>
        </p:spPr>
        <p:txBody>
          <a:bodyPr/>
          <a:lstStyle/>
          <a:p>
            <a:r>
              <a:rPr lang="pl-PL"/>
              <a:t>Kliknij, aby edytować styl</a:t>
            </a:r>
          </a:p>
        </p:txBody>
      </p:sp>
      <p:sp>
        <p:nvSpPr>
          <p:cNvPr id="3" name="Symbol zastępczy tekstu 2"/>
          <p:cNvSpPr>
            <a:spLocks noGrp="1"/>
          </p:cNvSpPr>
          <p:nvPr>
            <p:ph type="body" sz="half" idx="1"/>
          </p:nvPr>
        </p:nvSpPr>
        <p:spPr>
          <a:xfrm>
            <a:off x="457200" y="1981200"/>
            <a:ext cx="4038600" cy="38862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p:cNvSpPr>
            <a:spLocks noGrp="1"/>
          </p:cNvSpPr>
          <p:nvPr>
            <p:ph sz="quarter" idx="2"/>
          </p:nvPr>
        </p:nvSpPr>
        <p:spPr>
          <a:xfrm>
            <a:off x="4648200" y="1981200"/>
            <a:ext cx="4038600" cy="18669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zawartości 4"/>
          <p:cNvSpPr>
            <a:spLocks noGrp="1"/>
          </p:cNvSpPr>
          <p:nvPr>
            <p:ph sz="quarter" idx="3"/>
          </p:nvPr>
        </p:nvSpPr>
        <p:spPr>
          <a:xfrm>
            <a:off x="4648200" y="4000500"/>
            <a:ext cx="4038600" cy="18669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Rectangle 2"/>
          <p:cNvSpPr>
            <a:spLocks noGrp="1" noChangeArrowheads="1"/>
          </p:cNvSpPr>
          <p:nvPr>
            <p:ph type="ftr" sz="quarter" idx="10"/>
          </p:nvPr>
        </p:nvSpPr>
        <p:spPr>
          <a:ln/>
        </p:spPr>
        <p:txBody>
          <a:bodyPr/>
          <a:lstStyle>
            <a:lvl1pPr>
              <a:defRPr/>
            </a:lvl1pPr>
          </a:lstStyle>
          <a:p>
            <a:pPr>
              <a:defRPr/>
            </a:pPr>
            <a:endParaRPr lang="pl-PL" altLang="pl-PL"/>
          </a:p>
        </p:txBody>
      </p:sp>
      <p:sp>
        <p:nvSpPr>
          <p:cNvPr id="7" name="Rectangle 3"/>
          <p:cNvSpPr>
            <a:spLocks noGrp="1" noChangeArrowheads="1"/>
          </p:cNvSpPr>
          <p:nvPr>
            <p:ph type="sldNum" sz="quarter" idx="11"/>
          </p:nvPr>
        </p:nvSpPr>
        <p:spPr>
          <a:ln/>
        </p:spPr>
        <p:txBody>
          <a:bodyPr/>
          <a:lstStyle>
            <a:lvl1pPr>
              <a:defRPr/>
            </a:lvl1pPr>
          </a:lstStyle>
          <a:p>
            <a:fld id="{DBCA605C-C72D-4B44-8DE4-2A0270D723F6}" type="slidenum">
              <a:rPr lang="pl-PL" altLang="pl-PL"/>
              <a:pPr/>
              <a:t>‹#›</a:t>
            </a:fld>
            <a:endParaRPr lang="pl-PL" altLang="pl-PL"/>
          </a:p>
        </p:txBody>
      </p:sp>
      <p:sp>
        <p:nvSpPr>
          <p:cNvPr id="8" name="Rectangle 16"/>
          <p:cNvSpPr>
            <a:spLocks noGrp="1" noChangeArrowheads="1"/>
          </p:cNvSpPr>
          <p:nvPr>
            <p:ph type="dt" sz="half" idx="12"/>
          </p:nvPr>
        </p:nvSpPr>
        <p:spPr>
          <a:ln/>
        </p:spPr>
        <p:txBody>
          <a:bodyPr/>
          <a:lstStyle>
            <a:lvl1pPr>
              <a:defRPr/>
            </a:lvl1pPr>
          </a:lstStyle>
          <a:p>
            <a:pPr>
              <a:defRPr/>
            </a:pPr>
            <a:endParaRPr lang="pl-PL" altLang="pl-PL"/>
          </a:p>
        </p:txBody>
      </p:sp>
    </p:spTree>
    <p:extLst>
      <p:ext uri="{BB962C8B-B14F-4D97-AF65-F5344CB8AC3E}">
        <p14:creationId xmlns:p14="http://schemas.microsoft.com/office/powerpoint/2010/main" val="864148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a:defRPr/>
            </a:pPr>
            <a:endParaRPr lang="pl-PL" altLang="pl-PL"/>
          </a:p>
        </p:txBody>
      </p:sp>
      <p:sp>
        <p:nvSpPr>
          <p:cNvPr id="5" name="Footer Placeholder 4"/>
          <p:cNvSpPr>
            <a:spLocks noGrp="1"/>
          </p:cNvSpPr>
          <p:nvPr>
            <p:ph type="ftr" sz="quarter" idx="11"/>
          </p:nvPr>
        </p:nvSpPr>
        <p:spPr/>
        <p:txBody>
          <a:bodyPr/>
          <a:lstStyle/>
          <a:p>
            <a:pPr>
              <a:defRPr/>
            </a:pPr>
            <a:endParaRPr lang="pl-PL" altLang="pl-PL"/>
          </a:p>
        </p:txBody>
      </p:sp>
      <p:sp>
        <p:nvSpPr>
          <p:cNvPr id="6" name="Slide Number Placeholder 5"/>
          <p:cNvSpPr>
            <a:spLocks noGrp="1"/>
          </p:cNvSpPr>
          <p:nvPr>
            <p:ph type="sldNum" sz="quarter" idx="12"/>
          </p:nvPr>
        </p:nvSpPr>
        <p:spPr/>
        <p:txBody>
          <a:bodyPr/>
          <a:lstStyle/>
          <a:p>
            <a:fld id="{6D29E6E4-58A7-434C-B60F-7DD645D03635}" type="slidenum">
              <a:rPr lang="pl-PL" altLang="pl-PL" smtClean="0"/>
              <a:pPr/>
              <a:t>‹#›</a:t>
            </a:fld>
            <a:endParaRPr lang="pl-PL" altLang="pl-PL"/>
          </a:p>
        </p:txBody>
      </p:sp>
    </p:spTree>
    <p:extLst>
      <p:ext uri="{BB962C8B-B14F-4D97-AF65-F5344CB8AC3E}">
        <p14:creationId xmlns:p14="http://schemas.microsoft.com/office/powerpoint/2010/main" val="280713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pl-PL"/>
              <a:t>Kliknij, aby edytować styl</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a:defRPr/>
            </a:pPr>
            <a:endParaRPr lang="pl-PL" altLang="pl-PL"/>
          </a:p>
        </p:txBody>
      </p:sp>
      <p:sp>
        <p:nvSpPr>
          <p:cNvPr id="5" name="Footer Placeholder 4"/>
          <p:cNvSpPr>
            <a:spLocks noGrp="1"/>
          </p:cNvSpPr>
          <p:nvPr>
            <p:ph type="ftr" sz="quarter" idx="11"/>
          </p:nvPr>
        </p:nvSpPr>
        <p:spPr/>
        <p:txBody>
          <a:bodyPr/>
          <a:lstStyle/>
          <a:p>
            <a:pPr>
              <a:defRPr/>
            </a:pPr>
            <a:endParaRPr lang="pl-PL" altLang="pl-PL"/>
          </a:p>
        </p:txBody>
      </p:sp>
      <p:sp>
        <p:nvSpPr>
          <p:cNvPr id="6" name="Slide Number Placeholder 5"/>
          <p:cNvSpPr>
            <a:spLocks noGrp="1"/>
          </p:cNvSpPr>
          <p:nvPr>
            <p:ph type="sldNum" sz="quarter" idx="12"/>
          </p:nvPr>
        </p:nvSpPr>
        <p:spPr/>
        <p:txBody>
          <a:bodyPr/>
          <a:lstStyle/>
          <a:p>
            <a:fld id="{3C7E7016-9DD8-4133-873F-07B98FF8E45F}" type="slidenum">
              <a:rPr lang="pl-PL" altLang="pl-PL" smtClean="0"/>
              <a:pPr/>
              <a:t>‹#›</a:t>
            </a:fld>
            <a:endParaRPr lang="pl-PL" altLang="pl-PL"/>
          </a:p>
        </p:txBody>
      </p:sp>
    </p:spTree>
    <p:extLst>
      <p:ext uri="{BB962C8B-B14F-4D97-AF65-F5344CB8AC3E}">
        <p14:creationId xmlns:p14="http://schemas.microsoft.com/office/powerpoint/2010/main" val="3733038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pl-PL"/>
              <a:t>Kliknij, aby edytować styl</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pPr>
              <a:defRPr/>
            </a:pPr>
            <a:endParaRPr lang="pl-PL" altLang="pl-PL"/>
          </a:p>
        </p:txBody>
      </p:sp>
      <p:sp>
        <p:nvSpPr>
          <p:cNvPr id="6" name="Footer Placeholder 5"/>
          <p:cNvSpPr>
            <a:spLocks noGrp="1"/>
          </p:cNvSpPr>
          <p:nvPr>
            <p:ph type="ftr" sz="quarter" idx="11"/>
          </p:nvPr>
        </p:nvSpPr>
        <p:spPr/>
        <p:txBody>
          <a:bodyPr/>
          <a:lstStyle/>
          <a:p>
            <a:pPr>
              <a:defRPr/>
            </a:pPr>
            <a:endParaRPr lang="pl-PL" altLang="pl-PL"/>
          </a:p>
        </p:txBody>
      </p:sp>
      <p:sp>
        <p:nvSpPr>
          <p:cNvPr id="7" name="Slide Number Placeholder 6"/>
          <p:cNvSpPr>
            <a:spLocks noGrp="1"/>
          </p:cNvSpPr>
          <p:nvPr>
            <p:ph type="sldNum" sz="quarter" idx="12"/>
          </p:nvPr>
        </p:nvSpPr>
        <p:spPr/>
        <p:txBody>
          <a:bodyPr/>
          <a:lstStyle/>
          <a:p>
            <a:fld id="{CD181CAD-C9D7-4BFB-9DCB-C7D1217E0372}" type="slidenum">
              <a:rPr lang="pl-PL" altLang="pl-PL" smtClean="0"/>
              <a:pPr/>
              <a:t>‹#›</a:t>
            </a:fld>
            <a:endParaRPr lang="pl-PL" altLang="pl-PL"/>
          </a:p>
        </p:txBody>
      </p:sp>
    </p:spTree>
    <p:extLst>
      <p:ext uri="{BB962C8B-B14F-4D97-AF65-F5344CB8AC3E}">
        <p14:creationId xmlns:p14="http://schemas.microsoft.com/office/powerpoint/2010/main" val="394462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pPr>
              <a:defRPr/>
            </a:pPr>
            <a:endParaRPr lang="pl-PL" altLang="pl-PL"/>
          </a:p>
        </p:txBody>
      </p:sp>
      <p:sp>
        <p:nvSpPr>
          <p:cNvPr id="8" name="Footer Placeholder 7"/>
          <p:cNvSpPr>
            <a:spLocks noGrp="1"/>
          </p:cNvSpPr>
          <p:nvPr>
            <p:ph type="ftr" sz="quarter" idx="11"/>
          </p:nvPr>
        </p:nvSpPr>
        <p:spPr/>
        <p:txBody>
          <a:bodyPr/>
          <a:lstStyle/>
          <a:p>
            <a:pPr>
              <a:defRPr/>
            </a:pPr>
            <a:endParaRPr lang="pl-PL" altLang="pl-PL"/>
          </a:p>
        </p:txBody>
      </p:sp>
      <p:sp>
        <p:nvSpPr>
          <p:cNvPr id="9" name="Slide Number Placeholder 8"/>
          <p:cNvSpPr>
            <a:spLocks noGrp="1"/>
          </p:cNvSpPr>
          <p:nvPr>
            <p:ph type="sldNum" sz="quarter" idx="12"/>
          </p:nvPr>
        </p:nvSpPr>
        <p:spPr/>
        <p:txBody>
          <a:bodyPr/>
          <a:lstStyle/>
          <a:p>
            <a:fld id="{4DA94BA7-6593-4C29-8B30-FB97C88CAB7D}" type="slidenum">
              <a:rPr lang="pl-PL" altLang="pl-PL" smtClean="0"/>
              <a:pPr/>
              <a:t>‹#›</a:t>
            </a:fld>
            <a:endParaRPr lang="pl-PL" altLang="pl-PL"/>
          </a:p>
        </p:txBody>
      </p:sp>
    </p:spTree>
    <p:extLst>
      <p:ext uri="{BB962C8B-B14F-4D97-AF65-F5344CB8AC3E}">
        <p14:creationId xmlns:p14="http://schemas.microsoft.com/office/powerpoint/2010/main" val="323869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pPr>
              <a:defRPr/>
            </a:pPr>
            <a:endParaRPr lang="pl-PL" altLang="pl-PL"/>
          </a:p>
        </p:txBody>
      </p:sp>
      <p:sp>
        <p:nvSpPr>
          <p:cNvPr id="4" name="Footer Placeholder 3"/>
          <p:cNvSpPr>
            <a:spLocks noGrp="1"/>
          </p:cNvSpPr>
          <p:nvPr>
            <p:ph type="ftr" sz="quarter" idx="11"/>
          </p:nvPr>
        </p:nvSpPr>
        <p:spPr/>
        <p:txBody>
          <a:bodyPr/>
          <a:lstStyle/>
          <a:p>
            <a:pPr>
              <a:defRPr/>
            </a:pPr>
            <a:endParaRPr lang="pl-PL" altLang="pl-PL"/>
          </a:p>
        </p:txBody>
      </p:sp>
      <p:sp>
        <p:nvSpPr>
          <p:cNvPr id="5" name="Slide Number Placeholder 4"/>
          <p:cNvSpPr>
            <a:spLocks noGrp="1"/>
          </p:cNvSpPr>
          <p:nvPr>
            <p:ph type="sldNum" sz="quarter" idx="12"/>
          </p:nvPr>
        </p:nvSpPr>
        <p:spPr/>
        <p:txBody>
          <a:bodyPr/>
          <a:lstStyle/>
          <a:p>
            <a:fld id="{5FC5988D-C159-4B3F-B1D5-A2D4B5CA0692}" type="slidenum">
              <a:rPr lang="pl-PL" altLang="pl-PL" smtClean="0"/>
              <a:pPr/>
              <a:t>‹#›</a:t>
            </a:fld>
            <a:endParaRPr lang="pl-PL" altLang="pl-PL"/>
          </a:p>
        </p:txBody>
      </p:sp>
    </p:spTree>
    <p:extLst>
      <p:ext uri="{BB962C8B-B14F-4D97-AF65-F5344CB8AC3E}">
        <p14:creationId xmlns:p14="http://schemas.microsoft.com/office/powerpoint/2010/main" val="3311608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pl-PL" altLang="pl-PL"/>
          </a:p>
        </p:txBody>
      </p:sp>
      <p:sp>
        <p:nvSpPr>
          <p:cNvPr id="3" name="Footer Placeholder 2"/>
          <p:cNvSpPr>
            <a:spLocks noGrp="1"/>
          </p:cNvSpPr>
          <p:nvPr>
            <p:ph type="ftr" sz="quarter" idx="11"/>
          </p:nvPr>
        </p:nvSpPr>
        <p:spPr/>
        <p:txBody>
          <a:bodyPr/>
          <a:lstStyle/>
          <a:p>
            <a:pPr>
              <a:defRPr/>
            </a:pPr>
            <a:endParaRPr lang="pl-PL" altLang="pl-PL"/>
          </a:p>
        </p:txBody>
      </p:sp>
      <p:sp>
        <p:nvSpPr>
          <p:cNvPr id="4" name="Slide Number Placeholder 3"/>
          <p:cNvSpPr>
            <a:spLocks noGrp="1"/>
          </p:cNvSpPr>
          <p:nvPr>
            <p:ph type="sldNum" sz="quarter" idx="12"/>
          </p:nvPr>
        </p:nvSpPr>
        <p:spPr/>
        <p:txBody>
          <a:bodyPr/>
          <a:lstStyle/>
          <a:p>
            <a:fld id="{2F9BA8FB-3BE2-4236-AA03-2B63DE0CF319}" type="slidenum">
              <a:rPr lang="pl-PL" altLang="pl-PL" smtClean="0"/>
              <a:pPr/>
              <a:t>‹#›</a:t>
            </a:fld>
            <a:endParaRPr lang="pl-PL" altLang="pl-PL"/>
          </a:p>
        </p:txBody>
      </p:sp>
    </p:spTree>
    <p:extLst>
      <p:ext uri="{BB962C8B-B14F-4D97-AF65-F5344CB8AC3E}">
        <p14:creationId xmlns:p14="http://schemas.microsoft.com/office/powerpoint/2010/main" val="3712741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pl-PL"/>
              <a:t>Kliknij, aby edytować styl</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l-PL"/>
              <a:t>Kliknij, aby edytować style wzorca tekstu</a:t>
            </a:r>
          </a:p>
        </p:txBody>
      </p:sp>
      <p:sp>
        <p:nvSpPr>
          <p:cNvPr id="5" name="Date Placeholder 4"/>
          <p:cNvSpPr>
            <a:spLocks noGrp="1"/>
          </p:cNvSpPr>
          <p:nvPr>
            <p:ph type="dt" sz="half" idx="10"/>
          </p:nvPr>
        </p:nvSpPr>
        <p:spPr/>
        <p:txBody>
          <a:bodyPr/>
          <a:lstStyle/>
          <a:p>
            <a:pPr>
              <a:defRPr/>
            </a:pPr>
            <a:endParaRPr lang="pl-PL" altLang="pl-PL"/>
          </a:p>
        </p:txBody>
      </p:sp>
      <p:sp>
        <p:nvSpPr>
          <p:cNvPr id="6" name="Footer Placeholder 5"/>
          <p:cNvSpPr>
            <a:spLocks noGrp="1"/>
          </p:cNvSpPr>
          <p:nvPr>
            <p:ph type="ftr" sz="quarter" idx="11"/>
          </p:nvPr>
        </p:nvSpPr>
        <p:spPr/>
        <p:txBody>
          <a:bodyPr/>
          <a:lstStyle/>
          <a:p>
            <a:pPr>
              <a:defRPr/>
            </a:pPr>
            <a:endParaRPr lang="pl-PL" altLang="pl-PL"/>
          </a:p>
        </p:txBody>
      </p:sp>
      <p:sp>
        <p:nvSpPr>
          <p:cNvPr id="7" name="Slide Number Placeholder 6"/>
          <p:cNvSpPr>
            <a:spLocks noGrp="1"/>
          </p:cNvSpPr>
          <p:nvPr>
            <p:ph type="sldNum" sz="quarter" idx="12"/>
          </p:nvPr>
        </p:nvSpPr>
        <p:spPr/>
        <p:txBody>
          <a:bodyPr/>
          <a:lstStyle/>
          <a:p>
            <a:fld id="{8CA3A47C-7A2A-4848-96D0-ED6D7F774159}" type="slidenum">
              <a:rPr lang="pl-PL" altLang="pl-PL" smtClean="0"/>
              <a:pPr/>
              <a:t>‹#›</a:t>
            </a:fld>
            <a:endParaRPr lang="pl-PL" altLang="pl-PL"/>
          </a:p>
        </p:txBody>
      </p:sp>
    </p:spTree>
    <p:extLst>
      <p:ext uri="{BB962C8B-B14F-4D97-AF65-F5344CB8AC3E}">
        <p14:creationId xmlns:p14="http://schemas.microsoft.com/office/powerpoint/2010/main" val="2911923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a:defRPr/>
            </a:pPr>
            <a:endParaRPr lang="pl-PL" altLang="pl-PL"/>
          </a:p>
        </p:txBody>
      </p:sp>
      <p:sp>
        <p:nvSpPr>
          <p:cNvPr id="6" name="Footer Placeholder 5"/>
          <p:cNvSpPr>
            <a:spLocks noGrp="1"/>
          </p:cNvSpPr>
          <p:nvPr>
            <p:ph type="ftr" sz="quarter" idx="11"/>
          </p:nvPr>
        </p:nvSpPr>
        <p:spPr/>
        <p:txBody>
          <a:bodyPr/>
          <a:lstStyle/>
          <a:p>
            <a:pPr>
              <a:defRPr/>
            </a:pPr>
            <a:endParaRPr lang="pl-PL" altLang="pl-PL"/>
          </a:p>
        </p:txBody>
      </p:sp>
      <p:sp>
        <p:nvSpPr>
          <p:cNvPr id="7" name="Slide Number Placeholder 6"/>
          <p:cNvSpPr>
            <a:spLocks noGrp="1"/>
          </p:cNvSpPr>
          <p:nvPr>
            <p:ph type="sldNum" sz="quarter" idx="12"/>
          </p:nvPr>
        </p:nvSpPr>
        <p:spPr/>
        <p:txBody>
          <a:bodyPr/>
          <a:lstStyle/>
          <a:p>
            <a:fld id="{6B5B29AB-3CEA-43E9-A149-522A02BC8646}" type="slidenum">
              <a:rPr lang="pl-PL" altLang="pl-PL" smtClean="0"/>
              <a:pPr/>
              <a:t>‹#›</a:t>
            </a:fld>
            <a:endParaRPr lang="pl-PL" altLang="pl-PL"/>
          </a:p>
        </p:txBody>
      </p:sp>
    </p:spTree>
    <p:extLst>
      <p:ext uri="{BB962C8B-B14F-4D97-AF65-F5344CB8AC3E}">
        <p14:creationId xmlns:p14="http://schemas.microsoft.com/office/powerpoint/2010/main" val="201331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pl-PL"/>
              <a:t>Kliknij, aby edytować styl</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pl-PL" altLang="pl-PL"/>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pl-PL" altLang="pl-PL"/>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29AC0666-AE47-41B0-9251-8EA6AD4D50EC}" type="slidenum">
              <a:rPr lang="pl-PL" altLang="pl-PL" smtClean="0"/>
              <a:pPr/>
              <a:t>‹#›</a:t>
            </a:fld>
            <a:endParaRPr lang="pl-PL" altLang="pl-PL"/>
          </a:p>
        </p:txBody>
      </p:sp>
    </p:spTree>
    <p:extLst>
      <p:ext uri="{BB962C8B-B14F-4D97-AF65-F5344CB8AC3E}">
        <p14:creationId xmlns:p14="http://schemas.microsoft.com/office/powerpoint/2010/main" val="4249371035"/>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6" r:id="rId17"/>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hyperlink" Target="http://docplayer.pl/29289915-Statystyka-matematyczna-testowanie-hipotez-i-estymacja-parametrow-wroclaw-r.html" TargetMode="Externa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docplayer.pl/58313929-Rachunek-prawdopodobienstwa-i-statystyka-matematyczna-estymacja-przedzialowa-parametrow-strukturalnych-zbiorowosci-generalnej.html" TargetMode="External"/><Relationship Id="rId7" Type="http://schemas.openxmlformats.org/officeDocument/2006/relationships/hyperlink" Target="docplayer.pl/47442774-Wyklad-10-estymacja-przedzialowa-przedzialy-ufnosci-dla-sredn.html" TargetMode="External"/><Relationship Id="rId2" Type="http://schemas.openxmlformats.org/officeDocument/2006/relationships/hyperlink" Target="http://www.statystyka-zadania.pl/przedzial-ufnosci-dla-sredniej/" TargetMode="External"/><Relationship Id="rId1" Type="http://schemas.openxmlformats.org/officeDocument/2006/relationships/slideLayout" Target="../slideLayouts/slideLayout2.xml"/><Relationship Id="rId6" Type="http://schemas.openxmlformats.org/officeDocument/2006/relationships/hyperlink" Target="http://docplayer.pl/29289915-Statystyka-matematyczna-testowanie-hipotez-i-estymacja-parametrow-wroclaw-r.html" TargetMode="External"/><Relationship Id="rId5" Type="http://schemas.openxmlformats.org/officeDocument/2006/relationships/hyperlink" Target="http://prac.im.pwr.edu.pl/~zak/wyklad8_tekst.pdf" TargetMode="External"/><Relationship Id="rId4" Type="http://schemas.openxmlformats.org/officeDocument/2006/relationships/hyperlink" Target="http://lublin.stat.gov.pl/gfx/lublin/userfiles/_public/sigma_kwadrat/weryfikacja_hipotez_statystycznych_.pdf"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259632" y="2852936"/>
            <a:ext cx="5826719" cy="782839"/>
          </a:xfrm>
        </p:spPr>
        <p:txBody>
          <a:bodyPr/>
          <a:lstStyle/>
          <a:p>
            <a:pPr algn="l"/>
            <a:r>
              <a:rPr lang="pl-PL" dirty="0"/>
              <a:t>Przedziały ufności</a:t>
            </a:r>
          </a:p>
        </p:txBody>
      </p:sp>
      <p:sp>
        <p:nvSpPr>
          <p:cNvPr id="4" name="Podtytuł 3">
            <a:extLst>
              <a:ext uri="{FF2B5EF4-FFF2-40B4-BE49-F238E27FC236}">
                <a16:creationId xmlns:a16="http://schemas.microsoft.com/office/drawing/2014/main" id="{3EF20FA8-5A20-458F-B120-D3F3C7CC0C1C}"/>
              </a:ext>
            </a:extLst>
          </p:cNvPr>
          <p:cNvSpPr>
            <a:spLocks noGrp="1"/>
          </p:cNvSpPr>
          <p:nvPr>
            <p:ph type="subTitle" idx="1"/>
          </p:nvPr>
        </p:nvSpPr>
        <p:spPr/>
        <p:txBody>
          <a:bodyPr/>
          <a:lstStyle/>
          <a:p>
            <a:endParaRPr lang="pl-PL"/>
          </a:p>
        </p:txBody>
      </p:sp>
    </p:spTree>
    <p:extLst>
      <p:ext uri="{BB962C8B-B14F-4D97-AF65-F5344CB8AC3E}">
        <p14:creationId xmlns:p14="http://schemas.microsoft.com/office/powerpoint/2010/main" val="2096310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2E9410F-688F-42CC-925B-0646A09C03BB}"/>
              </a:ext>
            </a:extLst>
          </p:cNvPr>
          <p:cNvSpPr>
            <a:spLocks noGrp="1"/>
          </p:cNvSpPr>
          <p:nvPr>
            <p:ph type="title"/>
          </p:nvPr>
        </p:nvSpPr>
        <p:spPr/>
        <p:txBody>
          <a:bodyPr/>
          <a:lstStyle/>
          <a:p>
            <a:r>
              <a:rPr lang="pl-PL" dirty="0"/>
              <a:t>Budowa przedziałów ufności </a:t>
            </a:r>
          </a:p>
        </p:txBody>
      </p:sp>
      <mc:AlternateContent xmlns:mc="http://schemas.openxmlformats.org/markup-compatibility/2006" xmlns:a14="http://schemas.microsoft.com/office/drawing/2010/main">
        <mc:Choice Requires="a14">
          <p:sp>
            <p:nvSpPr>
              <p:cNvPr id="3" name="Symbol zastępczy tekstu 2">
                <a:extLst>
                  <a:ext uri="{FF2B5EF4-FFF2-40B4-BE49-F238E27FC236}">
                    <a16:creationId xmlns:a16="http://schemas.microsoft.com/office/drawing/2014/main" id="{9416FAD7-9A2B-463A-A421-14722E27E869}"/>
                  </a:ext>
                </a:extLst>
              </p:cNvPr>
              <p:cNvSpPr>
                <a:spLocks noGrp="1"/>
              </p:cNvSpPr>
              <p:nvPr>
                <p:ph type="body" sz="half" idx="1"/>
              </p:nvPr>
            </p:nvSpPr>
            <p:spPr>
              <a:xfrm>
                <a:off x="323528" y="1342794"/>
                <a:ext cx="7344816" cy="1093216"/>
              </a:xfrm>
            </p:spPr>
            <p:txBody>
              <a:bodyPr>
                <a:normAutofit/>
              </a:bodyPr>
              <a:lstStyle/>
              <a:p>
                <a:pPr algn="just">
                  <a:lnSpc>
                    <a:spcPct val="120000"/>
                  </a:lnSpc>
                </a:pPr>
                <a:r>
                  <a:rPr lang="pl-PL" dirty="0">
                    <a:solidFill>
                      <a:schemeClr val="tx1"/>
                    </a:solidFill>
                  </a:rPr>
                  <a:t>Liczby </a:t>
                </a:r>
                <a14:m>
                  <m:oMath xmlns:m="http://schemas.openxmlformats.org/officeDocument/2006/math">
                    <m:sSub>
                      <m:sSubPr>
                        <m:ctrlPr>
                          <a:rPr lang="pl-PL" i="1" dirty="0">
                            <a:solidFill>
                              <a:schemeClr val="tx1"/>
                            </a:solidFill>
                            <a:latin typeface="Cambria Math" panose="02040503050406030204" pitchFamily="18" charset="0"/>
                          </a:rPr>
                        </m:ctrlPr>
                      </m:sSubPr>
                      <m:e>
                        <m:r>
                          <a:rPr lang="pl-PL" i="1" dirty="0">
                            <a:solidFill>
                              <a:schemeClr val="tx1"/>
                            </a:solidFill>
                            <a:latin typeface="Cambria Math" panose="02040503050406030204" pitchFamily="18" charset="0"/>
                          </a:rPr>
                          <m:t>𝑧</m:t>
                        </m:r>
                      </m:e>
                      <m:sub>
                        <m:f>
                          <m:fPr>
                            <m:ctrlPr>
                              <a:rPr lang="pl-PL" i="1" dirty="0">
                                <a:solidFill>
                                  <a:schemeClr val="tx1"/>
                                </a:solidFill>
                                <a:latin typeface="Cambria Math" panose="02040503050406030204" pitchFamily="18" charset="0"/>
                              </a:rPr>
                            </m:ctrlPr>
                          </m:fPr>
                          <m:num>
                            <m:r>
                              <a:rPr lang="pl-PL" i="1" dirty="0">
                                <a:solidFill>
                                  <a:schemeClr val="tx1"/>
                                </a:solidFill>
                                <a:latin typeface="Cambria Math" panose="02040503050406030204" pitchFamily="18" charset="0"/>
                              </a:rPr>
                              <m:t>𝛼</m:t>
                            </m:r>
                          </m:num>
                          <m:den>
                            <m:r>
                              <a:rPr lang="pl-PL" i="1" dirty="0">
                                <a:solidFill>
                                  <a:schemeClr val="tx1"/>
                                </a:solidFill>
                                <a:latin typeface="Cambria Math" panose="02040503050406030204" pitchFamily="18" charset="0"/>
                              </a:rPr>
                              <m:t>2</m:t>
                            </m:r>
                          </m:den>
                        </m:f>
                      </m:sub>
                    </m:sSub>
                  </m:oMath>
                </a14:m>
                <a:r>
                  <a:rPr lang="pl-PL" dirty="0">
                    <a:solidFill>
                      <a:schemeClr val="tx1"/>
                    </a:solidFill>
                  </a:rPr>
                  <a:t> i </a:t>
                </a:r>
                <a14:m>
                  <m:oMath xmlns:m="http://schemas.openxmlformats.org/officeDocument/2006/math">
                    <m:sSub>
                      <m:sSubPr>
                        <m:ctrlPr>
                          <a:rPr lang="pl-PL" i="1" dirty="0">
                            <a:solidFill>
                              <a:schemeClr val="tx1"/>
                            </a:solidFill>
                            <a:latin typeface="Cambria Math" panose="02040503050406030204" pitchFamily="18" charset="0"/>
                          </a:rPr>
                        </m:ctrlPr>
                      </m:sSubPr>
                      <m:e>
                        <m:r>
                          <a:rPr lang="pl-PL" i="1" dirty="0">
                            <a:solidFill>
                              <a:schemeClr val="tx1"/>
                            </a:solidFill>
                            <a:latin typeface="Cambria Math" panose="02040503050406030204" pitchFamily="18" charset="0"/>
                          </a:rPr>
                          <m:t>𝑧</m:t>
                        </m:r>
                      </m:e>
                      <m:sub>
                        <m:r>
                          <a:rPr lang="pl-PL" i="1" dirty="0">
                            <a:solidFill>
                              <a:schemeClr val="tx1"/>
                            </a:solidFill>
                            <a:latin typeface="Cambria Math" panose="02040503050406030204" pitchFamily="18" charset="0"/>
                          </a:rPr>
                          <m:t>1−</m:t>
                        </m:r>
                        <m:f>
                          <m:fPr>
                            <m:ctrlPr>
                              <a:rPr lang="pl-PL" i="1" dirty="0">
                                <a:solidFill>
                                  <a:schemeClr val="tx1"/>
                                </a:solidFill>
                                <a:latin typeface="Cambria Math" panose="02040503050406030204" pitchFamily="18" charset="0"/>
                              </a:rPr>
                            </m:ctrlPr>
                          </m:fPr>
                          <m:num>
                            <m:r>
                              <a:rPr lang="pl-PL" i="1" dirty="0">
                                <a:solidFill>
                                  <a:schemeClr val="tx1"/>
                                </a:solidFill>
                                <a:latin typeface="Cambria Math" panose="02040503050406030204" pitchFamily="18" charset="0"/>
                              </a:rPr>
                              <m:t>𝛼</m:t>
                            </m:r>
                          </m:num>
                          <m:den>
                            <m:r>
                              <a:rPr lang="pl-PL" i="1" dirty="0">
                                <a:solidFill>
                                  <a:schemeClr val="tx1"/>
                                </a:solidFill>
                                <a:latin typeface="Cambria Math" panose="02040503050406030204" pitchFamily="18" charset="0"/>
                              </a:rPr>
                              <m:t>2</m:t>
                            </m:r>
                          </m:den>
                        </m:f>
                      </m:sub>
                    </m:sSub>
                    <m:r>
                      <a:rPr lang="pl-PL" i="1" dirty="0">
                        <a:solidFill>
                          <a:schemeClr val="tx1"/>
                        </a:solidFill>
                        <a:latin typeface="Cambria Math" panose="02040503050406030204" pitchFamily="18" charset="0"/>
                      </a:rPr>
                      <m:t> </m:t>
                    </m:r>
                  </m:oMath>
                </a14:m>
                <a:r>
                  <a:rPr lang="pl-PL" dirty="0">
                    <a:solidFill>
                      <a:schemeClr val="tx1"/>
                    </a:solidFill>
                  </a:rPr>
                  <a:t> to </a:t>
                </a:r>
                <a:r>
                  <a:rPr lang="pl-PL" dirty="0" err="1">
                    <a:solidFill>
                      <a:schemeClr val="tx1"/>
                    </a:solidFill>
                  </a:rPr>
                  <a:t>kwantyle</a:t>
                </a:r>
                <a:r>
                  <a:rPr lang="pl-PL" dirty="0">
                    <a:solidFill>
                      <a:schemeClr val="tx1"/>
                    </a:solidFill>
                  </a:rPr>
                  <a:t> standardowego rozkładu normalnego rzędu </a:t>
                </a:r>
                <a14:m>
                  <m:oMath xmlns:m="http://schemas.openxmlformats.org/officeDocument/2006/math">
                    <m:f>
                      <m:fPr>
                        <m:ctrlPr>
                          <a:rPr lang="pl-PL" i="1" dirty="0">
                            <a:solidFill>
                              <a:schemeClr val="tx1"/>
                            </a:solidFill>
                            <a:latin typeface="Cambria Math" panose="02040503050406030204" pitchFamily="18" charset="0"/>
                          </a:rPr>
                        </m:ctrlPr>
                      </m:fPr>
                      <m:num>
                        <m:r>
                          <a:rPr lang="pl-PL" i="1" dirty="0">
                            <a:solidFill>
                              <a:schemeClr val="tx1"/>
                            </a:solidFill>
                            <a:latin typeface="Cambria Math" panose="02040503050406030204" pitchFamily="18" charset="0"/>
                          </a:rPr>
                          <m:t>𝛼</m:t>
                        </m:r>
                      </m:num>
                      <m:den>
                        <m:r>
                          <a:rPr lang="pl-PL" i="1" dirty="0">
                            <a:solidFill>
                              <a:schemeClr val="tx1"/>
                            </a:solidFill>
                            <a:latin typeface="Cambria Math" panose="02040503050406030204" pitchFamily="18" charset="0"/>
                          </a:rPr>
                          <m:t>2</m:t>
                        </m:r>
                      </m:den>
                    </m:f>
                  </m:oMath>
                </a14:m>
                <a:r>
                  <a:rPr lang="pl-PL" dirty="0">
                    <a:solidFill>
                      <a:schemeClr val="tx1"/>
                    </a:solidFill>
                  </a:rPr>
                  <a:t> i </a:t>
                </a:r>
                <a14:m>
                  <m:oMath xmlns:m="http://schemas.openxmlformats.org/officeDocument/2006/math">
                    <m:r>
                      <a:rPr lang="pl-PL" i="1" dirty="0">
                        <a:solidFill>
                          <a:schemeClr val="tx1"/>
                        </a:solidFill>
                        <a:latin typeface="Cambria Math" panose="02040503050406030204" pitchFamily="18" charset="0"/>
                      </a:rPr>
                      <m:t>1−</m:t>
                    </m:r>
                    <m:f>
                      <m:fPr>
                        <m:ctrlPr>
                          <a:rPr lang="pl-PL" i="1" dirty="0">
                            <a:solidFill>
                              <a:schemeClr val="tx1"/>
                            </a:solidFill>
                            <a:latin typeface="Cambria Math" panose="02040503050406030204" pitchFamily="18" charset="0"/>
                          </a:rPr>
                        </m:ctrlPr>
                      </m:fPr>
                      <m:num>
                        <m:r>
                          <a:rPr lang="pl-PL" i="1" dirty="0">
                            <a:solidFill>
                              <a:schemeClr val="tx1"/>
                            </a:solidFill>
                            <a:latin typeface="Cambria Math" panose="02040503050406030204" pitchFamily="18" charset="0"/>
                          </a:rPr>
                          <m:t>𝛼</m:t>
                        </m:r>
                      </m:num>
                      <m:den>
                        <m:r>
                          <a:rPr lang="pl-PL" i="1" dirty="0">
                            <a:solidFill>
                              <a:schemeClr val="tx1"/>
                            </a:solidFill>
                            <a:latin typeface="Cambria Math" panose="02040503050406030204" pitchFamily="18" charset="0"/>
                          </a:rPr>
                          <m:t>2</m:t>
                        </m:r>
                      </m:den>
                    </m:f>
                  </m:oMath>
                </a14:m>
                <a:r>
                  <a:rPr lang="pl-PL" dirty="0">
                    <a:solidFill>
                      <a:schemeClr val="tx1"/>
                    </a:solidFill>
                  </a:rPr>
                  <a:t>. Dla </a:t>
                </a:r>
                <a14:m>
                  <m:oMath xmlns:m="http://schemas.openxmlformats.org/officeDocument/2006/math">
                    <m:r>
                      <a:rPr lang="pl-PL" i="1" dirty="0">
                        <a:solidFill>
                          <a:schemeClr val="tx1"/>
                        </a:solidFill>
                        <a:latin typeface="Cambria Math" panose="02040503050406030204" pitchFamily="18" charset="0"/>
                      </a:rPr>
                      <m:t>𝛼</m:t>
                    </m:r>
                    <m:r>
                      <a:rPr lang="pl-PL" b="0" i="1" dirty="0" smtClean="0">
                        <a:solidFill>
                          <a:schemeClr val="tx1"/>
                        </a:solidFill>
                        <a:latin typeface="Cambria Math" panose="02040503050406030204" pitchFamily="18" charset="0"/>
                      </a:rPr>
                      <m:t>=0,05</m:t>
                    </m:r>
                  </m:oMath>
                </a14:m>
                <a:r>
                  <a:rPr lang="pl-PL" dirty="0">
                    <a:solidFill>
                      <a:schemeClr val="tx1"/>
                    </a:solidFill>
                  </a:rPr>
                  <a:t> wynoszą </a:t>
                </a:r>
                <a14:m>
                  <m:oMath xmlns:m="http://schemas.openxmlformats.org/officeDocument/2006/math">
                    <m:sSub>
                      <m:sSubPr>
                        <m:ctrlPr>
                          <a:rPr lang="pl-PL" i="1" dirty="0">
                            <a:solidFill>
                              <a:schemeClr val="tx1"/>
                            </a:solidFill>
                            <a:latin typeface="Cambria Math" panose="02040503050406030204" pitchFamily="18" charset="0"/>
                          </a:rPr>
                        </m:ctrlPr>
                      </m:sSubPr>
                      <m:e>
                        <m:r>
                          <a:rPr lang="pl-PL" i="1" dirty="0">
                            <a:solidFill>
                              <a:schemeClr val="tx1"/>
                            </a:solidFill>
                            <a:latin typeface="Cambria Math" panose="02040503050406030204" pitchFamily="18" charset="0"/>
                          </a:rPr>
                          <m:t>𝑧</m:t>
                        </m:r>
                      </m:e>
                      <m:sub>
                        <m:r>
                          <a:rPr lang="pl-PL" b="0" i="1" dirty="0" smtClean="0">
                            <a:solidFill>
                              <a:schemeClr val="tx1"/>
                            </a:solidFill>
                            <a:latin typeface="Cambria Math" panose="02040503050406030204" pitchFamily="18" charset="0"/>
                          </a:rPr>
                          <m:t>0,025</m:t>
                        </m:r>
                      </m:sub>
                    </m:sSub>
                    <m:r>
                      <a:rPr lang="pl-PL" b="0" i="1" dirty="0" smtClean="0">
                        <a:solidFill>
                          <a:schemeClr val="tx1"/>
                        </a:solidFill>
                        <a:latin typeface="Cambria Math" panose="02040503050406030204" pitchFamily="18" charset="0"/>
                      </a:rPr>
                      <m:t>=−1,96</m:t>
                    </m:r>
                  </m:oMath>
                </a14:m>
                <a:r>
                  <a:rPr lang="pl-PL" dirty="0">
                    <a:solidFill>
                      <a:schemeClr val="tx1"/>
                    </a:solidFill>
                  </a:rPr>
                  <a:t>, </a:t>
                </a:r>
                <a14:m>
                  <m:oMath xmlns:m="http://schemas.openxmlformats.org/officeDocument/2006/math">
                    <m:sSub>
                      <m:sSubPr>
                        <m:ctrlPr>
                          <a:rPr lang="pl-PL" i="1" dirty="0">
                            <a:solidFill>
                              <a:schemeClr val="tx1"/>
                            </a:solidFill>
                            <a:latin typeface="Cambria Math" panose="02040503050406030204" pitchFamily="18" charset="0"/>
                          </a:rPr>
                        </m:ctrlPr>
                      </m:sSubPr>
                      <m:e>
                        <m:r>
                          <a:rPr lang="pl-PL" i="1" dirty="0">
                            <a:solidFill>
                              <a:schemeClr val="tx1"/>
                            </a:solidFill>
                            <a:latin typeface="Cambria Math" panose="02040503050406030204" pitchFamily="18" charset="0"/>
                          </a:rPr>
                          <m:t>𝑧</m:t>
                        </m:r>
                      </m:e>
                      <m:sub>
                        <m:r>
                          <a:rPr lang="pl-PL" b="0" i="1" dirty="0" smtClean="0">
                            <a:solidFill>
                              <a:schemeClr val="tx1"/>
                            </a:solidFill>
                            <a:latin typeface="Cambria Math" panose="02040503050406030204" pitchFamily="18" charset="0"/>
                          </a:rPr>
                          <m:t>0,975</m:t>
                        </m:r>
                      </m:sub>
                    </m:sSub>
                    <m:r>
                      <a:rPr lang="pl-PL" b="0" i="1" dirty="0" smtClean="0">
                        <a:solidFill>
                          <a:schemeClr val="tx1"/>
                        </a:solidFill>
                        <a:latin typeface="Cambria Math" panose="02040503050406030204" pitchFamily="18" charset="0"/>
                      </a:rPr>
                      <m:t>=1,96</m:t>
                    </m:r>
                  </m:oMath>
                </a14:m>
                <a:endParaRPr lang="pl-PL" dirty="0">
                  <a:solidFill>
                    <a:schemeClr val="tx1"/>
                  </a:solidFill>
                </a:endParaRPr>
              </a:p>
            </p:txBody>
          </p:sp>
        </mc:Choice>
        <mc:Fallback xmlns="">
          <p:sp>
            <p:nvSpPr>
              <p:cNvPr id="3" name="Symbol zastępczy tekstu 2">
                <a:extLst>
                  <a:ext uri="{FF2B5EF4-FFF2-40B4-BE49-F238E27FC236}">
                    <a16:creationId xmlns:a16="http://schemas.microsoft.com/office/drawing/2014/main" id="{9416FAD7-9A2B-463A-A421-14722E27E869}"/>
                  </a:ext>
                </a:extLst>
              </p:cNvPr>
              <p:cNvSpPr>
                <a:spLocks noGrp="1" noRot="1" noChangeAspect="1" noMove="1" noResize="1" noEditPoints="1" noAdjustHandles="1" noChangeArrowheads="1" noChangeShapeType="1" noTextEdit="1"/>
              </p:cNvSpPr>
              <p:nvPr>
                <p:ph type="body" sz="half" idx="1"/>
              </p:nvPr>
            </p:nvSpPr>
            <p:spPr>
              <a:xfrm>
                <a:off x="323528" y="1342794"/>
                <a:ext cx="7344816" cy="1093216"/>
              </a:xfrm>
              <a:blipFill>
                <a:blip r:embed="rId2"/>
                <a:stretch>
                  <a:fillRect l="-166" r="-747"/>
                </a:stretch>
              </a:blipFill>
            </p:spPr>
            <p:txBody>
              <a:bodyPr/>
              <a:lstStyle/>
              <a:p>
                <a:r>
                  <a:rPr lang="pl-PL">
                    <a:noFill/>
                  </a:rPr>
                  <a:t> </a:t>
                </a:r>
              </a:p>
            </p:txBody>
          </p:sp>
        </mc:Fallback>
      </mc:AlternateContent>
      <p:sp>
        <p:nvSpPr>
          <p:cNvPr id="6" name="Symbol zastępczy numeru slajdu 5">
            <a:extLst>
              <a:ext uri="{FF2B5EF4-FFF2-40B4-BE49-F238E27FC236}">
                <a16:creationId xmlns:a16="http://schemas.microsoft.com/office/drawing/2014/main" id="{8A62BC36-9DDF-4131-AA2B-279437934DE8}"/>
              </a:ext>
            </a:extLst>
          </p:cNvPr>
          <p:cNvSpPr>
            <a:spLocks noGrp="1"/>
          </p:cNvSpPr>
          <p:nvPr>
            <p:ph type="sldNum" sz="quarter" idx="11"/>
          </p:nvPr>
        </p:nvSpPr>
        <p:spPr/>
        <p:txBody>
          <a:bodyPr/>
          <a:lstStyle/>
          <a:p>
            <a:fld id="{DBCA605C-C72D-4B44-8DE4-2A0270D723F6}" type="slidenum">
              <a:rPr lang="pl-PL" altLang="pl-PL" smtClean="0"/>
              <a:pPr/>
              <a:t>10</a:t>
            </a:fld>
            <a:endParaRPr lang="pl-PL" altLang="pl-PL"/>
          </a:p>
        </p:txBody>
      </p:sp>
      <p:pic>
        <p:nvPicPr>
          <p:cNvPr id="4" name="Obraz 3">
            <a:extLst>
              <a:ext uri="{FF2B5EF4-FFF2-40B4-BE49-F238E27FC236}">
                <a16:creationId xmlns:a16="http://schemas.microsoft.com/office/drawing/2014/main" id="{FD391E5D-F9F8-4F18-B092-456218657B84}"/>
              </a:ext>
            </a:extLst>
          </p:cNvPr>
          <p:cNvPicPr>
            <a:picLocks noChangeAspect="1"/>
          </p:cNvPicPr>
          <p:nvPr/>
        </p:nvPicPr>
        <p:blipFill>
          <a:blip r:embed="rId3"/>
          <a:stretch>
            <a:fillRect/>
          </a:stretch>
        </p:blipFill>
        <p:spPr>
          <a:xfrm>
            <a:off x="1331640" y="2436010"/>
            <a:ext cx="5832648" cy="4233350"/>
          </a:xfrm>
          <a:prstGeom prst="rect">
            <a:avLst/>
          </a:prstGeom>
        </p:spPr>
      </p:pic>
    </p:spTree>
    <p:extLst>
      <p:ext uri="{BB962C8B-B14F-4D97-AF65-F5344CB8AC3E}">
        <p14:creationId xmlns:p14="http://schemas.microsoft.com/office/powerpoint/2010/main" val="4255263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2E9410F-688F-42CC-925B-0646A09C03BB}"/>
              </a:ext>
            </a:extLst>
          </p:cNvPr>
          <p:cNvSpPr>
            <a:spLocks noGrp="1"/>
          </p:cNvSpPr>
          <p:nvPr>
            <p:ph type="title"/>
          </p:nvPr>
        </p:nvSpPr>
        <p:spPr/>
        <p:txBody>
          <a:bodyPr/>
          <a:lstStyle/>
          <a:p>
            <a:r>
              <a:rPr lang="pl-PL" dirty="0"/>
              <a:t>Budowa przedziałów ufności </a:t>
            </a:r>
          </a:p>
        </p:txBody>
      </p:sp>
      <mc:AlternateContent xmlns:mc="http://schemas.openxmlformats.org/markup-compatibility/2006" xmlns:a14="http://schemas.microsoft.com/office/drawing/2010/main">
        <mc:Choice Requires="a14">
          <p:sp>
            <p:nvSpPr>
              <p:cNvPr id="3" name="Symbol zastępczy tekstu 2">
                <a:extLst>
                  <a:ext uri="{FF2B5EF4-FFF2-40B4-BE49-F238E27FC236}">
                    <a16:creationId xmlns:a16="http://schemas.microsoft.com/office/drawing/2014/main" id="{9416FAD7-9A2B-463A-A421-14722E27E869}"/>
                  </a:ext>
                </a:extLst>
              </p:cNvPr>
              <p:cNvSpPr>
                <a:spLocks noGrp="1"/>
              </p:cNvSpPr>
              <p:nvPr>
                <p:ph type="body" sz="half" idx="1"/>
              </p:nvPr>
            </p:nvSpPr>
            <p:spPr>
              <a:xfrm>
                <a:off x="323528" y="1342794"/>
                <a:ext cx="7344816" cy="5058006"/>
              </a:xfrm>
            </p:spPr>
            <p:txBody>
              <a:bodyPr>
                <a:normAutofit/>
              </a:bodyPr>
              <a:lstStyle/>
              <a:p>
                <a:pPr marL="0" indent="0">
                  <a:lnSpc>
                    <a:spcPct val="125000"/>
                  </a:lnSpc>
                  <a:spcBef>
                    <a:spcPts val="0"/>
                  </a:spcBef>
                  <a:buNone/>
                </a:pPr>
                <a:r>
                  <a:rPr lang="pl-PL" dirty="0">
                    <a:solidFill>
                      <a:schemeClr val="tx1"/>
                    </a:solidFill>
                  </a:rPr>
                  <a:t>Zauważmy dalej, że z symetryczności standardowego rozkładu normalnego wynika, że </a:t>
                </a:r>
              </a:p>
              <a:p>
                <a:pPr marL="0" indent="0">
                  <a:lnSpc>
                    <a:spcPct val="125000"/>
                  </a:lnSpc>
                  <a:spcBef>
                    <a:spcPts val="0"/>
                  </a:spcBef>
                  <a:buNone/>
                </a:pPr>
                <a14:m>
                  <m:oMathPara xmlns:m="http://schemas.openxmlformats.org/officeDocument/2006/math">
                    <m:oMathParaPr>
                      <m:jc m:val="centerGroup"/>
                    </m:oMathParaPr>
                    <m:oMath xmlns:m="http://schemas.openxmlformats.org/officeDocument/2006/math">
                      <m:sSub>
                        <m:sSubPr>
                          <m:ctrlPr>
                            <a:rPr lang="pl-PL" sz="2000" i="1" dirty="0">
                              <a:solidFill>
                                <a:schemeClr val="tx1"/>
                              </a:solidFill>
                              <a:latin typeface="Cambria Math" panose="02040503050406030204" pitchFamily="18" charset="0"/>
                            </a:rPr>
                          </m:ctrlPr>
                        </m:sSubPr>
                        <m:e>
                          <m:r>
                            <a:rPr lang="pl-PL" sz="2000" i="1" dirty="0">
                              <a:solidFill>
                                <a:schemeClr val="tx1"/>
                              </a:solidFill>
                              <a:latin typeface="Cambria Math" panose="02040503050406030204" pitchFamily="18" charset="0"/>
                            </a:rPr>
                            <m:t>𝑧</m:t>
                          </m:r>
                        </m:e>
                        <m:sub>
                          <m:f>
                            <m:fPr>
                              <m:ctrlPr>
                                <a:rPr lang="pl-PL" sz="2000" i="1" dirty="0">
                                  <a:solidFill>
                                    <a:schemeClr val="tx1"/>
                                  </a:solidFill>
                                  <a:latin typeface="Cambria Math" panose="02040503050406030204" pitchFamily="18" charset="0"/>
                                </a:rPr>
                              </m:ctrlPr>
                            </m:fPr>
                            <m:num>
                              <m:r>
                                <a:rPr lang="pl-PL" sz="2000" i="1" dirty="0">
                                  <a:solidFill>
                                    <a:schemeClr val="tx1"/>
                                  </a:solidFill>
                                  <a:latin typeface="Cambria Math" panose="02040503050406030204" pitchFamily="18" charset="0"/>
                                </a:rPr>
                                <m:t>𝛼</m:t>
                              </m:r>
                            </m:num>
                            <m:den>
                              <m:r>
                                <a:rPr lang="pl-PL" sz="2000" i="1" dirty="0">
                                  <a:solidFill>
                                    <a:schemeClr val="tx1"/>
                                  </a:solidFill>
                                  <a:latin typeface="Cambria Math" panose="02040503050406030204" pitchFamily="18" charset="0"/>
                                </a:rPr>
                                <m:t>2</m:t>
                              </m:r>
                            </m:den>
                          </m:f>
                        </m:sub>
                      </m:sSub>
                      <m:r>
                        <a:rPr lang="pl-PL" sz="2000" b="0" i="0" dirty="0" smtClean="0">
                          <a:solidFill>
                            <a:schemeClr val="tx1"/>
                          </a:solidFill>
                          <a:latin typeface="Cambria Math" panose="02040503050406030204" pitchFamily="18" charset="0"/>
                        </a:rPr>
                        <m:t>=</m:t>
                      </m:r>
                      <m:r>
                        <a:rPr lang="pl-PL" sz="2000" b="0" i="1" dirty="0" smtClean="0">
                          <a:solidFill>
                            <a:schemeClr val="tx1"/>
                          </a:solidFill>
                          <a:latin typeface="Cambria Math" panose="02040503050406030204" pitchFamily="18" charset="0"/>
                        </a:rPr>
                        <m:t>−</m:t>
                      </m:r>
                      <m:sSub>
                        <m:sSubPr>
                          <m:ctrlPr>
                            <a:rPr lang="pl-PL" sz="2000" i="1" dirty="0">
                              <a:solidFill>
                                <a:schemeClr val="tx1"/>
                              </a:solidFill>
                              <a:latin typeface="Cambria Math" panose="02040503050406030204" pitchFamily="18" charset="0"/>
                            </a:rPr>
                          </m:ctrlPr>
                        </m:sSubPr>
                        <m:e>
                          <m:r>
                            <a:rPr lang="pl-PL" sz="2000" i="1" dirty="0">
                              <a:solidFill>
                                <a:schemeClr val="tx1"/>
                              </a:solidFill>
                              <a:latin typeface="Cambria Math" panose="02040503050406030204" pitchFamily="18" charset="0"/>
                            </a:rPr>
                            <m:t>𝑧</m:t>
                          </m:r>
                        </m:e>
                        <m:sub>
                          <m:r>
                            <a:rPr lang="pl-PL" sz="2000" i="1" dirty="0">
                              <a:solidFill>
                                <a:schemeClr val="tx1"/>
                              </a:solidFill>
                              <a:latin typeface="Cambria Math" panose="02040503050406030204" pitchFamily="18" charset="0"/>
                            </a:rPr>
                            <m:t>1−</m:t>
                          </m:r>
                          <m:f>
                            <m:fPr>
                              <m:ctrlPr>
                                <a:rPr lang="pl-PL" sz="2000" i="1" dirty="0">
                                  <a:solidFill>
                                    <a:schemeClr val="tx1"/>
                                  </a:solidFill>
                                  <a:latin typeface="Cambria Math" panose="02040503050406030204" pitchFamily="18" charset="0"/>
                                </a:rPr>
                              </m:ctrlPr>
                            </m:fPr>
                            <m:num>
                              <m:r>
                                <a:rPr lang="pl-PL" sz="2000" i="1" dirty="0">
                                  <a:solidFill>
                                    <a:schemeClr val="tx1"/>
                                  </a:solidFill>
                                  <a:latin typeface="Cambria Math" panose="02040503050406030204" pitchFamily="18" charset="0"/>
                                </a:rPr>
                                <m:t>𝛼</m:t>
                              </m:r>
                            </m:num>
                            <m:den>
                              <m:r>
                                <a:rPr lang="pl-PL" sz="2000" i="1" dirty="0">
                                  <a:solidFill>
                                    <a:schemeClr val="tx1"/>
                                  </a:solidFill>
                                  <a:latin typeface="Cambria Math" panose="02040503050406030204" pitchFamily="18" charset="0"/>
                                </a:rPr>
                                <m:t>2</m:t>
                              </m:r>
                            </m:den>
                          </m:f>
                        </m:sub>
                      </m:sSub>
                    </m:oMath>
                  </m:oMathPara>
                </a14:m>
                <a:endParaRPr lang="pl-PL" dirty="0">
                  <a:solidFill>
                    <a:schemeClr val="tx1"/>
                  </a:solidFill>
                </a:endParaRPr>
              </a:p>
              <a:p>
                <a:pPr marL="0" indent="0">
                  <a:lnSpc>
                    <a:spcPct val="125000"/>
                  </a:lnSpc>
                  <a:spcBef>
                    <a:spcPts val="0"/>
                  </a:spcBef>
                  <a:buNone/>
                </a:pPr>
                <a:r>
                  <a:rPr lang="pl-PL" dirty="0">
                    <a:solidFill>
                      <a:schemeClr val="tx1"/>
                    </a:solidFill>
                  </a:rPr>
                  <a:t>Jeżeli </a:t>
                </a:r>
                <a14:m>
                  <m:oMath xmlns:m="http://schemas.openxmlformats.org/officeDocument/2006/math">
                    <m:r>
                      <m:rPr>
                        <m:sty m:val="p"/>
                      </m:rPr>
                      <a:rPr lang="pl-PL" dirty="0">
                        <a:solidFill>
                          <a:schemeClr val="tx1"/>
                        </a:solidFill>
                        <a:latin typeface="Cambria Math" panose="02040503050406030204" pitchFamily="18" charset="0"/>
                      </a:rPr>
                      <m:t>Z</m:t>
                    </m:r>
                  </m:oMath>
                </a14:m>
                <a:r>
                  <a:rPr lang="pl-PL" dirty="0">
                    <a:solidFill>
                      <a:schemeClr val="tx1"/>
                    </a:solidFill>
                  </a:rPr>
                  <a:t> zostało uzyskane ze zmiennej </a:t>
                </a:r>
                <a14:m>
                  <m:oMath xmlns:m="http://schemas.openxmlformats.org/officeDocument/2006/math">
                    <m:r>
                      <m:rPr>
                        <m:sty m:val="p"/>
                      </m:rPr>
                      <a:rPr lang="pl-PL" dirty="0">
                        <a:solidFill>
                          <a:schemeClr val="tx1"/>
                        </a:solidFill>
                        <a:latin typeface="Cambria Math" panose="02040503050406030204" pitchFamily="18" charset="0"/>
                      </a:rPr>
                      <m:t>X</m:t>
                    </m:r>
                  </m:oMath>
                </a14:m>
                <a:r>
                  <a:rPr lang="pl-PL" dirty="0">
                    <a:solidFill>
                      <a:schemeClr val="tx1"/>
                    </a:solidFill>
                  </a:rPr>
                  <a:t> poprzez przekształcenie </a:t>
                </a:r>
              </a:p>
              <a:p>
                <a:pPr marL="0" indent="0" algn="ctr">
                  <a:lnSpc>
                    <a:spcPct val="125000"/>
                  </a:lnSpc>
                  <a:spcBef>
                    <a:spcPts val="0"/>
                  </a:spcBef>
                  <a:buNone/>
                </a:pPr>
                <a14:m>
                  <m:oMathPara xmlns:m="http://schemas.openxmlformats.org/officeDocument/2006/math">
                    <m:oMathParaPr>
                      <m:jc m:val="centerGroup"/>
                    </m:oMathParaPr>
                    <m:oMath xmlns:m="http://schemas.openxmlformats.org/officeDocument/2006/math">
                      <m:r>
                        <m:rPr>
                          <m:sty m:val="p"/>
                        </m:rPr>
                        <a:rPr lang="pl-PL" sz="2000" dirty="0">
                          <a:solidFill>
                            <a:schemeClr val="tx1"/>
                          </a:solidFill>
                          <a:latin typeface="Cambria Math" panose="02040503050406030204" pitchFamily="18" charset="0"/>
                        </a:rPr>
                        <m:t>Z</m:t>
                      </m:r>
                      <m:r>
                        <a:rPr lang="pl-PL" sz="2000" dirty="0">
                          <a:solidFill>
                            <a:schemeClr val="tx1"/>
                          </a:solidFill>
                          <a:latin typeface="Cambria Math" panose="02040503050406030204" pitchFamily="18" charset="0"/>
                        </a:rPr>
                        <m:t>=</m:t>
                      </m:r>
                      <m:f>
                        <m:fPr>
                          <m:ctrlPr>
                            <a:rPr lang="pl-PL" sz="2000" i="1" dirty="0">
                              <a:solidFill>
                                <a:schemeClr val="tx1"/>
                              </a:solidFill>
                              <a:latin typeface="Cambria Math" panose="02040503050406030204" pitchFamily="18" charset="0"/>
                            </a:rPr>
                          </m:ctrlPr>
                        </m:fPr>
                        <m:num>
                          <m:r>
                            <m:rPr>
                              <m:sty m:val="p"/>
                            </m:rPr>
                            <a:rPr lang="pl-PL" sz="2000" dirty="0">
                              <a:solidFill>
                                <a:schemeClr val="tx1"/>
                              </a:solidFill>
                              <a:latin typeface="Cambria Math" panose="02040503050406030204" pitchFamily="18" charset="0"/>
                            </a:rPr>
                            <m:t>X</m:t>
                          </m:r>
                          <m:r>
                            <a:rPr lang="pl-PL" sz="2000" dirty="0">
                              <a:solidFill>
                                <a:schemeClr val="tx1"/>
                              </a:solidFill>
                              <a:latin typeface="Cambria Math" panose="02040503050406030204" pitchFamily="18" charset="0"/>
                            </a:rPr>
                            <m:t>−</m:t>
                          </m:r>
                          <m:r>
                            <a:rPr lang="pl-PL" sz="2000" i="1" dirty="0">
                              <a:solidFill>
                                <a:schemeClr val="tx1"/>
                              </a:solidFill>
                              <a:latin typeface="Cambria Math" panose="02040503050406030204" pitchFamily="18" charset="0"/>
                            </a:rPr>
                            <m:t>𝜇</m:t>
                          </m:r>
                        </m:num>
                        <m:den>
                          <m:r>
                            <a:rPr lang="pl-PL" sz="2000" i="1" dirty="0">
                              <a:solidFill>
                                <a:schemeClr val="tx1"/>
                              </a:solidFill>
                              <a:latin typeface="Cambria Math" panose="02040503050406030204" pitchFamily="18" charset="0"/>
                            </a:rPr>
                            <m:t>𝜎</m:t>
                          </m:r>
                        </m:den>
                      </m:f>
                      <m:r>
                        <a:rPr lang="pl-PL" sz="2000" b="0" i="1" dirty="0" smtClean="0">
                          <a:solidFill>
                            <a:schemeClr val="tx1"/>
                          </a:solidFill>
                          <a:latin typeface="Cambria Math" panose="02040503050406030204" pitchFamily="18" charset="0"/>
                        </a:rPr>
                        <m:t>,</m:t>
                      </m:r>
                    </m:oMath>
                  </m:oMathPara>
                </a14:m>
                <a:endParaRPr lang="pl-PL" i="1" dirty="0">
                  <a:solidFill>
                    <a:schemeClr val="tx1"/>
                  </a:solidFill>
                  <a:latin typeface="Cambria Math" panose="02040503050406030204" pitchFamily="18" charset="0"/>
                </a:endParaRPr>
              </a:p>
              <a:p>
                <a:pPr marL="0" indent="0" algn="just">
                  <a:lnSpc>
                    <a:spcPct val="125000"/>
                  </a:lnSpc>
                  <a:spcBef>
                    <a:spcPts val="0"/>
                  </a:spcBef>
                  <a:buNone/>
                </a:pPr>
                <a:r>
                  <a:rPr lang="pl-PL" dirty="0">
                    <a:solidFill>
                      <a:schemeClr val="tx1"/>
                    </a:solidFill>
                  </a:rPr>
                  <a:t>to</a:t>
                </a:r>
              </a:p>
              <a:p>
                <a:pPr marL="0" indent="0" algn="ctr">
                  <a:lnSpc>
                    <a:spcPct val="125000"/>
                  </a:lnSpc>
                  <a:spcBef>
                    <a:spcPts val="0"/>
                  </a:spcBef>
                  <a:buNone/>
                </a:pPr>
                <a14:m>
                  <m:oMathPara xmlns:m="http://schemas.openxmlformats.org/officeDocument/2006/math">
                    <m:oMathParaPr>
                      <m:jc m:val="centerGroup"/>
                    </m:oMathParaPr>
                    <m:oMath xmlns:m="http://schemas.openxmlformats.org/officeDocument/2006/math">
                      <m:r>
                        <a:rPr lang="pl-PL" sz="2000" i="1" dirty="0">
                          <a:solidFill>
                            <a:schemeClr val="tx1"/>
                          </a:solidFill>
                          <a:latin typeface="Cambria Math" panose="02040503050406030204" pitchFamily="18" charset="0"/>
                        </a:rPr>
                        <m:t>𝑃</m:t>
                      </m:r>
                      <m:d>
                        <m:dPr>
                          <m:ctrlPr>
                            <a:rPr lang="pl-PL" sz="2000" i="1" dirty="0">
                              <a:solidFill>
                                <a:schemeClr val="tx1"/>
                              </a:solidFill>
                              <a:latin typeface="Cambria Math" panose="02040503050406030204" pitchFamily="18" charset="0"/>
                            </a:rPr>
                          </m:ctrlPr>
                        </m:dPr>
                        <m:e>
                          <m:r>
                            <a:rPr lang="pl-PL" sz="2000" b="0" i="1" dirty="0" smtClean="0">
                              <a:solidFill>
                                <a:schemeClr val="tx1"/>
                              </a:solidFill>
                              <a:latin typeface="Cambria Math" panose="02040503050406030204" pitchFamily="18" charset="0"/>
                            </a:rPr>
                            <m:t>−</m:t>
                          </m:r>
                          <m:sSub>
                            <m:sSubPr>
                              <m:ctrlPr>
                                <a:rPr lang="pl-PL" sz="2000" i="1" dirty="0">
                                  <a:solidFill>
                                    <a:schemeClr val="tx1"/>
                                  </a:solidFill>
                                  <a:latin typeface="Cambria Math" panose="02040503050406030204" pitchFamily="18" charset="0"/>
                                </a:rPr>
                              </m:ctrlPr>
                            </m:sSubPr>
                            <m:e>
                              <m:r>
                                <a:rPr lang="pl-PL" sz="2000" i="1" dirty="0">
                                  <a:solidFill>
                                    <a:schemeClr val="tx1"/>
                                  </a:solidFill>
                                  <a:latin typeface="Cambria Math" panose="02040503050406030204" pitchFamily="18" charset="0"/>
                                </a:rPr>
                                <m:t>𝑧</m:t>
                              </m:r>
                            </m:e>
                            <m:sub>
                              <m:r>
                                <a:rPr lang="pl-PL" sz="2000" i="1" dirty="0">
                                  <a:solidFill>
                                    <a:schemeClr val="tx1"/>
                                  </a:solidFill>
                                  <a:latin typeface="Cambria Math" panose="02040503050406030204" pitchFamily="18" charset="0"/>
                                </a:rPr>
                                <m:t>1−</m:t>
                              </m:r>
                              <m:f>
                                <m:fPr>
                                  <m:ctrlPr>
                                    <a:rPr lang="pl-PL" sz="2000" i="1" dirty="0">
                                      <a:solidFill>
                                        <a:schemeClr val="tx1"/>
                                      </a:solidFill>
                                      <a:latin typeface="Cambria Math" panose="02040503050406030204" pitchFamily="18" charset="0"/>
                                    </a:rPr>
                                  </m:ctrlPr>
                                </m:fPr>
                                <m:num>
                                  <m:r>
                                    <a:rPr lang="pl-PL" sz="2000" i="1" dirty="0">
                                      <a:solidFill>
                                        <a:schemeClr val="tx1"/>
                                      </a:solidFill>
                                      <a:latin typeface="Cambria Math" panose="02040503050406030204" pitchFamily="18" charset="0"/>
                                    </a:rPr>
                                    <m:t>𝛼</m:t>
                                  </m:r>
                                </m:num>
                                <m:den>
                                  <m:r>
                                    <a:rPr lang="pl-PL" sz="2000" i="1" dirty="0">
                                      <a:solidFill>
                                        <a:schemeClr val="tx1"/>
                                      </a:solidFill>
                                      <a:latin typeface="Cambria Math" panose="02040503050406030204" pitchFamily="18" charset="0"/>
                                    </a:rPr>
                                    <m:t>2</m:t>
                                  </m:r>
                                </m:den>
                              </m:f>
                            </m:sub>
                          </m:sSub>
                          <m:r>
                            <a:rPr lang="pl-PL" sz="2000" i="1" dirty="0">
                              <a:solidFill>
                                <a:schemeClr val="tx1"/>
                              </a:solidFill>
                              <a:latin typeface="Cambria Math" panose="02040503050406030204" pitchFamily="18" charset="0"/>
                            </a:rPr>
                            <m:t>&lt;</m:t>
                          </m:r>
                          <m:r>
                            <a:rPr lang="pl-PL" sz="2000" i="1" dirty="0">
                              <a:solidFill>
                                <a:schemeClr val="tx1"/>
                              </a:solidFill>
                              <a:latin typeface="Cambria Math" panose="02040503050406030204" pitchFamily="18" charset="0"/>
                            </a:rPr>
                            <m:t>𝑍</m:t>
                          </m:r>
                          <m:r>
                            <a:rPr lang="pl-PL" sz="2000" i="1" dirty="0">
                              <a:solidFill>
                                <a:schemeClr val="tx1"/>
                              </a:solidFill>
                              <a:latin typeface="Cambria Math" panose="02040503050406030204" pitchFamily="18" charset="0"/>
                            </a:rPr>
                            <m:t>&lt;</m:t>
                          </m:r>
                          <m:sSub>
                            <m:sSubPr>
                              <m:ctrlPr>
                                <a:rPr lang="pl-PL" sz="2000" i="1" dirty="0">
                                  <a:solidFill>
                                    <a:schemeClr val="tx1"/>
                                  </a:solidFill>
                                  <a:latin typeface="Cambria Math" panose="02040503050406030204" pitchFamily="18" charset="0"/>
                                </a:rPr>
                              </m:ctrlPr>
                            </m:sSubPr>
                            <m:e>
                              <m:r>
                                <a:rPr lang="pl-PL" sz="2000" i="1" dirty="0">
                                  <a:solidFill>
                                    <a:schemeClr val="tx1"/>
                                  </a:solidFill>
                                  <a:latin typeface="Cambria Math" panose="02040503050406030204" pitchFamily="18" charset="0"/>
                                </a:rPr>
                                <m:t>𝑧</m:t>
                              </m:r>
                            </m:e>
                            <m:sub>
                              <m:r>
                                <a:rPr lang="pl-PL" sz="2000" i="1" dirty="0">
                                  <a:solidFill>
                                    <a:schemeClr val="tx1"/>
                                  </a:solidFill>
                                  <a:latin typeface="Cambria Math" panose="02040503050406030204" pitchFamily="18" charset="0"/>
                                </a:rPr>
                                <m:t>1−</m:t>
                              </m:r>
                              <m:f>
                                <m:fPr>
                                  <m:ctrlPr>
                                    <a:rPr lang="pl-PL" sz="2000" i="1" dirty="0">
                                      <a:solidFill>
                                        <a:schemeClr val="tx1"/>
                                      </a:solidFill>
                                      <a:latin typeface="Cambria Math" panose="02040503050406030204" pitchFamily="18" charset="0"/>
                                    </a:rPr>
                                  </m:ctrlPr>
                                </m:fPr>
                                <m:num>
                                  <m:r>
                                    <a:rPr lang="pl-PL" sz="2000" i="1" dirty="0">
                                      <a:solidFill>
                                        <a:schemeClr val="tx1"/>
                                      </a:solidFill>
                                      <a:latin typeface="Cambria Math" panose="02040503050406030204" pitchFamily="18" charset="0"/>
                                    </a:rPr>
                                    <m:t>𝛼</m:t>
                                  </m:r>
                                </m:num>
                                <m:den>
                                  <m:r>
                                    <a:rPr lang="pl-PL" sz="2000" i="1" dirty="0">
                                      <a:solidFill>
                                        <a:schemeClr val="tx1"/>
                                      </a:solidFill>
                                      <a:latin typeface="Cambria Math" panose="02040503050406030204" pitchFamily="18" charset="0"/>
                                    </a:rPr>
                                    <m:t>2</m:t>
                                  </m:r>
                                </m:den>
                              </m:f>
                            </m:sub>
                          </m:sSub>
                        </m:e>
                      </m:d>
                      <m:r>
                        <a:rPr lang="pl-PL" sz="2000" b="0" i="1" dirty="0" smtClean="0">
                          <a:solidFill>
                            <a:schemeClr val="tx1"/>
                          </a:solidFill>
                          <a:latin typeface="Cambria Math" panose="02040503050406030204" pitchFamily="18" charset="0"/>
                        </a:rPr>
                        <m:t>=</m:t>
                      </m:r>
                      <m:r>
                        <a:rPr lang="pl-PL" sz="2000" i="1" dirty="0">
                          <a:solidFill>
                            <a:schemeClr val="tx1"/>
                          </a:solidFill>
                          <a:latin typeface="Cambria Math" panose="02040503050406030204" pitchFamily="18" charset="0"/>
                        </a:rPr>
                        <m:t>𝑃</m:t>
                      </m:r>
                      <m:d>
                        <m:dPr>
                          <m:ctrlPr>
                            <a:rPr lang="pl-PL" sz="2000" i="1" dirty="0">
                              <a:solidFill>
                                <a:schemeClr val="tx1"/>
                              </a:solidFill>
                              <a:latin typeface="Cambria Math" panose="02040503050406030204" pitchFamily="18" charset="0"/>
                            </a:rPr>
                          </m:ctrlPr>
                        </m:dPr>
                        <m:e>
                          <m:r>
                            <a:rPr lang="pl-PL" sz="2000" b="0" i="1" dirty="0" smtClean="0">
                              <a:solidFill>
                                <a:schemeClr val="tx1"/>
                              </a:solidFill>
                              <a:latin typeface="Cambria Math" panose="02040503050406030204" pitchFamily="18" charset="0"/>
                            </a:rPr>
                            <m:t>−</m:t>
                          </m:r>
                          <m:sSub>
                            <m:sSubPr>
                              <m:ctrlPr>
                                <a:rPr lang="pl-PL" sz="2000" i="1" dirty="0">
                                  <a:solidFill>
                                    <a:schemeClr val="tx1"/>
                                  </a:solidFill>
                                  <a:latin typeface="Cambria Math" panose="02040503050406030204" pitchFamily="18" charset="0"/>
                                </a:rPr>
                              </m:ctrlPr>
                            </m:sSubPr>
                            <m:e>
                              <m:r>
                                <a:rPr lang="pl-PL" sz="2000" i="1" dirty="0">
                                  <a:solidFill>
                                    <a:schemeClr val="tx1"/>
                                  </a:solidFill>
                                  <a:latin typeface="Cambria Math" panose="02040503050406030204" pitchFamily="18" charset="0"/>
                                </a:rPr>
                                <m:t>𝑧</m:t>
                              </m:r>
                            </m:e>
                            <m:sub>
                              <m:r>
                                <a:rPr lang="pl-PL" sz="2000" i="1" dirty="0">
                                  <a:solidFill>
                                    <a:schemeClr val="tx1"/>
                                  </a:solidFill>
                                  <a:latin typeface="Cambria Math" panose="02040503050406030204" pitchFamily="18" charset="0"/>
                                </a:rPr>
                                <m:t>1−</m:t>
                              </m:r>
                              <m:f>
                                <m:fPr>
                                  <m:ctrlPr>
                                    <a:rPr lang="pl-PL" sz="2000" i="1" dirty="0">
                                      <a:solidFill>
                                        <a:schemeClr val="tx1"/>
                                      </a:solidFill>
                                      <a:latin typeface="Cambria Math" panose="02040503050406030204" pitchFamily="18" charset="0"/>
                                    </a:rPr>
                                  </m:ctrlPr>
                                </m:fPr>
                                <m:num>
                                  <m:r>
                                    <a:rPr lang="pl-PL" sz="2000" i="1" dirty="0">
                                      <a:solidFill>
                                        <a:schemeClr val="tx1"/>
                                      </a:solidFill>
                                      <a:latin typeface="Cambria Math" panose="02040503050406030204" pitchFamily="18" charset="0"/>
                                    </a:rPr>
                                    <m:t>𝛼</m:t>
                                  </m:r>
                                </m:num>
                                <m:den>
                                  <m:r>
                                    <a:rPr lang="pl-PL" sz="2000" i="1" dirty="0">
                                      <a:solidFill>
                                        <a:schemeClr val="tx1"/>
                                      </a:solidFill>
                                      <a:latin typeface="Cambria Math" panose="02040503050406030204" pitchFamily="18" charset="0"/>
                                    </a:rPr>
                                    <m:t>2</m:t>
                                  </m:r>
                                </m:den>
                              </m:f>
                            </m:sub>
                          </m:sSub>
                          <m:r>
                            <a:rPr lang="pl-PL" sz="2000" i="1" dirty="0">
                              <a:solidFill>
                                <a:schemeClr val="tx1"/>
                              </a:solidFill>
                              <a:latin typeface="Cambria Math" panose="02040503050406030204" pitchFamily="18" charset="0"/>
                            </a:rPr>
                            <m:t>&lt;</m:t>
                          </m:r>
                          <m:f>
                            <m:fPr>
                              <m:ctrlPr>
                                <a:rPr lang="pl-PL" sz="2000" i="1" dirty="0">
                                  <a:solidFill>
                                    <a:schemeClr val="tx1"/>
                                  </a:solidFill>
                                  <a:latin typeface="Cambria Math" panose="02040503050406030204" pitchFamily="18" charset="0"/>
                                </a:rPr>
                              </m:ctrlPr>
                            </m:fPr>
                            <m:num>
                              <m:r>
                                <m:rPr>
                                  <m:sty m:val="p"/>
                                </m:rPr>
                                <a:rPr lang="pl-PL" sz="2000" dirty="0">
                                  <a:solidFill>
                                    <a:schemeClr val="tx1"/>
                                  </a:solidFill>
                                  <a:latin typeface="Cambria Math" panose="02040503050406030204" pitchFamily="18" charset="0"/>
                                </a:rPr>
                                <m:t>X</m:t>
                              </m:r>
                              <m:r>
                                <a:rPr lang="pl-PL" sz="2000" dirty="0">
                                  <a:solidFill>
                                    <a:schemeClr val="tx1"/>
                                  </a:solidFill>
                                  <a:latin typeface="Cambria Math" panose="02040503050406030204" pitchFamily="18" charset="0"/>
                                </a:rPr>
                                <m:t>−</m:t>
                              </m:r>
                              <m:r>
                                <a:rPr lang="pl-PL" sz="2000" i="1" dirty="0">
                                  <a:solidFill>
                                    <a:schemeClr val="tx1"/>
                                  </a:solidFill>
                                  <a:latin typeface="Cambria Math" panose="02040503050406030204" pitchFamily="18" charset="0"/>
                                </a:rPr>
                                <m:t>𝜇</m:t>
                              </m:r>
                            </m:num>
                            <m:den>
                              <m:r>
                                <a:rPr lang="pl-PL" sz="2000" i="1" dirty="0">
                                  <a:solidFill>
                                    <a:schemeClr val="tx1"/>
                                  </a:solidFill>
                                  <a:latin typeface="Cambria Math" panose="02040503050406030204" pitchFamily="18" charset="0"/>
                                </a:rPr>
                                <m:t>𝜎</m:t>
                              </m:r>
                            </m:den>
                          </m:f>
                          <m:r>
                            <a:rPr lang="pl-PL" sz="2000" i="1" dirty="0">
                              <a:solidFill>
                                <a:schemeClr val="tx1"/>
                              </a:solidFill>
                              <a:latin typeface="Cambria Math" panose="02040503050406030204" pitchFamily="18" charset="0"/>
                            </a:rPr>
                            <m:t>&lt;</m:t>
                          </m:r>
                          <m:sSub>
                            <m:sSubPr>
                              <m:ctrlPr>
                                <a:rPr lang="pl-PL" sz="2000" i="1" dirty="0">
                                  <a:solidFill>
                                    <a:schemeClr val="tx1"/>
                                  </a:solidFill>
                                  <a:latin typeface="Cambria Math" panose="02040503050406030204" pitchFamily="18" charset="0"/>
                                </a:rPr>
                              </m:ctrlPr>
                            </m:sSubPr>
                            <m:e>
                              <m:r>
                                <a:rPr lang="pl-PL" sz="2000" i="1" dirty="0">
                                  <a:solidFill>
                                    <a:schemeClr val="tx1"/>
                                  </a:solidFill>
                                  <a:latin typeface="Cambria Math" panose="02040503050406030204" pitchFamily="18" charset="0"/>
                                </a:rPr>
                                <m:t>𝑧</m:t>
                              </m:r>
                            </m:e>
                            <m:sub>
                              <m:r>
                                <a:rPr lang="pl-PL" sz="2000" i="1" dirty="0">
                                  <a:solidFill>
                                    <a:schemeClr val="tx1"/>
                                  </a:solidFill>
                                  <a:latin typeface="Cambria Math" panose="02040503050406030204" pitchFamily="18" charset="0"/>
                                </a:rPr>
                                <m:t>1−</m:t>
                              </m:r>
                              <m:f>
                                <m:fPr>
                                  <m:ctrlPr>
                                    <a:rPr lang="pl-PL" sz="2000" i="1" dirty="0">
                                      <a:solidFill>
                                        <a:schemeClr val="tx1"/>
                                      </a:solidFill>
                                      <a:latin typeface="Cambria Math" panose="02040503050406030204" pitchFamily="18" charset="0"/>
                                    </a:rPr>
                                  </m:ctrlPr>
                                </m:fPr>
                                <m:num>
                                  <m:r>
                                    <a:rPr lang="pl-PL" sz="2000" i="1" dirty="0">
                                      <a:solidFill>
                                        <a:schemeClr val="tx1"/>
                                      </a:solidFill>
                                      <a:latin typeface="Cambria Math" panose="02040503050406030204" pitchFamily="18" charset="0"/>
                                    </a:rPr>
                                    <m:t>𝛼</m:t>
                                  </m:r>
                                </m:num>
                                <m:den>
                                  <m:r>
                                    <a:rPr lang="pl-PL" sz="2000" i="1" dirty="0">
                                      <a:solidFill>
                                        <a:schemeClr val="tx1"/>
                                      </a:solidFill>
                                      <a:latin typeface="Cambria Math" panose="02040503050406030204" pitchFamily="18" charset="0"/>
                                    </a:rPr>
                                    <m:t>2</m:t>
                                  </m:r>
                                </m:den>
                              </m:f>
                            </m:sub>
                          </m:sSub>
                        </m:e>
                      </m:d>
                      <m:r>
                        <a:rPr lang="pl-PL" sz="2000" i="1" dirty="0">
                          <a:solidFill>
                            <a:schemeClr val="tx1"/>
                          </a:solidFill>
                          <a:latin typeface="Cambria Math" panose="02040503050406030204" pitchFamily="18" charset="0"/>
                        </a:rPr>
                        <m:t>=1−</m:t>
                      </m:r>
                      <m:r>
                        <a:rPr lang="pl-PL" sz="2000" i="1" dirty="0">
                          <a:solidFill>
                            <a:schemeClr val="tx1"/>
                          </a:solidFill>
                          <a:latin typeface="Cambria Math" panose="02040503050406030204" pitchFamily="18" charset="0"/>
                        </a:rPr>
                        <m:t>𝛼</m:t>
                      </m:r>
                    </m:oMath>
                  </m:oMathPara>
                </a14:m>
                <a:endParaRPr lang="pl-PL" dirty="0">
                  <a:solidFill>
                    <a:schemeClr val="tx1"/>
                  </a:solidFill>
                </a:endParaRPr>
              </a:p>
              <a:p>
                <a:pPr marL="0" indent="0" algn="just">
                  <a:lnSpc>
                    <a:spcPct val="125000"/>
                  </a:lnSpc>
                  <a:spcBef>
                    <a:spcPts val="0"/>
                  </a:spcBef>
                  <a:buNone/>
                </a:pPr>
                <a:endParaRPr lang="pl-PL" dirty="0">
                  <a:solidFill>
                    <a:schemeClr val="tx1"/>
                  </a:solidFill>
                </a:endParaRPr>
              </a:p>
              <a:p>
                <a:pPr marL="0" indent="0" algn="just">
                  <a:lnSpc>
                    <a:spcPct val="120000"/>
                  </a:lnSpc>
                  <a:buNone/>
                </a:pPr>
                <a:r>
                  <a:rPr lang="pl-PL" dirty="0">
                    <a:solidFill>
                      <a:schemeClr val="tx1"/>
                    </a:solidFill>
                  </a:rPr>
                  <a:t>Stąd</a:t>
                </a:r>
              </a:p>
              <a:p>
                <a:pPr marL="0" indent="0" algn="just">
                  <a:lnSpc>
                    <a:spcPct val="120000"/>
                  </a:lnSpc>
                  <a:buNone/>
                </a:pPr>
                <a14:m>
                  <m:oMathPara xmlns:m="http://schemas.openxmlformats.org/officeDocument/2006/math">
                    <m:oMathParaPr>
                      <m:jc m:val="centerGroup"/>
                    </m:oMathParaPr>
                    <m:oMath xmlns:m="http://schemas.openxmlformats.org/officeDocument/2006/math">
                      <m:r>
                        <a:rPr lang="pl-PL" sz="2000" i="1" dirty="0">
                          <a:solidFill>
                            <a:schemeClr val="tx1"/>
                          </a:solidFill>
                          <a:latin typeface="Cambria Math" panose="02040503050406030204" pitchFamily="18" charset="0"/>
                        </a:rPr>
                        <m:t>𝑃</m:t>
                      </m:r>
                      <m:d>
                        <m:dPr>
                          <m:ctrlPr>
                            <a:rPr lang="pl-PL" sz="2000" i="1" dirty="0">
                              <a:solidFill>
                                <a:schemeClr val="tx1"/>
                              </a:solidFill>
                              <a:latin typeface="Cambria Math" panose="02040503050406030204" pitchFamily="18" charset="0"/>
                            </a:rPr>
                          </m:ctrlPr>
                        </m:dPr>
                        <m:e>
                          <m:r>
                            <a:rPr lang="pl-PL" sz="2000" i="1" dirty="0">
                              <a:solidFill>
                                <a:schemeClr val="tx1"/>
                              </a:solidFill>
                              <a:latin typeface="Cambria Math" panose="02040503050406030204" pitchFamily="18" charset="0"/>
                            </a:rPr>
                            <m:t>𝜇</m:t>
                          </m:r>
                          <m:r>
                            <a:rPr lang="pl-PL" sz="2000" i="1" dirty="0">
                              <a:solidFill>
                                <a:schemeClr val="tx1"/>
                              </a:solidFill>
                              <a:latin typeface="Cambria Math" panose="02040503050406030204" pitchFamily="18" charset="0"/>
                            </a:rPr>
                            <m:t>−</m:t>
                          </m:r>
                          <m:sSub>
                            <m:sSubPr>
                              <m:ctrlPr>
                                <a:rPr lang="pl-PL" sz="2000" i="1" dirty="0">
                                  <a:solidFill>
                                    <a:schemeClr val="tx1"/>
                                  </a:solidFill>
                                  <a:latin typeface="Cambria Math" panose="02040503050406030204" pitchFamily="18" charset="0"/>
                                </a:rPr>
                              </m:ctrlPr>
                            </m:sSubPr>
                            <m:e>
                              <m:r>
                                <a:rPr lang="pl-PL" sz="2000" i="1" dirty="0">
                                  <a:solidFill>
                                    <a:schemeClr val="tx1"/>
                                  </a:solidFill>
                                  <a:latin typeface="Cambria Math" panose="02040503050406030204" pitchFamily="18" charset="0"/>
                                </a:rPr>
                                <m:t>𝑧</m:t>
                              </m:r>
                            </m:e>
                            <m:sub>
                              <m:r>
                                <a:rPr lang="pl-PL" sz="2000" i="1" dirty="0">
                                  <a:solidFill>
                                    <a:schemeClr val="tx1"/>
                                  </a:solidFill>
                                  <a:latin typeface="Cambria Math" panose="02040503050406030204" pitchFamily="18" charset="0"/>
                                </a:rPr>
                                <m:t>1−</m:t>
                              </m:r>
                              <m:f>
                                <m:fPr>
                                  <m:ctrlPr>
                                    <a:rPr lang="pl-PL" sz="2000" i="1" dirty="0">
                                      <a:solidFill>
                                        <a:schemeClr val="tx1"/>
                                      </a:solidFill>
                                      <a:latin typeface="Cambria Math" panose="02040503050406030204" pitchFamily="18" charset="0"/>
                                    </a:rPr>
                                  </m:ctrlPr>
                                </m:fPr>
                                <m:num>
                                  <m:r>
                                    <a:rPr lang="pl-PL" sz="2000" i="1" dirty="0">
                                      <a:solidFill>
                                        <a:schemeClr val="tx1"/>
                                      </a:solidFill>
                                      <a:latin typeface="Cambria Math" panose="02040503050406030204" pitchFamily="18" charset="0"/>
                                    </a:rPr>
                                    <m:t>𝛼</m:t>
                                  </m:r>
                                </m:num>
                                <m:den>
                                  <m:r>
                                    <a:rPr lang="pl-PL" sz="2000" i="1" dirty="0">
                                      <a:solidFill>
                                        <a:schemeClr val="tx1"/>
                                      </a:solidFill>
                                      <a:latin typeface="Cambria Math" panose="02040503050406030204" pitchFamily="18" charset="0"/>
                                    </a:rPr>
                                    <m:t>2</m:t>
                                  </m:r>
                                </m:den>
                              </m:f>
                            </m:sub>
                          </m:sSub>
                          <m:r>
                            <a:rPr lang="pl-PL" sz="2000" b="0" i="1" dirty="0" smtClean="0">
                              <a:solidFill>
                                <a:schemeClr val="tx1"/>
                              </a:solidFill>
                              <a:latin typeface="Cambria Math" panose="02040503050406030204" pitchFamily="18" charset="0"/>
                            </a:rPr>
                            <m:t>⋅</m:t>
                          </m:r>
                          <m:r>
                            <a:rPr lang="pl-PL" sz="2000" i="1" dirty="0">
                              <a:solidFill>
                                <a:schemeClr val="tx1"/>
                              </a:solidFill>
                              <a:latin typeface="Cambria Math" panose="02040503050406030204" pitchFamily="18" charset="0"/>
                            </a:rPr>
                            <m:t>𝜎</m:t>
                          </m:r>
                          <m:r>
                            <a:rPr lang="pl-PL" sz="2000" i="1" dirty="0">
                              <a:solidFill>
                                <a:schemeClr val="tx1"/>
                              </a:solidFill>
                              <a:latin typeface="Cambria Math" panose="02040503050406030204" pitchFamily="18" charset="0"/>
                            </a:rPr>
                            <m:t>&lt;</m:t>
                          </m:r>
                          <m:r>
                            <a:rPr lang="pl-PL" sz="2000" b="0" i="1" dirty="0" smtClean="0">
                              <a:solidFill>
                                <a:schemeClr val="tx1"/>
                              </a:solidFill>
                              <a:latin typeface="Cambria Math" panose="02040503050406030204" pitchFamily="18" charset="0"/>
                            </a:rPr>
                            <m:t>𝑋</m:t>
                          </m:r>
                          <m:r>
                            <a:rPr lang="pl-PL" sz="2000" i="1" dirty="0">
                              <a:solidFill>
                                <a:schemeClr val="tx1"/>
                              </a:solidFill>
                              <a:latin typeface="Cambria Math" panose="02040503050406030204" pitchFamily="18" charset="0"/>
                            </a:rPr>
                            <m:t>&lt;</m:t>
                          </m:r>
                          <m:r>
                            <a:rPr lang="pl-PL" sz="2000" i="1" dirty="0">
                              <a:solidFill>
                                <a:schemeClr val="tx1"/>
                              </a:solidFill>
                              <a:latin typeface="Cambria Math" panose="02040503050406030204" pitchFamily="18" charset="0"/>
                            </a:rPr>
                            <m:t>𝜇</m:t>
                          </m:r>
                          <m:r>
                            <a:rPr lang="pl-PL" sz="2000" b="0" i="1" dirty="0" smtClean="0">
                              <a:solidFill>
                                <a:schemeClr val="tx1"/>
                              </a:solidFill>
                              <a:latin typeface="Cambria Math" panose="02040503050406030204" pitchFamily="18" charset="0"/>
                            </a:rPr>
                            <m:t>+</m:t>
                          </m:r>
                          <m:sSub>
                            <m:sSubPr>
                              <m:ctrlPr>
                                <a:rPr lang="pl-PL" sz="2000" i="1" dirty="0">
                                  <a:solidFill>
                                    <a:schemeClr val="tx1"/>
                                  </a:solidFill>
                                  <a:latin typeface="Cambria Math" panose="02040503050406030204" pitchFamily="18" charset="0"/>
                                </a:rPr>
                              </m:ctrlPr>
                            </m:sSubPr>
                            <m:e>
                              <m:r>
                                <a:rPr lang="pl-PL" sz="2000" i="1" dirty="0">
                                  <a:solidFill>
                                    <a:schemeClr val="tx1"/>
                                  </a:solidFill>
                                  <a:latin typeface="Cambria Math" panose="02040503050406030204" pitchFamily="18" charset="0"/>
                                </a:rPr>
                                <m:t>𝑧</m:t>
                              </m:r>
                            </m:e>
                            <m:sub>
                              <m:r>
                                <a:rPr lang="pl-PL" sz="2000" i="1" dirty="0">
                                  <a:solidFill>
                                    <a:schemeClr val="tx1"/>
                                  </a:solidFill>
                                  <a:latin typeface="Cambria Math" panose="02040503050406030204" pitchFamily="18" charset="0"/>
                                </a:rPr>
                                <m:t>1−</m:t>
                              </m:r>
                              <m:f>
                                <m:fPr>
                                  <m:ctrlPr>
                                    <a:rPr lang="pl-PL" sz="2000" i="1" dirty="0">
                                      <a:solidFill>
                                        <a:schemeClr val="tx1"/>
                                      </a:solidFill>
                                      <a:latin typeface="Cambria Math" panose="02040503050406030204" pitchFamily="18" charset="0"/>
                                    </a:rPr>
                                  </m:ctrlPr>
                                </m:fPr>
                                <m:num>
                                  <m:r>
                                    <a:rPr lang="pl-PL" sz="2000" i="1" dirty="0">
                                      <a:solidFill>
                                        <a:schemeClr val="tx1"/>
                                      </a:solidFill>
                                      <a:latin typeface="Cambria Math" panose="02040503050406030204" pitchFamily="18" charset="0"/>
                                    </a:rPr>
                                    <m:t>𝛼</m:t>
                                  </m:r>
                                </m:num>
                                <m:den>
                                  <m:r>
                                    <a:rPr lang="pl-PL" sz="2000" i="1" dirty="0">
                                      <a:solidFill>
                                        <a:schemeClr val="tx1"/>
                                      </a:solidFill>
                                      <a:latin typeface="Cambria Math" panose="02040503050406030204" pitchFamily="18" charset="0"/>
                                    </a:rPr>
                                    <m:t>2</m:t>
                                  </m:r>
                                </m:den>
                              </m:f>
                            </m:sub>
                          </m:sSub>
                          <m:r>
                            <a:rPr lang="pl-PL" sz="2000" i="1" dirty="0">
                              <a:solidFill>
                                <a:schemeClr val="tx1"/>
                              </a:solidFill>
                              <a:latin typeface="Cambria Math" panose="02040503050406030204" pitchFamily="18" charset="0"/>
                            </a:rPr>
                            <m:t>⋅</m:t>
                          </m:r>
                          <m:r>
                            <a:rPr lang="pl-PL" sz="2000" i="1" dirty="0">
                              <a:solidFill>
                                <a:schemeClr val="tx1"/>
                              </a:solidFill>
                              <a:latin typeface="Cambria Math" panose="02040503050406030204" pitchFamily="18" charset="0"/>
                            </a:rPr>
                            <m:t>𝜎</m:t>
                          </m:r>
                        </m:e>
                      </m:d>
                      <m:r>
                        <a:rPr lang="pl-PL" sz="2000" i="1" dirty="0">
                          <a:solidFill>
                            <a:schemeClr val="tx1"/>
                          </a:solidFill>
                          <a:latin typeface="Cambria Math" panose="02040503050406030204" pitchFamily="18" charset="0"/>
                        </a:rPr>
                        <m:t>=1−</m:t>
                      </m:r>
                      <m:r>
                        <a:rPr lang="pl-PL" sz="2000" i="1" dirty="0">
                          <a:solidFill>
                            <a:schemeClr val="tx1"/>
                          </a:solidFill>
                          <a:latin typeface="Cambria Math" panose="02040503050406030204" pitchFamily="18" charset="0"/>
                        </a:rPr>
                        <m:t>𝛼</m:t>
                      </m:r>
                    </m:oMath>
                  </m:oMathPara>
                </a14:m>
                <a:endParaRPr lang="pl-PL" dirty="0">
                  <a:solidFill>
                    <a:schemeClr val="tx1"/>
                  </a:solidFill>
                </a:endParaRPr>
              </a:p>
              <a:p>
                <a:pPr marL="0" indent="0" algn="just">
                  <a:lnSpc>
                    <a:spcPct val="120000"/>
                  </a:lnSpc>
                  <a:buNone/>
                </a:pPr>
                <a:endParaRPr lang="pl-PL" dirty="0">
                  <a:solidFill>
                    <a:schemeClr val="tx1"/>
                  </a:solidFill>
                </a:endParaRPr>
              </a:p>
            </p:txBody>
          </p:sp>
        </mc:Choice>
        <mc:Fallback xmlns="">
          <p:sp>
            <p:nvSpPr>
              <p:cNvPr id="3" name="Symbol zastępczy tekstu 2">
                <a:extLst>
                  <a:ext uri="{FF2B5EF4-FFF2-40B4-BE49-F238E27FC236}">
                    <a16:creationId xmlns:a16="http://schemas.microsoft.com/office/drawing/2014/main" id="{9416FAD7-9A2B-463A-A421-14722E27E869}"/>
                  </a:ext>
                </a:extLst>
              </p:cNvPr>
              <p:cNvSpPr>
                <a:spLocks noGrp="1" noRot="1" noChangeAspect="1" noMove="1" noResize="1" noEditPoints="1" noAdjustHandles="1" noChangeArrowheads="1" noChangeShapeType="1" noTextEdit="1"/>
              </p:cNvSpPr>
              <p:nvPr>
                <p:ph type="body" sz="half" idx="1"/>
              </p:nvPr>
            </p:nvSpPr>
            <p:spPr>
              <a:xfrm>
                <a:off x="323528" y="1342794"/>
                <a:ext cx="7344816" cy="5058006"/>
              </a:xfrm>
              <a:blipFill>
                <a:blip r:embed="rId2"/>
                <a:stretch>
                  <a:fillRect l="-664"/>
                </a:stretch>
              </a:blipFill>
            </p:spPr>
            <p:txBody>
              <a:bodyPr/>
              <a:lstStyle/>
              <a:p>
                <a:r>
                  <a:rPr lang="pl-PL">
                    <a:noFill/>
                  </a:rPr>
                  <a:t> </a:t>
                </a:r>
              </a:p>
            </p:txBody>
          </p:sp>
        </mc:Fallback>
      </mc:AlternateContent>
      <p:sp>
        <p:nvSpPr>
          <p:cNvPr id="6" name="Symbol zastępczy numeru slajdu 5">
            <a:extLst>
              <a:ext uri="{FF2B5EF4-FFF2-40B4-BE49-F238E27FC236}">
                <a16:creationId xmlns:a16="http://schemas.microsoft.com/office/drawing/2014/main" id="{8A62BC36-9DDF-4131-AA2B-279437934DE8}"/>
              </a:ext>
            </a:extLst>
          </p:cNvPr>
          <p:cNvSpPr>
            <a:spLocks noGrp="1"/>
          </p:cNvSpPr>
          <p:nvPr>
            <p:ph type="sldNum" sz="quarter" idx="11"/>
          </p:nvPr>
        </p:nvSpPr>
        <p:spPr/>
        <p:txBody>
          <a:bodyPr/>
          <a:lstStyle/>
          <a:p>
            <a:fld id="{DBCA605C-C72D-4B44-8DE4-2A0270D723F6}" type="slidenum">
              <a:rPr lang="pl-PL" altLang="pl-PL" smtClean="0"/>
              <a:pPr/>
              <a:t>11</a:t>
            </a:fld>
            <a:endParaRPr lang="pl-PL" altLang="pl-PL"/>
          </a:p>
        </p:txBody>
      </p:sp>
    </p:spTree>
    <p:extLst>
      <p:ext uri="{BB962C8B-B14F-4D97-AF65-F5344CB8AC3E}">
        <p14:creationId xmlns:p14="http://schemas.microsoft.com/office/powerpoint/2010/main" val="2169050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2E9410F-688F-42CC-925B-0646A09C03BB}"/>
              </a:ext>
            </a:extLst>
          </p:cNvPr>
          <p:cNvSpPr>
            <a:spLocks noGrp="1"/>
          </p:cNvSpPr>
          <p:nvPr>
            <p:ph type="title"/>
          </p:nvPr>
        </p:nvSpPr>
        <p:spPr/>
        <p:txBody>
          <a:bodyPr/>
          <a:lstStyle/>
          <a:p>
            <a:r>
              <a:rPr lang="pl-PL" dirty="0"/>
              <a:t>Budowa przedziałów ufności </a:t>
            </a:r>
          </a:p>
        </p:txBody>
      </p:sp>
      <mc:AlternateContent xmlns:mc="http://schemas.openxmlformats.org/markup-compatibility/2006" xmlns:a14="http://schemas.microsoft.com/office/drawing/2010/main">
        <mc:Choice Requires="a14">
          <p:sp>
            <p:nvSpPr>
              <p:cNvPr id="3" name="Symbol zastępczy tekstu 2">
                <a:extLst>
                  <a:ext uri="{FF2B5EF4-FFF2-40B4-BE49-F238E27FC236}">
                    <a16:creationId xmlns:a16="http://schemas.microsoft.com/office/drawing/2014/main" id="{9416FAD7-9A2B-463A-A421-14722E27E869}"/>
                  </a:ext>
                </a:extLst>
              </p:cNvPr>
              <p:cNvSpPr>
                <a:spLocks noGrp="1"/>
              </p:cNvSpPr>
              <p:nvPr>
                <p:ph type="body" sz="half" idx="1"/>
              </p:nvPr>
            </p:nvSpPr>
            <p:spPr>
              <a:xfrm>
                <a:off x="323528" y="1342794"/>
                <a:ext cx="7344816" cy="5058006"/>
              </a:xfrm>
            </p:spPr>
            <p:txBody>
              <a:bodyPr>
                <a:normAutofit/>
              </a:bodyPr>
              <a:lstStyle/>
              <a:p>
                <a:pPr marL="0" indent="0" algn="just">
                  <a:lnSpc>
                    <a:spcPct val="120000"/>
                  </a:lnSpc>
                  <a:buNone/>
                </a:pPr>
                <a:r>
                  <a:rPr lang="pl-PL" dirty="0">
                    <a:solidFill>
                      <a:schemeClr val="tx1"/>
                    </a:solidFill>
                  </a:rPr>
                  <a:t>Przedział</a:t>
                </a:r>
              </a:p>
              <a:p>
                <a:pPr marL="0" indent="0" algn="just">
                  <a:lnSpc>
                    <a:spcPct val="120000"/>
                  </a:lnSpc>
                  <a:buNone/>
                </a:pPr>
                <a14:m>
                  <m:oMathPara xmlns:m="http://schemas.openxmlformats.org/officeDocument/2006/math">
                    <m:oMathParaPr>
                      <m:jc m:val="centerGroup"/>
                    </m:oMathParaPr>
                    <m:oMath xmlns:m="http://schemas.openxmlformats.org/officeDocument/2006/math">
                      <m:r>
                        <a:rPr lang="pl-PL" sz="2000" i="1" dirty="0">
                          <a:solidFill>
                            <a:schemeClr val="tx1"/>
                          </a:solidFill>
                          <a:latin typeface="Cambria Math" panose="02040503050406030204" pitchFamily="18" charset="0"/>
                        </a:rPr>
                        <m:t>𝑃</m:t>
                      </m:r>
                      <m:d>
                        <m:dPr>
                          <m:ctrlPr>
                            <a:rPr lang="pl-PL" sz="2000" i="1" dirty="0">
                              <a:solidFill>
                                <a:schemeClr val="tx1"/>
                              </a:solidFill>
                              <a:latin typeface="Cambria Math" panose="02040503050406030204" pitchFamily="18" charset="0"/>
                            </a:rPr>
                          </m:ctrlPr>
                        </m:dPr>
                        <m:e>
                          <m:r>
                            <a:rPr lang="pl-PL" sz="2000" i="1" dirty="0">
                              <a:solidFill>
                                <a:schemeClr val="tx1"/>
                              </a:solidFill>
                              <a:latin typeface="Cambria Math" panose="02040503050406030204" pitchFamily="18" charset="0"/>
                            </a:rPr>
                            <m:t>𝜇</m:t>
                          </m:r>
                          <m:r>
                            <a:rPr lang="pl-PL" sz="2000" i="1" dirty="0">
                              <a:solidFill>
                                <a:schemeClr val="tx1"/>
                              </a:solidFill>
                              <a:latin typeface="Cambria Math" panose="02040503050406030204" pitchFamily="18" charset="0"/>
                            </a:rPr>
                            <m:t>−</m:t>
                          </m:r>
                          <m:sSub>
                            <m:sSubPr>
                              <m:ctrlPr>
                                <a:rPr lang="pl-PL" sz="2000" i="1" dirty="0">
                                  <a:solidFill>
                                    <a:schemeClr val="tx1"/>
                                  </a:solidFill>
                                  <a:latin typeface="Cambria Math" panose="02040503050406030204" pitchFamily="18" charset="0"/>
                                </a:rPr>
                              </m:ctrlPr>
                            </m:sSubPr>
                            <m:e>
                              <m:r>
                                <a:rPr lang="pl-PL" sz="2000" i="1" dirty="0">
                                  <a:solidFill>
                                    <a:schemeClr val="tx1"/>
                                  </a:solidFill>
                                  <a:latin typeface="Cambria Math" panose="02040503050406030204" pitchFamily="18" charset="0"/>
                                </a:rPr>
                                <m:t>𝑧</m:t>
                              </m:r>
                            </m:e>
                            <m:sub>
                              <m:r>
                                <a:rPr lang="pl-PL" sz="2000" i="1" dirty="0">
                                  <a:solidFill>
                                    <a:schemeClr val="tx1"/>
                                  </a:solidFill>
                                  <a:latin typeface="Cambria Math" panose="02040503050406030204" pitchFamily="18" charset="0"/>
                                </a:rPr>
                                <m:t>1−</m:t>
                              </m:r>
                              <m:f>
                                <m:fPr>
                                  <m:ctrlPr>
                                    <a:rPr lang="pl-PL" sz="2000" i="1" dirty="0">
                                      <a:solidFill>
                                        <a:schemeClr val="tx1"/>
                                      </a:solidFill>
                                      <a:latin typeface="Cambria Math" panose="02040503050406030204" pitchFamily="18" charset="0"/>
                                    </a:rPr>
                                  </m:ctrlPr>
                                </m:fPr>
                                <m:num>
                                  <m:r>
                                    <a:rPr lang="pl-PL" sz="2000" i="1" dirty="0">
                                      <a:solidFill>
                                        <a:schemeClr val="tx1"/>
                                      </a:solidFill>
                                      <a:latin typeface="Cambria Math" panose="02040503050406030204" pitchFamily="18" charset="0"/>
                                    </a:rPr>
                                    <m:t>𝛼</m:t>
                                  </m:r>
                                </m:num>
                                <m:den>
                                  <m:r>
                                    <a:rPr lang="pl-PL" sz="2000" i="1" dirty="0">
                                      <a:solidFill>
                                        <a:schemeClr val="tx1"/>
                                      </a:solidFill>
                                      <a:latin typeface="Cambria Math" panose="02040503050406030204" pitchFamily="18" charset="0"/>
                                    </a:rPr>
                                    <m:t>2</m:t>
                                  </m:r>
                                </m:den>
                              </m:f>
                            </m:sub>
                          </m:sSub>
                          <m:r>
                            <a:rPr lang="pl-PL" sz="2000" i="1" dirty="0">
                              <a:solidFill>
                                <a:schemeClr val="tx1"/>
                              </a:solidFill>
                              <a:latin typeface="Cambria Math" panose="02040503050406030204" pitchFamily="18" charset="0"/>
                            </a:rPr>
                            <m:t>⋅</m:t>
                          </m:r>
                          <m:r>
                            <a:rPr lang="pl-PL" sz="2000" i="1" dirty="0">
                              <a:solidFill>
                                <a:schemeClr val="tx1"/>
                              </a:solidFill>
                              <a:latin typeface="Cambria Math" panose="02040503050406030204" pitchFamily="18" charset="0"/>
                            </a:rPr>
                            <m:t>𝜎</m:t>
                          </m:r>
                          <m:r>
                            <a:rPr lang="pl-PL" sz="2000" i="1" dirty="0">
                              <a:solidFill>
                                <a:schemeClr val="tx1"/>
                              </a:solidFill>
                              <a:latin typeface="Cambria Math" panose="02040503050406030204" pitchFamily="18" charset="0"/>
                            </a:rPr>
                            <m:t>&lt;</m:t>
                          </m:r>
                          <m:r>
                            <a:rPr lang="pl-PL" sz="2000" b="0" i="1" dirty="0" smtClean="0">
                              <a:solidFill>
                                <a:schemeClr val="tx1"/>
                              </a:solidFill>
                              <a:latin typeface="Cambria Math" panose="02040503050406030204" pitchFamily="18" charset="0"/>
                            </a:rPr>
                            <m:t>𝑋</m:t>
                          </m:r>
                          <m:r>
                            <a:rPr lang="pl-PL" sz="2000" i="1" dirty="0">
                              <a:solidFill>
                                <a:schemeClr val="tx1"/>
                              </a:solidFill>
                              <a:latin typeface="Cambria Math" panose="02040503050406030204" pitchFamily="18" charset="0"/>
                            </a:rPr>
                            <m:t>&lt;</m:t>
                          </m:r>
                          <m:r>
                            <a:rPr lang="pl-PL" sz="2000" i="1" dirty="0">
                              <a:solidFill>
                                <a:schemeClr val="tx1"/>
                              </a:solidFill>
                              <a:latin typeface="Cambria Math" panose="02040503050406030204" pitchFamily="18" charset="0"/>
                            </a:rPr>
                            <m:t>𝜇</m:t>
                          </m:r>
                          <m:r>
                            <a:rPr lang="pl-PL" sz="2000" b="0" i="1" dirty="0" smtClean="0">
                              <a:solidFill>
                                <a:schemeClr val="tx1"/>
                              </a:solidFill>
                              <a:latin typeface="Cambria Math" panose="02040503050406030204" pitchFamily="18" charset="0"/>
                            </a:rPr>
                            <m:t>+</m:t>
                          </m:r>
                          <m:sSub>
                            <m:sSubPr>
                              <m:ctrlPr>
                                <a:rPr lang="pl-PL" sz="2000" i="1" dirty="0">
                                  <a:solidFill>
                                    <a:schemeClr val="tx1"/>
                                  </a:solidFill>
                                  <a:latin typeface="Cambria Math" panose="02040503050406030204" pitchFamily="18" charset="0"/>
                                </a:rPr>
                              </m:ctrlPr>
                            </m:sSubPr>
                            <m:e>
                              <m:r>
                                <a:rPr lang="pl-PL" sz="2000" i="1" dirty="0">
                                  <a:solidFill>
                                    <a:schemeClr val="tx1"/>
                                  </a:solidFill>
                                  <a:latin typeface="Cambria Math" panose="02040503050406030204" pitchFamily="18" charset="0"/>
                                </a:rPr>
                                <m:t>𝑧</m:t>
                              </m:r>
                            </m:e>
                            <m:sub>
                              <m:r>
                                <a:rPr lang="pl-PL" sz="2000" i="1" dirty="0">
                                  <a:solidFill>
                                    <a:schemeClr val="tx1"/>
                                  </a:solidFill>
                                  <a:latin typeface="Cambria Math" panose="02040503050406030204" pitchFamily="18" charset="0"/>
                                </a:rPr>
                                <m:t>1−</m:t>
                              </m:r>
                              <m:f>
                                <m:fPr>
                                  <m:ctrlPr>
                                    <a:rPr lang="pl-PL" sz="2000" i="1" dirty="0">
                                      <a:solidFill>
                                        <a:schemeClr val="tx1"/>
                                      </a:solidFill>
                                      <a:latin typeface="Cambria Math" panose="02040503050406030204" pitchFamily="18" charset="0"/>
                                    </a:rPr>
                                  </m:ctrlPr>
                                </m:fPr>
                                <m:num>
                                  <m:r>
                                    <a:rPr lang="pl-PL" sz="2000" i="1" dirty="0">
                                      <a:solidFill>
                                        <a:schemeClr val="tx1"/>
                                      </a:solidFill>
                                      <a:latin typeface="Cambria Math" panose="02040503050406030204" pitchFamily="18" charset="0"/>
                                    </a:rPr>
                                    <m:t>𝛼</m:t>
                                  </m:r>
                                </m:num>
                                <m:den>
                                  <m:r>
                                    <a:rPr lang="pl-PL" sz="2000" i="1" dirty="0">
                                      <a:solidFill>
                                        <a:schemeClr val="tx1"/>
                                      </a:solidFill>
                                      <a:latin typeface="Cambria Math" panose="02040503050406030204" pitchFamily="18" charset="0"/>
                                    </a:rPr>
                                    <m:t>2</m:t>
                                  </m:r>
                                </m:den>
                              </m:f>
                            </m:sub>
                          </m:sSub>
                          <m:r>
                            <a:rPr lang="pl-PL" sz="2000" i="1" dirty="0">
                              <a:solidFill>
                                <a:schemeClr val="tx1"/>
                              </a:solidFill>
                              <a:latin typeface="Cambria Math" panose="02040503050406030204" pitchFamily="18" charset="0"/>
                            </a:rPr>
                            <m:t>⋅</m:t>
                          </m:r>
                          <m:r>
                            <a:rPr lang="pl-PL" sz="2000" i="1" dirty="0">
                              <a:solidFill>
                                <a:schemeClr val="tx1"/>
                              </a:solidFill>
                              <a:latin typeface="Cambria Math" panose="02040503050406030204" pitchFamily="18" charset="0"/>
                            </a:rPr>
                            <m:t>𝜎</m:t>
                          </m:r>
                        </m:e>
                      </m:d>
                      <m:r>
                        <a:rPr lang="pl-PL" sz="2000" i="1" dirty="0">
                          <a:solidFill>
                            <a:schemeClr val="tx1"/>
                          </a:solidFill>
                          <a:latin typeface="Cambria Math" panose="02040503050406030204" pitchFamily="18" charset="0"/>
                        </a:rPr>
                        <m:t>=1−</m:t>
                      </m:r>
                      <m:r>
                        <a:rPr lang="pl-PL" sz="2000" i="1" dirty="0">
                          <a:solidFill>
                            <a:schemeClr val="tx1"/>
                          </a:solidFill>
                          <a:latin typeface="Cambria Math" panose="02040503050406030204" pitchFamily="18" charset="0"/>
                        </a:rPr>
                        <m:t>𝛼</m:t>
                      </m:r>
                    </m:oMath>
                  </m:oMathPara>
                </a14:m>
                <a:endParaRPr lang="pl-PL" dirty="0">
                  <a:solidFill>
                    <a:schemeClr val="tx1"/>
                  </a:solidFill>
                </a:endParaRPr>
              </a:p>
              <a:p>
                <a:pPr marL="0" indent="0" algn="just">
                  <a:lnSpc>
                    <a:spcPct val="120000"/>
                  </a:lnSpc>
                  <a:buNone/>
                </a:pPr>
                <a:r>
                  <a:rPr lang="pl-PL" dirty="0">
                    <a:solidFill>
                      <a:schemeClr val="tx1"/>
                    </a:solidFill>
                  </a:rPr>
                  <a:t>jest symetryczny względem </a:t>
                </a:r>
                <a14:m>
                  <m:oMath xmlns:m="http://schemas.openxmlformats.org/officeDocument/2006/math">
                    <m:r>
                      <a:rPr lang="pl-PL" i="1" dirty="0">
                        <a:solidFill>
                          <a:schemeClr val="tx1"/>
                        </a:solidFill>
                        <a:latin typeface="Cambria Math" panose="02040503050406030204" pitchFamily="18" charset="0"/>
                      </a:rPr>
                      <m:t>𝜇</m:t>
                    </m:r>
                  </m:oMath>
                </a14:m>
                <a:r>
                  <a:rPr lang="pl-PL" dirty="0">
                    <a:solidFill>
                      <a:schemeClr val="tx1"/>
                    </a:solidFill>
                  </a:rPr>
                  <a:t>. </a:t>
                </a:r>
              </a:p>
              <a:p>
                <a:pPr marL="0" indent="0" algn="just">
                  <a:lnSpc>
                    <a:spcPct val="120000"/>
                  </a:lnSpc>
                  <a:buNone/>
                </a:pPr>
                <a:r>
                  <a:rPr lang="pl-PL" dirty="0">
                    <a:solidFill>
                      <a:schemeClr val="tx1"/>
                    </a:solidFill>
                  </a:rPr>
                  <a:t>Można go zapisać w skrócie </a:t>
                </a:r>
                <a14:m>
                  <m:oMath xmlns:m="http://schemas.openxmlformats.org/officeDocument/2006/math">
                    <m:r>
                      <a:rPr lang="pl-PL" i="1" dirty="0">
                        <a:solidFill>
                          <a:schemeClr val="tx1"/>
                        </a:solidFill>
                        <a:latin typeface="Cambria Math" panose="02040503050406030204" pitchFamily="18" charset="0"/>
                      </a:rPr>
                      <m:t>𝜇</m:t>
                    </m:r>
                    <m:r>
                      <a:rPr lang="pl-PL" i="1" dirty="0" smtClean="0">
                        <a:solidFill>
                          <a:schemeClr val="tx1"/>
                        </a:solidFill>
                        <a:latin typeface="Cambria Math" panose="02040503050406030204" pitchFamily="18" charset="0"/>
                        <a:ea typeface="Cambria Math" panose="02040503050406030204" pitchFamily="18" charset="0"/>
                      </a:rPr>
                      <m:t>±</m:t>
                    </m:r>
                    <m:sSub>
                      <m:sSubPr>
                        <m:ctrlPr>
                          <a:rPr lang="pl-PL" i="1" dirty="0">
                            <a:solidFill>
                              <a:schemeClr val="tx1"/>
                            </a:solidFill>
                            <a:latin typeface="Cambria Math" panose="02040503050406030204" pitchFamily="18" charset="0"/>
                          </a:rPr>
                        </m:ctrlPr>
                      </m:sSubPr>
                      <m:e>
                        <m:r>
                          <a:rPr lang="pl-PL" i="1" dirty="0">
                            <a:solidFill>
                              <a:schemeClr val="tx1"/>
                            </a:solidFill>
                            <a:latin typeface="Cambria Math" panose="02040503050406030204" pitchFamily="18" charset="0"/>
                          </a:rPr>
                          <m:t>𝑧</m:t>
                        </m:r>
                      </m:e>
                      <m:sub>
                        <m:r>
                          <a:rPr lang="pl-PL" i="1" dirty="0">
                            <a:solidFill>
                              <a:schemeClr val="tx1"/>
                            </a:solidFill>
                            <a:latin typeface="Cambria Math" panose="02040503050406030204" pitchFamily="18" charset="0"/>
                          </a:rPr>
                          <m:t>1−</m:t>
                        </m:r>
                        <m:f>
                          <m:fPr>
                            <m:ctrlPr>
                              <a:rPr lang="pl-PL" i="1" dirty="0">
                                <a:solidFill>
                                  <a:schemeClr val="tx1"/>
                                </a:solidFill>
                                <a:latin typeface="Cambria Math" panose="02040503050406030204" pitchFamily="18" charset="0"/>
                              </a:rPr>
                            </m:ctrlPr>
                          </m:fPr>
                          <m:num>
                            <m:r>
                              <a:rPr lang="pl-PL" i="1" dirty="0">
                                <a:solidFill>
                                  <a:schemeClr val="tx1"/>
                                </a:solidFill>
                                <a:latin typeface="Cambria Math" panose="02040503050406030204" pitchFamily="18" charset="0"/>
                              </a:rPr>
                              <m:t>𝛼</m:t>
                            </m:r>
                          </m:num>
                          <m:den>
                            <m:r>
                              <a:rPr lang="pl-PL" i="1" dirty="0">
                                <a:solidFill>
                                  <a:schemeClr val="tx1"/>
                                </a:solidFill>
                                <a:latin typeface="Cambria Math" panose="02040503050406030204" pitchFamily="18" charset="0"/>
                              </a:rPr>
                              <m:t>2</m:t>
                            </m:r>
                          </m:den>
                        </m:f>
                      </m:sub>
                    </m:sSub>
                    <m:r>
                      <a:rPr lang="pl-PL" i="1" dirty="0">
                        <a:solidFill>
                          <a:schemeClr val="tx1"/>
                        </a:solidFill>
                        <a:latin typeface="Cambria Math" panose="02040503050406030204" pitchFamily="18" charset="0"/>
                      </a:rPr>
                      <m:t>⋅</m:t>
                    </m:r>
                    <m:r>
                      <a:rPr lang="pl-PL" i="1" dirty="0">
                        <a:solidFill>
                          <a:schemeClr val="tx1"/>
                        </a:solidFill>
                        <a:latin typeface="Cambria Math" panose="02040503050406030204" pitchFamily="18" charset="0"/>
                      </a:rPr>
                      <m:t>𝜎</m:t>
                    </m:r>
                  </m:oMath>
                </a14:m>
                <a:r>
                  <a:rPr lang="pl-PL" dirty="0">
                    <a:solidFill>
                      <a:schemeClr val="tx1"/>
                    </a:solidFill>
                  </a:rPr>
                  <a:t>.</a:t>
                </a:r>
              </a:p>
              <a:p>
                <a:pPr marL="0" indent="0" algn="just">
                  <a:lnSpc>
                    <a:spcPct val="120000"/>
                  </a:lnSpc>
                  <a:buNone/>
                </a:pPr>
                <a:r>
                  <a:rPr lang="pl-PL" dirty="0">
                    <a:solidFill>
                      <a:schemeClr val="tx1"/>
                    </a:solidFill>
                  </a:rPr>
                  <a:t>W tablicach albo czasami na wykresach </a:t>
                </a:r>
                <a14:m>
                  <m:oMath xmlns:m="http://schemas.openxmlformats.org/officeDocument/2006/math">
                    <m:sSub>
                      <m:sSubPr>
                        <m:ctrlPr>
                          <a:rPr lang="pl-PL" i="1" dirty="0">
                            <a:solidFill>
                              <a:schemeClr val="tx1"/>
                            </a:solidFill>
                            <a:latin typeface="Cambria Math" panose="02040503050406030204" pitchFamily="18" charset="0"/>
                          </a:rPr>
                        </m:ctrlPr>
                      </m:sSubPr>
                      <m:e>
                        <m:r>
                          <a:rPr lang="pl-PL" i="1" dirty="0">
                            <a:solidFill>
                              <a:schemeClr val="tx1"/>
                            </a:solidFill>
                            <a:latin typeface="Cambria Math" panose="02040503050406030204" pitchFamily="18" charset="0"/>
                          </a:rPr>
                          <m:t>𝑧</m:t>
                        </m:r>
                      </m:e>
                      <m:sub>
                        <m:r>
                          <a:rPr lang="pl-PL" i="1" dirty="0">
                            <a:solidFill>
                              <a:schemeClr val="tx1"/>
                            </a:solidFill>
                            <a:latin typeface="Cambria Math" panose="02040503050406030204" pitchFamily="18" charset="0"/>
                          </a:rPr>
                          <m:t>1−</m:t>
                        </m:r>
                        <m:f>
                          <m:fPr>
                            <m:ctrlPr>
                              <a:rPr lang="pl-PL" i="1" dirty="0">
                                <a:solidFill>
                                  <a:schemeClr val="tx1"/>
                                </a:solidFill>
                                <a:latin typeface="Cambria Math" panose="02040503050406030204" pitchFamily="18" charset="0"/>
                              </a:rPr>
                            </m:ctrlPr>
                          </m:fPr>
                          <m:num>
                            <m:r>
                              <a:rPr lang="pl-PL" i="1" dirty="0">
                                <a:solidFill>
                                  <a:schemeClr val="tx1"/>
                                </a:solidFill>
                                <a:latin typeface="Cambria Math" panose="02040503050406030204" pitchFamily="18" charset="0"/>
                              </a:rPr>
                              <m:t>𝛼</m:t>
                            </m:r>
                          </m:num>
                          <m:den>
                            <m:r>
                              <a:rPr lang="pl-PL" i="1" dirty="0">
                                <a:solidFill>
                                  <a:schemeClr val="tx1"/>
                                </a:solidFill>
                                <a:latin typeface="Cambria Math" panose="02040503050406030204" pitchFamily="18" charset="0"/>
                              </a:rPr>
                              <m:t>2</m:t>
                            </m:r>
                          </m:den>
                        </m:f>
                      </m:sub>
                    </m:sSub>
                  </m:oMath>
                </a14:m>
                <a:r>
                  <a:rPr lang="pl-PL" dirty="0">
                    <a:solidFill>
                      <a:schemeClr val="tx1"/>
                    </a:solidFill>
                  </a:rPr>
                  <a:t> oznaczone jest zazwyczaj przez </a:t>
                </a:r>
                <a14:m>
                  <m:oMath xmlns:m="http://schemas.openxmlformats.org/officeDocument/2006/math">
                    <m:sSub>
                      <m:sSubPr>
                        <m:ctrlPr>
                          <a:rPr lang="pl-PL" i="1" dirty="0">
                            <a:solidFill>
                              <a:schemeClr val="tx1"/>
                            </a:solidFill>
                            <a:latin typeface="Cambria Math" panose="02040503050406030204" pitchFamily="18" charset="0"/>
                          </a:rPr>
                        </m:ctrlPr>
                      </m:sSubPr>
                      <m:e>
                        <m:r>
                          <a:rPr lang="pl-PL" b="0" i="1" dirty="0" smtClean="0">
                            <a:solidFill>
                              <a:schemeClr val="tx1"/>
                            </a:solidFill>
                            <a:latin typeface="Cambria Math" panose="02040503050406030204" pitchFamily="18" charset="0"/>
                          </a:rPr>
                          <m:t>𝑢</m:t>
                        </m:r>
                      </m:e>
                      <m:sub>
                        <m:r>
                          <a:rPr lang="pl-PL" b="0" i="1" dirty="0" smtClean="0">
                            <a:solidFill>
                              <a:schemeClr val="tx1"/>
                            </a:solidFill>
                            <a:latin typeface="Cambria Math" panose="02040503050406030204" pitchFamily="18" charset="0"/>
                          </a:rPr>
                          <m:t>𝛼</m:t>
                        </m:r>
                      </m:sub>
                    </m:sSub>
                  </m:oMath>
                </a14:m>
                <a:r>
                  <a:rPr lang="pl-PL" dirty="0">
                    <a:solidFill>
                      <a:schemeClr val="tx1"/>
                    </a:solidFill>
                  </a:rPr>
                  <a:t>.</a:t>
                </a:r>
              </a:p>
            </p:txBody>
          </p:sp>
        </mc:Choice>
        <mc:Fallback xmlns="">
          <p:sp>
            <p:nvSpPr>
              <p:cNvPr id="3" name="Symbol zastępczy tekstu 2">
                <a:extLst>
                  <a:ext uri="{FF2B5EF4-FFF2-40B4-BE49-F238E27FC236}">
                    <a16:creationId xmlns:a16="http://schemas.microsoft.com/office/drawing/2014/main" id="{9416FAD7-9A2B-463A-A421-14722E27E869}"/>
                  </a:ext>
                </a:extLst>
              </p:cNvPr>
              <p:cNvSpPr>
                <a:spLocks noGrp="1" noRot="1" noChangeAspect="1" noMove="1" noResize="1" noEditPoints="1" noAdjustHandles="1" noChangeArrowheads="1" noChangeShapeType="1" noTextEdit="1"/>
              </p:cNvSpPr>
              <p:nvPr>
                <p:ph type="body" sz="half" idx="1"/>
              </p:nvPr>
            </p:nvSpPr>
            <p:spPr>
              <a:xfrm>
                <a:off x="323528" y="1342794"/>
                <a:ext cx="7344816" cy="5058006"/>
              </a:xfrm>
              <a:blipFill>
                <a:blip r:embed="rId2"/>
                <a:stretch>
                  <a:fillRect l="-664" t="-120" r="-747"/>
                </a:stretch>
              </a:blipFill>
            </p:spPr>
            <p:txBody>
              <a:bodyPr/>
              <a:lstStyle/>
              <a:p>
                <a:r>
                  <a:rPr lang="pl-PL">
                    <a:noFill/>
                  </a:rPr>
                  <a:t> </a:t>
                </a:r>
              </a:p>
            </p:txBody>
          </p:sp>
        </mc:Fallback>
      </mc:AlternateContent>
      <p:sp>
        <p:nvSpPr>
          <p:cNvPr id="6" name="Symbol zastępczy numeru slajdu 5">
            <a:extLst>
              <a:ext uri="{FF2B5EF4-FFF2-40B4-BE49-F238E27FC236}">
                <a16:creationId xmlns:a16="http://schemas.microsoft.com/office/drawing/2014/main" id="{8A62BC36-9DDF-4131-AA2B-279437934DE8}"/>
              </a:ext>
            </a:extLst>
          </p:cNvPr>
          <p:cNvSpPr>
            <a:spLocks noGrp="1"/>
          </p:cNvSpPr>
          <p:nvPr>
            <p:ph type="sldNum" sz="quarter" idx="11"/>
          </p:nvPr>
        </p:nvSpPr>
        <p:spPr/>
        <p:txBody>
          <a:bodyPr/>
          <a:lstStyle/>
          <a:p>
            <a:fld id="{DBCA605C-C72D-4B44-8DE4-2A0270D723F6}" type="slidenum">
              <a:rPr lang="pl-PL" altLang="pl-PL" smtClean="0"/>
              <a:pPr/>
              <a:t>12</a:t>
            </a:fld>
            <a:endParaRPr lang="pl-PL" altLang="pl-PL"/>
          </a:p>
        </p:txBody>
      </p:sp>
    </p:spTree>
    <p:extLst>
      <p:ext uri="{BB962C8B-B14F-4D97-AF65-F5344CB8AC3E}">
        <p14:creationId xmlns:p14="http://schemas.microsoft.com/office/powerpoint/2010/main" val="571159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2E9410F-688F-42CC-925B-0646A09C03BB}"/>
              </a:ext>
            </a:extLst>
          </p:cNvPr>
          <p:cNvSpPr>
            <a:spLocks noGrp="1"/>
          </p:cNvSpPr>
          <p:nvPr>
            <p:ph type="title"/>
          </p:nvPr>
        </p:nvSpPr>
        <p:spPr/>
        <p:txBody>
          <a:bodyPr/>
          <a:lstStyle/>
          <a:p>
            <a:r>
              <a:rPr lang="pl-PL" dirty="0"/>
              <a:t>Budowa przedziałów ufności </a:t>
            </a:r>
          </a:p>
        </p:txBody>
      </p:sp>
      <mc:AlternateContent xmlns:mc="http://schemas.openxmlformats.org/markup-compatibility/2006" xmlns:a14="http://schemas.microsoft.com/office/drawing/2010/main">
        <mc:Choice Requires="a14">
          <p:sp>
            <p:nvSpPr>
              <p:cNvPr id="3" name="Symbol zastępczy tekstu 2">
                <a:extLst>
                  <a:ext uri="{FF2B5EF4-FFF2-40B4-BE49-F238E27FC236}">
                    <a16:creationId xmlns:a16="http://schemas.microsoft.com/office/drawing/2014/main" id="{9416FAD7-9A2B-463A-A421-14722E27E869}"/>
                  </a:ext>
                </a:extLst>
              </p:cNvPr>
              <p:cNvSpPr>
                <a:spLocks noGrp="1"/>
              </p:cNvSpPr>
              <p:nvPr>
                <p:ph type="body" sz="half" idx="1"/>
              </p:nvPr>
            </p:nvSpPr>
            <p:spPr>
              <a:xfrm>
                <a:off x="323528" y="1169593"/>
                <a:ext cx="7344816" cy="5058006"/>
              </a:xfrm>
            </p:spPr>
            <p:txBody>
              <a:bodyPr>
                <a:normAutofit/>
              </a:bodyPr>
              <a:lstStyle/>
              <a:p>
                <a:pPr marL="0" indent="0" algn="just">
                  <a:lnSpc>
                    <a:spcPct val="120000"/>
                  </a:lnSpc>
                  <a:buNone/>
                </a:pPr>
                <a:r>
                  <a:rPr lang="pl-PL" dirty="0">
                    <a:solidFill>
                      <a:schemeClr val="tx1"/>
                    </a:solidFill>
                  </a:rPr>
                  <a:t>Zauważmy, że gdy zwiększamy poziom ufności a zmniejszamy poziom istotności </a:t>
                </a:r>
                <a14:m>
                  <m:oMath xmlns:m="http://schemas.openxmlformats.org/officeDocument/2006/math">
                    <m:r>
                      <a:rPr lang="pl-PL" i="1" dirty="0">
                        <a:solidFill>
                          <a:schemeClr val="tx1"/>
                        </a:solidFill>
                        <a:latin typeface="Cambria Math" panose="02040503050406030204" pitchFamily="18" charset="0"/>
                      </a:rPr>
                      <m:t>𝛼</m:t>
                    </m:r>
                    <m:r>
                      <a:rPr lang="pl-PL" b="0" i="1" dirty="0" smtClean="0">
                        <a:solidFill>
                          <a:schemeClr val="tx1"/>
                        </a:solidFill>
                        <a:latin typeface="Cambria Math" panose="02040503050406030204" pitchFamily="18" charset="0"/>
                      </a:rPr>
                      <m:t>→0</m:t>
                    </m:r>
                  </m:oMath>
                </a14:m>
                <a:r>
                  <a:rPr lang="pl-PL" dirty="0">
                    <a:solidFill>
                      <a:schemeClr val="tx1"/>
                    </a:solidFill>
                  </a:rPr>
                  <a:t>, to </a:t>
                </a:r>
                <a14:m>
                  <m:oMath xmlns:m="http://schemas.openxmlformats.org/officeDocument/2006/math">
                    <m:sSub>
                      <m:sSubPr>
                        <m:ctrlPr>
                          <a:rPr lang="pl-PL" i="1" dirty="0">
                            <a:solidFill>
                              <a:schemeClr val="tx1"/>
                            </a:solidFill>
                            <a:latin typeface="Cambria Math" panose="02040503050406030204" pitchFamily="18" charset="0"/>
                          </a:rPr>
                        </m:ctrlPr>
                      </m:sSubPr>
                      <m:e>
                        <m:r>
                          <a:rPr lang="pl-PL" i="1" dirty="0">
                            <a:solidFill>
                              <a:schemeClr val="tx1"/>
                            </a:solidFill>
                            <a:latin typeface="Cambria Math" panose="02040503050406030204" pitchFamily="18" charset="0"/>
                          </a:rPr>
                          <m:t>𝑢</m:t>
                        </m:r>
                      </m:e>
                      <m:sub>
                        <m:r>
                          <a:rPr lang="pl-PL" i="1" dirty="0">
                            <a:solidFill>
                              <a:schemeClr val="tx1"/>
                            </a:solidFill>
                            <a:latin typeface="Cambria Math" panose="02040503050406030204" pitchFamily="18" charset="0"/>
                          </a:rPr>
                          <m:t>𝛼</m:t>
                        </m:r>
                      </m:sub>
                    </m:sSub>
                    <m:r>
                      <a:rPr lang="pl-PL" i="1" dirty="0">
                        <a:solidFill>
                          <a:schemeClr val="tx1"/>
                        </a:solidFill>
                        <a:latin typeface="Cambria Math" panose="02040503050406030204" pitchFamily="18" charset="0"/>
                      </a:rPr>
                      <m:t>→</m:t>
                    </m:r>
                    <m:r>
                      <a:rPr lang="pl-PL" i="1" dirty="0">
                        <a:solidFill>
                          <a:schemeClr val="tx1"/>
                        </a:solidFill>
                        <a:latin typeface="Cambria Math" panose="02040503050406030204" pitchFamily="18" charset="0"/>
                        <a:ea typeface="Cambria Math" panose="02040503050406030204" pitchFamily="18" charset="0"/>
                      </a:rPr>
                      <m:t>∞</m:t>
                    </m:r>
                  </m:oMath>
                </a14:m>
                <a:r>
                  <a:rPr lang="pl-PL" dirty="0">
                    <a:solidFill>
                      <a:schemeClr val="tx1"/>
                    </a:solidFill>
                  </a:rPr>
                  <a:t>. Wówczas przedział staje się po prostu zbiorem liczb rzeczywistych i z pewnością zmienna </a:t>
                </a:r>
                <a14:m>
                  <m:oMath xmlns:m="http://schemas.openxmlformats.org/officeDocument/2006/math">
                    <m:r>
                      <a:rPr lang="pl-PL" i="1" dirty="0">
                        <a:solidFill>
                          <a:schemeClr val="tx1"/>
                        </a:solidFill>
                        <a:latin typeface="Cambria Math" panose="02040503050406030204" pitchFamily="18" charset="0"/>
                      </a:rPr>
                      <m:t>𝑋</m:t>
                    </m:r>
                  </m:oMath>
                </a14:m>
                <a:r>
                  <a:rPr lang="pl-PL" dirty="0">
                    <a:solidFill>
                      <a:schemeClr val="tx1"/>
                    </a:solidFill>
                  </a:rPr>
                  <a:t> przyjmuje jakąś wartość rzeczywistą. Taki przedział ufności nic nam nie mówi…</a:t>
                </a:r>
              </a:p>
            </p:txBody>
          </p:sp>
        </mc:Choice>
        <mc:Fallback xmlns="">
          <p:sp>
            <p:nvSpPr>
              <p:cNvPr id="3" name="Symbol zastępczy tekstu 2">
                <a:extLst>
                  <a:ext uri="{FF2B5EF4-FFF2-40B4-BE49-F238E27FC236}">
                    <a16:creationId xmlns:a16="http://schemas.microsoft.com/office/drawing/2014/main" id="{9416FAD7-9A2B-463A-A421-14722E27E869}"/>
                  </a:ext>
                </a:extLst>
              </p:cNvPr>
              <p:cNvSpPr>
                <a:spLocks noGrp="1" noRot="1" noChangeAspect="1" noMove="1" noResize="1" noEditPoints="1" noAdjustHandles="1" noChangeArrowheads="1" noChangeShapeType="1" noTextEdit="1"/>
              </p:cNvSpPr>
              <p:nvPr>
                <p:ph type="body" sz="half" idx="1"/>
              </p:nvPr>
            </p:nvSpPr>
            <p:spPr>
              <a:xfrm>
                <a:off x="323528" y="1169593"/>
                <a:ext cx="7344816" cy="5058006"/>
              </a:xfrm>
              <a:blipFill>
                <a:blip r:embed="rId2"/>
                <a:stretch>
                  <a:fillRect l="-664" t="-241" r="-747"/>
                </a:stretch>
              </a:blipFill>
            </p:spPr>
            <p:txBody>
              <a:bodyPr/>
              <a:lstStyle/>
              <a:p>
                <a:r>
                  <a:rPr lang="pl-PL">
                    <a:noFill/>
                  </a:rPr>
                  <a:t> </a:t>
                </a:r>
              </a:p>
            </p:txBody>
          </p:sp>
        </mc:Fallback>
      </mc:AlternateContent>
      <p:sp>
        <p:nvSpPr>
          <p:cNvPr id="6" name="Symbol zastępczy numeru slajdu 5">
            <a:extLst>
              <a:ext uri="{FF2B5EF4-FFF2-40B4-BE49-F238E27FC236}">
                <a16:creationId xmlns:a16="http://schemas.microsoft.com/office/drawing/2014/main" id="{8A62BC36-9DDF-4131-AA2B-279437934DE8}"/>
              </a:ext>
            </a:extLst>
          </p:cNvPr>
          <p:cNvSpPr>
            <a:spLocks noGrp="1"/>
          </p:cNvSpPr>
          <p:nvPr>
            <p:ph type="sldNum" sz="quarter" idx="11"/>
          </p:nvPr>
        </p:nvSpPr>
        <p:spPr/>
        <p:txBody>
          <a:bodyPr/>
          <a:lstStyle/>
          <a:p>
            <a:fld id="{DBCA605C-C72D-4B44-8DE4-2A0270D723F6}" type="slidenum">
              <a:rPr lang="pl-PL" altLang="pl-PL" smtClean="0"/>
              <a:pPr/>
              <a:t>13</a:t>
            </a:fld>
            <a:endParaRPr lang="pl-PL" altLang="pl-PL"/>
          </a:p>
        </p:txBody>
      </p:sp>
      <p:pic>
        <p:nvPicPr>
          <p:cNvPr id="5" name="Obraz 4">
            <a:extLst>
              <a:ext uri="{FF2B5EF4-FFF2-40B4-BE49-F238E27FC236}">
                <a16:creationId xmlns:a16="http://schemas.microsoft.com/office/drawing/2014/main" id="{9183476E-10F1-4336-9F54-E3CD620B388A}"/>
              </a:ext>
            </a:extLst>
          </p:cNvPr>
          <p:cNvPicPr>
            <a:picLocks noChangeAspect="1"/>
          </p:cNvPicPr>
          <p:nvPr/>
        </p:nvPicPr>
        <p:blipFill>
          <a:blip r:embed="rId3"/>
          <a:stretch>
            <a:fillRect/>
          </a:stretch>
        </p:blipFill>
        <p:spPr>
          <a:xfrm>
            <a:off x="1475656" y="2613165"/>
            <a:ext cx="5976664" cy="4233350"/>
          </a:xfrm>
          <a:prstGeom prst="rect">
            <a:avLst/>
          </a:prstGeom>
        </p:spPr>
      </p:pic>
    </p:spTree>
    <p:extLst>
      <p:ext uri="{BB962C8B-B14F-4D97-AF65-F5344CB8AC3E}">
        <p14:creationId xmlns:p14="http://schemas.microsoft.com/office/powerpoint/2010/main" val="2193316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0277FFE7-80F5-4BED-BB6E-4C6FD72FA844}"/>
              </a:ext>
            </a:extLst>
          </p:cNvPr>
          <p:cNvSpPr>
            <a:spLocks noGrp="1"/>
          </p:cNvSpPr>
          <p:nvPr>
            <p:ph type="sldNum" sz="quarter" idx="12"/>
          </p:nvPr>
        </p:nvSpPr>
        <p:spPr/>
        <p:txBody>
          <a:bodyPr/>
          <a:lstStyle/>
          <a:p>
            <a:fld id="{2F9BA8FB-3BE2-4236-AA03-2B63DE0CF319}" type="slidenum">
              <a:rPr lang="pl-PL" altLang="pl-PL" smtClean="0"/>
              <a:pPr/>
              <a:t>14</a:t>
            </a:fld>
            <a:endParaRPr lang="pl-PL" altLang="pl-PL"/>
          </a:p>
        </p:txBody>
      </p:sp>
      <p:pic>
        <p:nvPicPr>
          <p:cNvPr id="1026" name="Picture 2" descr="95% confidence interval? Why not 100% confidence? - High Expectations Asian  Father - quickmeme">
            <a:extLst>
              <a:ext uri="{FF2B5EF4-FFF2-40B4-BE49-F238E27FC236}">
                <a16:creationId xmlns:a16="http://schemas.microsoft.com/office/drawing/2014/main" id="{484E3AFA-8906-4775-B8F8-F722D16A2B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32656"/>
            <a:ext cx="3672408" cy="36530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yeah .... a 100% confidence interval that'd be great - Yeah that'd be  great... | Meme Generator">
            <a:extLst>
              <a:ext uri="{FF2B5EF4-FFF2-40B4-BE49-F238E27FC236}">
                <a16:creationId xmlns:a16="http://schemas.microsoft.com/office/drawing/2014/main" id="{4814514D-DA82-4C9F-9358-9E94CA5192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2348880"/>
            <a:ext cx="4022099" cy="4022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3265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2E9410F-688F-42CC-925B-0646A09C03BB}"/>
              </a:ext>
            </a:extLst>
          </p:cNvPr>
          <p:cNvSpPr>
            <a:spLocks noGrp="1"/>
          </p:cNvSpPr>
          <p:nvPr>
            <p:ph type="title"/>
          </p:nvPr>
        </p:nvSpPr>
        <p:spPr/>
        <p:txBody>
          <a:bodyPr/>
          <a:lstStyle/>
          <a:p>
            <a:r>
              <a:rPr lang="pl-PL" dirty="0"/>
              <a:t>Budowa przedziałów ufności </a:t>
            </a:r>
          </a:p>
        </p:txBody>
      </p:sp>
      <mc:AlternateContent xmlns:mc="http://schemas.openxmlformats.org/markup-compatibility/2006" xmlns:a14="http://schemas.microsoft.com/office/drawing/2010/main">
        <mc:Choice Requires="a14">
          <p:sp>
            <p:nvSpPr>
              <p:cNvPr id="3" name="Symbol zastępczy tekstu 2">
                <a:extLst>
                  <a:ext uri="{FF2B5EF4-FFF2-40B4-BE49-F238E27FC236}">
                    <a16:creationId xmlns:a16="http://schemas.microsoft.com/office/drawing/2014/main" id="{9416FAD7-9A2B-463A-A421-14722E27E869}"/>
                  </a:ext>
                </a:extLst>
              </p:cNvPr>
              <p:cNvSpPr>
                <a:spLocks noGrp="1"/>
              </p:cNvSpPr>
              <p:nvPr>
                <p:ph type="body" sz="half" idx="1"/>
              </p:nvPr>
            </p:nvSpPr>
            <p:spPr>
              <a:xfrm>
                <a:off x="323528" y="1342794"/>
                <a:ext cx="7344816" cy="5058006"/>
              </a:xfrm>
            </p:spPr>
            <p:txBody>
              <a:bodyPr>
                <a:normAutofit/>
              </a:bodyPr>
              <a:lstStyle/>
              <a:p>
                <a:pPr algn="just">
                  <a:lnSpc>
                    <a:spcPct val="120000"/>
                  </a:lnSpc>
                  <a:buFont typeface="Wingdings" panose="05000000000000000000" pitchFamily="2" charset="2"/>
                  <a:buChar char="Ø"/>
                </a:pPr>
                <a:r>
                  <a:rPr lang="pl-PL" dirty="0">
                    <a:solidFill>
                      <a:schemeClr val="tx1"/>
                    </a:solidFill>
                  </a:rPr>
                  <a:t>W praktyce nie będzie nas interesował przedział dla zmiennej </a:t>
                </a:r>
                <a14:m>
                  <m:oMath xmlns:m="http://schemas.openxmlformats.org/officeDocument/2006/math">
                    <m:r>
                      <a:rPr lang="pl-PL" i="1" dirty="0">
                        <a:solidFill>
                          <a:schemeClr val="tx1"/>
                        </a:solidFill>
                        <a:latin typeface="Cambria Math" panose="02040503050406030204" pitchFamily="18" charset="0"/>
                      </a:rPr>
                      <m:t>𝑋</m:t>
                    </m:r>
                  </m:oMath>
                </a14:m>
                <a:r>
                  <a:rPr lang="pl-PL" dirty="0">
                    <a:solidFill>
                      <a:schemeClr val="tx1"/>
                    </a:solidFill>
                  </a:rPr>
                  <a:t> a raczej jakiejś statystyki </a:t>
                </a:r>
                <a14:m>
                  <m:oMath xmlns:m="http://schemas.openxmlformats.org/officeDocument/2006/math">
                    <m:r>
                      <a:rPr lang="pl-PL" b="0" i="1" dirty="0" smtClean="0">
                        <a:solidFill>
                          <a:schemeClr val="tx1"/>
                        </a:solidFill>
                        <a:latin typeface="Cambria Math" panose="02040503050406030204" pitchFamily="18" charset="0"/>
                      </a:rPr>
                      <m:t>𝑇</m:t>
                    </m:r>
                    <m:r>
                      <a:rPr lang="pl-PL" b="0" i="0" dirty="0" smtClean="0">
                        <a:solidFill>
                          <a:schemeClr val="tx1"/>
                        </a:solidFill>
                        <a:latin typeface="Cambria Math" panose="02040503050406030204" pitchFamily="18" charset="0"/>
                      </a:rPr>
                      <m:t>(</m:t>
                    </m:r>
                    <m:r>
                      <a:rPr lang="pl-PL" i="1" dirty="0">
                        <a:solidFill>
                          <a:schemeClr val="tx1"/>
                        </a:solidFill>
                        <a:latin typeface="Cambria Math" panose="02040503050406030204" pitchFamily="18" charset="0"/>
                      </a:rPr>
                      <m:t>𝑋</m:t>
                    </m:r>
                    <m:r>
                      <a:rPr lang="pl-PL" b="0" i="1" dirty="0" smtClean="0">
                        <a:solidFill>
                          <a:schemeClr val="tx1"/>
                        </a:solidFill>
                        <a:latin typeface="Cambria Math" panose="02040503050406030204" pitchFamily="18" charset="0"/>
                      </a:rPr>
                      <m:t>)</m:t>
                    </m:r>
                  </m:oMath>
                </a14:m>
                <a:r>
                  <a:rPr lang="pl-PL" dirty="0">
                    <a:solidFill>
                      <a:schemeClr val="tx1"/>
                    </a:solidFill>
                  </a:rPr>
                  <a:t> liczonej na bazie zebranej próby losowej. Taką statystyką może być średnia, wariancja, wskaźnik frakcji itp. </a:t>
                </a:r>
              </a:p>
              <a:p>
                <a:pPr algn="just">
                  <a:lnSpc>
                    <a:spcPct val="120000"/>
                  </a:lnSpc>
                  <a:buFont typeface="Wingdings" panose="05000000000000000000" pitchFamily="2" charset="2"/>
                  <a:buChar char="Ø"/>
                </a:pPr>
                <a:r>
                  <a:rPr lang="pl-PL" dirty="0">
                    <a:solidFill>
                      <a:schemeClr val="tx1"/>
                    </a:solidFill>
                  </a:rPr>
                  <a:t>Może się okazać, że zmienna </a:t>
                </a:r>
                <a14:m>
                  <m:oMath xmlns:m="http://schemas.openxmlformats.org/officeDocument/2006/math">
                    <m:r>
                      <a:rPr lang="pl-PL" i="1" dirty="0">
                        <a:solidFill>
                          <a:schemeClr val="tx1"/>
                        </a:solidFill>
                        <a:latin typeface="Cambria Math" panose="02040503050406030204" pitchFamily="18" charset="0"/>
                      </a:rPr>
                      <m:t>𝑋</m:t>
                    </m:r>
                  </m:oMath>
                </a14:m>
                <a:r>
                  <a:rPr lang="pl-PL" dirty="0">
                    <a:solidFill>
                      <a:schemeClr val="tx1"/>
                    </a:solidFill>
                  </a:rPr>
                  <a:t> nie ma rozkładu normalnego. Wtedy nie zastosujemy omówionego podejścia.</a:t>
                </a:r>
              </a:p>
              <a:p>
                <a:pPr algn="just">
                  <a:lnSpc>
                    <a:spcPct val="120000"/>
                  </a:lnSpc>
                  <a:buFont typeface="Wingdings" panose="05000000000000000000" pitchFamily="2" charset="2"/>
                  <a:buChar char="Ø"/>
                </a:pPr>
                <a:r>
                  <a:rPr lang="pl-PL" dirty="0">
                    <a:solidFill>
                      <a:schemeClr val="tx1"/>
                    </a:solidFill>
                  </a:rPr>
                  <a:t>Jednak statystyka </a:t>
                </a:r>
                <a14:m>
                  <m:oMath xmlns:m="http://schemas.openxmlformats.org/officeDocument/2006/math">
                    <m:r>
                      <a:rPr lang="pl-PL" i="1" dirty="0">
                        <a:solidFill>
                          <a:schemeClr val="tx1"/>
                        </a:solidFill>
                        <a:latin typeface="Cambria Math" panose="02040503050406030204" pitchFamily="18" charset="0"/>
                      </a:rPr>
                      <m:t>𝑇</m:t>
                    </m:r>
                    <m:r>
                      <a:rPr lang="pl-PL" dirty="0">
                        <a:solidFill>
                          <a:schemeClr val="tx1"/>
                        </a:solidFill>
                        <a:latin typeface="Cambria Math" panose="02040503050406030204" pitchFamily="18" charset="0"/>
                      </a:rPr>
                      <m:t>(</m:t>
                    </m:r>
                    <m:r>
                      <a:rPr lang="pl-PL" i="1" dirty="0">
                        <a:solidFill>
                          <a:schemeClr val="tx1"/>
                        </a:solidFill>
                        <a:latin typeface="Cambria Math" panose="02040503050406030204" pitchFamily="18" charset="0"/>
                      </a:rPr>
                      <m:t>𝑋</m:t>
                    </m:r>
                    <m:r>
                      <a:rPr lang="pl-PL" i="1" dirty="0">
                        <a:solidFill>
                          <a:schemeClr val="tx1"/>
                        </a:solidFill>
                        <a:latin typeface="Cambria Math" panose="02040503050406030204" pitchFamily="18" charset="0"/>
                      </a:rPr>
                      <m:t>)</m:t>
                    </m:r>
                  </m:oMath>
                </a14:m>
                <a:r>
                  <a:rPr lang="pl-PL" dirty="0">
                    <a:solidFill>
                      <a:schemeClr val="tx1"/>
                    </a:solidFill>
                  </a:rPr>
                  <a:t> może już taki rozkład posiadać</a:t>
                </a:r>
              </a:p>
              <a:p>
                <a:pPr algn="just">
                  <a:lnSpc>
                    <a:spcPct val="120000"/>
                  </a:lnSpc>
                  <a:buFont typeface="Wingdings" panose="05000000000000000000" pitchFamily="2" charset="2"/>
                  <a:buChar char="Ø"/>
                </a:pPr>
                <a:r>
                  <a:rPr lang="pl-PL" dirty="0">
                    <a:solidFill>
                      <a:schemeClr val="tx1"/>
                    </a:solidFill>
                  </a:rPr>
                  <a:t>Wynika to z Centralnego Twierdzenia Granicznego</a:t>
                </a:r>
              </a:p>
              <a:p>
                <a:pPr marL="0" indent="0" algn="just">
                  <a:lnSpc>
                    <a:spcPct val="120000"/>
                  </a:lnSpc>
                  <a:buNone/>
                </a:pPr>
                <a:r>
                  <a:rPr lang="pl-PL" dirty="0">
                    <a:solidFill>
                      <a:schemeClr val="tx1"/>
                    </a:solidFill>
                  </a:rPr>
                  <a:t> </a:t>
                </a:r>
              </a:p>
            </p:txBody>
          </p:sp>
        </mc:Choice>
        <mc:Fallback xmlns="">
          <p:sp>
            <p:nvSpPr>
              <p:cNvPr id="3" name="Symbol zastępczy tekstu 2">
                <a:extLst>
                  <a:ext uri="{FF2B5EF4-FFF2-40B4-BE49-F238E27FC236}">
                    <a16:creationId xmlns:a16="http://schemas.microsoft.com/office/drawing/2014/main" id="{9416FAD7-9A2B-463A-A421-14722E27E869}"/>
                  </a:ext>
                </a:extLst>
              </p:cNvPr>
              <p:cNvSpPr>
                <a:spLocks noGrp="1" noRot="1" noChangeAspect="1" noMove="1" noResize="1" noEditPoints="1" noAdjustHandles="1" noChangeArrowheads="1" noChangeShapeType="1" noTextEdit="1"/>
              </p:cNvSpPr>
              <p:nvPr>
                <p:ph type="body" sz="half" idx="1"/>
              </p:nvPr>
            </p:nvSpPr>
            <p:spPr>
              <a:xfrm>
                <a:off x="323528" y="1342794"/>
                <a:ext cx="7344816" cy="5058006"/>
              </a:xfrm>
              <a:blipFill>
                <a:blip r:embed="rId2"/>
                <a:stretch>
                  <a:fillRect l="-664" t="-120" r="-1660"/>
                </a:stretch>
              </a:blipFill>
            </p:spPr>
            <p:txBody>
              <a:bodyPr/>
              <a:lstStyle/>
              <a:p>
                <a:r>
                  <a:rPr lang="pl-PL">
                    <a:noFill/>
                  </a:rPr>
                  <a:t> </a:t>
                </a:r>
              </a:p>
            </p:txBody>
          </p:sp>
        </mc:Fallback>
      </mc:AlternateContent>
      <p:sp>
        <p:nvSpPr>
          <p:cNvPr id="6" name="Symbol zastępczy numeru slajdu 5">
            <a:extLst>
              <a:ext uri="{FF2B5EF4-FFF2-40B4-BE49-F238E27FC236}">
                <a16:creationId xmlns:a16="http://schemas.microsoft.com/office/drawing/2014/main" id="{8A62BC36-9DDF-4131-AA2B-279437934DE8}"/>
              </a:ext>
            </a:extLst>
          </p:cNvPr>
          <p:cNvSpPr>
            <a:spLocks noGrp="1"/>
          </p:cNvSpPr>
          <p:nvPr>
            <p:ph type="sldNum" sz="quarter" idx="11"/>
          </p:nvPr>
        </p:nvSpPr>
        <p:spPr/>
        <p:txBody>
          <a:bodyPr/>
          <a:lstStyle/>
          <a:p>
            <a:fld id="{DBCA605C-C72D-4B44-8DE4-2A0270D723F6}" type="slidenum">
              <a:rPr lang="pl-PL" altLang="pl-PL" smtClean="0"/>
              <a:pPr/>
              <a:t>15</a:t>
            </a:fld>
            <a:endParaRPr lang="pl-PL" altLang="pl-PL"/>
          </a:p>
        </p:txBody>
      </p:sp>
    </p:spTree>
    <p:extLst>
      <p:ext uri="{BB962C8B-B14F-4D97-AF65-F5344CB8AC3E}">
        <p14:creationId xmlns:p14="http://schemas.microsoft.com/office/powerpoint/2010/main" val="2483010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2E9410F-688F-42CC-925B-0646A09C03BB}"/>
              </a:ext>
            </a:extLst>
          </p:cNvPr>
          <p:cNvSpPr>
            <a:spLocks noGrp="1"/>
          </p:cNvSpPr>
          <p:nvPr>
            <p:ph type="title"/>
          </p:nvPr>
        </p:nvSpPr>
        <p:spPr/>
        <p:txBody>
          <a:bodyPr/>
          <a:lstStyle/>
          <a:p>
            <a:r>
              <a:rPr lang="pl-PL" dirty="0"/>
              <a:t>Budowa przedziałów ufności </a:t>
            </a:r>
          </a:p>
        </p:txBody>
      </p:sp>
      <mc:AlternateContent xmlns:mc="http://schemas.openxmlformats.org/markup-compatibility/2006" xmlns:a14="http://schemas.microsoft.com/office/drawing/2010/main">
        <mc:Choice Requires="a14">
          <p:sp>
            <p:nvSpPr>
              <p:cNvPr id="3" name="Symbol zastępczy tekstu 2">
                <a:extLst>
                  <a:ext uri="{FF2B5EF4-FFF2-40B4-BE49-F238E27FC236}">
                    <a16:creationId xmlns:a16="http://schemas.microsoft.com/office/drawing/2014/main" id="{9416FAD7-9A2B-463A-A421-14722E27E869}"/>
                  </a:ext>
                </a:extLst>
              </p:cNvPr>
              <p:cNvSpPr>
                <a:spLocks noGrp="1"/>
              </p:cNvSpPr>
              <p:nvPr>
                <p:ph type="body" sz="half" idx="1"/>
              </p:nvPr>
            </p:nvSpPr>
            <p:spPr>
              <a:xfrm>
                <a:off x="323528" y="1342794"/>
                <a:ext cx="7344816" cy="5058006"/>
              </a:xfrm>
            </p:spPr>
            <p:txBody>
              <a:bodyPr>
                <a:normAutofit/>
              </a:bodyPr>
              <a:lstStyle/>
              <a:p>
                <a:pPr algn="just">
                  <a:lnSpc>
                    <a:spcPct val="120000"/>
                  </a:lnSpc>
                  <a:buFont typeface="Wingdings" panose="05000000000000000000" pitchFamily="2" charset="2"/>
                  <a:buChar char="Ø"/>
                </a:pPr>
                <a:r>
                  <a:rPr lang="pl-PL" dirty="0">
                    <a:solidFill>
                      <a:schemeClr val="tx1"/>
                    </a:solidFill>
                  </a:rPr>
                  <a:t>Centralne Twierdzenie Graniczne (słabe)</a:t>
                </a:r>
              </a:p>
              <a:p>
                <a:pPr marL="0" indent="0" algn="just">
                  <a:lnSpc>
                    <a:spcPct val="120000"/>
                  </a:lnSpc>
                  <a:buNone/>
                </a:pPr>
                <a:r>
                  <a:rPr lang="pl-PL" dirty="0">
                    <a:solidFill>
                      <a:schemeClr val="tx1"/>
                    </a:solidFill>
                  </a:rPr>
                  <a:t>Jeśli </a:t>
                </a:r>
                <a14:m>
                  <m:oMath xmlns:m="http://schemas.openxmlformats.org/officeDocument/2006/math">
                    <m:sSub>
                      <m:sSubPr>
                        <m:ctrlPr>
                          <a:rPr lang="pl-PL" b="0" i="1" dirty="0" smtClean="0">
                            <a:solidFill>
                              <a:schemeClr val="tx1"/>
                            </a:solidFill>
                            <a:latin typeface="Cambria Math" panose="02040503050406030204" pitchFamily="18" charset="0"/>
                          </a:rPr>
                        </m:ctrlPr>
                      </m:sSubPr>
                      <m:e>
                        <m:r>
                          <a:rPr lang="pl-PL" i="1" dirty="0">
                            <a:solidFill>
                              <a:schemeClr val="tx1"/>
                            </a:solidFill>
                            <a:latin typeface="Cambria Math" panose="02040503050406030204" pitchFamily="18" charset="0"/>
                          </a:rPr>
                          <m:t>𝑋</m:t>
                        </m:r>
                      </m:e>
                      <m:sub>
                        <m:r>
                          <a:rPr lang="pl-PL" b="0" i="1" dirty="0" smtClean="0">
                            <a:solidFill>
                              <a:schemeClr val="tx1"/>
                            </a:solidFill>
                            <a:latin typeface="Cambria Math" panose="02040503050406030204" pitchFamily="18" charset="0"/>
                          </a:rPr>
                          <m:t>𝑖</m:t>
                        </m:r>
                      </m:sub>
                    </m:sSub>
                    <m:r>
                      <a:rPr lang="pl-PL" i="1" dirty="0">
                        <a:solidFill>
                          <a:schemeClr val="tx1"/>
                        </a:solidFill>
                        <a:latin typeface="Cambria Math" panose="02040503050406030204" pitchFamily="18" charset="0"/>
                      </a:rPr>
                      <m:t> </m:t>
                    </m:r>
                  </m:oMath>
                </a14:m>
                <a:r>
                  <a:rPr lang="pl-PL" dirty="0">
                    <a:solidFill>
                      <a:schemeClr val="tx1"/>
                    </a:solidFill>
                  </a:rPr>
                  <a:t>są niezależnymi zmiennymi losowymi o jednakowym rozkładzie, takiej samej wartości oczekiwanej </a:t>
                </a:r>
                <a14:m>
                  <m:oMath xmlns:m="http://schemas.openxmlformats.org/officeDocument/2006/math">
                    <m:r>
                      <a:rPr lang="pl-PL" b="0" i="1" dirty="0" smtClean="0">
                        <a:solidFill>
                          <a:schemeClr val="tx1"/>
                        </a:solidFill>
                        <a:latin typeface="Cambria Math" panose="02040503050406030204" pitchFamily="18" charset="0"/>
                      </a:rPr>
                      <m:t>𝜇</m:t>
                    </m:r>
                  </m:oMath>
                </a14:m>
                <a:r>
                  <a:rPr lang="pl-PL" dirty="0">
                    <a:solidFill>
                      <a:schemeClr val="tx1"/>
                    </a:solidFill>
                  </a:rPr>
                  <a:t> oraz dodatniej i skończonej wariancji </a:t>
                </a:r>
                <a14:m>
                  <m:oMath xmlns:m="http://schemas.openxmlformats.org/officeDocument/2006/math">
                    <m:sSup>
                      <m:sSupPr>
                        <m:ctrlPr>
                          <a:rPr lang="pl-PL" b="0" i="1" dirty="0" smtClean="0">
                            <a:solidFill>
                              <a:schemeClr val="tx1"/>
                            </a:solidFill>
                            <a:latin typeface="Cambria Math" panose="02040503050406030204" pitchFamily="18" charset="0"/>
                          </a:rPr>
                        </m:ctrlPr>
                      </m:sSupPr>
                      <m:e>
                        <m:r>
                          <a:rPr lang="pl-PL" b="0" i="1" dirty="0" smtClean="0">
                            <a:solidFill>
                              <a:schemeClr val="tx1"/>
                            </a:solidFill>
                            <a:latin typeface="Cambria Math" panose="02040503050406030204" pitchFamily="18" charset="0"/>
                          </a:rPr>
                          <m:t>𝜎</m:t>
                        </m:r>
                      </m:e>
                      <m:sup>
                        <m:r>
                          <a:rPr lang="pl-PL" b="0" i="1" dirty="0" smtClean="0">
                            <a:solidFill>
                              <a:schemeClr val="tx1"/>
                            </a:solidFill>
                            <a:latin typeface="Cambria Math" panose="02040503050406030204" pitchFamily="18" charset="0"/>
                          </a:rPr>
                          <m:t>2</m:t>
                        </m:r>
                      </m:sup>
                    </m:sSup>
                  </m:oMath>
                </a14:m>
                <a:r>
                  <a:rPr lang="pl-PL" dirty="0">
                    <a:solidFill>
                      <a:schemeClr val="tx1"/>
                    </a:solidFill>
                  </a:rPr>
                  <a:t>, to zmienna losowa o postaci</a:t>
                </a:r>
              </a:p>
              <a:p>
                <a:pPr marL="0" indent="0" algn="just">
                  <a:lnSpc>
                    <a:spcPct val="120000"/>
                  </a:lnSpc>
                  <a:buNone/>
                </a:pPr>
                <a14:m>
                  <m:oMathPara xmlns:m="http://schemas.openxmlformats.org/officeDocument/2006/math">
                    <m:oMathParaPr>
                      <m:jc m:val="centerGroup"/>
                    </m:oMathParaPr>
                    <m:oMath xmlns:m="http://schemas.openxmlformats.org/officeDocument/2006/math">
                      <m:r>
                        <a:rPr lang="pl-PL" i="1" dirty="0">
                          <a:solidFill>
                            <a:schemeClr val="tx1"/>
                          </a:solidFill>
                          <a:latin typeface="Cambria Math" panose="02040503050406030204" pitchFamily="18" charset="0"/>
                        </a:rPr>
                        <m:t>𝑍</m:t>
                      </m:r>
                      <m:r>
                        <a:rPr lang="pl-PL" dirty="0">
                          <a:solidFill>
                            <a:schemeClr val="tx1"/>
                          </a:solidFill>
                          <a:latin typeface="Cambria Math" panose="02040503050406030204" pitchFamily="18" charset="0"/>
                        </a:rPr>
                        <m:t>=</m:t>
                      </m:r>
                      <m:f>
                        <m:fPr>
                          <m:ctrlPr>
                            <a:rPr lang="pl-PL" i="1" dirty="0">
                              <a:solidFill>
                                <a:schemeClr val="tx1"/>
                              </a:solidFill>
                              <a:latin typeface="Cambria Math" panose="02040503050406030204" pitchFamily="18" charset="0"/>
                            </a:rPr>
                          </m:ctrlPr>
                        </m:fPr>
                        <m:num>
                          <m:f>
                            <m:fPr>
                              <m:ctrlPr>
                                <a:rPr lang="pl-PL" b="0" i="1" smtClean="0">
                                  <a:solidFill>
                                    <a:schemeClr val="tx1"/>
                                  </a:solidFill>
                                  <a:latin typeface="Cambria Math" panose="02040503050406030204" pitchFamily="18" charset="0"/>
                                </a:rPr>
                              </m:ctrlPr>
                            </m:fPr>
                            <m:num>
                              <m:nary>
                                <m:naryPr>
                                  <m:chr m:val="∑"/>
                                  <m:ctrlPr>
                                    <a:rPr lang="pl-PL" i="1">
                                      <a:solidFill>
                                        <a:schemeClr val="tx1"/>
                                      </a:solidFill>
                                      <a:latin typeface="Cambria Math" panose="02040503050406030204" pitchFamily="18" charset="0"/>
                                    </a:rPr>
                                  </m:ctrlPr>
                                </m:naryPr>
                                <m:sub>
                                  <m:r>
                                    <a:rPr lang="pl-PL" i="1">
                                      <a:solidFill>
                                        <a:schemeClr val="tx1"/>
                                      </a:solidFill>
                                      <a:latin typeface="Cambria Math" panose="02040503050406030204" pitchFamily="18" charset="0"/>
                                    </a:rPr>
                                    <m:t>𝑖</m:t>
                                  </m:r>
                                </m:sub>
                                <m:sup>
                                  <m:r>
                                    <a:rPr lang="pl-PL" i="1">
                                      <a:solidFill>
                                        <a:schemeClr val="tx1"/>
                                      </a:solidFill>
                                      <a:latin typeface="Cambria Math" panose="02040503050406030204" pitchFamily="18" charset="0"/>
                                    </a:rPr>
                                    <m:t>𝑛</m:t>
                                  </m:r>
                                </m:sup>
                                <m:e>
                                  <m:sSub>
                                    <m:sSubPr>
                                      <m:ctrlPr>
                                        <a:rPr lang="pl-PL" i="1">
                                          <a:solidFill>
                                            <a:schemeClr val="tx1"/>
                                          </a:solidFill>
                                          <a:latin typeface="Cambria Math" panose="02040503050406030204" pitchFamily="18" charset="0"/>
                                        </a:rPr>
                                      </m:ctrlPr>
                                    </m:sSubPr>
                                    <m:e>
                                      <m:r>
                                        <a:rPr lang="pl-PL" i="1">
                                          <a:solidFill>
                                            <a:schemeClr val="tx1"/>
                                          </a:solidFill>
                                          <a:latin typeface="Cambria Math" panose="02040503050406030204" pitchFamily="18" charset="0"/>
                                        </a:rPr>
                                        <m:t>𝑋</m:t>
                                      </m:r>
                                    </m:e>
                                    <m:sub>
                                      <m:r>
                                        <a:rPr lang="pl-PL" i="1">
                                          <a:solidFill>
                                            <a:schemeClr val="tx1"/>
                                          </a:solidFill>
                                          <a:latin typeface="Cambria Math" panose="02040503050406030204" pitchFamily="18" charset="0"/>
                                        </a:rPr>
                                        <m:t>𝑖</m:t>
                                      </m:r>
                                    </m:sub>
                                  </m:sSub>
                                </m:e>
                              </m:nary>
                            </m:num>
                            <m:den>
                              <m:r>
                                <a:rPr lang="pl-PL" b="0" i="1" smtClean="0">
                                  <a:solidFill>
                                    <a:schemeClr val="tx1"/>
                                  </a:solidFill>
                                  <a:latin typeface="Cambria Math" panose="02040503050406030204" pitchFamily="18" charset="0"/>
                                </a:rPr>
                                <m:t>𝑛</m:t>
                              </m:r>
                            </m:den>
                          </m:f>
                          <m:r>
                            <a:rPr lang="pl-PL" dirty="0">
                              <a:solidFill>
                                <a:schemeClr val="tx1"/>
                              </a:solidFill>
                              <a:latin typeface="Cambria Math" panose="02040503050406030204" pitchFamily="18" charset="0"/>
                            </a:rPr>
                            <m:t>−</m:t>
                          </m:r>
                          <m:r>
                            <a:rPr lang="pl-PL" i="1" dirty="0">
                              <a:solidFill>
                                <a:schemeClr val="tx1"/>
                              </a:solidFill>
                              <a:latin typeface="Cambria Math" panose="02040503050406030204" pitchFamily="18" charset="0"/>
                            </a:rPr>
                            <m:t>𝜇</m:t>
                          </m:r>
                        </m:num>
                        <m:den>
                          <m:f>
                            <m:fPr>
                              <m:ctrlPr>
                                <a:rPr lang="pl-PL" b="0" i="1" dirty="0" smtClean="0">
                                  <a:solidFill>
                                    <a:schemeClr val="tx1"/>
                                  </a:solidFill>
                                  <a:latin typeface="Cambria Math" panose="02040503050406030204" pitchFamily="18" charset="0"/>
                                </a:rPr>
                              </m:ctrlPr>
                            </m:fPr>
                            <m:num>
                              <m:r>
                                <a:rPr lang="pl-PL" i="1" dirty="0">
                                  <a:solidFill>
                                    <a:schemeClr val="tx1"/>
                                  </a:solidFill>
                                  <a:latin typeface="Cambria Math" panose="02040503050406030204" pitchFamily="18" charset="0"/>
                                </a:rPr>
                                <m:t>𝜎</m:t>
                              </m:r>
                            </m:num>
                            <m:den>
                              <m:rad>
                                <m:radPr>
                                  <m:degHide m:val="on"/>
                                  <m:ctrlPr>
                                    <a:rPr lang="pl-PL" i="1" dirty="0" smtClean="0">
                                      <a:solidFill>
                                        <a:schemeClr val="tx1"/>
                                      </a:solidFill>
                                      <a:latin typeface="Cambria Math" panose="02040503050406030204" pitchFamily="18" charset="0"/>
                                    </a:rPr>
                                  </m:ctrlPr>
                                </m:radPr>
                                <m:deg/>
                                <m:e>
                                  <m:r>
                                    <a:rPr lang="pl-PL" b="0" i="1" dirty="0" smtClean="0">
                                      <a:solidFill>
                                        <a:schemeClr val="tx1"/>
                                      </a:solidFill>
                                      <a:latin typeface="Cambria Math" panose="02040503050406030204" pitchFamily="18" charset="0"/>
                                    </a:rPr>
                                    <m:t>𝑛</m:t>
                                  </m:r>
                                </m:e>
                              </m:rad>
                            </m:den>
                          </m:f>
                        </m:den>
                      </m:f>
                    </m:oMath>
                  </m:oMathPara>
                </a14:m>
                <a:endParaRPr lang="pl-PL" dirty="0">
                  <a:solidFill>
                    <a:schemeClr val="tx1"/>
                  </a:solidFill>
                </a:endParaRPr>
              </a:p>
              <a:p>
                <a:pPr marL="0" indent="0" algn="just">
                  <a:lnSpc>
                    <a:spcPct val="120000"/>
                  </a:lnSpc>
                  <a:buNone/>
                </a:pPr>
                <a:r>
                  <a:rPr lang="pl-PL" dirty="0">
                    <a:solidFill>
                      <a:schemeClr val="tx1"/>
                    </a:solidFill>
                  </a:rPr>
                  <a:t>zbiega według rozkładu do standardowego rozkładu normalnego </a:t>
                </a:r>
                <a14:m>
                  <m:oMath xmlns:m="http://schemas.openxmlformats.org/officeDocument/2006/math">
                    <m:sSub>
                      <m:sSubPr>
                        <m:ctrlPr>
                          <a:rPr lang="pl-PL" i="1" dirty="0">
                            <a:solidFill>
                              <a:schemeClr val="tx1"/>
                            </a:solidFill>
                            <a:latin typeface="Cambria Math" panose="02040503050406030204" pitchFamily="18" charset="0"/>
                          </a:rPr>
                        </m:ctrlPr>
                      </m:sSubPr>
                      <m:e>
                        <m:r>
                          <m:rPr>
                            <m:sty m:val="p"/>
                          </m:rPr>
                          <a:rPr lang="pl-PL" b="0" i="0" dirty="0" smtClean="0">
                            <a:solidFill>
                              <a:schemeClr val="tx1"/>
                            </a:solidFill>
                            <a:latin typeface="Cambria Math" panose="02040503050406030204" pitchFamily="18" charset="0"/>
                          </a:rPr>
                          <m:t>Z</m:t>
                        </m:r>
                      </m:e>
                      <m:sub>
                        <m:r>
                          <a:rPr lang="pl-PL" dirty="0">
                            <a:solidFill>
                              <a:schemeClr val="tx1"/>
                            </a:solidFill>
                            <a:latin typeface="Cambria Math" panose="02040503050406030204" pitchFamily="18" charset="0"/>
                          </a:rPr>
                          <m:t> </m:t>
                        </m:r>
                      </m:sub>
                    </m:sSub>
                    <m:r>
                      <a:rPr lang="pl-PL" i="1" dirty="0">
                        <a:solidFill>
                          <a:schemeClr val="tx1"/>
                        </a:solidFill>
                        <a:latin typeface="Cambria Math" panose="02040503050406030204" pitchFamily="18" charset="0"/>
                      </a:rPr>
                      <m:t>~</m:t>
                    </m:r>
                    <m:r>
                      <a:rPr lang="pl-PL" i="1" dirty="0">
                        <a:solidFill>
                          <a:schemeClr val="tx1"/>
                        </a:solidFill>
                        <a:latin typeface="Cambria Math" panose="02040503050406030204" pitchFamily="18" charset="0"/>
                      </a:rPr>
                      <m:t>𝑁</m:t>
                    </m:r>
                    <m:r>
                      <a:rPr lang="pl-PL" i="1" dirty="0">
                        <a:solidFill>
                          <a:schemeClr val="tx1"/>
                        </a:solidFill>
                        <a:latin typeface="Cambria Math" panose="02040503050406030204" pitchFamily="18" charset="0"/>
                      </a:rPr>
                      <m:t>(0,1)</m:t>
                    </m:r>
                  </m:oMath>
                </a14:m>
                <a:r>
                  <a:rPr lang="pl-PL" dirty="0">
                    <a:solidFill>
                      <a:schemeClr val="tx1"/>
                    </a:solidFill>
                  </a:rPr>
                  <a:t>, gdy </a:t>
                </a:r>
                <a14:m>
                  <m:oMath xmlns:m="http://schemas.openxmlformats.org/officeDocument/2006/math">
                    <m:r>
                      <a:rPr lang="pl-PL" i="1">
                        <a:solidFill>
                          <a:schemeClr val="tx1"/>
                        </a:solidFill>
                        <a:latin typeface="Cambria Math" panose="02040503050406030204" pitchFamily="18" charset="0"/>
                      </a:rPr>
                      <m:t>𝑛</m:t>
                    </m:r>
                    <m:r>
                      <a:rPr lang="pl-PL" i="1" dirty="0">
                        <a:solidFill>
                          <a:schemeClr val="tx1"/>
                        </a:solidFill>
                        <a:latin typeface="Cambria Math" panose="02040503050406030204" pitchFamily="18" charset="0"/>
                      </a:rPr>
                      <m:t>→</m:t>
                    </m:r>
                    <m:r>
                      <a:rPr lang="pl-PL" i="1" dirty="0">
                        <a:solidFill>
                          <a:schemeClr val="tx1"/>
                        </a:solidFill>
                        <a:latin typeface="Cambria Math" panose="02040503050406030204" pitchFamily="18" charset="0"/>
                        <a:ea typeface="Cambria Math" panose="02040503050406030204" pitchFamily="18" charset="0"/>
                      </a:rPr>
                      <m:t>∞</m:t>
                    </m:r>
                  </m:oMath>
                </a14:m>
                <a:r>
                  <a:rPr lang="pl-PL" dirty="0">
                    <a:solidFill>
                      <a:schemeClr val="tx1"/>
                    </a:solidFill>
                  </a:rPr>
                  <a:t>.</a:t>
                </a:r>
              </a:p>
              <a:p>
                <a:pPr algn="just">
                  <a:lnSpc>
                    <a:spcPct val="120000"/>
                  </a:lnSpc>
                  <a:buFont typeface="Wingdings" panose="05000000000000000000" pitchFamily="2" charset="2"/>
                  <a:buChar char="Ø"/>
                </a:pPr>
                <a:r>
                  <a:rPr lang="pl-PL" dirty="0">
                    <a:solidFill>
                      <a:schemeClr val="tx1"/>
                    </a:solidFill>
                  </a:rPr>
                  <a:t>To jest równoważne temu, że </a:t>
                </a:r>
                <a14:m>
                  <m:oMath xmlns:m="http://schemas.openxmlformats.org/officeDocument/2006/math">
                    <m:sSub>
                      <m:sSubPr>
                        <m:ctrlPr>
                          <a:rPr lang="pl-PL" i="1" dirty="0">
                            <a:solidFill>
                              <a:schemeClr val="tx1"/>
                            </a:solidFill>
                            <a:latin typeface="Cambria Math" panose="02040503050406030204" pitchFamily="18" charset="0"/>
                          </a:rPr>
                        </m:ctrlPr>
                      </m:sSubPr>
                      <m:e>
                        <m:f>
                          <m:fPr>
                            <m:ctrlPr>
                              <a:rPr lang="pl-PL" i="1">
                                <a:solidFill>
                                  <a:schemeClr val="tx1"/>
                                </a:solidFill>
                                <a:latin typeface="Cambria Math" panose="02040503050406030204" pitchFamily="18" charset="0"/>
                              </a:rPr>
                            </m:ctrlPr>
                          </m:fPr>
                          <m:num>
                            <m:nary>
                              <m:naryPr>
                                <m:chr m:val="∑"/>
                                <m:ctrlPr>
                                  <a:rPr lang="pl-PL" i="1">
                                    <a:solidFill>
                                      <a:schemeClr val="tx1"/>
                                    </a:solidFill>
                                    <a:latin typeface="Cambria Math" panose="02040503050406030204" pitchFamily="18" charset="0"/>
                                  </a:rPr>
                                </m:ctrlPr>
                              </m:naryPr>
                              <m:sub>
                                <m:r>
                                  <a:rPr lang="pl-PL" i="1">
                                    <a:solidFill>
                                      <a:schemeClr val="tx1"/>
                                    </a:solidFill>
                                    <a:latin typeface="Cambria Math" panose="02040503050406030204" pitchFamily="18" charset="0"/>
                                  </a:rPr>
                                  <m:t>𝑖</m:t>
                                </m:r>
                              </m:sub>
                              <m:sup>
                                <m:r>
                                  <a:rPr lang="pl-PL" i="1">
                                    <a:solidFill>
                                      <a:schemeClr val="tx1"/>
                                    </a:solidFill>
                                    <a:latin typeface="Cambria Math" panose="02040503050406030204" pitchFamily="18" charset="0"/>
                                  </a:rPr>
                                  <m:t>𝑛</m:t>
                                </m:r>
                              </m:sup>
                              <m:e>
                                <m:sSub>
                                  <m:sSubPr>
                                    <m:ctrlPr>
                                      <a:rPr lang="pl-PL" i="1">
                                        <a:solidFill>
                                          <a:schemeClr val="tx1"/>
                                        </a:solidFill>
                                        <a:latin typeface="Cambria Math" panose="02040503050406030204" pitchFamily="18" charset="0"/>
                                      </a:rPr>
                                    </m:ctrlPr>
                                  </m:sSubPr>
                                  <m:e>
                                    <m:r>
                                      <a:rPr lang="pl-PL" i="1">
                                        <a:solidFill>
                                          <a:schemeClr val="tx1"/>
                                        </a:solidFill>
                                        <a:latin typeface="Cambria Math" panose="02040503050406030204" pitchFamily="18" charset="0"/>
                                      </a:rPr>
                                      <m:t>𝑋</m:t>
                                    </m:r>
                                  </m:e>
                                  <m:sub>
                                    <m:r>
                                      <a:rPr lang="pl-PL" i="1">
                                        <a:solidFill>
                                          <a:schemeClr val="tx1"/>
                                        </a:solidFill>
                                        <a:latin typeface="Cambria Math" panose="02040503050406030204" pitchFamily="18" charset="0"/>
                                      </a:rPr>
                                      <m:t>𝑖</m:t>
                                    </m:r>
                                  </m:sub>
                                </m:sSub>
                              </m:e>
                            </m:nary>
                          </m:num>
                          <m:den>
                            <m:r>
                              <a:rPr lang="pl-PL" i="1">
                                <a:solidFill>
                                  <a:schemeClr val="tx1"/>
                                </a:solidFill>
                                <a:latin typeface="Cambria Math" panose="02040503050406030204" pitchFamily="18" charset="0"/>
                              </a:rPr>
                              <m:t>𝑛</m:t>
                            </m:r>
                          </m:den>
                        </m:f>
                      </m:e>
                      <m:sub>
                        <m:r>
                          <a:rPr lang="pl-PL" dirty="0">
                            <a:solidFill>
                              <a:schemeClr val="tx1"/>
                            </a:solidFill>
                            <a:latin typeface="Cambria Math" panose="02040503050406030204" pitchFamily="18" charset="0"/>
                          </a:rPr>
                          <m:t> </m:t>
                        </m:r>
                      </m:sub>
                    </m:sSub>
                    <m:r>
                      <a:rPr lang="pl-PL" i="1" dirty="0">
                        <a:solidFill>
                          <a:schemeClr val="tx1"/>
                        </a:solidFill>
                        <a:latin typeface="Cambria Math" panose="02040503050406030204" pitchFamily="18" charset="0"/>
                      </a:rPr>
                      <m:t>~</m:t>
                    </m:r>
                    <m:r>
                      <a:rPr lang="pl-PL" i="1" dirty="0">
                        <a:solidFill>
                          <a:schemeClr val="tx1"/>
                        </a:solidFill>
                        <a:latin typeface="Cambria Math" panose="02040503050406030204" pitchFamily="18" charset="0"/>
                      </a:rPr>
                      <m:t>𝑁</m:t>
                    </m:r>
                    <m:d>
                      <m:dPr>
                        <m:ctrlPr>
                          <a:rPr lang="pl-PL" i="1" dirty="0">
                            <a:solidFill>
                              <a:schemeClr val="tx1"/>
                            </a:solidFill>
                            <a:latin typeface="Cambria Math" panose="02040503050406030204" pitchFamily="18" charset="0"/>
                          </a:rPr>
                        </m:ctrlPr>
                      </m:dPr>
                      <m:e>
                        <m:r>
                          <a:rPr lang="el-GR" i="1" dirty="0">
                            <a:solidFill>
                              <a:schemeClr val="tx1"/>
                            </a:solidFill>
                            <a:latin typeface="Cambria Math" panose="02040503050406030204" pitchFamily="18" charset="0"/>
                          </a:rPr>
                          <m:t>𝜇</m:t>
                        </m:r>
                        <m:r>
                          <a:rPr lang="pl-PL" i="1" dirty="0">
                            <a:solidFill>
                              <a:schemeClr val="tx1"/>
                            </a:solidFill>
                            <a:latin typeface="Cambria Math" panose="02040503050406030204" pitchFamily="18" charset="0"/>
                          </a:rPr>
                          <m:t>,</m:t>
                        </m:r>
                        <m:f>
                          <m:fPr>
                            <m:ctrlPr>
                              <a:rPr lang="pl-PL" i="1" dirty="0">
                                <a:solidFill>
                                  <a:schemeClr val="tx1"/>
                                </a:solidFill>
                                <a:latin typeface="Cambria Math" panose="02040503050406030204" pitchFamily="18" charset="0"/>
                              </a:rPr>
                            </m:ctrlPr>
                          </m:fPr>
                          <m:num>
                            <m:r>
                              <a:rPr lang="pl-PL" i="1" dirty="0">
                                <a:solidFill>
                                  <a:schemeClr val="tx1"/>
                                </a:solidFill>
                                <a:latin typeface="Cambria Math" panose="02040503050406030204" pitchFamily="18" charset="0"/>
                              </a:rPr>
                              <m:t>𝜎</m:t>
                            </m:r>
                          </m:num>
                          <m:den>
                            <m:rad>
                              <m:radPr>
                                <m:degHide m:val="on"/>
                                <m:ctrlPr>
                                  <a:rPr lang="pl-PL" i="1" dirty="0">
                                    <a:solidFill>
                                      <a:schemeClr val="tx1"/>
                                    </a:solidFill>
                                    <a:latin typeface="Cambria Math" panose="02040503050406030204" pitchFamily="18" charset="0"/>
                                  </a:rPr>
                                </m:ctrlPr>
                              </m:radPr>
                              <m:deg/>
                              <m:e>
                                <m:r>
                                  <a:rPr lang="pl-PL" i="1" dirty="0">
                                    <a:solidFill>
                                      <a:schemeClr val="tx1"/>
                                    </a:solidFill>
                                    <a:latin typeface="Cambria Math" panose="02040503050406030204" pitchFamily="18" charset="0"/>
                                  </a:rPr>
                                  <m:t>𝑛</m:t>
                                </m:r>
                              </m:e>
                            </m:rad>
                          </m:den>
                        </m:f>
                      </m:e>
                    </m:d>
                  </m:oMath>
                </a14:m>
                <a:endParaRPr lang="pl-PL" dirty="0">
                  <a:solidFill>
                    <a:schemeClr val="tx1"/>
                  </a:solidFill>
                </a:endParaRPr>
              </a:p>
            </p:txBody>
          </p:sp>
        </mc:Choice>
        <mc:Fallback xmlns="">
          <p:sp>
            <p:nvSpPr>
              <p:cNvPr id="3" name="Symbol zastępczy tekstu 2">
                <a:extLst>
                  <a:ext uri="{FF2B5EF4-FFF2-40B4-BE49-F238E27FC236}">
                    <a16:creationId xmlns:a16="http://schemas.microsoft.com/office/drawing/2014/main" id="{9416FAD7-9A2B-463A-A421-14722E27E869}"/>
                  </a:ext>
                </a:extLst>
              </p:cNvPr>
              <p:cNvSpPr>
                <a:spLocks noGrp="1" noRot="1" noChangeAspect="1" noMove="1" noResize="1" noEditPoints="1" noAdjustHandles="1" noChangeArrowheads="1" noChangeShapeType="1" noTextEdit="1"/>
              </p:cNvSpPr>
              <p:nvPr>
                <p:ph type="body" sz="half" idx="1"/>
              </p:nvPr>
            </p:nvSpPr>
            <p:spPr>
              <a:xfrm>
                <a:off x="323528" y="1342794"/>
                <a:ext cx="7344816" cy="5058006"/>
              </a:xfrm>
              <a:blipFill>
                <a:blip r:embed="rId2"/>
                <a:stretch>
                  <a:fillRect l="-664" t="-120" r="-747"/>
                </a:stretch>
              </a:blipFill>
            </p:spPr>
            <p:txBody>
              <a:bodyPr/>
              <a:lstStyle/>
              <a:p>
                <a:r>
                  <a:rPr lang="pl-PL">
                    <a:noFill/>
                  </a:rPr>
                  <a:t> </a:t>
                </a:r>
              </a:p>
            </p:txBody>
          </p:sp>
        </mc:Fallback>
      </mc:AlternateContent>
      <p:sp>
        <p:nvSpPr>
          <p:cNvPr id="6" name="Symbol zastępczy numeru slajdu 5">
            <a:extLst>
              <a:ext uri="{FF2B5EF4-FFF2-40B4-BE49-F238E27FC236}">
                <a16:creationId xmlns:a16="http://schemas.microsoft.com/office/drawing/2014/main" id="{8A62BC36-9DDF-4131-AA2B-279437934DE8}"/>
              </a:ext>
            </a:extLst>
          </p:cNvPr>
          <p:cNvSpPr>
            <a:spLocks noGrp="1"/>
          </p:cNvSpPr>
          <p:nvPr>
            <p:ph type="sldNum" sz="quarter" idx="11"/>
          </p:nvPr>
        </p:nvSpPr>
        <p:spPr/>
        <p:txBody>
          <a:bodyPr/>
          <a:lstStyle/>
          <a:p>
            <a:fld id="{DBCA605C-C72D-4B44-8DE4-2A0270D723F6}" type="slidenum">
              <a:rPr lang="pl-PL" altLang="pl-PL" smtClean="0"/>
              <a:pPr/>
              <a:t>16</a:t>
            </a:fld>
            <a:endParaRPr lang="pl-PL" altLang="pl-PL"/>
          </a:p>
        </p:txBody>
      </p:sp>
    </p:spTree>
    <p:extLst>
      <p:ext uri="{BB962C8B-B14F-4D97-AF65-F5344CB8AC3E}">
        <p14:creationId xmlns:p14="http://schemas.microsoft.com/office/powerpoint/2010/main" val="756488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378777"/>
            <a:ext cx="6393468" cy="1088068"/>
          </a:xfrm>
        </p:spPr>
        <p:txBody>
          <a:bodyPr>
            <a:normAutofit/>
          </a:bodyPr>
          <a:lstStyle/>
          <a:p>
            <a:pPr algn="ctr"/>
            <a:r>
              <a:rPr lang="pl-PL" dirty="0"/>
              <a:t>Przedział ufności dla średniej</a:t>
            </a:r>
          </a:p>
        </p:txBody>
      </p:sp>
      <p:sp>
        <p:nvSpPr>
          <p:cNvPr id="3" name="Symbol zastępczy zawartości 2"/>
          <p:cNvSpPr>
            <a:spLocks noGrp="1"/>
          </p:cNvSpPr>
          <p:nvPr>
            <p:ph idx="1"/>
          </p:nvPr>
        </p:nvSpPr>
        <p:spPr>
          <a:xfrm>
            <a:off x="822960" y="2539331"/>
            <a:ext cx="7543800" cy="2680572"/>
          </a:xfrm>
        </p:spPr>
        <p:txBody>
          <a:bodyPr>
            <a:normAutofit/>
          </a:bodyPr>
          <a:lstStyle/>
          <a:p>
            <a:r>
              <a:rPr lang="pl-PL" dirty="0">
                <a:solidFill>
                  <a:schemeClr val="tx1"/>
                </a:solidFill>
                <a:latin typeface="+mj-lt"/>
              </a:rPr>
              <a:t>W zależności od kilku czynników, wyróżnia się 3 modele wyznaczania przedziału ufności dla średniej.</a:t>
            </a:r>
          </a:p>
          <a:p>
            <a:pPr marL="0" indent="0">
              <a:buNone/>
            </a:pPr>
            <a:endParaRPr lang="pl-PL" sz="1050" dirty="0">
              <a:solidFill>
                <a:schemeClr val="tx1"/>
              </a:solidFill>
              <a:latin typeface="+mj-lt"/>
            </a:endParaRPr>
          </a:p>
          <a:p>
            <a:endParaRPr lang="pl-PL" sz="1050" dirty="0">
              <a:solidFill>
                <a:schemeClr val="tx1"/>
              </a:solidFill>
            </a:endParaRPr>
          </a:p>
          <a:p>
            <a:endParaRPr lang="pl-PL" sz="1050" dirty="0">
              <a:solidFill>
                <a:schemeClr val="tx1"/>
              </a:solidFill>
            </a:endParaRPr>
          </a:p>
          <a:p>
            <a:endParaRPr lang="pl-PL" sz="1050" dirty="0">
              <a:solidFill>
                <a:schemeClr val="tx1"/>
              </a:solidFill>
            </a:endParaRPr>
          </a:p>
          <a:p>
            <a:pPr marL="0" indent="0">
              <a:buNone/>
            </a:pPr>
            <a:endParaRPr lang="pl-PL" sz="1050" dirty="0">
              <a:solidFill>
                <a:schemeClr val="tx1"/>
              </a:solidFill>
            </a:endParaRPr>
          </a:p>
        </p:txBody>
      </p:sp>
      <p:sp>
        <p:nvSpPr>
          <p:cNvPr id="4" name="Symbol zastępczy numeru slajdu 3"/>
          <p:cNvSpPr>
            <a:spLocks noGrp="1"/>
          </p:cNvSpPr>
          <p:nvPr>
            <p:ph type="sldNum" sz="quarter" idx="12"/>
          </p:nvPr>
        </p:nvSpPr>
        <p:spPr>
          <a:xfrm>
            <a:off x="6408523" y="5661345"/>
            <a:ext cx="2057400" cy="273844"/>
          </a:xfrm>
        </p:spPr>
        <p:txBody>
          <a:bodyPr/>
          <a:lstStyle/>
          <a:p>
            <a:fld id="{F91CD1F4-3528-4247-A959-631B12F6D608}" type="slidenum">
              <a:rPr lang="pl-PL" smtClean="0"/>
              <a:t>17</a:t>
            </a:fld>
            <a:endParaRPr lang="pl-PL" dirty="0"/>
          </a:p>
        </p:txBody>
      </p:sp>
      <p:pic>
        <p:nvPicPr>
          <p:cNvPr id="7" name="Obraz 6"/>
          <p:cNvPicPr>
            <a:picLocks noChangeAspect="1"/>
          </p:cNvPicPr>
          <p:nvPr/>
        </p:nvPicPr>
        <p:blipFill>
          <a:blip r:embed="rId2"/>
          <a:stretch>
            <a:fillRect/>
          </a:stretch>
        </p:blipFill>
        <p:spPr>
          <a:xfrm>
            <a:off x="801795" y="3308117"/>
            <a:ext cx="7350919" cy="1143000"/>
          </a:xfrm>
          <a:prstGeom prst="rect">
            <a:avLst/>
          </a:prstGeom>
        </p:spPr>
      </p:pic>
    </p:spTree>
    <p:extLst>
      <p:ext uri="{BB962C8B-B14F-4D97-AF65-F5344CB8AC3E}">
        <p14:creationId xmlns:p14="http://schemas.microsoft.com/office/powerpoint/2010/main" val="2433045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pole tekstowe 4"/>
              <p:cNvSpPr txBox="1"/>
              <p:nvPr/>
            </p:nvSpPr>
            <p:spPr>
              <a:xfrm>
                <a:off x="716691" y="1484784"/>
                <a:ext cx="6663621" cy="3357522"/>
              </a:xfrm>
              <a:prstGeom prst="rect">
                <a:avLst/>
              </a:prstGeom>
              <a:noFill/>
            </p:spPr>
            <p:txBody>
              <a:bodyPr wrap="square" rtlCol="0">
                <a:spAutoFit/>
              </a:bodyPr>
              <a:lstStyle/>
              <a:p>
                <a:r>
                  <a:rPr lang="pl-PL" sz="1400" dirty="0">
                    <a:latin typeface="+mj-lt"/>
                  </a:rPr>
                  <a:t>Niech</a:t>
                </a:r>
                <a:r>
                  <a:rPr lang="pl-PL" sz="1050" dirty="0">
                    <a:latin typeface="+mj-lt"/>
                    <a:cs typeface="Arial" panose="020B0604020202020204" pitchFamily="34" charset="0"/>
                  </a:rPr>
                  <a:t> </a:t>
                </a:r>
                <a14:m>
                  <m:oMath xmlns:m="http://schemas.openxmlformats.org/officeDocument/2006/math">
                    <m:sSub>
                      <m:sSubPr>
                        <m:ctrlPr>
                          <a:rPr lang="pl-PL" sz="1400" i="1" dirty="0">
                            <a:latin typeface="Cambria Math" panose="02040503050406030204" pitchFamily="18" charset="0"/>
                          </a:rPr>
                        </m:ctrlPr>
                      </m:sSubPr>
                      <m:e>
                        <m:r>
                          <a:rPr lang="pl-PL" sz="1400" dirty="0">
                            <a:latin typeface="Cambria Math" panose="02040503050406030204" pitchFamily="18" charset="0"/>
                          </a:rPr>
                          <m:t>𝑋</m:t>
                        </m:r>
                      </m:e>
                      <m:sub>
                        <m:r>
                          <a:rPr lang="pl-PL" sz="1400" dirty="0">
                            <a:latin typeface="Cambria Math" panose="02040503050406030204" pitchFamily="18" charset="0"/>
                          </a:rPr>
                          <m:t>𝑖</m:t>
                        </m:r>
                      </m:sub>
                    </m:sSub>
                    <m:r>
                      <a:rPr lang="pl-PL" sz="1400" dirty="0">
                        <a:latin typeface="Cambria Math" panose="02040503050406030204" pitchFamily="18" charset="0"/>
                      </a:rPr>
                      <m:t> </m:t>
                    </m:r>
                  </m:oMath>
                </a14:m>
                <a:r>
                  <a:rPr lang="pl-PL" sz="1400" dirty="0">
                    <a:latin typeface="+mj-lt"/>
                  </a:rPr>
                  <a:t>będą niezależnymi zmiennymi losowymi o jednakowym rozkładzie</a:t>
                </a:r>
              </a:p>
              <a:p>
                <a:r>
                  <a:rPr lang="pl-PL" sz="1400" dirty="0">
                    <a:latin typeface="+mj-lt"/>
                  </a:rPr>
                  <a:t>Ponieważ</a:t>
                </a:r>
              </a:p>
              <a:p>
                <a:pPr/>
                <a14:m>
                  <m:oMathPara xmlns:m="http://schemas.openxmlformats.org/officeDocument/2006/math">
                    <m:oMathParaPr>
                      <m:jc m:val="centerGroup"/>
                    </m:oMathParaPr>
                    <m:oMath xmlns:m="http://schemas.openxmlformats.org/officeDocument/2006/math">
                      <m:r>
                        <a:rPr lang="pl-PL" sz="1600">
                          <a:latin typeface="Cambria Math" panose="02040503050406030204" pitchFamily="18" charset="0"/>
                        </a:rPr>
                        <m:t>𝐸</m:t>
                      </m:r>
                      <m:d>
                        <m:dPr>
                          <m:ctrlPr>
                            <a:rPr lang="pl-PL" sz="1600" i="1">
                              <a:latin typeface="Cambria Math" panose="02040503050406030204" pitchFamily="18" charset="0"/>
                            </a:rPr>
                          </m:ctrlPr>
                        </m:dPr>
                        <m:e>
                          <m:r>
                            <a:rPr lang="pl-PL" sz="1600">
                              <a:latin typeface="Cambria Math" panose="02040503050406030204" pitchFamily="18" charset="0"/>
                            </a:rPr>
                            <m:t>𝑎𝑋</m:t>
                          </m:r>
                        </m:e>
                      </m:d>
                      <m:r>
                        <a:rPr lang="pl-PL" sz="1600">
                          <a:latin typeface="Cambria Math" panose="02040503050406030204" pitchFamily="18" charset="0"/>
                        </a:rPr>
                        <m:t>=</m:t>
                      </m:r>
                      <m:r>
                        <a:rPr lang="pl-PL" sz="1600">
                          <a:latin typeface="Cambria Math" panose="02040503050406030204" pitchFamily="18" charset="0"/>
                        </a:rPr>
                        <m:t>𝑎𝐸</m:t>
                      </m:r>
                      <m:d>
                        <m:dPr>
                          <m:ctrlPr>
                            <a:rPr lang="pl-PL" sz="1600" i="1">
                              <a:latin typeface="Cambria Math" panose="02040503050406030204" pitchFamily="18" charset="0"/>
                            </a:rPr>
                          </m:ctrlPr>
                        </m:dPr>
                        <m:e>
                          <m:r>
                            <a:rPr lang="pl-PL" sz="1600">
                              <a:latin typeface="Cambria Math" panose="02040503050406030204" pitchFamily="18" charset="0"/>
                            </a:rPr>
                            <m:t>𝑋</m:t>
                          </m:r>
                        </m:e>
                      </m:d>
                    </m:oMath>
                  </m:oMathPara>
                </a14:m>
                <a:endParaRPr lang="pl-PL" sz="1400" dirty="0">
                  <a:latin typeface="+mj-lt"/>
                </a:endParaRPr>
              </a:p>
              <a:p>
                <a:endParaRPr lang="pl-PL" sz="1400" dirty="0">
                  <a:latin typeface="+mj-lt"/>
                </a:endParaRPr>
              </a:p>
              <a:p>
                <a:pPr/>
                <a14:m>
                  <m:oMathPara xmlns:m="http://schemas.openxmlformats.org/officeDocument/2006/math">
                    <m:oMathParaPr>
                      <m:jc m:val="centerGroup"/>
                    </m:oMathParaPr>
                    <m:oMath xmlns:m="http://schemas.openxmlformats.org/officeDocument/2006/math">
                      <m:r>
                        <a:rPr lang="pl-PL" sz="1600">
                          <a:latin typeface="Cambria Math" panose="02040503050406030204" pitchFamily="18" charset="0"/>
                        </a:rPr>
                        <m:t>𝐸</m:t>
                      </m:r>
                      <m:d>
                        <m:dPr>
                          <m:ctrlPr>
                            <a:rPr lang="pl-PL" sz="1600" i="1">
                              <a:latin typeface="Cambria Math" panose="02040503050406030204" pitchFamily="18" charset="0"/>
                            </a:rPr>
                          </m:ctrlPr>
                        </m:dPr>
                        <m:e>
                          <m:r>
                            <a:rPr lang="pl-PL" sz="1600">
                              <a:latin typeface="Cambria Math" panose="02040503050406030204" pitchFamily="18" charset="0"/>
                            </a:rPr>
                            <m:t>𝑋</m:t>
                          </m:r>
                          <m:r>
                            <a:rPr lang="pl-PL" sz="1600">
                              <a:latin typeface="Cambria Math" panose="02040503050406030204" pitchFamily="18" charset="0"/>
                            </a:rPr>
                            <m:t>+</m:t>
                          </m:r>
                          <m:r>
                            <a:rPr lang="pl-PL" sz="1600">
                              <a:latin typeface="Cambria Math" panose="02040503050406030204" pitchFamily="18" charset="0"/>
                            </a:rPr>
                            <m:t>𝑌</m:t>
                          </m:r>
                        </m:e>
                      </m:d>
                      <m:r>
                        <a:rPr lang="pl-PL" sz="1600">
                          <a:latin typeface="Cambria Math" panose="02040503050406030204" pitchFamily="18" charset="0"/>
                        </a:rPr>
                        <m:t>=</m:t>
                      </m:r>
                      <m:r>
                        <a:rPr lang="pl-PL" sz="1600">
                          <a:latin typeface="Cambria Math" panose="02040503050406030204" pitchFamily="18" charset="0"/>
                        </a:rPr>
                        <m:t>𝐸</m:t>
                      </m:r>
                      <m:d>
                        <m:dPr>
                          <m:ctrlPr>
                            <a:rPr lang="pl-PL" sz="1600" i="1">
                              <a:latin typeface="Cambria Math" panose="02040503050406030204" pitchFamily="18" charset="0"/>
                            </a:rPr>
                          </m:ctrlPr>
                        </m:dPr>
                        <m:e>
                          <m:r>
                            <a:rPr lang="pl-PL" sz="1600">
                              <a:latin typeface="Cambria Math" panose="02040503050406030204" pitchFamily="18" charset="0"/>
                            </a:rPr>
                            <m:t>𝑋</m:t>
                          </m:r>
                        </m:e>
                      </m:d>
                      <m:r>
                        <a:rPr lang="pl-PL" sz="1600">
                          <a:latin typeface="Cambria Math" panose="02040503050406030204" pitchFamily="18" charset="0"/>
                        </a:rPr>
                        <m:t>+</m:t>
                      </m:r>
                      <m:r>
                        <a:rPr lang="pl-PL" sz="1600">
                          <a:latin typeface="Cambria Math" panose="02040503050406030204" pitchFamily="18" charset="0"/>
                        </a:rPr>
                        <m:t>𝐸</m:t>
                      </m:r>
                      <m:r>
                        <a:rPr lang="pl-PL" sz="1600">
                          <a:latin typeface="Cambria Math" panose="02040503050406030204" pitchFamily="18" charset="0"/>
                        </a:rPr>
                        <m:t>(</m:t>
                      </m:r>
                      <m:r>
                        <a:rPr lang="pl-PL" sz="1600">
                          <a:latin typeface="Cambria Math" panose="02040503050406030204" pitchFamily="18" charset="0"/>
                        </a:rPr>
                        <m:t>𝑌</m:t>
                      </m:r>
                      <m:r>
                        <a:rPr lang="pl-PL" sz="1600">
                          <a:latin typeface="Cambria Math" panose="02040503050406030204" pitchFamily="18" charset="0"/>
                        </a:rPr>
                        <m:t>)</m:t>
                      </m:r>
                    </m:oMath>
                  </m:oMathPara>
                </a14:m>
                <a:endParaRPr lang="pl-PL" sz="1400" dirty="0">
                  <a:latin typeface="+mj-lt"/>
                </a:endParaRPr>
              </a:p>
              <a:p>
                <a:endParaRPr lang="pl-PL" sz="1400" dirty="0">
                  <a:latin typeface="+mj-lt"/>
                </a:endParaRPr>
              </a:p>
              <a:p>
                <a:r>
                  <a:rPr lang="pl-PL" sz="1400" dirty="0">
                    <a:latin typeface="+mj-lt"/>
                  </a:rPr>
                  <a:t>mamy</a:t>
                </a:r>
              </a:p>
              <a:p>
                <a:endParaRPr lang="pl-PL" sz="1400" dirty="0">
                  <a:latin typeface="+mj-lt"/>
                </a:endParaRPr>
              </a:p>
              <a:p>
                <a:pPr/>
                <a14:m>
                  <m:oMathPara xmlns:m="http://schemas.openxmlformats.org/officeDocument/2006/math">
                    <m:oMathParaPr>
                      <m:jc m:val="centerGroup"/>
                    </m:oMathParaPr>
                    <m:oMath xmlns:m="http://schemas.openxmlformats.org/officeDocument/2006/math">
                      <m:r>
                        <a:rPr lang="pl-PL" sz="1600">
                          <a:latin typeface="Cambria Math" panose="02040503050406030204" pitchFamily="18" charset="0"/>
                        </a:rPr>
                        <m:t>𝐸</m:t>
                      </m:r>
                      <m:d>
                        <m:dPr>
                          <m:ctrlPr>
                            <a:rPr lang="pl-PL" sz="1600" i="1">
                              <a:latin typeface="Cambria Math" panose="02040503050406030204" pitchFamily="18" charset="0"/>
                            </a:rPr>
                          </m:ctrlPr>
                        </m:dPr>
                        <m:e>
                          <m:acc>
                            <m:accPr>
                              <m:chr m:val="̅"/>
                              <m:ctrlPr>
                                <a:rPr lang="pl-PL" sz="1600" i="1">
                                  <a:latin typeface="Cambria Math" panose="02040503050406030204" pitchFamily="18" charset="0"/>
                                </a:rPr>
                              </m:ctrlPr>
                            </m:accPr>
                            <m:e>
                              <m:r>
                                <a:rPr lang="pl-PL" sz="1600">
                                  <a:latin typeface="Cambria Math" panose="02040503050406030204" pitchFamily="18" charset="0"/>
                                </a:rPr>
                                <m:t>𝑋</m:t>
                              </m:r>
                            </m:e>
                          </m:acc>
                        </m:e>
                      </m:d>
                      <m:r>
                        <a:rPr lang="pl-PL" sz="1600">
                          <a:latin typeface="Cambria Math" panose="02040503050406030204" pitchFamily="18" charset="0"/>
                        </a:rPr>
                        <m:t>=</m:t>
                      </m:r>
                      <m:r>
                        <a:rPr lang="pl-PL" sz="1600">
                          <a:latin typeface="Cambria Math" panose="02040503050406030204" pitchFamily="18" charset="0"/>
                        </a:rPr>
                        <m:t>𝐸</m:t>
                      </m:r>
                      <m:d>
                        <m:dPr>
                          <m:ctrlPr>
                            <a:rPr lang="pl-PL" sz="1600" i="1">
                              <a:latin typeface="Cambria Math" panose="02040503050406030204" pitchFamily="18" charset="0"/>
                            </a:rPr>
                          </m:ctrlPr>
                        </m:dPr>
                        <m:e>
                          <m:f>
                            <m:fPr>
                              <m:ctrlPr>
                                <a:rPr lang="pl-PL" sz="1600" i="1">
                                  <a:latin typeface="Cambria Math" panose="02040503050406030204" pitchFamily="18" charset="0"/>
                                </a:rPr>
                              </m:ctrlPr>
                            </m:fPr>
                            <m:num>
                              <m:r>
                                <a:rPr lang="pl-PL" sz="1600">
                                  <a:latin typeface="Cambria Math" panose="02040503050406030204" pitchFamily="18" charset="0"/>
                                </a:rPr>
                                <m:t>1</m:t>
                              </m:r>
                            </m:num>
                            <m:den>
                              <m:r>
                                <a:rPr lang="pl-PL" sz="1600">
                                  <a:latin typeface="Cambria Math" panose="02040503050406030204" pitchFamily="18" charset="0"/>
                                </a:rPr>
                                <m:t>𝑛</m:t>
                              </m:r>
                            </m:den>
                          </m:f>
                          <m:nary>
                            <m:naryPr>
                              <m:chr m:val="∑"/>
                              <m:limLoc m:val="undOvr"/>
                              <m:ctrlPr>
                                <a:rPr lang="pl-PL" sz="1600" i="1">
                                  <a:latin typeface="Cambria Math" panose="02040503050406030204" pitchFamily="18" charset="0"/>
                                </a:rPr>
                              </m:ctrlPr>
                            </m:naryPr>
                            <m:sub>
                              <m:r>
                                <a:rPr lang="pl-PL" sz="1600">
                                  <a:latin typeface="Cambria Math" panose="02040503050406030204" pitchFamily="18" charset="0"/>
                                </a:rPr>
                                <m:t>𝑖</m:t>
                              </m:r>
                              <m:r>
                                <a:rPr lang="pl-PL" sz="1600">
                                  <a:latin typeface="Cambria Math" panose="02040503050406030204" pitchFamily="18" charset="0"/>
                                </a:rPr>
                                <m:t>=1</m:t>
                              </m:r>
                            </m:sub>
                            <m:sup>
                              <m:r>
                                <a:rPr lang="pl-PL" sz="1600">
                                  <a:latin typeface="Cambria Math" panose="02040503050406030204" pitchFamily="18" charset="0"/>
                                </a:rPr>
                                <m:t>𝑛</m:t>
                              </m:r>
                            </m:sup>
                            <m:e>
                              <m:sSub>
                                <m:sSubPr>
                                  <m:ctrlPr>
                                    <a:rPr lang="pl-PL" sz="1600" i="1">
                                      <a:latin typeface="Cambria Math" panose="02040503050406030204" pitchFamily="18" charset="0"/>
                                    </a:rPr>
                                  </m:ctrlPr>
                                </m:sSubPr>
                                <m:e>
                                  <m:r>
                                    <a:rPr lang="pl-PL" sz="1600">
                                      <a:latin typeface="Cambria Math" panose="02040503050406030204" pitchFamily="18" charset="0"/>
                                    </a:rPr>
                                    <m:t>𝑋</m:t>
                                  </m:r>
                                </m:e>
                                <m:sub>
                                  <m:r>
                                    <a:rPr lang="pl-PL" sz="1600">
                                      <a:latin typeface="Cambria Math" panose="02040503050406030204" pitchFamily="18" charset="0"/>
                                    </a:rPr>
                                    <m:t>𝑖</m:t>
                                  </m:r>
                                </m:sub>
                              </m:sSub>
                            </m:e>
                          </m:nary>
                        </m:e>
                      </m:d>
                      <m:r>
                        <a:rPr lang="pl-PL" sz="1600">
                          <a:latin typeface="Cambria Math" panose="02040503050406030204" pitchFamily="18" charset="0"/>
                        </a:rPr>
                        <m:t>= </m:t>
                      </m:r>
                      <m:f>
                        <m:fPr>
                          <m:ctrlPr>
                            <a:rPr lang="pl-PL" sz="1600" i="1">
                              <a:latin typeface="Cambria Math" panose="02040503050406030204" pitchFamily="18" charset="0"/>
                            </a:rPr>
                          </m:ctrlPr>
                        </m:fPr>
                        <m:num>
                          <m:r>
                            <a:rPr lang="pl-PL" sz="1600">
                              <a:latin typeface="Cambria Math" panose="02040503050406030204" pitchFamily="18" charset="0"/>
                            </a:rPr>
                            <m:t>1</m:t>
                          </m:r>
                        </m:num>
                        <m:den>
                          <m:r>
                            <a:rPr lang="pl-PL" sz="1600">
                              <a:latin typeface="Cambria Math" panose="02040503050406030204" pitchFamily="18" charset="0"/>
                            </a:rPr>
                            <m:t>𝑛</m:t>
                          </m:r>
                        </m:den>
                      </m:f>
                      <m:nary>
                        <m:naryPr>
                          <m:chr m:val="∑"/>
                          <m:limLoc m:val="undOvr"/>
                          <m:ctrlPr>
                            <a:rPr lang="pl-PL" sz="1600" i="1">
                              <a:latin typeface="Cambria Math" panose="02040503050406030204" pitchFamily="18" charset="0"/>
                            </a:rPr>
                          </m:ctrlPr>
                        </m:naryPr>
                        <m:sub>
                          <m:r>
                            <a:rPr lang="pl-PL" sz="1600">
                              <a:latin typeface="Cambria Math" panose="02040503050406030204" pitchFamily="18" charset="0"/>
                            </a:rPr>
                            <m:t>𝑖</m:t>
                          </m:r>
                          <m:r>
                            <a:rPr lang="pl-PL" sz="1600">
                              <a:latin typeface="Cambria Math" panose="02040503050406030204" pitchFamily="18" charset="0"/>
                            </a:rPr>
                            <m:t>=1</m:t>
                          </m:r>
                        </m:sub>
                        <m:sup>
                          <m:r>
                            <a:rPr lang="pl-PL" sz="1600">
                              <a:latin typeface="Cambria Math" panose="02040503050406030204" pitchFamily="18" charset="0"/>
                            </a:rPr>
                            <m:t>𝑛</m:t>
                          </m:r>
                        </m:sup>
                        <m:e>
                          <m:r>
                            <a:rPr lang="pl-PL" sz="1600">
                              <a:latin typeface="Cambria Math" panose="02040503050406030204" pitchFamily="18" charset="0"/>
                            </a:rPr>
                            <m:t>𝐸</m:t>
                          </m:r>
                          <m:r>
                            <a:rPr lang="pl-PL" sz="1600">
                              <a:latin typeface="Cambria Math" panose="02040503050406030204" pitchFamily="18" charset="0"/>
                            </a:rPr>
                            <m:t>(</m:t>
                          </m:r>
                          <m:sSub>
                            <m:sSubPr>
                              <m:ctrlPr>
                                <a:rPr lang="pl-PL" sz="1600" i="1">
                                  <a:latin typeface="Cambria Math" panose="02040503050406030204" pitchFamily="18" charset="0"/>
                                </a:rPr>
                              </m:ctrlPr>
                            </m:sSubPr>
                            <m:e>
                              <m:r>
                                <a:rPr lang="pl-PL" sz="1600">
                                  <a:latin typeface="Cambria Math" panose="02040503050406030204" pitchFamily="18" charset="0"/>
                                </a:rPr>
                                <m:t>𝑋</m:t>
                              </m:r>
                            </m:e>
                            <m:sub>
                              <m:r>
                                <a:rPr lang="pl-PL" sz="1600">
                                  <a:latin typeface="Cambria Math" panose="02040503050406030204" pitchFamily="18" charset="0"/>
                                </a:rPr>
                                <m:t>𝑖</m:t>
                              </m:r>
                            </m:sub>
                          </m:sSub>
                        </m:e>
                      </m:nary>
                      <m:r>
                        <a:rPr lang="pl-PL" sz="1600">
                          <a:latin typeface="Cambria Math" panose="02040503050406030204" pitchFamily="18" charset="0"/>
                        </a:rPr>
                        <m:t>)= </m:t>
                      </m:r>
                      <m:f>
                        <m:fPr>
                          <m:ctrlPr>
                            <a:rPr lang="pl-PL" sz="1600" i="1">
                              <a:latin typeface="Cambria Math" panose="02040503050406030204" pitchFamily="18" charset="0"/>
                            </a:rPr>
                          </m:ctrlPr>
                        </m:fPr>
                        <m:num>
                          <m:r>
                            <a:rPr lang="pl-PL" sz="1600">
                              <a:latin typeface="Cambria Math" panose="02040503050406030204" pitchFamily="18" charset="0"/>
                            </a:rPr>
                            <m:t>1</m:t>
                          </m:r>
                        </m:num>
                        <m:den>
                          <m:r>
                            <a:rPr lang="pl-PL" sz="1600">
                              <a:latin typeface="Cambria Math" panose="02040503050406030204" pitchFamily="18" charset="0"/>
                            </a:rPr>
                            <m:t>𝑛</m:t>
                          </m:r>
                        </m:den>
                      </m:f>
                      <m:r>
                        <a:rPr lang="pl-PL" sz="1600">
                          <a:latin typeface="Cambria Math" panose="02040503050406030204" pitchFamily="18" charset="0"/>
                        </a:rPr>
                        <m:t> </m:t>
                      </m:r>
                      <m:r>
                        <a:rPr lang="pl-PL" sz="1600">
                          <a:latin typeface="Cambria Math" panose="02040503050406030204" pitchFamily="18" charset="0"/>
                        </a:rPr>
                        <m:t>𝑛</m:t>
                      </m:r>
                      <m:r>
                        <a:rPr lang="pl-PL" sz="1600" i="1" dirty="0" smtClean="0">
                          <a:solidFill>
                            <a:schemeClr val="tx1"/>
                          </a:solidFill>
                          <a:latin typeface="Cambria Math" panose="02040503050406030204" pitchFamily="18" charset="0"/>
                        </a:rPr>
                        <m:t>𝜇</m:t>
                      </m:r>
                      <m:r>
                        <a:rPr lang="pl-PL" sz="1600">
                          <a:latin typeface="Cambria Math" panose="02040503050406030204" pitchFamily="18" charset="0"/>
                        </a:rPr>
                        <m:t>=</m:t>
                      </m:r>
                      <m:r>
                        <a:rPr lang="pl-PL" sz="1600" i="1" dirty="0">
                          <a:solidFill>
                            <a:schemeClr val="tx1"/>
                          </a:solidFill>
                          <a:latin typeface="Cambria Math" panose="02040503050406030204" pitchFamily="18" charset="0"/>
                        </a:rPr>
                        <m:t>𝜇</m:t>
                      </m:r>
                      <m:r>
                        <a:rPr lang="pl-PL" sz="1600">
                          <a:latin typeface="Cambria Math" panose="02040503050406030204" pitchFamily="18" charset="0"/>
                        </a:rPr>
                        <m:t>.</m:t>
                      </m:r>
                    </m:oMath>
                  </m:oMathPara>
                </a14:m>
                <a:endParaRPr lang="pl-PL" sz="1400" dirty="0">
                  <a:latin typeface="+mj-lt"/>
                </a:endParaRPr>
              </a:p>
              <a:p>
                <a:r>
                  <a:rPr lang="pl-PL" sz="1400" dirty="0">
                    <a:latin typeface="+mj-lt"/>
                  </a:rPr>
                  <a:t>      </a:t>
                </a:r>
              </a:p>
              <a:p>
                <a:r>
                  <a:rPr lang="pl-PL" sz="1400" dirty="0">
                    <a:latin typeface="+mj-lt"/>
                  </a:rPr>
                  <a:t>Wartość oczekiwania średniej z próby jest zatem równa średniej interesującej nas zmiennej losowej w populacji generalnej.</a:t>
                </a:r>
              </a:p>
              <a:p>
                <a:endParaRPr lang="pl-PL" sz="1050" dirty="0">
                  <a:cs typeface="Arial" panose="020B0604020202020204" pitchFamily="34" charset="0"/>
                </a:endParaRPr>
              </a:p>
            </p:txBody>
          </p:sp>
        </mc:Choice>
        <mc:Fallback xmlns="">
          <p:sp>
            <p:nvSpPr>
              <p:cNvPr id="5" name="pole tekstowe 4"/>
              <p:cNvSpPr txBox="1">
                <a:spLocks noRot="1" noChangeAspect="1" noMove="1" noResize="1" noEditPoints="1" noAdjustHandles="1" noChangeArrowheads="1" noChangeShapeType="1" noTextEdit="1"/>
              </p:cNvSpPr>
              <p:nvPr/>
            </p:nvSpPr>
            <p:spPr>
              <a:xfrm>
                <a:off x="716691" y="1484784"/>
                <a:ext cx="6663621" cy="3357522"/>
              </a:xfrm>
              <a:prstGeom prst="rect">
                <a:avLst/>
              </a:prstGeom>
              <a:blipFill>
                <a:blip r:embed="rId3"/>
                <a:stretch>
                  <a:fillRect l="-274" t="-545"/>
                </a:stretch>
              </a:blipFill>
            </p:spPr>
            <p:txBody>
              <a:bodyPr/>
              <a:lstStyle/>
              <a:p>
                <a:r>
                  <a:rPr lang="pl-PL">
                    <a:noFill/>
                  </a:rPr>
                  <a:t> </a:t>
                </a:r>
              </a:p>
            </p:txBody>
          </p:sp>
        </mc:Fallback>
      </mc:AlternateContent>
      <p:sp>
        <p:nvSpPr>
          <p:cNvPr id="2" name="Prostokąt 1"/>
          <p:cNvSpPr/>
          <p:nvPr/>
        </p:nvSpPr>
        <p:spPr>
          <a:xfrm>
            <a:off x="716691" y="613640"/>
            <a:ext cx="6663621" cy="523220"/>
          </a:xfrm>
          <a:prstGeom prst="rect">
            <a:avLst/>
          </a:prstGeom>
        </p:spPr>
        <p:txBody>
          <a:bodyPr wrap="square">
            <a:spAutoFit/>
          </a:bodyPr>
          <a:lstStyle/>
          <a:p>
            <a:pPr algn="ctr"/>
            <a:r>
              <a:rPr lang="pl-PL" sz="2800" dirty="0">
                <a:solidFill>
                  <a:schemeClr val="accent1"/>
                </a:solidFill>
                <a:latin typeface="+mj-lt"/>
                <a:ea typeface="+mj-ea"/>
                <a:cs typeface="+mj-cs"/>
              </a:rPr>
              <a:t>Przedział ufności dla średniej</a:t>
            </a:r>
          </a:p>
        </p:txBody>
      </p:sp>
      <p:sp>
        <p:nvSpPr>
          <p:cNvPr id="9" name="Symbol zastępczy numeru slajdu 3"/>
          <p:cNvSpPr>
            <a:spLocks noGrp="1"/>
          </p:cNvSpPr>
          <p:nvPr>
            <p:ph type="sldNum" sz="quarter" idx="12"/>
          </p:nvPr>
        </p:nvSpPr>
        <p:spPr>
          <a:xfrm>
            <a:off x="6408523" y="5661345"/>
            <a:ext cx="2057400" cy="273844"/>
          </a:xfrm>
        </p:spPr>
        <p:txBody>
          <a:bodyPr/>
          <a:lstStyle/>
          <a:p>
            <a:r>
              <a:rPr lang="pl-PL" dirty="0"/>
              <a:t>8</a:t>
            </a:r>
          </a:p>
        </p:txBody>
      </p:sp>
    </p:spTree>
    <p:extLst>
      <p:ext uri="{BB962C8B-B14F-4D97-AF65-F5344CB8AC3E}">
        <p14:creationId xmlns:p14="http://schemas.microsoft.com/office/powerpoint/2010/main" val="3440551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pole tekstowe 4"/>
              <p:cNvSpPr txBox="1"/>
              <p:nvPr/>
            </p:nvSpPr>
            <p:spPr>
              <a:xfrm>
                <a:off x="530180" y="1772816"/>
                <a:ext cx="7210172" cy="4313425"/>
              </a:xfrm>
              <a:prstGeom prst="rect">
                <a:avLst/>
              </a:prstGeom>
              <a:noFill/>
            </p:spPr>
            <p:txBody>
              <a:bodyPr wrap="square" rtlCol="0">
                <a:spAutoFit/>
              </a:bodyPr>
              <a:lstStyle/>
              <a:p>
                <a:endParaRPr lang="pl-PL" sz="1050" dirty="0">
                  <a:cs typeface="Arial" panose="020B0604020202020204" pitchFamily="34" charset="0"/>
                </a:endParaRPr>
              </a:p>
              <a:p>
                <a:r>
                  <a:rPr lang="pl-PL" sz="1400" dirty="0">
                    <a:latin typeface="+mj-lt"/>
                  </a:rPr>
                  <a:t>Ponieważ</a:t>
                </a:r>
              </a:p>
              <a:p>
                <a:pPr/>
                <a14:m>
                  <m:oMathPara xmlns:m="http://schemas.openxmlformats.org/officeDocument/2006/math">
                    <m:oMathParaPr>
                      <m:jc m:val="centerGroup"/>
                    </m:oMathParaPr>
                    <m:oMath xmlns:m="http://schemas.openxmlformats.org/officeDocument/2006/math">
                      <m:sSup>
                        <m:sSupPr>
                          <m:ctrlPr>
                            <a:rPr lang="pl-PL" sz="1600" i="1">
                              <a:latin typeface="Cambria Math" panose="02040503050406030204" pitchFamily="18" charset="0"/>
                            </a:rPr>
                          </m:ctrlPr>
                        </m:sSupPr>
                        <m:e>
                          <m:r>
                            <a:rPr lang="pl-PL" sz="1600">
                              <a:latin typeface="Cambria Math" panose="02040503050406030204" pitchFamily="18" charset="0"/>
                            </a:rPr>
                            <m:t>𝐷</m:t>
                          </m:r>
                        </m:e>
                        <m:sup>
                          <m:r>
                            <a:rPr lang="pl-PL" sz="1600">
                              <a:latin typeface="Cambria Math" panose="02040503050406030204" pitchFamily="18" charset="0"/>
                            </a:rPr>
                            <m:t>2</m:t>
                          </m:r>
                        </m:sup>
                      </m:sSup>
                      <m:d>
                        <m:dPr>
                          <m:ctrlPr>
                            <a:rPr lang="pl-PL" sz="1600" i="1">
                              <a:latin typeface="Cambria Math" panose="02040503050406030204" pitchFamily="18" charset="0"/>
                            </a:rPr>
                          </m:ctrlPr>
                        </m:dPr>
                        <m:e>
                          <m:r>
                            <a:rPr lang="pl-PL" sz="1600">
                              <a:latin typeface="Cambria Math" panose="02040503050406030204" pitchFamily="18" charset="0"/>
                            </a:rPr>
                            <m:t>𝑎𝑋</m:t>
                          </m:r>
                        </m:e>
                      </m:d>
                      <m:r>
                        <a:rPr lang="pl-PL" sz="1600">
                          <a:latin typeface="Cambria Math" panose="02040503050406030204" pitchFamily="18" charset="0"/>
                        </a:rPr>
                        <m:t>=</m:t>
                      </m:r>
                      <m:sSup>
                        <m:sSupPr>
                          <m:ctrlPr>
                            <a:rPr lang="pl-PL" sz="1600" i="1">
                              <a:latin typeface="Cambria Math" panose="02040503050406030204" pitchFamily="18" charset="0"/>
                            </a:rPr>
                          </m:ctrlPr>
                        </m:sSupPr>
                        <m:e>
                          <m:r>
                            <a:rPr lang="pl-PL" sz="1600">
                              <a:latin typeface="Cambria Math" panose="02040503050406030204" pitchFamily="18" charset="0"/>
                            </a:rPr>
                            <m:t>𝑎</m:t>
                          </m:r>
                        </m:e>
                        <m:sup>
                          <m:r>
                            <a:rPr lang="pl-PL" sz="1600">
                              <a:latin typeface="Cambria Math" panose="02040503050406030204" pitchFamily="18" charset="0"/>
                            </a:rPr>
                            <m:t>2</m:t>
                          </m:r>
                        </m:sup>
                      </m:sSup>
                      <m:sSup>
                        <m:sSupPr>
                          <m:ctrlPr>
                            <a:rPr lang="pl-PL" sz="1600" i="1">
                              <a:latin typeface="Cambria Math" panose="02040503050406030204" pitchFamily="18" charset="0"/>
                            </a:rPr>
                          </m:ctrlPr>
                        </m:sSupPr>
                        <m:e>
                          <m:r>
                            <a:rPr lang="pl-PL" sz="1600">
                              <a:latin typeface="Cambria Math" panose="02040503050406030204" pitchFamily="18" charset="0"/>
                            </a:rPr>
                            <m:t>𝐷</m:t>
                          </m:r>
                        </m:e>
                        <m:sup>
                          <m:r>
                            <a:rPr lang="pl-PL" sz="1600">
                              <a:latin typeface="Cambria Math" panose="02040503050406030204" pitchFamily="18" charset="0"/>
                            </a:rPr>
                            <m:t>2</m:t>
                          </m:r>
                        </m:sup>
                      </m:sSup>
                      <m:d>
                        <m:dPr>
                          <m:ctrlPr>
                            <a:rPr lang="pl-PL" sz="1600" i="1">
                              <a:latin typeface="Cambria Math" panose="02040503050406030204" pitchFamily="18" charset="0"/>
                            </a:rPr>
                          </m:ctrlPr>
                        </m:dPr>
                        <m:e>
                          <m:r>
                            <a:rPr lang="pl-PL" sz="1600">
                              <a:latin typeface="Cambria Math" panose="02040503050406030204" pitchFamily="18" charset="0"/>
                            </a:rPr>
                            <m:t>𝑋</m:t>
                          </m:r>
                        </m:e>
                      </m:d>
                    </m:oMath>
                  </m:oMathPara>
                </a14:m>
                <a:endParaRPr lang="pl-PL" sz="1400" dirty="0">
                  <a:latin typeface="+mj-lt"/>
                </a:endParaRPr>
              </a:p>
              <a:p>
                <a:endParaRPr lang="pl-PL" sz="1400" dirty="0">
                  <a:latin typeface="+mj-lt"/>
                </a:endParaRPr>
              </a:p>
              <a:p>
                <a:pPr/>
                <a14:m>
                  <m:oMathPara xmlns:m="http://schemas.openxmlformats.org/officeDocument/2006/math">
                    <m:oMathParaPr>
                      <m:jc m:val="centerGroup"/>
                    </m:oMathParaPr>
                    <m:oMath xmlns:m="http://schemas.openxmlformats.org/officeDocument/2006/math">
                      <m:sSup>
                        <m:sSupPr>
                          <m:ctrlPr>
                            <a:rPr lang="pl-PL" sz="1600" i="1">
                              <a:latin typeface="Cambria Math" panose="02040503050406030204" pitchFamily="18" charset="0"/>
                            </a:rPr>
                          </m:ctrlPr>
                        </m:sSupPr>
                        <m:e>
                          <m:r>
                            <a:rPr lang="pl-PL" sz="1600">
                              <a:latin typeface="Cambria Math" panose="02040503050406030204" pitchFamily="18" charset="0"/>
                            </a:rPr>
                            <m:t>𝐷</m:t>
                          </m:r>
                        </m:e>
                        <m:sup>
                          <m:r>
                            <a:rPr lang="pl-PL" sz="1600">
                              <a:latin typeface="Cambria Math" panose="02040503050406030204" pitchFamily="18" charset="0"/>
                            </a:rPr>
                            <m:t>2</m:t>
                          </m:r>
                        </m:sup>
                      </m:sSup>
                      <m:d>
                        <m:dPr>
                          <m:ctrlPr>
                            <a:rPr lang="pl-PL" sz="1600" i="1">
                              <a:latin typeface="Cambria Math" panose="02040503050406030204" pitchFamily="18" charset="0"/>
                            </a:rPr>
                          </m:ctrlPr>
                        </m:dPr>
                        <m:e>
                          <m:r>
                            <a:rPr lang="pl-PL" sz="1600">
                              <a:latin typeface="Cambria Math" panose="02040503050406030204" pitchFamily="18" charset="0"/>
                            </a:rPr>
                            <m:t>𝑋</m:t>
                          </m:r>
                          <m:r>
                            <a:rPr lang="pl-PL" sz="1600">
                              <a:latin typeface="Cambria Math" panose="02040503050406030204" pitchFamily="18" charset="0"/>
                            </a:rPr>
                            <m:t>+</m:t>
                          </m:r>
                          <m:r>
                            <a:rPr lang="pl-PL" sz="1600">
                              <a:latin typeface="Cambria Math" panose="02040503050406030204" pitchFamily="18" charset="0"/>
                            </a:rPr>
                            <m:t>𝑌</m:t>
                          </m:r>
                        </m:e>
                      </m:d>
                      <m:r>
                        <a:rPr lang="pl-PL" sz="1600">
                          <a:latin typeface="Cambria Math" panose="02040503050406030204" pitchFamily="18" charset="0"/>
                        </a:rPr>
                        <m:t>=</m:t>
                      </m:r>
                      <m:sSup>
                        <m:sSupPr>
                          <m:ctrlPr>
                            <a:rPr lang="pl-PL" sz="1600" i="1">
                              <a:latin typeface="Cambria Math" panose="02040503050406030204" pitchFamily="18" charset="0"/>
                            </a:rPr>
                          </m:ctrlPr>
                        </m:sSupPr>
                        <m:e>
                          <m:r>
                            <a:rPr lang="pl-PL" sz="1600">
                              <a:latin typeface="Cambria Math" panose="02040503050406030204" pitchFamily="18" charset="0"/>
                            </a:rPr>
                            <m:t>𝐷</m:t>
                          </m:r>
                        </m:e>
                        <m:sup>
                          <m:r>
                            <a:rPr lang="pl-PL" sz="1600">
                              <a:latin typeface="Cambria Math" panose="02040503050406030204" pitchFamily="18" charset="0"/>
                            </a:rPr>
                            <m:t>2</m:t>
                          </m:r>
                        </m:sup>
                      </m:sSup>
                      <m:d>
                        <m:dPr>
                          <m:ctrlPr>
                            <a:rPr lang="pl-PL" sz="1600" i="1">
                              <a:latin typeface="Cambria Math" panose="02040503050406030204" pitchFamily="18" charset="0"/>
                            </a:rPr>
                          </m:ctrlPr>
                        </m:dPr>
                        <m:e>
                          <m:r>
                            <a:rPr lang="pl-PL" sz="1600">
                              <a:latin typeface="Cambria Math" panose="02040503050406030204" pitchFamily="18" charset="0"/>
                            </a:rPr>
                            <m:t>𝑋</m:t>
                          </m:r>
                        </m:e>
                      </m:d>
                      <m:r>
                        <a:rPr lang="pl-PL" sz="1600">
                          <a:latin typeface="Cambria Math" panose="02040503050406030204" pitchFamily="18" charset="0"/>
                        </a:rPr>
                        <m:t>+</m:t>
                      </m:r>
                      <m:sSup>
                        <m:sSupPr>
                          <m:ctrlPr>
                            <a:rPr lang="pl-PL" sz="1600" i="1">
                              <a:latin typeface="Cambria Math" panose="02040503050406030204" pitchFamily="18" charset="0"/>
                            </a:rPr>
                          </m:ctrlPr>
                        </m:sSupPr>
                        <m:e>
                          <m:r>
                            <a:rPr lang="pl-PL" sz="1600">
                              <a:latin typeface="Cambria Math" panose="02040503050406030204" pitchFamily="18" charset="0"/>
                            </a:rPr>
                            <m:t>𝐷</m:t>
                          </m:r>
                        </m:e>
                        <m:sup>
                          <m:r>
                            <a:rPr lang="pl-PL" sz="1600">
                              <a:latin typeface="Cambria Math" panose="02040503050406030204" pitchFamily="18" charset="0"/>
                            </a:rPr>
                            <m:t>2</m:t>
                          </m:r>
                        </m:sup>
                      </m:sSup>
                      <m:r>
                        <a:rPr lang="pl-PL" sz="1600">
                          <a:latin typeface="Cambria Math" panose="02040503050406030204" pitchFamily="18" charset="0"/>
                        </a:rPr>
                        <m:t>(</m:t>
                      </m:r>
                      <m:r>
                        <a:rPr lang="pl-PL" sz="1600">
                          <a:latin typeface="Cambria Math" panose="02040503050406030204" pitchFamily="18" charset="0"/>
                        </a:rPr>
                        <m:t>𝑌</m:t>
                      </m:r>
                      <m:r>
                        <a:rPr lang="pl-PL" sz="1600">
                          <a:latin typeface="Cambria Math" panose="02040503050406030204" pitchFamily="18" charset="0"/>
                        </a:rPr>
                        <m:t>)</m:t>
                      </m:r>
                    </m:oMath>
                  </m:oMathPara>
                </a14:m>
                <a:endParaRPr lang="pl-PL" sz="1400" dirty="0">
                  <a:latin typeface="+mj-lt"/>
                </a:endParaRPr>
              </a:p>
              <a:p>
                <a:endParaRPr lang="pl-PL" sz="1400" dirty="0">
                  <a:latin typeface="+mj-lt"/>
                </a:endParaRPr>
              </a:p>
              <a:p>
                <a:endParaRPr lang="pl-PL" sz="1400" dirty="0">
                  <a:latin typeface="+mj-lt"/>
                </a:endParaRPr>
              </a:p>
              <a:p>
                <a:r>
                  <a:rPr lang="pl-PL" sz="1400" dirty="0">
                    <a:latin typeface="+mj-lt"/>
                  </a:rPr>
                  <a:t>otrzymujemy </a:t>
                </a:r>
              </a:p>
              <a:p>
                <a:r>
                  <a:rPr lang="pl-PL" sz="1400" dirty="0">
                    <a:latin typeface="+mj-lt"/>
                  </a:rPr>
                  <a:t>  </a:t>
                </a:r>
              </a:p>
              <a:p>
                <a:endParaRPr lang="pl-PL" sz="1400" dirty="0">
                  <a:latin typeface="+mj-lt"/>
                </a:endParaRPr>
              </a:p>
              <a:p>
                <a:endParaRPr lang="pl-PL" sz="1400" dirty="0">
                  <a:latin typeface="+mj-lt"/>
                </a:endParaRPr>
              </a:p>
              <a:p>
                <a:pPr algn="ctr"/>
                <a:endParaRPr lang="pl-PL" sz="1400" dirty="0">
                  <a:latin typeface="+mj-lt"/>
                </a:endParaRPr>
              </a:p>
              <a:p>
                <a:pPr algn="ctr"/>
                <a:endParaRPr lang="pl-PL" sz="1400" dirty="0">
                  <a:latin typeface="+mj-lt"/>
                </a:endParaRPr>
              </a:p>
              <a:p>
                <a:pPr algn="ctr"/>
                <a:endParaRPr lang="pl-PL" sz="1400" dirty="0">
                  <a:latin typeface="+mj-lt"/>
                </a:endParaRPr>
              </a:p>
              <a:p>
                <a:r>
                  <a:rPr lang="pl-PL" sz="1400" dirty="0">
                    <a:latin typeface="+mj-lt"/>
                  </a:rPr>
                  <a:t>a stąd</a:t>
                </a:r>
                <a:br>
                  <a:rPr lang="pl-PL" sz="1400" dirty="0">
                    <a:latin typeface="+mj-lt"/>
                  </a:rPr>
                </a:br>
                <a:r>
                  <a:rPr lang="pl-PL" sz="1400" dirty="0">
                    <a:latin typeface="+mj-lt"/>
                  </a:rPr>
                  <a:t>                                           </a:t>
                </a:r>
                <a14:m>
                  <m:oMath xmlns:m="http://schemas.openxmlformats.org/officeDocument/2006/math">
                    <m:r>
                      <a:rPr lang="pl-PL" b="0" i="0" smtClean="0">
                        <a:latin typeface="Cambria Math" panose="02040503050406030204" pitchFamily="18" charset="0"/>
                      </a:rPr>
                      <m:t>  </m:t>
                    </m:r>
                    <m:r>
                      <m:rPr>
                        <m:sty m:val="p"/>
                      </m:rPr>
                      <a:rPr lang="pl-PL">
                        <a:latin typeface="Cambria Math" panose="02040503050406030204" pitchFamily="18" charset="0"/>
                      </a:rPr>
                      <m:t>D</m:t>
                    </m:r>
                    <m:d>
                      <m:dPr>
                        <m:ctrlPr>
                          <a:rPr lang="pl-PL" i="1">
                            <a:latin typeface="Cambria Math" panose="02040503050406030204" pitchFamily="18" charset="0"/>
                          </a:rPr>
                        </m:ctrlPr>
                      </m:dPr>
                      <m:e>
                        <m:acc>
                          <m:accPr>
                            <m:chr m:val="̅"/>
                            <m:ctrlPr>
                              <a:rPr lang="pl-PL" i="1">
                                <a:latin typeface="Cambria Math" panose="02040503050406030204" pitchFamily="18" charset="0"/>
                              </a:rPr>
                            </m:ctrlPr>
                          </m:accPr>
                          <m:e>
                            <m:r>
                              <a:rPr lang="pl-PL">
                                <a:latin typeface="Cambria Math" panose="02040503050406030204" pitchFamily="18" charset="0"/>
                              </a:rPr>
                              <m:t>𝑋</m:t>
                            </m:r>
                          </m:e>
                        </m:acc>
                      </m:e>
                    </m:d>
                    <m:r>
                      <a:rPr lang="pl-PL">
                        <a:latin typeface="Cambria Math" panose="02040503050406030204" pitchFamily="18" charset="0"/>
                      </a:rPr>
                      <m:t>= </m:t>
                    </m:r>
                    <m:rad>
                      <m:radPr>
                        <m:degHide m:val="on"/>
                        <m:ctrlPr>
                          <a:rPr lang="pl-PL" i="1">
                            <a:latin typeface="Cambria Math" panose="02040503050406030204" pitchFamily="18" charset="0"/>
                          </a:rPr>
                        </m:ctrlPr>
                      </m:radPr>
                      <m:deg/>
                      <m:e>
                        <m:sSup>
                          <m:sSupPr>
                            <m:ctrlPr>
                              <a:rPr lang="pl-PL" i="1">
                                <a:latin typeface="Cambria Math" panose="02040503050406030204" pitchFamily="18" charset="0"/>
                              </a:rPr>
                            </m:ctrlPr>
                          </m:sSupPr>
                          <m:e>
                            <m:r>
                              <a:rPr lang="pl-PL">
                                <a:latin typeface="Cambria Math" panose="02040503050406030204" pitchFamily="18" charset="0"/>
                              </a:rPr>
                              <m:t>𝜎</m:t>
                            </m:r>
                          </m:e>
                          <m:sup>
                            <m:r>
                              <a:rPr lang="pl-PL">
                                <a:latin typeface="Cambria Math" panose="02040503050406030204" pitchFamily="18" charset="0"/>
                              </a:rPr>
                              <m:t>2</m:t>
                            </m:r>
                          </m:sup>
                        </m:sSup>
                        <m:r>
                          <a:rPr lang="pl-PL">
                            <a:latin typeface="Cambria Math" panose="02040503050406030204" pitchFamily="18" charset="0"/>
                          </a:rPr>
                          <m:t>/</m:t>
                        </m:r>
                        <m:r>
                          <a:rPr lang="pl-PL">
                            <a:latin typeface="Cambria Math" panose="02040503050406030204" pitchFamily="18" charset="0"/>
                          </a:rPr>
                          <m:t>𝑛</m:t>
                        </m:r>
                      </m:e>
                    </m:rad>
                  </m:oMath>
                </a14:m>
                <a:r>
                  <a:rPr lang="pl-PL" dirty="0">
                    <a:latin typeface="+mj-lt"/>
                  </a:rPr>
                  <a:t> </a:t>
                </a:r>
                <a14:m>
                  <m:oMath xmlns:m="http://schemas.openxmlformats.org/officeDocument/2006/math">
                    <m:r>
                      <a:rPr lang="pl-PL" dirty="0">
                        <a:latin typeface="Cambria Math" panose="02040503050406030204" pitchFamily="18" charset="0"/>
                      </a:rPr>
                      <m:t>=</m:t>
                    </m:r>
                    <m:r>
                      <a:rPr lang="pl-PL" dirty="0">
                        <a:latin typeface="Cambria Math" panose="02040503050406030204" pitchFamily="18" charset="0"/>
                      </a:rPr>
                      <m:t>𝜎</m:t>
                    </m:r>
                    <m:r>
                      <a:rPr lang="pl-PL" dirty="0">
                        <a:latin typeface="Cambria Math" panose="02040503050406030204" pitchFamily="18" charset="0"/>
                      </a:rPr>
                      <m:t>/</m:t>
                    </m:r>
                    <m:rad>
                      <m:radPr>
                        <m:degHide m:val="on"/>
                        <m:ctrlPr>
                          <a:rPr lang="pl-PL" i="1" dirty="0">
                            <a:latin typeface="Cambria Math" panose="02040503050406030204" pitchFamily="18" charset="0"/>
                          </a:rPr>
                        </m:ctrlPr>
                      </m:radPr>
                      <m:deg/>
                      <m:e>
                        <m:r>
                          <a:rPr lang="pl-PL" dirty="0">
                            <a:latin typeface="Cambria Math" panose="02040503050406030204" pitchFamily="18" charset="0"/>
                          </a:rPr>
                          <m:t>𝑛</m:t>
                        </m:r>
                      </m:e>
                    </m:rad>
                  </m:oMath>
                </a14:m>
                <a:r>
                  <a:rPr lang="pl-PL" dirty="0">
                    <a:latin typeface="+mj-lt"/>
                  </a:rPr>
                  <a:t> .</a:t>
                </a:r>
              </a:p>
              <a:p>
                <a:br>
                  <a:rPr lang="pl-PL" sz="1400" dirty="0">
                    <a:latin typeface="+mj-lt"/>
                  </a:rPr>
                </a:br>
                <a:r>
                  <a:rPr lang="pl-PL" sz="1400" dirty="0">
                    <a:latin typeface="+mj-lt"/>
                  </a:rPr>
                  <a:t>Można zatem stwierdzić, że rozproszenie średnich z prób jest zależne od wielkości próby; wraz ze wzrostem liczebności próby rozproszenie to maleje.</a:t>
                </a:r>
              </a:p>
            </p:txBody>
          </p:sp>
        </mc:Choice>
        <mc:Fallback xmlns="">
          <p:sp>
            <p:nvSpPr>
              <p:cNvPr id="5" name="pole tekstowe 4"/>
              <p:cNvSpPr txBox="1">
                <a:spLocks noRot="1" noChangeAspect="1" noMove="1" noResize="1" noEditPoints="1" noAdjustHandles="1" noChangeArrowheads="1" noChangeShapeType="1" noTextEdit="1"/>
              </p:cNvSpPr>
              <p:nvPr/>
            </p:nvSpPr>
            <p:spPr>
              <a:xfrm>
                <a:off x="530180" y="1772816"/>
                <a:ext cx="7210172" cy="4313425"/>
              </a:xfrm>
              <a:prstGeom prst="rect">
                <a:avLst/>
              </a:prstGeom>
              <a:blipFill>
                <a:blip r:embed="rId2"/>
                <a:stretch>
                  <a:fillRect l="-254" b="-424"/>
                </a:stretch>
              </a:blipFill>
            </p:spPr>
            <p:txBody>
              <a:bodyPr/>
              <a:lstStyle/>
              <a:p>
                <a:r>
                  <a:rPr lang="pl-PL">
                    <a:noFill/>
                  </a:rPr>
                  <a:t> </a:t>
                </a:r>
              </a:p>
            </p:txBody>
          </p:sp>
        </mc:Fallback>
      </mc:AlternateContent>
      <p:pic>
        <p:nvPicPr>
          <p:cNvPr id="3" name="Obraz 2"/>
          <p:cNvPicPr>
            <a:picLocks noChangeAspect="1"/>
          </p:cNvPicPr>
          <p:nvPr/>
        </p:nvPicPr>
        <p:blipFill>
          <a:blip r:embed="rId3"/>
          <a:stretch>
            <a:fillRect/>
          </a:stretch>
        </p:blipFill>
        <p:spPr>
          <a:xfrm>
            <a:off x="899592" y="3699761"/>
            <a:ext cx="7162718" cy="726245"/>
          </a:xfrm>
          <a:prstGeom prst="rect">
            <a:avLst/>
          </a:prstGeom>
        </p:spPr>
      </p:pic>
      <p:sp>
        <p:nvSpPr>
          <p:cNvPr id="7" name="Symbol zastępczy numeru slajdu 3"/>
          <p:cNvSpPr>
            <a:spLocks noGrp="1"/>
          </p:cNvSpPr>
          <p:nvPr>
            <p:ph type="sldNum" sz="quarter" idx="12"/>
          </p:nvPr>
        </p:nvSpPr>
        <p:spPr>
          <a:xfrm>
            <a:off x="6408523" y="5661345"/>
            <a:ext cx="2057400" cy="273844"/>
          </a:xfrm>
        </p:spPr>
        <p:txBody>
          <a:bodyPr/>
          <a:lstStyle/>
          <a:p>
            <a:r>
              <a:rPr lang="pl-PL" dirty="0"/>
              <a:t>9</a:t>
            </a:r>
          </a:p>
        </p:txBody>
      </p:sp>
      <p:sp>
        <p:nvSpPr>
          <p:cNvPr id="9" name="Prostokąt 8"/>
          <p:cNvSpPr/>
          <p:nvPr/>
        </p:nvSpPr>
        <p:spPr>
          <a:xfrm>
            <a:off x="575186" y="1100277"/>
            <a:ext cx="6727300" cy="523220"/>
          </a:xfrm>
          <a:prstGeom prst="rect">
            <a:avLst/>
          </a:prstGeom>
        </p:spPr>
        <p:txBody>
          <a:bodyPr wrap="square">
            <a:spAutoFit/>
          </a:bodyPr>
          <a:lstStyle/>
          <a:p>
            <a:pPr algn="ctr"/>
            <a:r>
              <a:rPr lang="pl-PL" sz="2800" dirty="0">
                <a:solidFill>
                  <a:schemeClr val="accent1"/>
                </a:solidFill>
                <a:latin typeface="+mj-lt"/>
                <a:ea typeface="+mj-ea"/>
                <a:cs typeface="+mj-cs"/>
              </a:rPr>
              <a:t>Przedział ufności dla średniej</a:t>
            </a:r>
          </a:p>
        </p:txBody>
      </p:sp>
    </p:spTree>
    <p:extLst>
      <p:ext uri="{BB962C8B-B14F-4D97-AF65-F5344CB8AC3E}">
        <p14:creationId xmlns:p14="http://schemas.microsoft.com/office/powerpoint/2010/main" val="4266910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0EEE371-27AD-4CDD-B6A6-D4857FD12697}"/>
              </a:ext>
            </a:extLst>
          </p:cNvPr>
          <p:cNvSpPr>
            <a:spLocks noGrp="1"/>
          </p:cNvSpPr>
          <p:nvPr>
            <p:ph type="title"/>
          </p:nvPr>
        </p:nvSpPr>
        <p:spPr/>
        <p:txBody>
          <a:bodyPr/>
          <a:lstStyle/>
          <a:p>
            <a:r>
              <a:rPr lang="pl-PL"/>
              <a:t>Estymacja </a:t>
            </a:r>
            <a:r>
              <a:rPr lang="pl-PL" dirty="0"/>
              <a:t>- definicja</a:t>
            </a:r>
          </a:p>
        </p:txBody>
      </p:sp>
      <p:sp>
        <p:nvSpPr>
          <p:cNvPr id="3" name="Symbol zastępczy tekstu 2">
            <a:extLst>
              <a:ext uri="{FF2B5EF4-FFF2-40B4-BE49-F238E27FC236}">
                <a16:creationId xmlns:a16="http://schemas.microsoft.com/office/drawing/2014/main" id="{5BE560D8-28F4-4465-96FD-AA6B27763D4F}"/>
              </a:ext>
            </a:extLst>
          </p:cNvPr>
          <p:cNvSpPr>
            <a:spLocks noGrp="1"/>
          </p:cNvSpPr>
          <p:nvPr>
            <p:ph type="body" sz="half" idx="1"/>
          </p:nvPr>
        </p:nvSpPr>
        <p:spPr>
          <a:xfrm>
            <a:off x="457200" y="1981200"/>
            <a:ext cx="6779096" cy="3392016"/>
          </a:xfrm>
        </p:spPr>
        <p:txBody>
          <a:bodyPr>
            <a:normAutofit fontScale="32500" lnSpcReduction="20000"/>
          </a:bodyPr>
          <a:lstStyle/>
          <a:p>
            <a:pPr marL="0" lvl="3" indent="0">
              <a:lnSpc>
                <a:spcPct val="150000"/>
              </a:lnSpc>
              <a:buNone/>
            </a:pPr>
            <a:r>
              <a:rPr lang="pl-PL" sz="4400" dirty="0"/>
              <a:t>Estymacja (pochodzi z łaciny łac. </a:t>
            </a:r>
            <a:r>
              <a:rPr lang="pl-PL" sz="4400" i="1" dirty="0" err="1"/>
              <a:t>aetimatio</a:t>
            </a:r>
            <a:r>
              <a:rPr lang="pl-PL" sz="4400" i="1" dirty="0"/>
              <a:t> </a:t>
            </a:r>
            <a:r>
              <a:rPr lang="pl-PL" sz="4400" dirty="0"/>
              <a:t> 'oszacowanie’) jest działem </a:t>
            </a:r>
            <a:r>
              <a:rPr lang="pl-PL" sz="4400" u="sng" dirty="0"/>
              <a:t>wnioskowania statystycznego </a:t>
            </a:r>
            <a:r>
              <a:rPr lang="pl-PL" sz="4400" dirty="0"/>
              <a:t>będący zbiorem metod pozwalających na uogólnianie wyników badania próby losowej na </a:t>
            </a:r>
            <a:r>
              <a:rPr lang="pl-PL" sz="4400" b="1" u="sng" dirty="0"/>
              <a:t>nieznaną postać i parametry rozkładu zmiennej losowej całej populacji </a:t>
            </a:r>
            <a:r>
              <a:rPr lang="pl-PL" sz="4400" dirty="0"/>
              <a:t>oraz szacowanie błędów wynikających z tego uogólnienia.  </a:t>
            </a:r>
          </a:p>
          <a:p>
            <a:pPr marL="0" lvl="3" indent="0">
              <a:lnSpc>
                <a:spcPct val="150000"/>
              </a:lnSpc>
              <a:buNone/>
            </a:pPr>
            <a:r>
              <a:rPr lang="pl-PL" sz="4400" dirty="0"/>
              <a:t>Wyrażenie </a:t>
            </a:r>
            <a:r>
              <a:rPr lang="pl-PL" sz="4400" i="1" dirty="0"/>
              <a:t>nieznana postać</a:t>
            </a:r>
            <a:r>
              <a:rPr lang="pl-PL" sz="4400" dirty="0"/>
              <a:t> jest kluczem do odróżnienia estymacji od drugiego działu wnioskowania statystycznego, jakim jest weryfikacja hipotez statystycznych, w którym najpierw stawiamy przypuszczenia na temat rozkładu, a następnie sprawdzamy ich poprawność.</a:t>
            </a:r>
          </a:p>
          <a:p>
            <a:pPr marL="0" lvl="3" indent="0">
              <a:lnSpc>
                <a:spcPct val="150000"/>
              </a:lnSpc>
              <a:buNone/>
            </a:pPr>
            <a:endParaRPr lang="pl-PL" sz="4400" dirty="0"/>
          </a:p>
          <a:p>
            <a:endParaRPr lang="pl-PL" dirty="0"/>
          </a:p>
        </p:txBody>
      </p:sp>
      <p:sp>
        <p:nvSpPr>
          <p:cNvPr id="6" name="Symbol zastępczy numeru slajdu 5">
            <a:extLst>
              <a:ext uri="{FF2B5EF4-FFF2-40B4-BE49-F238E27FC236}">
                <a16:creationId xmlns:a16="http://schemas.microsoft.com/office/drawing/2014/main" id="{C65FC27D-66E4-40E1-BCB8-9AE0A77ACEDD}"/>
              </a:ext>
            </a:extLst>
          </p:cNvPr>
          <p:cNvSpPr>
            <a:spLocks noGrp="1"/>
          </p:cNvSpPr>
          <p:nvPr>
            <p:ph type="sldNum" sz="quarter" idx="11"/>
          </p:nvPr>
        </p:nvSpPr>
        <p:spPr/>
        <p:txBody>
          <a:bodyPr/>
          <a:lstStyle/>
          <a:p>
            <a:fld id="{DBCA605C-C72D-4B44-8DE4-2A0270D723F6}" type="slidenum">
              <a:rPr lang="pl-PL" altLang="pl-PL" smtClean="0"/>
              <a:pPr/>
              <a:t>2</a:t>
            </a:fld>
            <a:endParaRPr lang="pl-PL" altLang="pl-PL"/>
          </a:p>
        </p:txBody>
      </p:sp>
    </p:spTree>
    <p:extLst>
      <p:ext uri="{BB962C8B-B14F-4D97-AF65-F5344CB8AC3E}">
        <p14:creationId xmlns:p14="http://schemas.microsoft.com/office/powerpoint/2010/main" val="4239702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F91CD1F4-3528-4247-A959-631B12F6D608}" type="slidenum">
              <a:rPr lang="pl-PL" smtClean="0"/>
              <a:pPr/>
              <a:t>20</a:t>
            </a:fld>
            <a:endParaRPr lang="pl-PL" dirty="0"/>
          </a:p>
        </p:txBody>
      </p:sp>
      <p:sp>
        <p:nvSpPr>
          <p:cNvPr id="2" name="Tytuł 1"/>
          <p:cNvSpPr>
            <a:spLocks noGrp="1"/>
          </p:cNvSpPr>
          <p:nvPr>
            <p:ph type="title" idx="4294967295"/>
          </p:nvPr>
        </p:nvSpPr>
        <p:spPr>
          <a:xfrm>
            <a:off x="506627" y="1024094"/>
            <a:ext cx="5325666" cy="1088231"/>
          </a:xfrm>
          <a:prstGeom prst="rect">
            <a:avLst/>
          </a:prstGeom>
        </p:spPr>
        <p:txBody>
          <a:bodyPr>
            <a:noAutofit/>
          </a:bodyPr>
          <a:lstStyle/>
          <a:p>
            <a:pPr algn="ctr"/>
            <a:r>
              <a:rPr lang="pl-PL" sz="2800" dirty="0"/>
              <a:t>Przedział ufności dla średniej</a:t>
            </a:r>
            <a:br>
              <a:rPr lang="pl-PL" sz="2800" dirty="0"/>
            </a:br>
            <a:r>
              <a:rPr lang="pl-PL" sz="2800" dirty="0"/>
              <a:t>– model 1</a:t>
            </a:r>
          </a:p>
        </p:txBody>
      </p:sp>
      <mc:AlternateContent xmlns:mc="http://schemas.openxmlformats.org/markup-compatibility/2006">
        <mc:Choice xmlns:a14="http://schemas.microsoft.com/office/drawing/2010/main" Requires="a14">
          <p:sp>
            <p:nvSpPr>
              <p:cNvPr id="3" name="Symbol zastępczy zawartości 2"/>
              <p:cNvSpPr>
                <a:spLocks noGrp="1"/>
              </p:cNvSpPr>
              <p:nvPr>
                <p:ph idx="4294967295"/>
              </p:nvPr>
            </p:nvSpPr>
            <p:spPr>
              <a:xfrm>
                <a:off x="247625" y="2379520"/>
                <a:ext cx="7564735" cy="3569759"/>
              </a:xfrm>
              <a:prstGeom prst="rect">
                <a:avLst/>
              </a:prstGeom>
            </p:spPr>
            <p:txBody>
              <a:bodyPr>
                <a:normAutofit/>
              </a:bodyPr>
              <a:lstStyle/>
              <a:p>
                <a:pPr marL="0" indent="0">
                  <a:buNone/>
                </a:pPr>
                <a:r>
                  <a:rPr lang="pl-PL" sz="1600" dirty="0">
                    <a:solidFill>
                      <a:schemeClr val="tx1"/>
                    </a:solidFill>
                    <a:latin typeface="+mj-lt"/>
                  </a:rPr>
                  <a:t>Uwaga: Najlepszym estymatorem wartości średniej w populacji generalnej (</a:t>
                </a:r>
                <a14:m>
                  <m:oMath xmlns:m="http://schemas.openxmlformats.org/officeDocument/2006/math">
                    <m:r>
                      <a:rPr lang="el-GR" sz="1600" i="1" dirty="0">
                        <a:solidFill>
                          <a:schemeClr val="tx1"/>
                        </a:solidFill>
                        <a:latin typeface="Cambria Math" panose="02040503050406030204" pitchFamily="18" charset="0"/>
                      </a:rPr>
                      <m:t>𝜇</m:t>
                    </m:r>
                  </m:oMath>
                </a14:m>
                <a:r>
                  <a:rPr lang="pl-PL" sz="1600" dirty="0">
                    <a:solidFill>
                      <a:schemeClr val="tx1"/>
                    </a:solidFill>
                    <a:latin typeface="+mj-lt"/>
                  </a:rPr>
                  <a:t>) jest średnia arytmetyczna (</a:t>
                </a:r>
                <a14:m>
                  <m:oMath xmlns:m="http://schemas.openxmlformats.org/officeDocument/2006/math">
                    <m:acc>
                      <m:accPr>
                        <m:chr m:val="̅"/>
                        <m:ctrlPr>
                          <a:rPr lang="pl-PL" sz="1600" i="1">
                            <a:solidFill>
                              <a:schemeClr val="tx1"/>
                            </a:solidFill>
                            <a:latin typeface="Cambria Math" panose="02040503050406030204" pitchFamily="18" charset="0"/>
                          </a:rPr>
                        </m:ctrlPr>
                      </m:accPr>
                      <m:e>
                        <m:r>
                          <a:rPr lang="pl-PL" sz="1600" i="1">
                            <a:solidFill>
                              <a:schemeClr val="tx1"/>
                            </a:solidFill>
                            <a:latin typeface="Cambria Math" panose="02040503050406030204" pitchFamily="18" charset="0"/>
                          </a:rPr>
                          <m:t>𝑋</m:t>
                        </m:r>
                      </m:e>
                    </m:acc>
                  </m:oMath>
                </a14:m>
                <a:r>
                  <a:rPr lang="pl-PL" sz="1600" dirty="0">
                    <a:solidFill>
                      <a:schemeClr val="tx1"/>
                    </a:solidFill>
                    <a:latin typeface="+mj-lt"/>
                  </a:rPr>
                  <a:t>) z próby. </a:t>
                </a:r>
              </a:p>
              <a:p>
                <a:pPr marL="0" indent="0">
                  <a:buNone/>
                </a:pPr>
                <a:r>
                  <a:rPr lang="pl-PL" sz="1600" dirty="0">
                    <a:solidFill>
                      <a:schemeClr val="tx1"/>
                    </a:solidFill>
                    <a:latin typeface="+mj-lt"/>
                  </a:rPr>
                  <a:t>Jeżeli badana cecha </a:t>
                </a:r>
                <a14:m>
                  <m:oMath xmlns:m="http://schemas.openxmlformats.org/officeDocument/2006/math">
                    <m:r>
                      <a:rPr lang="pl-PL" sz="1600" b="0" i="1" smtClean="0">
                        <a:solidFill>
                          <a:schemeClr val="tx1"/>
                        </a:solidFill>
                        <a:latin typeface="Cambria Math" panose="02040503050406030204" pitchFamily="18" charset="0"/>
                      </a:rPr>
                      <m:t>𝑋</m:t>
                    </m:r>
                  </m:oMath>
                </a14:m>
                <a:r>
                  <a:rPr lang="pl-PL" sz="1600" dirty="0">
                    <a:solidFill>
                      <a:schemeClr val="tx1"/>
                    </a:solidFill>
                    <a:latin typeface="+mj-lt"/>
                  </a:rPr>
                  <a:t> ma rozkład normalny </a:t>
                </a:r>
                <a14:m>
                  <m:oMath xmlns:m="http://schemas.openxmlformats.org/officeDocument/2006/math">
                    <m:r>
                      <a:rPr lang="pl-PL" sz="1600" i="1" dirty="0">
                        <a:solidFill>
                          <a:schemeClr val="tx1"/>
                        </a:solidFill>
                        <a:latin typeface="Cambria Math" panose="02040503050406030204" pitchFamily="18" charset="0"/>
                      </a:rPr>
                      <m:t>𝑁</m:t>
                    </m:r>
                    <m:r>
                      <a:rPr lang="pl-PL" sz="1600" i="1" dirty="0">
                        <a:solidFill>
                          <a:schemeClr val="tx1"/>
                        </a:solidFill>
                        <a:latin typeface="Cambria Math" panose="02040503050406030204" pitchFamily="18" charset="0"/>
                      </a:rPr>
                      <m:t>(</m:t>
                    </m:r>
                    <m:r>
                      <a:rPr lang="el-GR" sz="1600" i="1" dirty="0">
                        <a:solidFill>
                          <a:schemeClr val="tx1"/>
                        </a:solidFill>
                        <a:latin typeface="Cambria Math" panose="02040503050406030204" pitchFamily="18" charset="0"/>
                      </a:rPr>
                      <m:t>𝜇</m:t>
                    </m:r>
                    <m:r>
                      <a:rPr lang="pl-PL" sz="1600" i="1" dirty="0">
                        <a:solidFill>
                          <a:schemeClr val="tx1"/>
                        </a:solidFill>
                        <a:latin typeface="Cambria Math" panose="02040503050406030204" pitchFamily="18" charset="0"/>
                      </a:rPr>
                      <m:t>,</m:t>
                    </m:r>
                    <m:r>
                      <a:rPr lang="el-GR" sz="1600" i="1" dirty="0">
                        <a:solidFill>
                          <a:schemeClr val="tx1"/>
                        </a:solidFill>
                        <a:latin typeface="Cambria Math" panose="02040503050406030204" pitchFamily="18" charset="0"/>
                      </a:rPr>
                      <m:t>𝜎</m:t>
                    </m:r>
                    <m:r>
                      <a:rPr lang="pl-PL" sz="1600" i="1" dirty="0">
                        <a:solidFill>
                          <a:schemeClr val="tx1"/>
                        </a:solidFill>
                        <a:latin typeface="Cambria Math" panose="02040503050406030204" pitchFamily="18" charset="0"/>
                      </a:rPr>
                      <m:t>) </m:t>
                    </m:r>
                  </m:oMath>
                </a14:m>
                <a:r>
                  <a:rPr lang="pl-PL" sz="1600" dirty="0">
                    <a:solidFill>
                      <a:schemeClr val="tx1"/>
                    </a:solidFill>
                    <a:latin typeface="+mj-lt"/>
                  </a:rPr>
                  <a:t>ze znanym odchyleniem standardowym </a:t>
                </a:r>
                <a14:m>
                  <m:oMath xmlns:m="http://schemas.openxmlformats.org/officeDocument/2006/math">
                    <m:r>
                      <a:rPr lang="el-GR" sz="1600" i="1" dirty="0">
                        <a:solidFill>
                          <a:schemeClr val="tx1"/>
                        </a:solidFill>
                        <a:latin typeface="Cambria Math" panose="02040503050406030204" pitchFamily="18" charset="0"/>
                      </a:rPr>
                      <m:t>𝜎</m:t>
                    </m:r>
                  </m:oMath>
                </a14:m>
                <a:r>
                  <a:rPr lang="pl-PL" sz="1600" dirty="0">
                    <a:solidFill>
                      <a:schemeClr val="tx1"/>
                    </a:solidFill>
                    <a:latin typeface="+mj-lt"/>
                  </a:rPr>
                  <a:t>, to </a:t>
                </a:r>
                <a14:m>
                  <m:oMath xmlns:m="http://schemas.openxmlformats.org/officeDocument/2006/math">
                    <m:acc>
                      <m:accPr>
                        <m:chr m:val="̅"/>
                        <m:ctrlPr>
                          <a:rPr lang="pl-PL" sz="1600" i="1">
                            <a:solidFill>
                              <a:schemeClr val="tx1"/>
                            </a:solidFill>
                            <a:latin typeface="Cambria Math" panose="02040503050406030204" pitchFamily="18" charset="0"/>
                          </a:rPr>
                        </m:ctrlPr>
                      </m:accPr>
                      <m:e>
                        <m:r>
                          <a:rPr lang="pl-PL" sz="1600" i="1">
                            <a:solidFill>
                              <a:schemeClr val="tx1"/>
                            </a:solidFill>
                            <a:latin typeface="Cambria Math" panose="02040503050406030204" pitchFamily="18" charset="0"/>
                          </a:rPr>
                          <m:t>𝑋</m:t>
                        </m:r>
                      </m:e>
                    </m:acc>
                    <m:r>
                      <a:rPr lang="pl-PL" sz="1600" b="0" i="1" smtClean="0">
                        <a:solidFill>
                          <a:schemeClr val="tx1"/>
                        </a:solidFill>
                        <a:latin typeface="Cambria Math" panose="02040503050406030204" pitchFamily="18" charset="0"/>
                      </a:rPr>
                      <m:t>=</m:t>
                    </m:r>
                    <m:sSub>
                      <m:sSubPr>
                        <m:ctrlPr>
                          <a:rPr lang="pl-PL" sz="1600" i="1" dirty="0">
                            <a:solidFill>
                              <a:schemeClr val="tx1"/>
                            </a:solidFill>
                            <a:latin typeface="Cambria Math" panose="02040503050406030204" pitchFamily="18" charset="0"/>
                          </a:rPr>
                        </m:ctrlPr>
                      </m:sSubPr>
                      <m:e>
                        <m:f>
                          <m:fPr>
                            <m:ctrlPr>
                              <a:rPr lang="pl-PL" sz="1600" i="1">
                                <a:solidFill>
                                  <a:schemeClr val="tx1"/>
                                </a:solidFill>
                                <a:latin typeface="Cambria Math" panose="02040503050406030204" pitchFamily="18" charset="0"/>
                              </a:rPr>
                            </m:ctrlPr>
                          </m:fPr>
                          <m:num>
                            <m:nary>
                              <m:naryPr>
                                <m:chr m:val="∑"/>
                                <m:ctrlPr>
                                  <a:rPr lang="pl-PL" sz="1600" i="1">
                                    <a:solidFill>
                                      <a:schemeClr val="tx1"/>
                                    </a:solidFill>
                                    <a:latin typeface="Cambria Math" panose="02040503050406030204" pitchFamily="18" charset="0"/>
                                  </a:rPr>
                                </m:ctrlPr>
                              </m:naryPr>
                              <m:sub>
                                <m:r>
                                  <a:rPr lang="pl-PL" sz="1600" i="1">
                                    <a:solidFill>
                                      <a:schemeClr val="tx1"/>
                                    </a:solidFill>
                                    <a:latin typeface="Cambria Math" panose="02040503050406030204" pitchFamily="18" charset="0"/>
                                  </a:rPr>
                                  <m:t>𝑖</m:t>
                                </m:r>
                              </m:sub>
                              <m:sup>
                                <m:r>
                                  <a:rPr lang="pl-PL" sz="1600" i="1">
                                    <a:solidFill>
                                      <a:schemeClr val="tx1"/>
                                    </a:solidFill>
                                    <a:latin typeface="Cambria Math" panose="02040503050406030204" pitchFamily="18" charset="0"/>
                                  </a:rPr>
                                  <m:t>𝑛</m:t>
                                </m:r>
                              </m:sup>
                              <m:e>
                                <m:sSub>
                                  <m:sSubPr>
                                    <m:ctrlPr>
                                      <a:rPr lang="pl-PL" sz="1600" i="1">
                                        <a:solidFill>
                                          <a:schemeClr val="tx1"/>
                                        </a:solidFill>
                                        <a:latin typeface="Cambria Math" panose="02040503050406030204" pitchFamily="18" charset="0"/>
                                      </a:rPr>
                                    </m:ctrlPr>
                                  </m:sSubPr>
                                  <m:e>
                                    <m:r>
                                      <a:rPr lang="pl-PL" sz="1600" i="1">
                                        <a:solidFill>
                                          <a:schemeClr val="tx1"/>
                                        </a:solidFill>
                                        <a:latin typeface="Cambria Math" panose="02040503050406030204" pitchFamily="18" charset="0"/>
                                      </a:rPr>
                                      <m:t>𝑋</m:t>
                                    </m:r>
                                  </m:e>
                                  <m:sub>
                                    <m:r>
                                      <a:rPr lang="pl-PL" sz="1600" i="1">
                                        <a:solidFill>
                                          <a:schemeClr val="tx1"/>
                                        </a:solidFill>
                                        <a:latin typeface="Cambria Math" panose="02040503050406030204" pitchFamily="18" charset="0"/>
                                      </a:rPr>
                                      <m:t>𝑖</m:t>
                                    </m:r>
                                  </m:sub>
                                </m:sSub>
                              </m:e>
                            </m:nary>
                          </m:num>
                          <m:den>
                            <m:r>
                              <a:rPr lang="pl-PL" sz="1600" i="1">
                                <a:solidFill>
                                  <a:schemeClr val="tx1"/>
                                </a:solidFill>
                                <a:latin typeface="Cambria Math" panose="02040503050406030204" pitchFamily="18" charset="0"/>
                              </a:rPr>
                              <m:t>𝑛</m:t>
                            </m:r>
                          </m:den>
                        </m:f>
                      </m:e>
                      <m:sub>
                        <m:r>
                          <a:rPr lang="pl-PL" sz="1600" dirty="0">
                            <a:solidFill>
                              <a:schemeClr val="tx1"/>
                            </a:solidFill>
                            <a:latin typeface="Cambria Math" panose="02040503050406030204" pitchFamily="18" charset="0"/>
                          </a:rPr>
                          <m:t> </m:t>
                        </m:r>
                      </m:sub>
                    </m:sSub>
                    <m:r>
                      <a:rPr lang="pl-PL" sz="1600" i="1" dirty="0">
                        <a:solidFill>
                          <a:schemeClr val="tx1"/>
                        </a:solidFill>
                        <a:latin typeface="Cambria Math" panose="02040503050406030204" pitchFamily="18" charset="0"/>
                      </a:rPr>
                      <m:t>~</m:t>
                    </m:r>
                    <m:r>
                      <a:rPr lang="pl-PL" sz="1600" i="1" dirty="0">
                        <a:solidFill>
                          <a:schemeClr val="tx1"/>
                        </a:solidFill>
                        <a:latin typeface="Cambria Math" panose="02040503050406030204" pitchFamily="18" charset="0"/>
                      </a:rPr>
                      <m:t>𝑁</m:t>
                    </m:r>
                    <m:d>
                      <m:dPr>
                        <m:ctrlPr>
                          <a:rPr lang="pl-PL" sz="1600" i="1" dirty="0">
                            <a:solidFill>
                              <a:schemeClr val="tx1"/>
                            </a:solidFill>
                            <a:latin typeface="Cambria Math" panose="02040503050406030204" pitchFamily="18" charset="0"/>
                          </a:rPr>
                        </m:ctrlPr>
                      </m:dPr>
                      <m:e>
                        <m:r>
                          <a:rPr lang="el-GR" sz="1600" i="1" dirty="0">
                            <a:solidFill>
                              <a:schemeClr val="tx1"/>
                            </a:solidFill>
                            <a:latin typeface="Cambria Math" panose="02040503050406030204" pitchFamily="18" charset="0"/>
                          </a:rPr>
                          <m:t>𝜇</m:t>
                        </m:r>
                        <m:r>
                          <a:rPr lang="pl-PL" sz="1600" i="1" dirty="0">
                            <a:solidFill>
                              <a:schemeClr val="tx1"/>
                            </a:solidFill>
                            <a:latin typeface="Cambria Math" panose="02040503050406030204" pitchFamily="18" charset="0"/>
                          </a:rPr>
                          <m:t>,</m:t>
                        </m:r>
                        <m:f>
                          <m:fPr>
                            <m:ctrlPr>
                              <a:rPr lang="pl-PL" sz="1600" i="1" dirty="0">
                                <a:solidFill>
                                  <a:schemeClr val="tx1"/>
                                </a:solidFill>
                                <a:latin typeface="Cambria Math" panose="02040503050406030204" pitchFamily="18" charset="0"/>
                              </a:rPr>
                            </m:ctrlPr>
                          </m:fPr>
                          <m:num>
                            <m:r>
                              <a:rPr lang="pl-PL" sz="1600" i="1" dirty="0">
                                <a:solidFill>
                                  <a:schemeClr val="tx1"/>
                                </a:solidFill>
                                <a:latin typeface="Cambria Math" panose="02040503050406030204" pitchFamily="18" charset="0"/>
                              </a:rPr>
                              <m:t>𝜎</m:t>
                            </m:r>
                          </m:num>
                          <m:den>
                            <m:rad>
                              <m:radPr>
                                <m:degHide m:val="on"/>
                                <m:ctrlPr>
                                  <a:rPr lang="pl-PL" sz="1600" i="1" dirty="0">
                                    <a:solidFill>
                                      <a:schemeClr val="tx1"/>
                                    </a:solidFill>
                                    <a:latin typeface="Cambria Math" panose="02040503050406030204" pitchFamily="18" charset="0"/>
                                  </a:rPr>
                                </m:ctrlPr>
                              </m:radPr>
                              <m:deg/>
                              <m:e>
                                <m:r>
                                  <a:rPr lang="pl-PL" sz="1600" i="1" dirty="0">
                                    <a:solidFill>
                                      <a:schemeClr val="tx1"/>
                                    </a:solidFill>
                                    <a:latin typeface="Cambria Math" panose="02040503050406030204" pitchFamily="18" charset="0"/>
                                  </a:rPr>
                                  <m:t>𝑛</m:t>
                                </m:r>
                              </m:e>
                            </m:rad>
                          </m:den>
                        </m:f>
                      </m:e>
                    </m:d>
                  </m:oMath>
                </a14:m>
                <a:endParaRPr lang="pl-PL" sz="1600" dirty="0">
                  <a:solidFill>
                    <a:schemeClr val="tx1"/>
                  </a:solidFill>
                  <a:latin typeface="+mj-lt"/>
                </a:endParaRPr>
              </a:p>
              <a:p>
                <a:r>
                  <a:rPr lang="pl-PL" sz="1600" dirty="0">
                    <a:solidFill>
                      <a:schemeClr val="tx1"/>
                    </a:solidFill>
                    <a:latin typeface="+mj-lt"/>
                  </a:rPr>
                  <a:t>Liczymy średnią </a:t>
                </a:r>
                <a14:m>
                  <m:oMath xmlns:m="http://schemas.openxmlformats.org/officeDocument/2006/math">
                    <m:r>
                      <a:rPr lang="pl-PL" sz="1600" b="0" i="1" smtClean="0">
                        <a:solidFill>
                          <a:schemeClr val="tx1"/>
                        </a:solidFill>
                        <a:latin typeface="Cambria Math" panose="02040503050406030204" pitchFamily="18" charset="0"/>
                      </a:rPr>
                      <m:t>𝑚</m:t>
                    </m:r>
                  </m:oMath>
                </a14:m>
                <a:r>
                  <a:rPr lang="pl-PL" sz="1600" dirty="0">
                    <a:solidFill>
                      <a:schemeClr val="tx1"/>
                    </a:solidFill>
                    <a:latin typeface="+mj-lt"/>
                  </a:rPr>
                  <a:t> i odchylenie standardowe </a:t>
                </a:r>
                <a14:m>
                  <m:oMath xmlns:m="http://schemas.openxmlformats.org/officeDocument/2006/math">
                    <m:r>
                      <a:rPr lang="pl-PL" sz="1600" b="0" i="1" smtClean="0">
                        <a:solidFill>
                          <a:schemeClr val="tx1"/>
                        </a:solidFill>
                        <a:latin typeface="Cambria Math" panose="02040503050406030204" pitchFamily="18" charset="0"/>
                      </a:rPr>
                      <m:t>𝑠</m:t>
                    </m:r>
                  </m:oMath>
                </a14:m>
                <a:r>
                  <a:rPr lang="pl-PL" sz="1600" dirty="0">
                    <a:solidFill>
                      <a:schemeClr val="tx1"/>
                    </a:solidFill>
                    <a:latin typeface="+mj-lt"/>
                  </a:rPr>
                  <a:t> zmiennej </a:t>
                </a:r>
                <a14:m>
                  <m:oMath xmlns:m="http://schemas.openxmlformats.org/officeDocument/2006/math">
                    <m:r>
                      <a:rPr lang="pl-PL" sz="1600" i="1">
                        <a:solidFill>
                          <a:schemeClr val="tx1"/>
                        </a:solidFill>
                        <a:latin typeface="Cambria Math" panose="02040503050406030204" pitchFamily="18" charset="0"/>
                      </a:rPr>
                      <m:t>𝑋</m:t>
                    </m:r>
                  </m:oMath>
                </a14:m>
                <a:r>
                  <a:rPr lang="pl-PL" sz="1600" dirty="0">
                    <a:solidFill>
                      <a:schemeClr val="tx1"/>
                    </a:solidFill>
                    <a:latin typeface="+mj-lt"/>
                  </a:rPr>
                  <a:t> </a:t>
                </a:r>
              </a:p>
              <a:p>
                <a:r>
                  <a:rPr lang="pl-PL" sz="1600" dirty="0">
                    <a:solidFill>
                      <a:schemeClr val="tx1"/>
                    </a:solidFill>
                    <a:latin typeface="+mj-lt"/>
                  </a:rPr>
                  <a:t>Dla zadanego poziomu istotności wyznaczamy przedział ufności wg wzoru</a:t>
                </a:r>
              </a:p>
              <a:p>
                <a:pPr marL="0" indent="0">
                  <a:buNone/>
                </a:pPr>
                <a:endParaRPr lang="pl-PL" sz="1400" dirty="0">
                  <a:solidFill>
                    <a:schemeClr val="tx1"/>
                  </a:solidFill>
                  <a:latin typeface="+mj-lt"/>
                </a:endParaRPr>
              </a:p>
              <a:p>
                <a:pPr marL="0" indent="0">
                  <a:buNone/>
                </a:pPr>
                <a14:m>
                  <m:oMathPara xmlns:m="http://schemas.openxmlformats.org/officeDocument/2006/math">
                    <m:oMathParaPr>
                      <m:jc m:val="centerGroup"/>
                    </m:oMathParaPr>
                    <m:oMath xmlns:m="http://schemas.openxmlformats.org/officeDocument/2006/math">
                      <m:r>
                        <a:rPr lang="pl-PL" sz="1650" i="1">
                          <a:solidFill>
                            <a:schemeClr val="tx1"/>
                          </a:solidFill>
                          <a:latin typeface="Cambria Math" panose="02040503050406030204" pitchFamily="18" charset="0"/>
                        </a:rPr>
                        <m:t>𝑃</m:t>
                      </m:r>
                      <m:d>
                        <m:dPr>
                          <m:begChr m:val="["/>
                          <m:endChr m:val="]"/>
                          <m:ctrlPr>
                            <a:rPr lang="pl-PL" sz="1650" i="1">
                              <a:solidFill>
                                <a:schemeClr val="tx1"/>
                              </a:solidFill>
                              <a:latin typeface="Cambria Math" panose="02040503050406030204" pitchFamily="18" charset="0"/>
                            </a:rPr>
                          </m:ctrlPr>
                        </m:dPr>
                        <m:e>
                          <m:d>
                            <m:dPr>
                              <m:ctrlPr>
                                <a:rPr lang="pl-PL" sz="1650" i="1">
                                  <a:solidFill>
                                    <a:schemeClr val="tx1"/>
                                  </a:solidFill>
                                  <a:latin typeface="Cambria Math" panose="02040503050406030204" pitchFamily="18" charset="0"/>
                                </a:rPr>
                              </m:ctrlPr>
                            </m:dPr>
                            <m:e>
                              <m:r>
                                <a:rPr lang="pl-PL" sz="1650" b="0" i="1" smtClean="0">
                                  <a:solidFill>
                                    <a:schemeClr val="tx1"/>
                                  </a:solidFill>
                                  <a:latin typeface="Cambria Math" panose="02040503050406030204" pitchFamily="18" charset="0"/>
                                </a:rPr>
                                <m:t>𝑚</m:t>
                              </m:r>
                              <m:r>
                                <a:rPr lang="pl-PL" sz="1650" i="1" dirty="0">
                                  <a:solidFill>
                                    <a:schemeClr val="tx1"/>
                                  </a:solidFill>
                                  <a:latin typeface="Cambria Math" panose="02040503050406030204" pitchFamily="18" charset="0"/>
                                </a:rPr>
                                <m:t>−</m:t>
                              </m:r>
                              <m:sSub>
                                <m:sSubPr>
                                  <m:ctrlPr>
                                    <a:rPr lang="pl-PL" sz="1650" i="1" dirty="0">
                                      <a:solidFill>
                                        <a:schemeClr val="tx1"/>
                                      </a:solidFill>
                                      <a:latin typeface="Cambria Math" panose="02040503050406030204" pitchFamily="18" charset="0"/>
                                    </a:rPr>
                                  </m:ctrlPr>
                                </m:sSubPr>
                                <m:e>
                                  <m:r>
                                    <a:rPr lang="pl-PL" sz="1650" i="1" dirty="0">
                                      <a:solidFill>
                                        <a:schemeClr val="tx1"/>
                                      </a:solidFill>
                                      <a:latin typeface="Cambria Math" panose="02040503050406030204" pitchFamily="18" charset="0"/>
                                    </a:rPr>
                                    <m:t>𝑢</m:t>
                                  </m:r>
                                </m:e>
                                <m:sub>
                                  <m:r>
                                    <a:rPr lang="pl-PL" sz="1650" i="1" dirty="0">
                                      <a:solidFill>
                                        <a:schemeClr val="tx1"/>
                                      </a:solidFill>
                                      <a:latin typeface="Cambria Math" panose="02040503050406030204" pitchFamily="18" charset="0"/>
                                    </a:rPr>
                                    <m:t>𝛼</m:t>
                                  </m:r>
                                </m:sub>
                              </m:sSub>
                              <m:r>
                                <a:rPr lang="pl-PL" sz="1650" i="1" dirty="0">
                                  <a:solidFill>
                                    <a:schemeClr val="tx1"/>
                                  </a:solidFill>
                                  <a:latin typeface="Cambria Math" panose="02040503050406030204" pitchFamily="18" charset="0"/>
                                </a:rPr>
                                <m:t>⋅</m:t>
                              </m:r>
                              <m:f>
                                <m:fPr>
                                  <m:ctrlPr>
                                    <a:rPr lang="pl-PL" sz="1650" i="1" dirty="0">
                                      <a:solidFill>
                                        <a:schemeClr val="tx1"/>
                                      </a:solidFill>
                                      <a:latin typeface="Cambria Math" panose="02040503050406030204" pitchFamily="18" charset="0"/>
                                    </a:rPr>
                                  </m:ctrlPr>
                                </m:fPr>
                                <m:num>
                                  <m:r>
                                    <a:rPr lang="el-GR" i="1" dirty="0">
                                      <a:solidFill>
                                        <a:schemeClr val="tx1"/>
                                      </a:solidFill>
                                      <a:latin typeface="Cambria Math" panose="02040503050406030204" pitchFamily="18" charset="0"/>
                                    </a:rPr>
                                    <m:t>𝜎</m:t>
                                  </m:r>
                                </m:num>
                                <m:den>
                                  <m:rad>
                                    <m:radPr>
                                      <m:degHide m:val="on"/>
                                      <m:ctrlPr>
                                        <a:rPr lang="pl-PL" sz="1650" i="1" dirty="0">
                                          <a:solidFill>
                                            <a:schemeClr val="tx1"/>
                                          </a:solidFill>
                                          <a:latin typeface="Cambria Math" panose="02040503050406030204" pitchFamily="18" charset="0"/>
                                        </a:rPr>
                                      </m:ctrlPr>
                                    </m:radPr>
                                    <m:deg/>
                                    <m:e>
                                      <m:r>
                                        <a:rPr lang="pl-PL" sz="1650" i="1" dirty="0">
                                          <a:solidFill>
                                            <a:schemeClr val="tx1"/>
                                          </a:solidFill>
                                          <a:latin typeface="Cambria Math" panose="02040503050406030204" pitchFamily="18" charset="0"/>
                                        </a:rPr>
                                        <m:t>𝑛</m:t>
                                      </m:r>
                                    </m:e>
                                  </m:rad>
                                </m:den>
                              </m:f>
                            </m:e>
                          </m:d>
                          <m:r>
                            <a:rPr lang="pl-PL" sz="1650" i="1">
                              <a:solidFill>
                                <a:schemeClr val="tx1"/>
                              </a:solidFill>
                              <a:latin typeface="Cambria Math" panose="02040503050406030204" pitchFamily="18" charset="0"/>
                            </a:rPr>
                            <m:t>&lt;</m:t>
                          </m:r>
                          <m:r>
                            <a:rPr lang="pl-PL" sz="1650" i="1">
                              <a:solidFill>
                                <a:schemeClr val="tx1"/>
                              </a:solidFill>
                              <a:latin typeface="Cambria Math" panose="02040503050406030204" pitchFamily="18" charset="0"/>
                            </a:rPr>
                            <m:t>𝜇</m:t>
                          </m:r>
                          <m:r>
                            <a:rPr lang="pl-PL" sz="1650" i="1">
                              <a:solidFill>
                                <a:schemeClr val="tx1"/>
                              </a:solidFill>
                              <a:latin typeface="Cambria Math" panose="02040503050406030204" pitchFamily="18" charset="0"/>
                            </a:rPr>
                            <m:t>&lt;</m:t>
                          </m:r>
                          <m:d>
                            <m:dPr>
                              <m:ctrlPr>
                                <a:rPr lang="pl-PL" sz="1650" i="1">
                                  <a:solidFill>
                                    <a:schemeClr val="tx1"/>
                                  </a:solidFill>
                                  <a:latin typeface="Cambria Math" panose="02040503050406030204" pitchFamily="18" charset="0"/>
                                </a:rPr>
                              </m:ctrlPr>
                            </m:dPr>
                            <m:e>
                              <m:r>
                                <a:rPr lang="pl-PL" sz="1650" b="0" i="1" smtClean="0">
                                  <a:solidFill>
                                    <a:schemeClr val="tx1"/>
                                  </a:solidFill>
                                  <a:latin typeface="Cambria Math" panose="02040503050406030204" pitchFamily="18" charset="0"/>
                                </a:rPr>
                                <m:t>𝑚</m:t>
                              </m:r>
                              <m:r>
                                <a:rPr lang="pl-PL" sz="1650" i="1" dirty="0">
                                  <a:solidFill>
                                    <a:schemeClr val="tx1"/>
                                  </a:solidFill>
                                  <a:latin typeface="Cambria Math" panose="02040503050406030204" pitchFamily="18" charset="0"/>
                                </a:rPr>
                                <m:t>+</m:t>
                              </m:r>
                              <m:sSub>
                                <m:sSubPr>
                                  <m:ctrlPr>
                                    <a:rPr lang="pl-PL" sz="1650" i="1" dirty="0">
                                      <a:solidFill>
                                        <a:schemeClr val="tx1"/>
                                      </a:solidFill>
                                      <a:latin typeface="Cambria Math" panose="02040503050406030204" pitchFamily="18" charset="0"/>
                                    </a:rPr>
                                  </m:ctrlPr>
                                </m:sSubPr>
                                <m:e>
                                  <m:r>
                                    <a:rPr lang="pl-PL" sz="1650" i="1" dirty="0">
                                      <a:solidFill>
                                        <a:schemeClr val="tx1"/>
                                      </a:solidFill>
                                      <a:latin typeface="Cambria Math" panose="02040503050406030204" pitchFamily="18" charset="0"/>
                                    </a:rPr>
                                    <m:t>𝑢</m:t>
                                  </m:r>
                                </m:e>
                                <m:sub>
                                  <m:r>
                                    <a:rPr lang="pl-PL" sz="1650" i="1" dirty="0">
                                      <a:solidFill>
                                        <a:schemeClr val="tx1"/>
                                      </a:solidFill>
                                      <a:latin typeface="Cambria Math" panose="02040503050406030204" pitchFamily="18" charset="0"/>
                                    </a:rPr>
                                    <m:t>𝛼</m:t>
                                  </m:r>
                                </m:sub>
                              </m:sSub>
                              <m:r>
                                <a:rPr lang="pl-PL" sz="1650" i="1" dirty="0">
                                  <a:solidFill>
                                    <a:schemeClr val="tx1"/>
                                  </a:solidFill>
                                  <a:latin typeface="Cambria Math" panose="02040503050406030204" pitchFamily="18" charset="0"/>
                                </a:rPr>
                                <m:t>⋅</m:t>
                              </m:r>
                              <m:f>
                                <m:fPr>
                                  <m:ctrlPr>
                                    <a:rPr lang="pl-PL" sz="1650" i="1" dirty="0">
                                      <a:solidFill>
                                        <a:schemeClr val="tx1"/>
                                      </a:solidFill>
                                      <a:latin typeface="Cambria Math" panose="02040503050406030204" pitchFamily="18" charset="0"/>
                                    </a:rPr>
                                  </m:ctrlPr>
                                </m:fPr>
                                <m:num>
                                  <m:r>
                                    <a:rPr lang="el-GR" i="1" dirty="0">
                                      <a:solidFill>
                                        <a:schemeClr val="tx1"/>
                                      </a:solidFill>
                                      <a:latin typeface="Cambria Math" panose="02040503050406030204" pitchFamily="18" charset="0"/>
                                    </a:rPr>
                                    <m:t>𝜎</m:t>
                                  </m:r>
                                </m:num>
                                <m:den>
                                  <m:rad>
                                    <m:radPr>
                                      <m:degHide m:val="on"/>
                                      <m:ctrlPr>
                                        <a:rPr lang="pl-PL" sz="1650" i="1" dirty="0">
                                          <a:solidFill>
                                            <a:schemeClr val="tx1"/>
                                          </a:solidFill>
                                          <a:latin typeface="Cambria Math" panose="02040503050406030204" pitchFamily="18" charset="0"/>
                                        </a:rPr>
                                      </m:ctrlPr>
                                    </m:radPr>
                                    <m:deg/>
                                    <m:e>
                                      <m:r>
                                        <a:rPr lang="pl-PL" sz="1650" i="1" dirty="0">
                                          <a:solidFill>
                                            <a:schemeClr val="tx1"/>
                                          </a:solidFill>
                                          <a:latin typeface="Cambria Math" panose="02040503050406030204" pitchFamily="18" charset="0"/>
                                        </a:rPr>
                                        <m:t>𝑛</m:t>
                                      </m:r>
                                    </m:e>
                                  </m:rad>
                                </m:den>
                              </m:f>
                            </m:e>
                          </m:d>
                        </m:e>
                      </m:d>
                      <m:r>
                        <a:rPr lang="pl-PL" sz="1650" i="1">
                          <a:solidFill>
                            <a:schemeClr val="tx1"/>
                          </a:solidFill>
                          <a:latin typeface="Cambria Math" panose="02040503050406030204" pitchFamily="18" charset="0"/>
                        </a:rPr>
                        <m:t>=1−</m:t>
                      </m:r>
                      <m:r>
                        <a:rPr lang="pl-PL" sz="1650" i="1">
                          <a:solidFill>
                            <a:schemeClr val="tx1"/>
                          </a:solidFill>
                          <a:latin typeface="Cambria Math" panose="02040503050406030204" pitchFamily="18" charset="0"/>
                        </a:rPr>
                        <m:t>𝛼</m:t>
                      </m:r>
                    </m:oMath>
                  </m:oMathPara>
                </a14:m>
                <a:endParaRPr lang="pl-PL" dirty="0">
                  <a:solidFill>
                    <a:schemeClr val="tx1"/>
                  </a:solidFill>
                </a:endParaRPr>
              </a:p>
              <a:p>
                <a:pPr marL="0" indent="0">
                  <a:buNone/>
                </a:pPr>
                <a:endParaRPr lang="pl-PL" dirty="0">
                  <a:solidFill>
                    <a:schemeClr val="tx1"/>
                  </a:solidFill>
                </a:endParaRPr>
              </a:p>
            </p:txBody>
          </p:sp>
        </mc:Choice>
        <mc:Fallback>
          <p:sp>
            <p:nvSpPr>
              <p:cNvPr id="3" name="Symbol zastępczy zawartości 2"/>
              <p:cNvSpPr>
                <a:spLocks noGrp="1" noRot="1" noChangeAspect="1" noMove="1" noResize="1" noEditPoints="1" noAdjustHandles="1" noChangeArrowheads="1" noChangeShapeType="1" noTextEdit="1"/>
              </p:cNvSpPr>
              <p:nvPr>
                <p:ph idx="4294967295"/>
              </p:nvPr>
            </p:nvSpPr>
            <p:spPr>
              <a:xfrm>
                <a:off x="247625" y="2379520"/>
                <a:ext cx="7564735" cy="3569759"/>
              </a:xfrm>
              <a:prstGeom prst="rect">
                <a:avLst/>
              </a:prstGeom>
              <a:blipFill>
                <a:blip r:embed="rId2"/>
                <a:stretch>
                  <a:fillRect l="-483" t="-683"/>
                </a:stretch>
              </a:blipFill>
            </p:spPr>
            <p:txBody>
              <a:bodyPr/>
              <a:lstStyle/>
              <a:p>
                <a:r>
                  <a:rPr lang="pl-PL">
                    <a:noFill/>
                  </a:rPr>
                  <a:t> </a:t>
                </a:r>
              </a:p>
            </p:txBody>
          </p:sp>
        </mc:Fallback>
      </mc:AlternateContent>
      <p:pic>
        <p:nvPicPr>
          <p:cNvPr id="12" name="Obraz 11"/>
          <p:cNvPicPr>
            <a:picLocks noChangeAspect="1"/>
          </p:cNvPicPr>
          <p:nvPr/>
        </p:nvPicPr>
        <p:blipFill rotWithShape="1">
          <a:blip r:embed="rId3"/>
          <a:srcRect l="1978" t="5362" r="1053" b="200"/>
          <a:stretch/>
        </p:blipFill>
        <p:spPr>
          <a:xfrm>
            <a:off x="5832293" y="1024094"/>
            <a:ext cx="2556131" cy="964746"/>
          </a:xfrm>
          <a:prstGeom prst="rect">
            <a:avLst/>
          </a:prstGeom>
        </p:spPr>
      </p:pic>
    </p:spTree>
    <p:extLst>
      <p:ext uri="{BB962C8B-B14F-4D97-AF65-F5344CB8AC3E}">
        <p14:creationId xmlns:p14="http://schemas.microsoft.com/office/powerpoint/2010/main" val="1959751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F91CD1F4-3528-4247-A959-631B12F6D608}" type="slidenum">
              <a:rPr lang="pl-PL" smtClean="0"/>
              <a:pPr/>
              <a:t>21</a:t>
            </a:fld>
            <a:endParaRPr lang="pl-PL"/>
          </a:p>
        </p:txBody>
      </p:sp>
      <p:sp>
        <p:nvSpPr>
          <p:cNvPr id="2" name="Tytuł 1"/>
          <p:cNvSpPr>
            <a:spLocks noGrp="1"/>
          </p:cNvSpPr>
          <p:nvPr>
            <p:ph type="title" idx="4294967295"/>
          </p:nvPr>
        </p:nvSpPr>
        <p:spPr>
          <a:xfrm>
            <a:off x="323528" y="219607"/>
            <a:ext cx="5325666" cy="1088231"/>
          </a:xfrm>
        </p:spPr>
        <p:txBody>
          <a:bodyPr>
            <a:normAutofit/>
          </a:bodyPr>
          <a:lstStyle/>
          <a:p>
            <a:pPr algn="ctr"/>
            <a:r>
              <a:rPr lang="pl-PL" sz="2800" dirty="0"/>
              <a:t>Przedział ufności dla średniej</a:t>
            </a:r>
            <a:br>
              <a:rPr lang="pl-PL" sz="2800" dirty="0"/>
            </a:br>
            <a:r>
              <a:rPr lang="pl-PL" sz="2800" dirty="0"/>
              <a:t> – model 2</a:t>
            </a:r>
          </a:p>
        </p:txBody>
      </p:sp>
      <mc:AlternateContent xmlns:mc="http://schemas.openxmlformats.org/markup-compatibility/2006" xmlns:a14="http://schemas.microsoft.com/office/drawing/2010/main">
        <mc:Choice Requires="a14">
          <p:sp>
            <p:nvSpPr>
              <p:cNvPr id="10" name="Symbol zastępczy zawartości 9"/>
              <p:cNvSpPr>
                <a:spLocks noGrp="1"/>
              </p:cNvSpPr>
              <p:nvPr>
                <p:ph idx="4294967295"/>
              </p:nvPr>
            </p:nvSpPr>
            <p:spPr>
              <a:xfrm>
                <a:off x="323528" y="1659074"/>
                <a:ext cx="8087915" cy="4382289"/>
              </a:xfrm>
            </p:spPr>
            <p:txBody>
              <a:bodyPr>
                <a:noAutofit/>
              </a:bodyPr>
              <a:lstStyle/>
              <a:p>
                <a:r>
                  <a:rPr lang="pl-PL" sz="1500" dirty="0">
                    <a:solidFill>
                      <a:schemeClr val="tx1"/>
                    </a:solidFill>
                    <a:latin typeface="+mj-lt"/>
                  </a:rPr>
                  <a:t>Jeżeli liczebność próby jest mała (</a:t>
                </a:r>
                <a14:m>
                  <m:oMath xmlns:m="http://schemas.openxmlformats.org/officeDocument/2006/math">
                    <m:r>
                      <a:rPr lang="pl-PL" sz="1500" i="1" dirty="0">
                        <a:solidFill>
                          <a:schemeClr val="tx1"/>
                        </a:solidFill>
                        <a:latin typeface="Cambria Math" panose="02040503050406030204" pitchFamily="18" charset="0"/>
                      </a:rPr>
                      <m:t>𝑛</m:t>
                    </m:r>
                    <m:r>
                      <a:rPr lang="pl-PL" sz="1500" i="1" dirty="0">
                        <a:solidFill>
                          <a:schemeClr val="tx1"/>
                        </a:solidFill>
                        <a:latin typeface="Cambria Math" panose="02040503050406030204" pitchFamily="18" charset="0"/>
                        <a:ea typeface="Cambria Math" panose="02040503050406030204" pitchFamily="18" charset="0"/>
                      </a:rPr>
                      <m:t>≤</m:t>
                    </m:r>
                  </m:oMath>
                </a14:m>
                <a:r>
                  <a:rPr lang="pl-PL" sz="1500" dirty="0">
                    <a:solidFill>
                      <a:schemeClr val="tx1"/>
                    </a:solidFill>
                    <a:latin typeface="+mj-lt"/>
                  </a:rPr>
                  <a:t>30), wówczas podstawą konstrukcji przedziału ufności jest statystyka </a:t>
                </a:r>
              </a:p>
              <a:p>
                <a:pPr marL="0" indent="0" algn="ctr">
                  <a:buNone/>
                </a:pPr>
                <a14:m>
                  <m:oMath xmlns:m="http://schemas.openxmlformats.org/officeDocument/2006/math">
                    <m:r>
                      <a:rPr lang="pl-PL" sz="1600" i="1">
                        <a:solidFill>
                          <a:schemeClr val="tx1"/>
                        </a:solidFill>
                        <a:latin typeface="Cambria Math" panose="02040503050406030204" pitchFamily="18" charset="0"/>
                      </a:rPr>
                      <m:t>𝑡</m:t>
                    </m:r>
                    <m:r>
                      <a:rPr lang="pl-PL" sz="1600" i="1">
                        <a:solidFill>
                          <a:schemeClr val="tx1"/>
                        </a:solidFill>
                        <a:latin typeface="Cambria Math" panose="02040503050406030204" pitchFamily="18" charset="0"/>
                      </a:rPr>
                      <m:t>=</m:t>
                    </m:r>
                    <m:f>
                      <m:fPr>
                        <m:ctrlPr>
                          <a:rPr lang="pl-PL" sz="1600" i="1">
                            <a:solidFill>
                              <a:schemeClr val="tx1"/>
                            </a:solidFill>
                            <a:latin typeface="Cambria Math" panose="02040503050406030204" pitchFamily="18" charset="0"/>
                          </a:rPr>
                        </m:ctrlPr>
                      </m:fPr>
                      <m:num>
                        <m:acc>
                          <m:accPr>
                            <m:chr m:val="̅"/>
                            <m:ctrlPr>
                              <a:rPr lang="pl-PL" sz="1600" i="1">
                                <a:solidFill>
                                  <a:schemeClr val="tx1"/>
                                </a:solidFill>
                                <a:latin typeface="Cambria Math" panose="02040503050406030204" pitchFamily="18" charset="0"/>
                              </a:rPr>
                            </m:ctrlPr>
                          </m:accPr>
                          <m:e>
                            <m:r>
                              <a:rPr lang="pl-PL" sz="1600" i="1">
                                <a:solidFill>
                                  <a:schemeClr val="tx1"/>
                                </a:solidFill>
                                <a:latin typeface="Cambria Math" panose="02040503050406030204" pitchFamily="18" charset="0"/>
                              </a:rPr>
                              <m:t>𝑋</m:t>
                            </m:r>
                          </m:e>
                        </m:acc>
                        <m:r>
                          <a:rPr lang="pl-PL" sz="1600" i="1">
                            <a:solidFill>
                              <a:schemeClr val="tx1"/>
                            </a:solidFill>
                            <a:latin typeface="Cambria Math" panose="02040503050406030204" pitchFamily="18" charset="0"/>
                            <a:ea typeface="Cambria Math" panose="02040503050406030204" pitchFamily="18" charset="0"/>
                          </a:rPr>
                          <m:t>−</m:t>
                        </m:r>
                        <m:r>
                          <a:rPr lang="pl-PL" sz="1600" i="1">
                            <a:solidFill>
                              <a:schemeClr val="tx1"/>
                            </a:solidFill>
                            <a:latin typeface="Cambria Math" panose="02040503050406030204" pitchFamily="18" charset="0"/>
                            <a:ea typeface="Cambria Math" panose="02040503050406030204" pitchFamily="18" charset="0"/>
                          </a:rPr>
                          <m:t>𝜇</m:t>
                        </m:r>
                      </m:num>
                      <m:den>
                        <m:r>
                          <a:rPr lang="pl-PL" sz="1600" b="0" i="1" smtClean="0">
                            <a:solidFill>
                              <a:schemeClr val="tx1"/>
                            </a:solidFill>
                            <a:latin typeface="Cambria Math" panose="02040503050406030204" pitchFamily="18" charset="0"/>
                          </a:rPr>
                          <m:t>𝜎</m:t>
                        </m:r>
                      </m:den>
                    </m:f>
                    <m:rad>
                      <m:radPr>
                        <m:degHide m:val="on"/>
                        <m:ctrlPr>
                          <a:rPr lang="pl-PL" sz="1600" i="1">
                            <a:solidFill>
                              <a:schemeClr val="tx1"/>
                            </a:solidFill>
                            <a:latin typeface="Cambria Math" panose="02040503050406030204" pitchFamily="18" charset="0"/>
                          </a:rPr>
                        </m:ctrlPr>
                      </m:radPr>
                      <m:deg/>
                      <m:e>
                        <m:r>
                          <a:rPr lang="pl-PL" sz="1600" i="1">
                            <a:solidFill>
                              <a:schemeClr val="tx1"/>
                            </a:solidFill>
                            <a:latin typeface="Cambria Math" panose="02040503050406030204" pitchFamily="18" charset="0"/>
                          </a:rPr>
                          <m:t>𝑛</m:t>
                        </m:r>
                        <m:r>
                          <a:rPr lang="pl-PL" sz="1600" i="1">
                            <a:solidFill>
                              <a:schemeClr val="tx1"/>
                            </a:solidFill>
                            <a:latin typeface="Cambria Math" panose="02040503050406030204" pitchFamily="18" charset="0"/>
                          </a:rPr>
                          <m:t>−1</m:t>
                        </m:r>
                      </m:e>
                    </m:rad>
                  </m:oMath>
                </a14:m>
                <a:r>
                  <a:rPr lang="pl-PL" sz="1500" dirty="0">
                    <a:solidFill>
                      <a:schemeClr val="tx1"/>
                    </a:solidFill>
                    <a:latin typeface="+mj-lt"/>
                  </a:rPr>
                  <a:t> </a:t>
                </a:r>
              </a:p>
              <a:p>
                <a:pPr marL="0" indent="0">
                  <a:buNone/>
                </a:pPr>
                <a:r>
                  <a:rPr lang="pl-PL" sz="1500" dirty="0">
                    <a:solidFill>
                      <a:schemeClr val="tx1"/>
                    </a:solidFill>
                    <a:latin typeface="+mj-lt"/>
                  </a:rPr>
                  <a:t>      mająca rozkład </a:t>
                </a:r>
                <a14:m>
                  <m:oMath xmlns:m="http://schemas.openxmlformats.org/officeDocument/2006/math">
                    <m:r>
                      <a:rPr lang="pl-PL" sz="1500" i="1" dirty="0">
                        <a:solidFill>
                          <a:schemeClr val="tx1"/>
                        </a:solidFill>
                        <a:latin typeface="Cambria Math" panose="02040503050406030204" pitchFamily="18" charset="0"/>
                      </a:rPr>
                      <m:t>𝑡</m:t>
                    </m:r>
                  </m:oMath>
                </a14:m>
                <a:r>
                  <a:rPr lang="pl-PL" sz="1500" dirty="0">
                    <a:solidFill>
                      <a:schemeClr val="tx1"/>
                    </a:solidFill>
                    <a:latin typeface="+mj-lt"/>
                  </a:rPr>
                  <a:t>-Studenta o </a:t>
                </a:r>
                <a14:m>
                  <m:oMath xmlns:m="http://schemas.openxmlformats.org/officeDocument/2006/math">
                    <m:r>
                      <a:rPr lang="pl-PL" sz="1500" i="1" dirty="0">
                        <a:solidFill>
                          <a:schemeClr val="tx1"/>
                        </a:solidFill>
                        <a:latin typeface="Cambria Math" panose="02040503050406030204" pitchFamily="18" charset="0"/>
                      </a:rPr>
                      <m:t>𝑛</m:t>
                    </m:r>
                    <m:r>
                      <a:rPr lang="pl-PL" sz="1500" i="1" dirty="0">
                        <a:solidFill>
                          <a:schemeClr val="tx1"/>
                        </a:solidFill>
                        <a:latin typeface="Cambria Math" panose="02040503050406030204" pitchFamily="18" charset="0"/>
                      </a:rPr>
                      <m:t>−1</m:t>
                    </m:r>
                  </m:oMath>
                </a14:m>
                <a:r>
                  <a:rPr lang="pl-PL" sz="1500" dirty="0">
                    <a:solidFill>
                      <a:schemeClr val="tx1"/>
                    </a:solidFill>
                    <a:latin typeface="+mj-lt"/>
                  </a:rPr>
                  <a:t> stopniach swobody.</a:t>
                </a:r>
              </a:p>
              <a:p>
                <a:r>
                  <a:rPr lang="pl-PL" sz="1500" dirty="0">
                    <a:solidFill>
                      <a:schemeClr val="tx1"/>
                    </a:solidFill>
                    <a:latin typeface="+mj-lt"/>
                  </a:rPr>
                  <a:t>Wówczas przedział ufności ma postać</a:t>
                </a:r>
              </a:p>
              <a:p>
                <a:endParaRPr lang="pl-PL" sz="1500" dirty="0">
                  <a:solidFill>
                    <a:schemeClr val="tx1"/>
                  </a:solidFill>
                  <a:latin typeface="+mj-lt"/>
                </a:endParaRPr>
              </a:p>
              <a:p>
                <a:endParaRPr lang="pl-PL" sz="1500" dirty="0">
                  <a:solidFill>
                    <a:schemeClr val="tx1"/>
                  </a:solidFill>
                  <a:latin typeface="+mj-lt"/>
                </a:endParaRPr>
              </a:p>
              <a:p>
                <a:endParaRPr lang="pl-PL" sz="1500" dirty="0">
                  <a:solidFill>
                    <a:schemeClr val="tx1"/>
                  </a:solidFill>
                  <a:latin typeface="+mj-lt"/>
                </a:endParaRPr>
              </a:p>
              <a:p>
                <a:pPr marL="0" indent="0">
                  <a:lnSpc>
                    <a:spcPct val="120000"/>
                  </a:lnSpc>
                  <a:buNone/>
                </a:pPr>
                <a:r>
                  <a:rPr lang="pl-PL" sz="1500" dirty="0">
                    <a:solidFill>
                      <a:schemeClr val="tx1"/>
                    </a:solidFill>
                    <a:latin typeface="+mj-lt"/>
                  </a:rPr>
                  <a:t>gdzie:    </a:t>
                </a:r>
                <a14:m>
                  <m:oMath xmlns:m="http://schemas.openxmlformats.org/officeDocument/2006/math">
                    <m:sSub>
                      <m:sSubPr>
                        <m:ctrlPr>
                          <a:rPr lang="pl-PL" sz="1500" i="1">
                            <a:solidFill>
                              <a:schemeClr val="tx1"/>
                            </a:solidFill>
                            <a:latin typeface="Cambria Math" panose="02040503050406030204" pitchFamily="18" charset="0"/>
                          </a:rPr>
                        </m:ctrlPr>
                      </m:sSubPr>
                      <m:e>
                        <m:r>
                          <a:rPr lang="pl-PL" sz="1500" i="1">
                            <a:solidFill>
                              <a:schemeClr val="tx1"/>
                            </a:solidFill>
                            <a:latin typeface="Cambria Math" panose="02040503050406030204" pitchFamily="18" charset="0"/>
                          </a:rPr>
                          <m:t>𝑡</m:t>
                        </m:r>
                      </m:e>
                      <m:sub>
                        <m:d>
                          <m:dPr>
                            <m:ctrlPr>
                              <a:rPr lang="pl-PL" sz="1500" i="1">
                                <a:solidFill>
                                  <a:schemeClr val="tx1"/>
                                </a:solidFill>
                                <a:latin typeface="Cambria Math" panose="02040503050406030204" pitchFamily="18" charset="0"/>
                              </a:rPr>
                            </m:ctrlPr>
                          </m:dPr>
                          <m:e>
                            <m:r>
                              <a:rPr lang="pl-PL" sz="1500" i="1">
                                <a:latin typeface="Cambria Math" panose="02040503050406030204" pitchFamily="18" charset="0"/>
                              </a:rPr>
                              <m:t>𝛼</m:t>
                            </m:r>
                            <m:r>
                              <a:rPr lang="pl-PL" sz="1500" i="1">
                                <a:latin typeface="Cambria Math" panose="02040503050406030204" pitchFamily="18" charset="0"/>
                              </a:rPr>
                              <m:t>,</m:t>
                            </m:r>
                            <m:box>
                              <m:boxPr>
                                <m:ctrlPr>
                                  <a:rPr lang="pl-PL" sz="1500" i="1">
                                    <a:solidFill>
                                      <a:schemeClr val="tx1"/>
                                    </a:solidFill>
                                    <a:latin typeface="Cambria Math" panose="02040503050406030204" pitchFamily="18" charset="0"/>
                                  </a:rPr>
                                </m:ctrlPr>
                              </m:boxPr>
                              <m:e>
                                <m:argPr>
                                  <m:argSz m:val="-1"/>
                                </m:argPr>
                                <m:r>
                                  <a:rPr lang="pl-PL" sz="1500" i="1">
                                    <a:solidFill>
                                      <a:schemeClr val="tx1"/>
                                    </a:solidFill>
                                    <a:latin typeface="Cambria Math" panose="02040503050406030204" pitchFamily="18" charset="0"/>
                                  </a:rPr>
                                  <m:t> ; </m:t>
                                </m:r>
                                <m:r>
                                  <a:rPr lang="pl-PL" sz="1500" i="1">
                                    <a:solidFill>
                                      <a:schemeClr val="tx1"/>
                                    </a:solidFill>
                                    <a:latin typeface="Cambria Math" panose="02040503050406030204" pitchFamily="18" charset="0"/>
                                  </a:rPr>
                                  <m:t>𝑛</m:t>
                                </m:r>
                                <m:r>
                                  <a:rPr lang="pl-PL" sz="1500" i="1">
                                    <a:solidFill>
                                      <a:schemeClr val="tx1"/>
                                    </a:solidFill>
                                    <a:latin typeface="Cambria Math" panose="02040503050406030204" pitchFamily="18" charset="0"/>
                                  </a:rPr>
                                  <m:t>−1</m:t>
                                </m:r>
                              </m:e>
                            </m:box>
                          </m:e>
                        </m:d>
                      </m:sub>
                    </m:sSub>
                  </m:oMath>
                </a14:m>
                <a:r>
                  <a:rPr lang="pl-PL" sz="1500" dirty="0">
                    <a:solidFill>
                      <a:schemeClr val="tx1"/>
                    </a:solidFill>
                    <a:latin typeface="+mj-lt"/>
                  </a:rPr>
                  <a:t> – </a:t>
                </a:r>
                <a:r>
                  <a:rPr lang="pl-PL" sz="1500" dirty="0" err="1">
                    <a:solidFill>
                      <a:schemeClr val="tx1"/>
                    </a:solidFill>
                    <a:latin typeface="+mj-lt"/>
                  </a:rPr>
                  <a:t>kwantyl</a:t>
                </a:r>
                <a:r>
                  <a:rPr lang="pl-PL" sz="1500" dirty="0">
                    <a:solidFill>
                      <a:schemeClr val="tx1"/>
                    </a:solidFill>
                    <a:latin typeface="+mj-lt"/>
                  </a:rPr>
                  <a:t> rzędu </a:t>
                </a:r>
                <a14:m>
                  <m:oMath xmlns:m="http://schemas.openxmlformats.org/officeDocument/2006/math">
                    <m:box>
                      <m:boxPr>
                        <m:ctrlPr>
                          <a:rPr lang="pl-PL" sz="2000" i="1">
                            <a:solidFill>
                              <a:schemeClr val="tx1"/>
                            </a:solidFill>
                            <a:latin typeface="Cambria Math" panose="02040503050406030204" pitchFamily="18" charset="0"/>
                          </a:rPr>
                        </m:ctrlPr>
                      </m:boxPr>
                      <m:e>
                        <m:argPr>
                          <m:argSz m:val="-1"/>
                        </m:argPr>
                        <m:r>
                          <m:rPr>
                            <m:sty m:val="p"/>
                            <m:brk m:alnAt="63"/>
                          </m:rPr>
                          <a:rPr lang="el-GR" sz="2000" i="1">
                            <a:solidFill>
                              <a:schemeClr val="tx1"/>
                            </a:solidFill>
                            <a:latin typeface="Cambria Math" panose="02040503050406030204" pitchFamily="18" charset="0"/>
                          </a:rPr>
                          <m:t>α</m:t>
                        </m:r>
                      </m:e>
                    </m:box>
                  </m:oMath>
                </a14:m>
                <a:r>
                  <a:rPr lang="pl-PL" sz="2000" dirty="0">
                    <a:solidFill>
                      <a:schemeClr val="tx1"/>
                    </a:solidFill>
                    <a:latin typeface="+mj-lt"/>
                  </a:rPr>
                  <a:t> </a:t>
                </a:r>
                <a:r>
                  <a:rPr lang="pl-PL" sz="1500" dirty="0">
                    <a:solidFill>
                      <a:schemeClr val="tx1"/>
                    </a:solidFill>
                    <a:latin typeface="+mj-lt"/>
                  </a:rPr>
                  <a:t>z tablic rozkładu </a:t>
                </a:r>
                <a14:m>
                  <m:oMath xmlns:m="http://schemas.openxmlformats.org/officeDocument/2006/math">
                    <m:r>
                      <a:rPr lang="pl-PL" sz="1500" i="1" dirty="0">
                        <a:solidFill>
                          <a:schemeClr val="tx1"/>
                        </a:solidFill>
                        <a:latin typeface="Cambria Math" panose="02040503050406030204" pitchFamily="18" charset="0"/>
                      </a:rPr>
                      <m:t>𝑡</m:t>
                    </m:r>
                  </m:oMath>
                </a14:m>
                <a:r>
                  <a:rPr lang="pl-PL" sz="1500" dirty="0">
                    <a:solidFill>
                      <a:schemeClr val="tx1"/>
                    </a:solidFill>
                    <a:latin typeface="+mj-lt"/>
                  </a:rPr>
                  <a:t>-Studenta dla </a:t>
                </a:r>
                <a14:m>
                  <m:oMath xmlns:m="http://schemas.openxmlformats.org/officeDocument/2006/math">
                    <m:r>
                      <a:rPr lang="pl-PL" sz="1500" i="1" dirty="0">
                        <a:solidFill>
                          <a:schemeClr val="tx1"/>
                        </a:solidFill>
                        <a:latin typeface="Cambria Math" panose="02040503050406030204" pitchFamily="18" charset="0"/>
                      </a:rPr>
                      <m:t>𝑛</m:t>
                    </m:r>
                    <m:r>
                      <a:rPr lang="pl-PL" sz="1500" i="1" dirty="0">
                        <a:solidFill>
                          <a:schemeClr val="tx1"/>
                        </a:solidFill>
                        <a:latin typeface="Cambria Math" panose="02040503050406030204" pitchFamily="18" charset="0"/>
                      </a:rPr>
                      <m:t>−1</m:t>
                    </m:r>
                  </m:oMath>
                </a14:m>
                <a:r>
                  <a:rPr lang="pl-PL" sz="1500" dirty="0">
                    <a:solidFill>
                      <a:schemeClr val="tx1"/>
                    </a:solidFill>
                    <a:latin typeface="+mj-lt"/>
                  </a:rPr>
                  <a:t> stopni swobody;</a:t>
                </a:r>
                <a:br>
                  <a:rPr lang="pl-PL" sz="1500" dirty="0">
                    <a:solidFill>
                      <a:schemeClr val="tx1"/>
                    </a:solidFill>
                    <a:latin typeface="+mj-lt"/>
                  </a:rPr>
                </a:br>
                <a:r>
                  <a:rPr lang="pl-PL" sz="1500" dirty="0">
                    <a:solidFill>
                      <a:schemeClr val="tx1"/>
                    </a:solidFill>
                    <a:latin typeface="+mj-lt"/>
                  </a:rPr>
                  <a:t>              </a:t>
                </a:r>
                <a14:m>
                  <m:oMath xmlns:m="http://schemas.openxmlformats.org/officeDocument/2006/math">
                    <m:r>
                      <a:rPr lang="pl-PL" sz="1500" b="0" i="1" smtClean="0">
                        <a:solidFill>
                          <a:schemeClr val="tx1"/>
                        </a:solidFill>
                        <a:latin typeface="Cambria Math" panose="02040503050406030204" pitchFamily="18" charset="0"/>
                      </a:rPr>
                      <m:t>𝑚</m:t>
                    </m:r>
                  </m:oMath>
                </a14:m>
                <a:r>
                  <a:rPr lang="pl-PL" sz="1500" dirty="0">
                    <a:solidFill>
                      <a:schemeClr val="tx1"/>
                    </a:solidFill>
                    <a:latin typeface="+mj-lt"/>
                  </a:rPr>
                  <a:t> – średnia z próby; </a:t>
                </a:r>
                <a:r>
                  <a:rPr lang="pl-PL" sz="1500" dirty="0">
                    <a:solidFill>
                      <a:schemeClr val="tx1"/>
                    </a:solidFill>
                    <a:latin typeface="+mj-lt"/>
                    <a:ea typeface="Cambria Math" panose="02040503050406030204" pitchFamily="18" charset="0"/>
                  </a:rPr>
                  <a:t>       </a:t>
                </a:r>
                <a:br>
                  <a:rPr lang="pl-PL" sz="1500" dirty="0">
                    <a:solidFill>
                      <a:schemeClr val="tx1"/>
                    </a:solidFill>
                    <a:latin typeface="+mj-lt"/>
                    <a:ea typeface="Cambria Math" panose="02040503050406030204" pitchFamily="18" charset="0"/>
                  </a:rPr>
                </a:br>
                <a:r>
                  <a:rPr lang="pl-PL" sz="1500" dirty="0">
                    <a:solidFill>
                      <a:schemeClr val="tx1"/>
                    </a:solidFill>
                    <a:latin typeface="+mj-lt"/>
                    <a:ea typeface="Cambria Math" panose="02040503050406030204" pitchFamily="18" charset="0"/>
                  </a:rPr>
                  <a:t>             </a:t>
                </a:r>
                <a14:m>
                  <m:oMath xmlns:m="http://schemas.openxmlformats.org/officeDocument/2006/math">
                    <m:r>
                      <a:rPr lang="pl-PL" sz="1500" i="1">
                        <a:solidFill>
                          <a:schemeClr val="tx1"/>
                        </a:solidFill>
                        <a:latin typeface="Cambria Math" panose="02040503050406030204" pitchFamily="18" charset="0"/>
                        <a:ea typeface="Cambria Math" panose="02040503050406030204" pitchFamily="18" charset="0"/>
                      </a:rPr>
                      <m:t>𝑠</m:t>
                    </m:r>
                  </m:oMath>
                </a14:m>
                <a:r>
                  <a:rPr lang="pl-PL" sz="1500" dirty="0">
                    <a:solidFill>
                      <a:schemeClr val="tx1"/>
                    </a:solidFill>
                    <a:latin typeface="+mj-lt"/>
                  </a:rPr>
                  <a:t> – odchylenie standardowe z próby;</a:t>
                </a:r>
                <a:br>
                  <a:rPr lang="pl-PL" sz="1500" dirty="0">
                    <a:solidFill>
                      <a:schemeClr val="tx1"/>
                    </a:solidFill>
                    <a:latin typeface="+mj-lt"/>
                  </a:rPr>
                </a:br>
                <a:r>
                  <a:rPr lang="pl-PL" sz="1500" dirty="0">
                    <a:solidFill>
                      <a:schemeClr val="tx1"/>
                    </a:solidFill>
                    <a:latin typeface="+mj-lt"/>
                    <a:ea typeface="Cambria Math" panose="02040503050406030204" pitchFamily="18" charset="0"/>
                  </a:rPr>
                  <a:t>             </a:t>
                </a:r>
                <a14:m>
                  <m:oMath xmlns:m="http://schemas.openxmlformats.org/officeDocument/2006/math">
                    <m:r>
                      <a:rPr lang="pl-PL" sz="1500" i="1">
                        <a:solidFill>
                          <a:schemeClr val="tx1"/>
                        </a:solidFill>
                        <a:latin typeface="Cambria Math" panose="02040503050406030204" pitchFamily="18" charset="0"/>
                        <a:ea typeface="Cambria Math" panose="02040503050406030204" pitchFamily="18" charset="0"/>
                      </a:rPr>
                      <m:t>𝑛</m:t>
                    </m:r>
                  </m:oMath>
                </a14:m>
                <a:r>
                  <a:rPr lang="pl-PL" sz="1500" dirty="0">
                    <a:solidFill>
                      <a:schemeClr val="tx1"/>
                    </a:solidFill>
                    <a:latin typeface="+mj-lt"/>
                  </a:rPr>
                  <a:t> – liczebność próby.</a:t>
                </a:r>
              </a:p>
              <a:p>
                <a:pPr marL="0" indent="0">
                  <a:lnSpc>
                    <a:spcPct val="120000"/>
                  </a:lnSpc>
                  <a:buNone/>
                </a:pPr>
                <a:endParaRPr lang="pl-PL" sz="1200" dirty="0">
                  <a:solidFill>
                    <a:schemeClr val="tx1"/>
                  </a:solidFill>
                </a:endParaRPr>
              </a:p>
            </p:txBody>
          </p:sp>
        </mc:Choice>
        <mc:Fallback xmlns="">
          <p:sp>
            <p:nvSpPr>
              <p:cNvPr id="10" name="Symbol zastępczy zawartości 9"/>
              <p:cNvSpPr>
                <a:spLocks noGrp="1" noRot="1" noChangeAspect="1" noMove="1" noResize="1" noEditPoints="1" noAdjustHandles="1" noChangeArrowheads="1" noChangeShapeType="1" noTextEdit="1"/>
              </p:cNvSpPr>
              <p:nvPr>
                <p:ph idx="4294967295"/>
              </p:nvPr>
            </p:nvSpPr>
            <p:spPr>
              <a:xfrm>
                <a:off x="323528" y="1659074"/>
                <a:ext cx="8087915" cy="4382289"/>
              </a:xfrm>
              <a:blipFill>
                <a:blip r:embed="rId2"/>
                <a:stretch>
                  <a:fillRect l="-301" t="-278"/>
                </a:stretch>
              </a:blipFill>
            </p:spPr>
            <p:txBody>
              <a:bodyPr/>
              <a:lstStyle/>
              <a:p>
                <a:r>
                  <a:rPr lang="pl-PL">
                    <a:noFill/>
                  </a:rPr>
                  <a:t> </a:t>
                </a:r>
              </a:p>
            </p:txBody>
          </p:sp>
        </mc:Fallback>
      </mc:AlternateContent>
      <p:pic>
        <p:nvPicPr>
          <p:cNvPr id="5" name="Obraz 4"/>
          <p:cNvPicPr>
            <a:picLocks noChangeAspect="1"/>
          </p:cNvPicPr>
          <p:nvPr/>
        </p:nvPicPr>
        <p:blipFill>
          <a:blip r:embed="rId3"/>
          <a:stretch>
            <a:fillRect/>
          </a:stretch>
        </p:blipFill>
        <p:spPr>
          <a:xfrm>
            <a:off x="6156176" y="333499"/>
            <a:ext cx="2600325" cy="1007269"/>
          </a:xfrm>
          <a:prstGeom prst="rect">
            <a:avLst/>
          </a:prstGeom>
        </p:spPr>
      </p:pic>
      <mc:AlternateContent xmlns:mc="http://schemas.openxmlformats.org/markup-compatibility/2006" xmlns:a14="http://schemas.microsoft.com/office/drawing/2010/main">
        <mc:Choice Requires="a14">
          <p:sp>
            <p:nvSpPr>
              <p:cNvPr id="15" name="Prostokąt 14"/>
              <p:cNvSpPr/>
              <p:nvPr/>
            </p:nvSpPr>
            <p:spPr>
              <a:xfrm>
                <a:off x="2133693" y="3530066"/>
                <a:ext cx="4467583" cy="64030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l-PL" sz="1600" i="1" dirty="0" smtClean="0">
                              <a:solidFill>
                                <a:prstClr val="black"/>
                              </a:solidFill>
                              <a:latin typeface="Cambria Math" panose="02040503050406030204" pitchFamily="18" charset="0"/>
                            </a:rPr>
                          </m:ctrlPr>
                        </m:dPr>
                        <m:e>
                          <m:r>
                            <a:rPr lang="pl-PL" sz="1600" b="0" i="1" smtClean="0">
                              <a:solidFill>
                                <a:prstClr val="black"/>
                              </a:solidFill>
                              <a:latin typeface="Cambria Math" panose="02040503050406030204" pitchFamily="18" charset="0"/>
                            </a:rPr>
                            <m:t>𝑚</m:t>
                          </m:r>
                          <m:r>
                            <a:rPr lang="pl-PL" sz="1600" i="1">
                              <a:solidFill>
                                <a:prstClr val="black"/>
                              </a:solidFill>
                              <a:latin typeface="Cambria Math" panose="02040503050406030204" pitchFamily="18" charset="0"/>
                              <a:ea typeface="Cambria Math" panose="02040503050406030204" pitchFamily="18" charset="0"/>
                            </a:rPr>
                            <m:t>−</m:t>
                          </m:r>
                          <m:sSub>
                            <m:sSubPr>
                              <m:ctrlPr>
                                <a:rPr lang="pl-PL" sz="1600" i="1">
                                  <a:solidFill>
                                    <a:prstClr val="black"/>
                                  </a:solidFill>
                                  <a:latin typeface="Cambria Math" panose="02040503050406030204" pitchFamily="18" charset="0"/>
                                </a:rPr>
                              </m:ctrlPr>
                            </m:sSubPr>
                            <m:e>
                              <m:r>
                                <a:rPr lang="pl-PL" sz="1600" i="1" smtClean="0">
                                  <a:solidFill>
                                    <a:prstClr val="black"/>
                                  </a:solidFill>
                                  <a:latin typeface="Cambria Math" panose="02040503050406030204" pitchFamily="18" charset="0"/>
                                </a:rPr>
                                <m:t>𝑡</m:t>
                              </m:r>
                            </m:e>
                            <m:sub>
                              <m:d>
                                <m:dPr>
                                  <m:ctrlPr>
                                    <a:rPr lang="pl-PL" sz="1600" i="1" smtClean="0">
                                      <a:solidFill>
                                        <a:prstClr val="black"/>
                                      </a:solidFill>
                                      <a:latin typeface="Cambria Math" panose="02040503050406030204" pitchFamily="18" charset="0"/>
                                    </a:rPr>
                                  </m:ctrlPr>
                                </m:dPr>
                                <m:e>
                                  <m:r>
                                    <a:rPr lang="pl-PL" sz="1600" i="1" smtClean="0">
                                      <a:solidFill>
                                        <a:prstClr val="black"/>
                                      </a:solidFill>
                                      <a:latin typeface="Cambria Math" panose="02040503050406030204" pitchFamily="18" charset="0"/>
                                    </a:rPr>
                                    <m:t>𝛼</m:t>
                                  </m:r>
                                  <m:r>
                                    <a:rPr lang="pl-PL" sz="1600" i="1" smtClean="0">
                                      <a:solidFill>
                                        <a:prstClr val="black"/>
                                      </a:solidFill>
                                      <a:latin typeface="Cambria Math" panose="02040503050406030204" pitchFamily="18" charset="0"/>
                                    </a:rPr>
                                    <m:t>,</m:t>
                                  </m:r>
                                  <m:r>
                                    <a:rPr lang="pl-PL" sz="1600" i="1" smtClean="0">
                                      <a:solidFill>
                                        <a:prstClr val="black"/>
                                      </a:solidFill>
                                      <a:latin typeface="Cambria Math" panose="02040503050406030204" pitchFamily="18" charset="0"/>
                                    </a:rPr>
                                    <m:t>𝑛</m:t>
                                  </m:r>
                                  <m:r>
                                    <a:rPr lang="pl-PL" sz="1600" i="1" smtClean="0">
                                      <a:solidFill>
                                        <a:prstClr val="black"/>
                                      </a:solidFill>
                                      <a:latin typeface="Cambria Math" panose="02040503050406030204" pitchFamily="18" charset="0"/>
                                    </a:rPr>
                                    <m:t>−1</m:t>
                                  </m:r>
                                </m:e>
                              </m:d>
                            </m:sub>
                          </m:sSub>
                          <m:r>
                            <a:rPr lang="pl-PL" sz="1600" i="1">
                              <a:solidFill>
                                <a:prstClr val="black"/>
                              </a:solidFill>
                              <a:latin typeface="Cambria Math" panose="02040503050406030204" pitchFamily="18" charset="0"/>
                              <a:ea typeface="Cambria Math" panose="02040503050406030204" pitchFamily="18" charset="0"/>
                            </a:rPr>
                            <m:t>∙</m:t>
                          </m:r>
                          <m:f>
                            <m:fPr>
                              <m:ctrlPr>
                                <a:rPr lang="pl-PL" sz="1600" i="1">
                                  <a:solidFill>
                                    <a:prstClr val="black"/>
                                  </a:solidFill>
                                  <a:latin typeface="Cambria Math" panose="02040503050406030204" pitchFamily="18" charset="0"/>
                                  <a:ea typeface="Cambria Math" panose="02040503050406030204" pitchFamily="18" charset="0"/>
                                </a:rPr>
                              </m:ctrlPr>
                            </m:fPr>
                            <m:num>
                              <m:r>
                                <a:rPr lang="pl-PL" sz="1600" i="1" smtClean="0">
                                  <a:solidFill>
                                    <a:prstClr val="black"/>
                                  </a:solidFill>
                                  <a:latin typeface="Cambria Math" panose="02040503050406030204" pitchFamily="18" charset="0"/>
                                  <a:ea typeface="Cambria Math" panose="02040503050406030204" pitchFamily="18" charset="0"/>
                                </a:rPr>
                                <m:t>𝑠</m:t>
                              </m:r>
                            </m:num>
                            <m:den>
                              <m:rad>
                                <m:radPr>
                                  <m:degHide m:val="on"/>
                                  <m:ctrlPr>
                                    <a:rPr lang="pl-PL" sz="1600" i="1">
                                      <a:solidFill>
                                        <a:prstClr val="black"/>
                                      </a:solidFill>
                                      <a:latin typeface="Cambria Math" panose="02040503050406030204" pitchFamily="18" charset="0"/>
                                      <a:ea typeface="Cambria Math" panose="02040503050406030204" pitchFamily="18" charset="0"/>
                                    </a:rPr>
                                  </m:ctrlPr>
                                </m:radPr>
                                <m:deg/>
                                <m:e>
                                  <m:r>
                                    <a:rPr lang="pl-PL" sz="1600" i="1">
                                      <a:solidFill>
                                        <a:prstClr val="black"/>
                                      </a:solidFill>
                                      <a:latin typeface="Cambria Math" panose="02040503050406030204" pitchFamily="18" charset="0"/>
                                      <a:ea typeface="Cambria Math" panose="02040503050406030204" pitchFamily="18" charset="0"/>
                                    </a:rPr>
                                    <m:t>𝑛</m:t>
                                  </m:r>
                                  <m:r>
                                    <a:rPr lang="pl-PL" sz="1600" i="1" smtClean="0">
                                      <a:solidFill>
                                        <a:prstClr val="black"/>
                                      </a:solidFill>
                                      <a:latin typeface="Cambria Math" panose="02040503050406030204" pitchFamily="18" charset="0"/>
                                      <a:ea typeface="Cambria Math" panose="02040503050406030204" pitchFamily="18" charset="0"/>
                                    </a:rPr>
                                    <m:t>−1</m:t>
                                  </m:r>
                                </m:e>
                              </m:rad>
                            </m:den>
                          </m:f>
                          <m:r>
                            <m:rPr>
                              <m:nor/>
                            </m:rPr>
                            <a:rPr lang="pl-PL" sz="1600" dirty="0">
                              <a:solidFill>
                                <a:prstClr val="black"/>
                              </a:solidFill>
                            </a:rPr>
                            <m:t> ; </m:t>
                          </m:r>
                          <m:r>
                            <a:rPr lang="pl-PL" sz="1600" b="0" i="1" smtClean="0">
                              <a:solidFill>
                                <a:prstClr val="black"/>
                              </a:solidFill>
                              <a:latin typeface="Cambria Math" panose="02040503050406030204" pitchFamily="18" charset="0"/>
                            </a:rPr>
                            <m:t>𝑚</m:t>
                          </m:r>
                          <m:r>
                            <a:rPr lang="pl-PL" sz="1600" i="1">
                              <a:solidFill>
                                <a:prstClr val="black"/>
                              </a:solidFill>
                              <a:latin typeface="Cambria Math" panose="02040503050406030204" pitchFamily="18" charset="0"/>
                              <a:ea typeface="Cambria Math" panose="02040503050406030204" pitchFamily="18" charset="0"/>
                            </a:rPr>
                            <m:t>+</m:t>
                          </m:r>
                          <m:sSub>
                            <m:sSubPr>
                              <m:ctrlPr>
                                <a:rPr lang="pl-PL" sz="1600" i="1">
                                  <a:solidFill>
                                    <a:prstClr val="black"/>
                                  </a:solidFill>
                                  <a:latin typeface="Cambria Math" panose="02040503050406030204" pitchFamily="18" charset="0"/>
                                </a:rPr>
                              </m:ctrlPr>
                            </m:sSubPr>
                            <m:e>
                              <m:r>
                                <a:rPr lang="pl-PL" sz="1600" i="1">
                                  <a:solidFill>
                                    <a:prstClr val="black"/>
                                  </a:solidFill>
                                  <a:latin typeface="Cambria Math" panose="02040503050406030204" pitchFamily="18" charset="0"/>
                                </a:rPr>
                                <m:t>𝑡</m:t>
                              </m:r>
                            </m:e>
                            <m:sub>
                              <m:d>
                                <m:dPr>
                                  <m:ctrlPr>
                                    <a:rPr lang="pl-PL" sz="1600" i="1">
                                      <a:solidFill>
                                        <a:prstClr val="black"/>
                                      </a:solidFill>
                                      <a:latin typeface="Cambria Math" panose="02040503050406030204" pitchFamily="18" charset="0"/>
                                    </a:rPr>
                                  </m:ctrlPr>
                                </m:dPr>
                                <m:e>
                                  <m:r>
                                    <a:rPr lang="pl-PL" sz="1600" b="0" i="1" smtClean="0">
                                      <a:solidFill>
                                        <a:prstClr val="black"/>
                                      </a:solidFill>
                                      <a:latin typeface="Cambria Math" panose="02040503050406030204" pitchFamily="18" charset="0"/>
                                    </a:rPr>
                                    <m:t>𝛼</m:t>
                                  </m:r>
                                  <m:r>
                                    <a:rPr lang="pl-PL" sz="1600" b="0" i="1" smtClean="0">
                                      <a:solidFill>
                                        <a:prstClr val="black"/>
                                      </a:solidFill>
                                      <a:latin typeface="Cambria Math" panose="02040503050406030204" pitchFamily="18" charset="0"/>
                                    </a:rPr>
                                    <m:t>,</m:t>
                                  </m:r>
                                  <m:r>
                                    <a:rPr lang="pl-PL" sz="1600" b="0" i="1" smtClean="0">
                                      <a:solidFill>
                                        <a:prstClr val="black"/>
                                      </a:solidFill>
                                      <a:latin typeface="Cambria Math" panose="02040503050406030204" pitchFamily="18" charset="0"/>
                                    </a:rPr>
                                    <m:t>𝑛</m:t>
                                  </m:r>
                                  <m:r>
                                    <a:rPr lang="pl-PL" sz="1600" b="0" i="1" smtClean="0">
                                      <a:solidFill>
                                        <a:prstClr val="black"/>
                                      </a:solidFill>
                                      <a:latin typeface="Cambria Math" panose="02040503050406030204" pitchFamily="18" charset="0"/>
                                    </a:rPr>
                                    <m:t>−1</m:t>
                                  </m:r>
                                </m:e>
                              </m:d>
                            </m:sub>
                          </m:sSub>
                          <m:r>
                            <a:rPr lang="pl-PL" sz="1600" i="1">
                              <a:solidFill>
                                <a:prstClr val="black"/>
                              </a:solidFill>
                              <a:latin typeface="Cambria Math" panose="02040503050406030204" pitchFamily="18" charset="0"/>
                              <a:ea typeface="Cambria Math" panose="02040503050406030204" pitchFamily="18" charset="0"/>
                            </a:rPr>
                            <m:t>∙</m:t>
                          </m:r>
                          <m:f>
                            <m:fPr>
                              <m:ctrlPr>
                                <a:rPr lang="pl-PL" sz="1600" i="1">
                                  <a:solidFill>
                                    <a:prstClr val="black"/>
                                  </a:solidFill>
                                  <a:latin typeface="Cambria Math" panose="02040503050406030204" pitchFamily="18" charset="0"/>
                                  <a:ea typeface="Cambria Math" panose="02040503050406030204" pitchFamily="18" charset="0"/>
                                </a:rPr>
                              </m:ctrlPr>
                            </m:fPr>
                            <m:num>
                              <m:r>
                                <a:rPr lang="pl-PL" sz="1600" i="1" smtClean="0">
                                  <a:solidFill>
                                    <a:prstClr val="black"/>
                                  </a:solidFill>
                                  <a:latin typeface="Cambria Math" panose="02040503050406030204" pitchFamily="18" charset="0"/>
                                  <a:ea typeface="Cambria Math" panose="02040503050406030204" pitchFamily="18" charset="0"/>
                                </a:rPr>
                                <m:t>𝑠</m:t>
                              </m:r>
                            </m:num>
                            <m:den>
                              <m:rad>
                                <m:radPr>
                                  <m:degHide m:val="on"/>
                                  <m:ctrlPr>
                                    <a:rPr lang="pl-PL" sz="1600" i="1">
                                      <a:solidFill>
                                        <a:prstClr val="black"/>
                                      </a:solidFill>
                                      <a:latin typeface="Cambria Math" panose="02040503050406030204" pitchFamily="18" charset="0"/>
                                      <a:ea typeface="Cambria Math" panose="02040503050406030204" pitchFamily="18" charset="0"/>
                                    </a:rPr>
                                  </m:ctrlPr>
                                </m:radPr>
                                <m:deg/>
                                <m:e>
                                  <m:r>
                                    <a:rPr lang="pl-PL" sz="1600" i="1">
                                      <a:solidFill>
                                        <a:prstClr val="black"/>
                                      </a:solidFill>
                                      <a:latin typeface="Cambria Math" panose="02040503050406030204" pitchFamily="18" charset="0"/>
                                      <a:ea typeface="Cambria Math" panose="02040503050406030204" pitchFamily="18" charset="0"/>
                                    </a:rPr>
                                    <m:t>𝑛</m:t>
                                  </m:r>
                                  <m:r>
                                    <a:rPr lang="pl-PL" sz="1600" i="1">
                                      <a:solidFill>
                                        <a:prstClr val="black"/>
                                      </a:solidFill>
                                      <a:latin typeface="Cambria Math" panose="02040503050406030204" pitchFamily="18" charset="0"/>
                                      <a:ea typeface="Cambria Math" panose="02040503050406030204" pitchFamily="18" charset="0"/>
                                    </a:rPr>
                                    <m:t>−1</m:t>
                                  </m:r>
                                </m:e>
                              </m:rad>
                            </m:den>
                          </m:f>
                        </m:e>
                      </m:d>
                    </m:oMath>
                  </m:oMathPara>
                </a14:m>
                <a:endParaRPr lang="pl-PL" sz="2100" dirty="0">
                  <a:solidFill>
                    <a:prstClr val="black"/>
                  </a:solidFill>
                </a:endParaRPr>
              </a:p>
            </p:txBody>
          </p:sp>
        </mc:Choice>
        <mc:Fallback xmlns="">
          <p:sp>
            <p:nvSpPr>
              <p:cNvPr id="15" name="Prostokąt 14"/>
              <p:cNvSpPr>
                <a:spLocks noRot="1" noChangeAspect="1" noMove="1" noResize="1" noEditPoints="1" noAdjustHandles="1" noChangeArrowheads="1" noChangeShapeType="1" noTextEdit="1"/>
              </p:cNvSpPr>
              <p:nvPr/>
            </p:nvSpPr>
            <p:spPr>
              <a:xfrm>
                <a:off x="2133693" y="3530066"/>
                <a:ext cx="4467583" cy="640303"/>
              </a:xfrm>
              <a:prstGeom prst="rect">
                <a:avLst/>
              </a:prstGeom>
              <a:blipFill>
                <a:blip r:embed="rId4"/>
                <a:stretch>
                  <a:fillRect/>
                </a:stretch>
              </a:blipFill>
            </p:spPr>
            <p:txBody>
              <a:bodyPr/>
              <a:lstStyle/>
              <a:p>
                <a:r>
                  <a:rPr lang="pl-PL">
                    <a:noFill/>
                  </a:rPr>
                  <a:t> </a:t>
                </a:r>
              </a:p>
            </p:txBody>
          </p:sp>
        </mc:Fallback>
      </mc:AlternateContent>
      <p:sp>
        <p:nvSpPr>
          <p:cNvPr id="16" name="pole tekstowe 15"/>
          <p:cNvSpPr txBox="1"/>
          <p:nvPr/>
        </p:nvSpPr>
        <p:spPr>
          <a:xfrm>
            <a:off x="503020" y="6392599"/>
            <a:ext cx="7741388" cy="253916"/>
          </a:xfrm>
          <a:prstGeom prst="rect">
            <a:avLst/>
          </a:prstGeom>
          <a:solidFill>
            <a:schemeClr val="bg1"/>
          </a:solidFill>
        </p:spPr>
        <p:txBody>
          <a:bodyPr wrap="square" rtlCol="0">
            <a:spAutoFit/>
          </a:bodyPr>
          <a:lstStyle/>
          <a:p>
            <a:r>
              <a:rPr lang="pl-PL" sz="1050" dirty="0">
                <a:solidFill>
                  <a:srgbClr val="FF0000"/>
                </a:solidFill>
                <a:hlinkClick r:id="rId5"/>
              </a:rPr>
              <a:t>http://docplayer.pl/29289915-Statystyka-matematyczna-testowanie-hipotez-i-estymacja-parametrow-wroclaw-r.html</a:t>
            </a:r>
            <a:r>
              <a:rPr lang="pl-PL" sz="1050" dirty="0">
                <a:solidFill>
                  <a:srgbClr val="FF0000"/>
                </a:solidFill>
              </a:rPr>
              <a:t> (str. 28)</a:t>
            </a:r>
          </a:p>
        </p:txBody>
      </p:sp>
    </p:spTree>
    <p:extLst>
      <p:ext uri="{BB962C8B-B14F-4D97-AF65-F5344CB8AC3E}">
        <p14:creationId xmlns:p14="http://schemas.microsoft.com/office/powerpoint/2010/main" val="1245014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a:xfrm>
            <a:off x="6439415" y="5652966"/>
            <a:ext cx="2057400" cy="273844"/>
          </a:xfrm>
        </p:spPr>
        <p:txBody>
          <a:bodyPr/>
          <a:lstStyle/>
          <a:p>
            <a:fld id="{F91CD1F4-3528-4247-A959-631B12F6D608}" type="slidenum">
              <a:rPr lang="pl-PL" smtClean="0"/>
              <a:pPr/>
              <a:t>22</a:t>
            </a:fld>
            <a:endParaRPr lang="pl-PL" dirty="0"/>
          </a:p>
        </p:txBody>
      </p:sp>
      <p:sp>
        <p:nvSpPr>
          <p:cNvPr id="2" name="Tytuł 1"/>
          <p:cNvSpPr>
            <a:spLocks noGrp="1"/>
          </p:cNvSpPr>
          <p:nvPr>
            <p:ph type="title" idx="4294967295"/>
          </p:nvPr>
        </p:nvSpPr>
        <p:spPr>
          <a:xfrm>
            <a:off x="339811" y="1072569"/>
            <a:ext cx="5325666" cy="1088231"/>
          </a:xfrm>
        </p:spPr>
        <p:txBody>
          <a:bodyPr>
            <a:normAutofit/>
          </a:bodyPr>
          <a:lstStyle/>
          <a:p>
            <a:pPr algn="ctr"/>
            <a:r>
              <a:rPr lang="pl-PL" sz="2800" dirty="0"/>
              <a:t>Przedział ufności dla średniej</a:t>
            </a:r>
            <a:br>
              <a:rPr lang="pl-PL" sz="2800" dirty="0"/>
            </a:br>
            <a:r>
              <a:rPr lang="pl-PL" sz="2800" dirty="0"/>
              <a:t> – model 3</a:t>
            </a:r>
          </a:p>
        </p:txBody>
      </p:sp>
      <mc:AlternateContent xmlns:mc="http://schemas.openxmlformats.org/markup-compatibility/2006" xmlns:a14="http://schemas.microsoft.com/office/drawing/2010/main">
        <mc:Choice Requires="a14">
          <p:sp>
            <p:nvSpPr>
              <p:cNvPr id="8" name="Symbol zastępczy zawartości 7"/>
              <p:cNvSpPr>
                <a:spLocks noGrp="1"/>
              </p:cNvSpPr>
              <p:nvPr>
                <p:ph idx="4294967295"/>
              </p:nvPr>
            </p:nvSpPr>
            <p:spPr>
              <a:xfrm>
                <a:off x="507705" y="2422922"/>
                <a:ext cx="7592687" cy="4102421"/>
              </a:xfrm>
            </p:spPr>
            <p:txBody>
              <a:bodyPr>
                <a:normAutofit fontScale="70000" lnSpcReduction="20000"/>
              </a:bodyPr>
              <a:lstStyle/>
              <a:p>
                <a:pPr marL="0" indent="0">
                  <a:lnSpc>
                    <a:spcPct val="110000"/>
                  </a:lnSpc>
                  <a:buNone/>
                </a:pPr>
                <a:r>
                  <a:rPr lang="pl-PL" sz="2900" dirty="0">
                    <a:solidFill>
                      <a:schemeClr val="tx1"/>
                    </a:solidFill>
                    <a:latin typeface="+mj-lt"/>
                  </a:rPr>
                  <a:t>Jeżeli badana cecha </a:t>
                </a:r>
                <a14:m>
                  <m:oMath xmlns:m="http://schemas.openxmlformats.org/officeDocument/2006/math">
                    <m:r>
                      <a:rPr lang="pl-PL" sz="2900" i="1" dirty="0">
                        <a:solidFill>
                          <a:schemeClr val="tx1"/>
                        </a:solidFill>
                        <a:latin typeface="Cambria Math" panose="02040503050406030204" pitchFamily="18" charset="0"/>
                      </a:rPr>
                      <m:t>𝑋</m:t>
                    </m:r>
                  </m:oMath>
                </a14:m>
                <a:r>
                  <a:rPr lang="pl-PL" sz="2900" dirty="0">
                    <a:solidFill>
                      <a:schemeClr val="tx1"/>
                    </a:solidFill>
                    <a:latin typeface="+mj-lt"/>
                  </a:rPr>
                  <a:t> ma dowolny rozkład o nieznanych wartościach </a:t>
                </a:r>
                <a14:m>
                  <m:oMath xmlns:m="http://schemas.openxmlformats.org/officeDocument/2006/math">
                    <m:r>
                      <a:rPr lang="el-GR" sz="2900" i="1" dirty="0">
                        <a:solidFill>
                          <a:schemeClr val="tx1"/>
                        </a:solidFill>
                        <a:latin typeface="Cambria Math" panose="02040503050406030204" pitchFamily="18" charset="0"/>
                      </a:rPr>
                      <m:t>𝜇</m:t>
                    </m:r>
                  </m:oMath>
                </a14:m>
                <a:r>
                  <a:rPr lang="pl-PL" sz="2900" dirty="0">
                    <a:solidFill>
                      <a:schemeClr val="tx1"/>
                    </a:solidFill>
                    <a:latin typeface="+mj-lt"/>
                  </a:rPr>
                  <a:t> oraz </a:t>
                </a:r>
                <a14:m>
                  <m:oMath xmlns:m="http://schemas.openxmlformats.org/officeDocument/2006/math">
                    <m:r>
                      <a:rPr lang="el-GR" sz="2900" i="1" dirty="0">
                        <a:solidFill>
                          <a:schemeClr val="tx1"/>
                        </a:solidFill>
                        <a:latin typeface="Cambria Math" panose="02040503050406030204" pitchFamily="18" charset="0"/>
                      </a:rPr>
                      <m:t>𝜎</m:t>
                    </m:r>
                  </m:oMath>
                </a14:m>
                <a:r>
                  <a:rPr lang="pl-PL" sz="2900" dirty="0">
                    <a:solidFill>
                      <a:schemeClr val="tx1"/>
                    </a:solidFill>
                    <a:latin typeface="+mj-lt"/>
                  </a:rPr>
                  <a:t>, a liczebność próby jest duża (</a:t>
                </a:r>
                <a14:m>
                  <m:oMath xmlns:m="http://schemas.openxmlformats.org/officeDocument/2006/math">
                    <m:r>
                      <a:rPr lang="pl-PL" sz="2900" i="1" dirty="0">
                        <a:solidFill>
                          <a:schemeClr val="tx1"/>
                        </a:solidFill>
                        <a:latin typeface="Cambria Math" panose="02040503050406030204" pitchFamily="18" charset="0"/>
                      </a:rPr>
                      <m:t>𝑛</m:t>
                    </m:r>
                    <m:r>
                      <a:rPr lang="pl-PL" sz="2900" dirty="0">
                        <a:solidFill>
                          <a:schemeClr val="tx1"/>
                        </a:solidFill>
                        <a:latin typeface="Cambria Math" panose="02040503050406030204" pitchFamily="18" charset="0"/>
                        <a:ea typeface="Cambria Math" panose="02040503050406030204" pitchFamily="18" charset="0"/>
                      </a:rPr>
                      <m:t>&gt;</m:t>
                    </m:r>
                  </m:oMath>
                </a14:m>
                <a:r>
                  <a:rPr lang="pl-PL" sz="2900" dirty="0">
                    <a:solidFill>
                      <a:schemeClr val="tx1"/>
                    </a:solidFill>
                    <a:latin typeface="+mj-lt"/>
                  </a:rPr>
                  <a:t>30), to przedział ufności dla średniej przyjmuje postać:</a:t>
                </a:r>
              </a:p>
              <a:p>
                <a:pPr marL="0" indent="0">
                  <a:buNone/>
                </a:pPr>
                <a:r>
                  <a:rPr lang="pl-PL" sz="2900" dirty="0">
                    <a:solidFill>
                      <a:schemeClr val="tx1"/>
                    </a:solidFill>
                    <a:latin typeface="+mj-lt"/>
                  </a:rPr>
                  <a:t>                                       </a:t>
                </a:r>
              </a:p>
              <a:p>
                <a:pPr marL="0" indent="0" algn="ctr">
                  <a:buNone/>
                </a:pPr>
                <a:r>
                  <a:rPr lang="pl-PL" sz="2900" dirty="0">
                    <a:solidFill>
                      <a:schemeClr val="tx1"/>
                    </a:solidFill>
                    <a:latin typeface="+mj-lt"/>
                  </a:rPr>
                  <a:t> </a:t>
                </a:r>
                <a14:m>
                  <m:oMath xmlns:m="http://schemas.openxmlformats.org/officeDocument/2006/math">
                    <m:d>
                      <m:dPr>
                        <m:begChr m:val="["/>
                        <m:endChr m:val="]"/>
                        <m:ctrlPr>
                          <a:rPr lang="pl-PL" sz="2900" i="1" dirty="0">
                            <a:solidFill>
                              <a:prstClr val="black"/>
                            </a:solidFill>
                            <a:latin typeface="Cambria Math" panose="02040503050406030204" pitchFamily="18" charset="0"/>
                            <a:ea typeface="Cambria Math" panose="02040503050406030204" pitchFamily="18" charset="0"/>
                          </a:rPr>
                        </m:ctrlPr>
                      </m:dPr>
                      <m:e>
                        <m:r>
                          <a:rPr lang="pl-PL" sz="2900" b="0" i="1" smtClean="0">
                            <a:solidFill>
                              <a:prstClr val="black"/>
                            </a:solidFill>
                            <a:latin typeface="Cambria Math" panose="02040503050406030204" pitchFamily="18" charset="0"/>
                            <a:ea typeface="Cambria Math" panose="02040503050406030204" pitchFamily="18" charset="0"/>
                          </a:rPr>
                          <m:t>𝑚</m:t>
                        </m:r>
                        <m:r>
                          <a:rPr lang="pl-PL" sz="2900" i="1">
                            <a:solidFill>
                              <a:prstClr val="black"/>
                            </a:solidFill>
                            <a:latin typeface="Cambria Math" panose="02040503050406030204" pitchFamily="18" charset="0"/>
                            <a:ea typeface="Cambria Math" panose="02040503050406030204" pitchFamily="18" charset="0"/>
                          </a:rPr>
                          <m:t>−</m:t>
                        </m:r>
                        <m:sSub>
                          <m:sSubPr>
                            <m:ctrlPr>
                              <a:rPr lang="pl-PL" sz="2900" i="1">
                                <a:solidFill>
                                  <a:prstClr val="black"/>
                                </a:solidFill>
                                <a:latin typeface="Cambria Math" panose="02040503050406030204" pitchFamily="18" charset="0"/>
                                <a:ea typeface="Cambria Math" panose="02040503050406030204" pitchFamily="18" charset="0"/>
                              </a:rPr>
                            </m:ctrlPr>
                          </m:sSubPr>
                          <m:e>
                            <m:r>
                              <a:rPr lang="pl-PL" sz="2900" i="1">
                                <a:solidFill>
                                  <a:prstClr val="black"/>
                                </a:solidFill>
                                <a:latin typeface="Cambria Math" panose="02040503050406030204" pitchFamily="18" charset="0"/>
                                <a:ea typeface="Cambria Math" panose="02040503050406030204" pitchFamily="18" charset="0"/>
                              </a:rPr>
                              <m:t>𝑢</m:t>
                            </m:r>
                          </m:e>
                          <m:sub>
                            <m:r>
                              <a:rPr lang="pl-PL" sz="2900" i="1">
                                <a:solidFill>
                                  <a:prstClr val="black"/>
                                </a:solidFill>
                                <a:latin typeface="Cambria Math" panose="02040503050406030204" pitchFamily="18" charset="0"/>
                                <a:ea typeface="Cambria Math" panose="02040503050406030204" pitchFamily="18" charset="0"/>
                              </a:rPr>
                              <m:t>𝛼</m:t>
                            </m:r>
                          </m:sub>
                        </m:sSub>
                        <m:r>
                          <a:rPr lang="pl-PL" sz="2900" i="1">
                            <a:solidFill>
                              <a:prstClr val="black"/>
                            </a:solidFill>
                            <a:latin typeface="Cambria Math" panose="02040503050406030204" pitchFamily="18" charset="0"/>
                            <a:ea typeface="Cambria Math" panose="02040503050406030204" pitchFamily="18" charset="0"/>
                          </a:rPr>
                          <m:t>∙</m:t>
                        </m:r>
                        <m:f>
                          <m:fPr>
                            <m:ctrlPr>
                              <a:rPr lang="pl-PL" sz="2900" i="1">
                                <a:solidFill>
                                  <a:prstClr val="black"/>
                                </a:solidFill>
                                <a:latin typeface="Cambria Math" panose="02040503050406030204" pitchFamily="18" charset="0"/>
                                <a:ea typeface="Cambria Math" panose="02040503050406030204" pitchFamily="18" charset="0"/>
                              </a:rPr>
                            </m:ctrlPr>
                          </m:fPr>
                          <m:num>
                            <m:r>
                              <a:rPr lang="pl-PL" sz="2900" i="1">
                                <a:solidFill>
                                  <a:prstClr val="black"/>
                                </a:solidFill>
                                <a:latin typeface="Cambria Math" panose="02040503050406030204" pitchFamily="18" charset="0"/>
                                <a:ea typeface="Cambria Math" panose="02040503050406030204" pitchFamily="18" charset="0"/>
                              </a:rPr>
                              <m:t>𝑠</m:t>
                            </m:r>
                          </m:num>
                          <m:den>
                            <m:rad>
                              <m:radPr>
                                <m:degHide m:val="on"/>
                                <m:ctrlPr>
                                  <a:rPr lang="pl-PL" sz="2900" i="1">
                                    <a:solidFill>
                                      <a:prstClr val="black"/>
                                    </a:solidFill>
                                    <a:latin typeface="Cambria Math" panose="02040503050406030204" pitchFamily="18" charset="0"/>
                                    <a:ea typeface="Cambria Math" panose="02040503050406030204" pitchFamily="18" charset="0"/>
                                  </a:rPr>
                                </m:ctrlPr>
                              </m:radPr>
                              <m:deg/>
                              <m:e>
                                <m:r>
                                  <a:rPr lang="pl-PL" sz="2900" i="1">
                                    <a:solidFill>
                                      <a:prstClr val="black"/>
                                    </a:solidFill>
                                    <a:latin typeface="Cambria Math" panose="02040503050406030204" pitchFamily="18" charset="0"/>
                                    <a:ea typeface="Cambria Math" panose="02040503050406030204" pitchFamily="18" charset="0"/>
                                  </a:rPr>
                                  <m:t>𝑛</m:t>
                                </m:r>
                                <m:r>
                                  <a:rPr lang="pl-PL" sz="2900" i="1">
                                    <a:solidFill>
                                      <a:prstClr val="black"/>
                                    </a:solidFill>
                                    <a:latin typeface="Cambria Math" panose="02040503050406030204" pitchFamily="18" charset="0"/>
                                    <a:ea typeface="Cambria Math" panose="02040503050406030204" pitchFamily="18" charset="0"/>
                                  </a:rPr>
                                  <m:t>−1</m:t>
                                </m:r>
                              </m:e>
                            </m:rad>
                          </m:den>
                        </m:f>
                        <m:r>
                          <m:rPr>
                            <m:nor/>
                          </m:rPr>
                          <a:rPr lang="pl-PL" sz="2900" i="1" dirty="0">
                            <a:solidFill>
                              <a:prstClr val="black"/>
                            </a:solidFill>
                            <a:latin typeface="Cambria Math" panose="02040503050406030204" pitchFamily="18" charset="0"/>
                            <a:ea typeface="Cambria Math" panose="02040503050406030204" pitchFamily="18" charset="0"/>
                          </a:rPr>
                          <m:t> ; </m:t>
                        </m:r>
                        <m:r>
                          <a:rPr lang="pl-PL" sz="2900" b="0" i="1" smtClean="0">
                            <a:solidFill>
                              <a:prstClr val="black"/>
                            </a:solidFill>
                            <a:latin typeface="Cambria Math" panose="02040503050406030204" pitchFamily="18" charset="0"/>
                            <a:ea typeface="Cambria Math" panose="02040503050406030204" pitchFamily="18" charset="0"/>
                          </a:rPr>
                          <m:t>𝑚</m:t>
                        </m:r>
                        <m:r>
                          <a:rPr lang="pl-PL" sz="2900" i="1">
                            <a:solidFill>
                              <a:prstClr val="black"/>
                            </a:solidFill>
                            <a:latin typeface="Cambria Math" panose="02040503050406030204" pitchFamily="18" charset="0"/>
                            <a:ea typeface="Cambria Math" panose="02040503050406030204" pitchFamily="18" charset="0"/>
                          </a:rPr>
                          <m:t>+</m:t>
                        </m:r>
                        <m:sSub>
                          <m:sSubPr>
                            <m:ctrlPr>
                              <a:rPr lang="pl-PL" sz="2900" i="1">
                                <a:solidFill>
                                  <a:prstClr val="black"/>
                                </a:solidFill>
                                <a:latin typeface="Cambria Math" panose="02040503050406030204" pitchFamily="18" charset="0"/>
                                <a:ea typeface="Cambria Math" panose="02040503050406030204" pitchFamily="18" charset="0"/>
                              </a:rPr>
                            </m:ctrlPr>
                          </m:sSubPr>
                          <m:e>
                            <m:r>
                              <a:rPr lang="pl-PL" sz="2900" i="1">
                                <a:solidFill>
                                  <a:prstClr val="black"/>
                                </a:solidFill>
                                <a:latin typeface="Cambria Math" panose="02040503050406030204" pitchFamily="18" charset="0"/>
                                <a:ea typeface="Cambria Math" panose="02040503050406030204" pitchFamily="18" charset="0"/>
                              </a:rPr>
                              <m:t>𝑢</m:t>
                            </m:r>
                          </m:e>
                          <m:sub>
                            <m:r>
                              <a:rPr lang="pl-PL" sz="2900" i="1">
                                <a:solidFill>
                                  <a:prstClr val="black"/>
                                </a:solidFill>
                                <a:latin typeface="Cambria Math" panose="02040503050406030204" pitchFamily="18" charset="0"/>
                                <a:ea typeface="Cambria Math" panose="02040503050406030204" pitchFamily="18" charset="0"/>
                              </a:rPr>
                              <m:t>𝛼</m:t>
                            </m:r>
                          </m:sub>
                        </m:sSub>
                        <m:r>
                          <a:rPr lang="pl-PL" sz="2900" i="1">
                            <a:solidFill>
                              <a:prstClr val="black"/>
                            </a:solidFill>
                            <a:latin typeface="Cambria Math" panose="02040503050406030204" pitchFamily="18" charset="0"/>
                            <a:ea typeface="Cambria Math" panose="02040503050406030204" pitchFamily="18" charset="0"/>
                          </a:rPr>
                          <m:t>∙</m:t>
                        </m:r>
                        <m:f>
                          <m:fPr>
                            <m:ctrlPr>
                              <a:rPr lang="pl-PL" sz="2900" i="1">
                                <a:solidFill>
                                  <a:prstClr val="black"/>
                                </a:solidFill>
                                <a:latin typeface="Cambria Math" panose="02040503050406030204" pitchFamily="18" charset="0"/>
                                <a:ea typeface="Cambria Math" panose="02040503050406030204" pitchFamily="18" charset="0"/>
                              </a:rPr>
                            </m:ctrlPr>
                          </m:fPr>
                          <m:num>
                            <m:r>
                              <a:rPr lang="pl-PL" sz="2900" i="1">
                                <a:solidFill>
                                  <a:prstClr val="black"/>
                                </a:solidFill>
                                <a:latin typeface="Cambria Math" panose="02040503050406030204" pitchFamily="18" charset="0"/>
                                <a:ea typeface="Cambria Math" panose="02040503050406030204" pitchFamily="18" charset="0"/>
                              </a:rPr>
                              <m:t>𝑠</m:t>
                            </m:r>
                          </m:num>
                          <m:den>
                            <m:rad>
                              <m:radPr>
                                <m:degHide m:val="on"/>
                                <m:ctrlPr>
                                  <a:rPr lang="pl-PL" sz="2900" i="1">
                                    <a:solidFill>
                                      <a:prstClr val="black"/>
                                    </a:solidFill>
                                    <a:latin typeface="Cambria Math" panose="02040503050406030204" pitchFamily="18" charset="0"/>
                                    <a:ea typeface="Cambria Math" panose="02040503050406030204" pitchFamily="18" charset="0"/>
                                  </a:rPr>
                                </m:ctrlPr>
                              </m:radPr>
                              <m:deg/>
                              <m:e>
                                <m:r>
                                  <a:rPr lang="pl-PL" sz="2900" i="1">
                                    <a:solidFill>
                                      <a:prstClr val="black"/>
                                    </a:solidFill>
                                    <a:latin typeface="Cambria Math" panose="02040503050406030204" pitchFamily="18" charset="0"/>
                                    <a:ea typeface="Cambria Math" panose="02040503050406030204" pitchFamily="18" charset="0"/>
                                  </a:rPr>
                                  <m:t>𝑛</m:t>
                                </m:r>
                                <m:r>
                                  <a:rPr lang="pl-PL" sz="2900" i="1">
                                    <a:solidFill>
                                      <a:prstClr val="black"/>
                                    </a:solidFill>
                                    <a:latin typeface="Cambria Math" panose="02040503050406030204" pitchFamily="18" charset="0"/>
                                    <a:ea typeface="Cambria Math" panose="02040503050406030204" pitchFamily="18" charset="0"/>
                                  </a:rPr>
                                  <m:t>−1</m:t>
                                </m:r>
                              </m:e>
                            </m:rad>
                          </m:den>
                        </m:f>
                      </m:e>
                    </m:d>
                  </m:oMath>
                </a14:m>
                <a:endParaRPr lang="pl-PL" sz="2900" i="1" dirty="0">
                  <a:solidFill>
                    <a:prstClr val="black"/>
                  </a:solidFill>
                  <a:latin typeface="Cambria Math" panose="02040503050406030204" pitchFamily="18" charset="0"/>
                  <a:ea typeface="Cambria Math" panose="02040503050406030204" pitchFamily="18" charset="0"/>
                </a:endParaRPr>
              </a:p>
              <a:p>
                <a:endParaRPr lang="pl-PL" sz="2900" dirty="0">
                  <a:solidFill>
                    <a:schemeClr val="tx1"/>
                  </a:solidFill>
                  <a:latin typeface="+mj-lt"/>
                </a:endParaRPr>
              </a:p>
              <a:p>
                <a:pPr marL="0" indent="0">
                  <a:buNone/>
                </a:pPr>
                <a:r>
                  <a:rPr lang="pl-PL" sz="2900" dirty="0">
                    <a:solidFill>
                      <a:schemeClr val="tx1"/>
                    </a:solidFill>
                    <a:latin typeface="+mj-lt"/>
                  </a:rPr>
                  <a:t>gdzie:      </a:t>
                </a:r>
                <a14:m>
                  <m:oMath xmlns:m="http://schemas.openxmlformats.org/officeDocument/2006/math">
                    <m:r>
                      <a:rPr lang="pl-PL" sz="2900" b="0" i="1" smtClean="0">
                        <a:solidFill>
                          <a:schemeClr val="tx1"/>
                        </a:solidFill>
                        <a:latin typeface="Cambria Math" panose="02040503050406030204" pitchFamily="18" charset="0"/>
                      </a:rPr>
                      <m:t>𝑚</m:t>
                    </m:r>
                  </m:oMath>
                </a14:m>
                <a:r>
                  <a:rPr lang="pl-PL" sz="2900" dirty="0">
                    <a:solidFill>
                      <a:schemeClr val="tx1"/>
                    </a:solidFill>
                    <a:latin typeface="+mj-lt"/>
                  </a:rPr>
                  <a:t> – średnia z próby; </a:t>
                </a:r>
              </a:p>
              <a:p>
                <a:pPr marL="0" indent="0">
                  <a:buNone/>
                </a:pPr>
                <a:r>
                  <a:rPr lang="pl-PL" sz="2900" dirty="0">
                    <a:solidFill>
                      <a:schemeClr val="tx1"/>
                    </a:solidFill>
                    <a:latin typeface="+mj-lt"/>
                  </a:rPr>
                  <a:t>               </a:t>
                </a:r>
                <a14:m>
                  <m:oMath xmlns:m="http://schemas.openxmlformats.org/officeDocument/2006/math">
                    <m:sSub>
                      <m:sSubPr>
                        <m:ctrlPr>
                          <a:rPr lang="pl-PL" sz="2900" i="1">
                            <a:solidFill>
                              <a:schemeClr val="tx1"/>
                            </a:solidFill>
                            <a:latin typeface="Cambria Math" panose="02040503050406030204" pitchFamily="18" charset="0"/>
                          </a:rPr>
                        </m:ctrlPr>
                      </m:sSubPr>
                      <m:e>
                        <m:r>
                          <a:rPr lang="pl-PL" sz="2900">
                            <a:solidFill>
                              <a:schemeClr val="tx1"/>
                            </a:solidFill>
                            <a:latin typeface="Cambria Math" panose="02040503050406030204" pitchFamily="18" charset="0"/>
                          </a:rPr>
                          <m:t>𝑢</m:t>
                        </m:r>
                      </m:e>
                      <m:sub>
                        <m:r>
                          <a:rPr lang="pl-PL" sz="2900">
                            <a:solidFill>
                              <a:schemeClr val="tx1"/>
                            </a:solidFill>
                            <a:latin typeface="Cambria Math" panose="02040503050406030204" pitchFamily="18" charset="0"/>
                          </a:rPr>
                          <m:t>𝛼</m:t>
                        </m:r>
                      </m:sub>
                    </m:sSub>
                  </m:oMath>
                </a14:m>
                <a:r>
                  <a:rPr lang="pl-PL" sz="2900" dirty="0">
                    <a:solidFill>
                      <a:schemeClr val="tx1"/>
                    </a:solidFill>
                    <a:latin typeface="+mj-lt"/>
                  </a:rPr>
                  <a:t> – </a:t>
                </a:r>
                <a:r>
                  <a:rPr lang="pl-PL" sz="2900" dirty="0" err="1">
                    <a:solidFill>
                      <a:schemeClr val="tx1"/>
                    </a:solidFill>
                    <a:latin typeface="+mj-lt"/>
                  </a:rPr>
                  <a:t>kwantyl</a:t>
                </a:r>
                <a:r>
                  <a:rPr lang="pl-PL" sz="2900" dirty="0">
                    <a:solidFill>
                      <a:schemeClr val="tx1"/>
                    </a:solidFill>
                    <a:latin typeface="+mj-lt"/>
                  </a:rPr>
                  <a:t> rzędu </a:t>
                </a:r>
                <a14:m>
                  <m:oMath xmlns:m="http://schemas.openxmlformats.org/officeDocument/2006/math">
                    <m:box>
                      <m:boxPr>
                        <m:ctrlPr>
                          <a:rPr lang="pl-PL" sz="2900" i="1">
                            <a:solidFill>
                              <a:schemeClr val="tx1"/>
                            </a:solidFill>
                            <a:latin typeface="Cambria Math" panose="02040503050406030204" pitchFamily="18" charset="0"/>
                          </a:rPr>
                        </m:ctrlPr>
                      </m:boxPr>
                      <m:e>
                        <m:argPr>
                          <m:argSz m:val="-1"/>
                        </m:argPr>
                        <m:f>
                          <m:fPr>
                            <m:ctrlPr>
                              <a:rPr lang="pl-PL" sz="2900" i="1">
                                <a:solidFill>
                                  <a:schemeClr val="tx1"/>
                                </a:solidFill>
                                <a:latin typeface="Cambria Math" panose="02040503050406030204" pitchFamily="18" charset="0"/>
                              </a:rPr>
                            </m:ctrlPr>
                          </m:fPr>
                          <m:num>
                            <m:r>
                              <a:rPr lang="pl-PL" sz="2900">
                                <a:solidFill>
                                  <a:schemeClr val="tx1"/>
                                </a:solidFill>
                                <a:latin typeface="Cambria Math" panose="02040503050406030204" pitchFamily="18" charset="0"/>
                              </a:rPr>
                              <m:t>𝛼</m:t>
                            </m:r>
                          </m:num>
                          <m:den>
                            <m:r>
                              <a:rPr lang="pl-PL" sz="2900">
                                <a:solidFill>
                                  <a:schemeClr val="tx1"/>
                                </a:solidFill>
                                <a:latin typeface="Cambria Math" panose="02040503050406030204" pitchFamily="18" charset="0"/>
                              </a:rPr>
                              <m:t>2</m:t>
                            </m:r>
                          </m:den>
                        </m:f>
                      </m:e>
                    </m:box>
                  </m:oMath>
                </a14:m>
                <a:r>
                  <a:rPr lang="pl-PL" sz="2900" dirty="0">
                    <a:solidFill>
                      <a:schemeClr val="tx1"/>
                    </a:solidFill>
                    <a:latin typeface="+mj-lt"/>
                  </a:rPr>
                  <a:t> ze standardowego rozkładu 				  normalnego;</a:t>
                </a:r>
                <a:br>
                  <a:rPr lang="pl-PL" sz="2900" dirty="0">
                    <a:solidFill>
                      <a:schemeClr val="tx1"/>
                    </a:solidFill>
                    <a:latin typeface="+mj-lt"/>
                  </a:rPr>
                </a:br>
                <a:r>
                  <a:rPr lang="pl-PL" sz="2900" dirty="0">
                    <a:solidFill>
                      <a:schemeClr val="tx1"/>
                    </a:solidFill>
                    <a:latin typeface="+mj-lt"/>
                  </a:rPr>
                  <a:t>               </a:t>
                </a:r>
                <a:br>
                  <a:rPr lang="pl-PL" sz="2900" dirty="0">
                    <a:solidFill>
                      <a:schemeClr val="tx1"/>
                    </a:solidFill>
                    <a:latin typeface="+mj-lt"/>
                  </a:rPr>
                </a:br>
                <a:r>
                  <a:rPr lang="pl-PL" sz="2900" dirty="0">
                    <a:solidFill>
                      <a:schemeClr val="tx1"/>
                    </a:solidFill>
                    <a:latin typeface="+mj-lt"/>
                  </a:rPr>
                  <a:t>               </a:t>
                </a:r>
                <a14:m>
                  <m:oMath xmlns:m="http://schemas.openxmlformats.org/officeDocument/2006/math">
                    <m:r>
                      <a:rPr lang="pl-PL" sz="2900" b="0" i="1" smtClean="0">
                        <a:solidFill>
                          <a:schemeClr val="tx1"/>
                        </a:solidFill>
                        <a:latin typeface="Cambria Math" panose="02040503050406030204" pitchFamily="18" charset="0"/>
                      </a:rPr>
                      <m:t>𝑠</m:t>
                    </m:r>
                  </m:oMath>
                </a14:m>
                <a:r>
                  <a:rPr lang="pl-PL" sz="2900" dirty="0">
                    <a:solidFill>
                      <a:schemeClr val="tx1"/>
                    </a:solidFill>
                    <a:latin typeface="+mj-lt"/>
                  </a:rPr>
                  <a:t> – odchylenie standardowe z próby;</a:t>
                </a:r>
              </a:p>
              <a:p>
                <a:pPr marL="0" indent="0">
                  <a:buNone/>
                </a:pPr>
                <a:r>
                  <a:rPr lang="pl-PL" sz="2900" dirty="0">
                    <a:solidFill>
                      <a:schemeClr val="tx1"/>
                    </a:solidFill>
                    <a:latin typeface="+mj-lt"/>
                  </a:rPr>
                  <a:t>               </a:t>
                </a:r>
                <a14:m>
                  <m:oMath xmlns:m="http://schemas.openxmlformats.org/officeDocument/2006/math">
                    <m:r>
                      <a:rPr lang="pl-PL" sz="2900">
                        <a:solidFill>
                          <a:schemeClr val="tx1"/>
                        </a:solidFill>
                        <a:latin typeface="Cambria Math" panose="02040503050406030204" pitchFamily="18" charset="0"/>
                      </a:rPr>
                      <m:t>𝑛</m:t>
                    </m:r>
                  </m:oMath>
                </a14:m>
                <a:r>
                  <a:rPr lang="pl-PL" sz="2900" dirty="0">
                    <a:solidFill>
                      <a:schemeClr val="tx1"/>
                    </a:solidFill>
                    <a:latin typeface="+mj-lt"/>
                  </a:rPr>
                  <a:t> – liczebność próby.</a:t>
                </a:r>
              </a:p>
              <a:p>
                <a:pPr marL="0" indent="0">
                  <a:buNone/>
                </a:pPr>
                <a:endParaRPr lang="pl-PL" sz="1350" dirty="0">
                  <a:solidFill>
                    <a:schemeClr val="tx1"/>
                  </a:solidFill>
                  <a:latin typeface="+mj-lt"/>
                </a:endParaRPr>
              </a:p>
              <a:p>
                <a:endParaRPr lang="pl-PL" sz="3200" dirty="0">
                  <a:solidFill>
                    <a:srgbClr val="FF0000"/>
                  </a:solidFill>
                  <a:latin typeface="+mj-lt"/>
                </a:endParaRPr>
              </a:p>
              <a:p>
                <a:endParaRPr lang="pl-PL" dirty="0">
                  <a:solidFill>
                    <a:schemeClr val="tx1"/>
                  </a:solidFill>
                </a:endParaRPr>
              </a:p>
            </p:txBody>
          </p:sp>
        </mc:Choice>
        <mc:Fallback xmlns="">
          <p:sp>
            <p:nvSpPr>
              <p:cNvPr id="8" name="Symbol zastępczy zawartości 7"/>
              <p:cNvSpPr>
                <a:spLocks noGrp="1" noRot="1" noChangeAspect="1" noMove="1" noResize="1" noEditPoints="1" noAdjustHandles="1" noChangeArrowheads="1" noChangeShapeType="1" noTextEdit="1"/>
              </p:cNvSpPr>
              <p:nvPr>
                <p:ph idx="4294967295"/>
              </p:nvPr>
            </p:nvSpPr>
            <p:spPr>
              <a:xfrm>
                <a:off x="507705" y="2422922"/>
                <a:ext cx="7592687" cy="4102421"/>
              </a:xfrm>
              <a:blipFill>
                <a:blip r:embed="rId2"/>
                <a:stretch>
                  <a:fillRect l="-803" t="-1634" b="-594"/>
                </a:stretch>
              </a:blipFill>
            </p:spPr>
            <p:txBody>
              <a:bodyPr/>
              <a:lstStyle/>
              <a:p>
                <a:r>
                  <a:rPr lang="pl-PL">
                    <a:noFill/>
                  </a:rPr>
                  <a:t> </a:t>
                </a:r>
              </a:p>
            </p:txBody>
          </p:sp>
        </mc:Fallback>
      </mc:AlternateContent>
      <p:pic>
        <p:nvPicPr>
          <p:cNvPr id="5" name="Obraz 4"/>
          <p:cNvPicPr>
            <a:picLocks noChangeAspect="1"/>
          </p:cNvPicPr>
          <p:nvPr/>
        </p:nvPicPr>
        <p:blipFill>
          <a:blip r:embed="rId3"/>
          <a:stretch>
            <a:fillRect/>
          </a:stretch>
        </p:blipFill>
        <p:spPr>
          <a:xfrm>
            <a:off x="6043114" y="1065732"/>
            <a:ext cx="2593181" cy="1007269"/>
          </a:xfrm>
          <a:prstGeom prst="rect">
            <a:avLst/>
          </a:prstGeom>
        </p:spPr>
      </p:pic>
      <p:sp>
        <p:nvSpPr>
          <p:cNvPr id="9" name="Prostokąt 8"/>
          <p:cNvSpPr/>
          <p:nvPr/>
        </p:nvSpPr>
        <p:spPr>
          <a:xfrm>
            <a:off x="556404" y="2583639"/>
            <a:ext cx="8079891" cy="369332"/>
          </a:xfrm>
          <a:prstGeom prst="rect">
            <a:avLst/>
          </a:prstGeom>
        </p:spPr>
        <p:txBody>
          <a:bodyPr wrap="square">
            <a:spAutoFit/>
          </a:bodyPr>
          <a:lstStyle/>
          <a:p>
            <a:endParaRPr lang="pl-PL" dirty="0">
              <a:solidFill>
                <a:prstClr val="black"/>
              </a:solidFill>
            </a:endParaRPr>
          </a:p>
        </p:txBody>
      </p:sp>
      <p:sp>
        <p:nvSpPr>
          <p:cNvPr id="12" name="pole tekstowe 11"/>
          <p:cNvSpPr txBox="1"/>
          <p:nvPr/>
        </p:nvSpPr>
        <p:spPr>
          <a:xfrm>
            <a:off x="251520" y="6442502"/>
            <a:ext cx="6993866" cy="415498"/>
          </a:xfrm>
          <a:prstGeom prst="rect">
            <a:avLst/>
          </a:prstGeom>
          <a:solidFill>
            <a:schemeClr val="bg1"/>
          </a:solidFill>
        </p:spPr>
        <p:txBody>
          <a:bodyPr wrap="square" rtlCol="0">
            <a:spAutoFit/>
          </a:bodyPr>
          <a:lstStyle/>
          <a:p>
            <a:r>
              <a:rPr lang="pl-PL" sz="1050" dirty="0">
                <a:solidFill>
                  <a:prstClr val="black"/>
                </a:solidFill>
              </a:rPr>
              <a:t>docplayer.pl/47442774-Wyklad-10-estymacja-przedzialowa-przedzialy-ufnosci-dla-sredn.html  </a:t>
            </a:r>
            <a:r>
              <a:rPr lang="pl-PL" sz="1050" dirty="0">
                <a:solidFill>
                  <a:srgbClr val="FF0000"/>
                </a:solidFill>
              </a:rPr>
              <a:t>(str. 22), podr. P. Pusz-s.111</a:t>
            </a:r>
          </a:p>
        </p:txBody>
      </p:sp>
    </p:spTree>
    <p:extLst>
      <p:ext uri="{BB962C8B-B14F-4D97-AF65-F5344CB8AC3E}">
        <p14:creationId xmlns:p14="http://schemas.microsoft.com/office/powerpoint/2010/main" val="599753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48680"/>
            <a:ext cx="7609541" cy="1088068"/>
          </a:xfrm>
        </p:spPr>
        <p:txBody>
          <a:bodyPr>
            <a:normAutofit/>
          </a:bodyPr>
          <a:lstStyle/>
          <a:p>
            <a:pPr algn="ctr"/>
            <a:r>
              <a:rPr lang="pl-PL" sz="2200" b="1" dirty="0">
                <a:ea typeface="+mn-ea"/>
                <a:cs typeface="+mn-cs"/>
              </a:rPr>
              <a:t>Przedział ufności </a:t>
            </a:r>
            <a:br>
              <a:rPr lang="pl-PL" sz="2200" b="1" dirty="0">
                <a:ea typeface="+mn-ea"/>
                <a:cs typeface="+mn-cs"/>
              </a:rPr>
            </a:br>
            <a:r>
              <a:rPr lang="pl-PL" sz="2200" b="1" dirty="0">
                <a:ea typeface="+mn-ea"/>
                <a:cs typeface="+mn-cs"/>
              </a:rPr>
              <a:t>dla wariancji i odchylenia standardowego</a:t>
            </a:r>
          </a:p>
        </p:txBody>
      </p:sp>
      <mc:AlternateContent xmlns:mc="http://schemas.openxmlformats.org/markup-compatibility/2006" xmlns:a14="http://schemas.microsoft.com/office/drawing/2010/main">
        <mc:Choice Requires="a14">
          <p:sp>
            <p:nvSpPr>
              <p:cNvPr id="3" name="Symbol zastępczy zawartości 2"/>
              <p:cNvSpPr>
                <a:spLocks noGrp="1"/>
              </p:cNvSpPr>
              <p:nvPr>
                <p:ph idx="1"/>
              </p:nvPr>
            </p:nvSpPr>
            <p:spPr>
              <a:xfrm>
                <a:off x="500353" y="1636748"/>
                <a:ext cx="7867290" cy="3017520"/>
              </a:xfrm>
            </p:spPr>
            <p:txBody>
              <a:bodyPr>
                <a:noAutofit/>
              </a:bodyPr>
              <a:lstStyle/>
              <a:p>
                <a:pPr algn="just">
                  <a:lnSpc>
                    <a:spcPct val="100000"/>
                  </a:lnSpc>
                </a:pPr>
                <a:r>
                  <a:rPr lang="pl-PL" dirty="0">
                    <a:solidFill>
                      <a:schemeClr val="tx1"/>
                    </a:solidFill>
                  </a:rPr>
                  <a:t>Przedział ufności dla wariancji można zbudować, gdy rozkład badanej cechy jest normalny (lub zbliżony do normalnego).</a:t>
                </a:r>
              </a:p>
              <a:p>
                <a:pPr algn="just">
                  <a:lnSpc>
                    <a:spcPct val="100000"/>
                  </a:lnSpc>
                </a:pPr>
                <a:r>
                  <a:rPr lang="pl-PL" dirty="0">
                    <a:solidFill>
                      <a:schemeClr val="tx1"/>
                    </a:solidFill>
                  </a:rPr>
                  <a:t>W zależności od liczności próby (</a:t>
                </a:r>
                <a14:m>
                  <m:oMath xmlns:m="http://schemas.openxmlformats.org/officeDocument/2006/math">
                    <m:r>
                      <a:rPr lang="pl-PL" i="1" dirty="0">
                        <a:solidFill>
                          <a:schemeClr val="tx1"/>
                        </a:solidFill>
                        <a:latin typeface="Cambria Math" panose="02040503050406030204" pitchFamily="18" charset="0"/>
                      </a:rPr>
                      <m:t>𝑛</m:t>
                    </m:r>
                    <m:r>
                      <a:rPr lang="pl-PL" i="1" dirty="0">
                        <a:solidFill>
                          <a:schemeClr val="tx1"/>
                        </a:solidFill>
                        <a:latin typeface="Cambria Math" panose="02040503050406030204" pitchFamily="18" charset="0"/>
                        <a:ea typeface="Cambria Math" panose="02040503050406030204" pitchFamily="18" charset="0"/>
                      </a:rPr>
                      <m:t>≤</m:t>
                    </m:r>
                  </m:oMath>
                </a14:m>
                <a:r>
                  <a:rPr lang="pl-PL" dirty="0">
                    <a:solidFill>
                      <a:schemeClr val="tx1"/>
                    </a:solidFill>
                  </a:rPr>
                  <a:t>30 - próba mała, </a:t>
                </a:r>
                <a14:m>
                  <m:oMath xmlns:m="http://schemas.openxmlformats.org/officeDocument/2006/math">
                    <m:r>
                      <a:rPr lang="pl-PL" i="1" dirty="0">
                        <a:solidFill>
                          <a:schemeClr val="tx1"/>
                        </a:solidFill>
                        <a:latin typeface="Cambria Math" panose="02040503050406030204" pitchFamily="18" charset="0"/>
                      </a:rPr>
                      <m:t>𝑛</m:t>
                    </m:r>
                    <m:r>
                      <a:rPr lang="pl-PL" dirty="0">
                        <a:solidFill>
                          <a:schemeClr val="tx1"/>
                        </a:solidFill>
                        <a:latin typeface="Cambria Math" panose="02040503050406030204" pitchFamily="18" charset="0"/>
                        <a:ea typeface="Cambria Math" panose="02040503050406030204" pitchFamily="18" charset="0"/>
                      </a:rPr>
                      <m:t>&gt;</m:t>
                    </m:r>
                  </m:oMath>
                </a14:m>
                <a:r>
                  <a:rPr lang="pl-PL" dirty="0">
                    <a:solidFill>
                      <a:schemeClr val="tx1"/>
                    </a:solidFill>
                  </a:rPr>
                  <a:t>30 - próba duża) wyróżnia się dwa modele wyznaczania przedziału ufności. Przedział ten budujemy w oparciu o rozkład statystyki s</a:t>
                </a:r>
                <a:r>
                  <a:rPr lang="pl-PL" baseline="30000" dirty="0">
                    <a:solidFill>
                      <a:schemeClr val="tx1"/>
                    </a:solidFill>
                  </a:rPr>
                  <a:t>2</a:t>
                </a:r>
                <a:r>
                  <a:rPr lang="pl-PL" dirty="0">
                    <a:solidFill>
                      <a:schemeClr val="tx1"/>
                    </a:solidFill>
                  </a:rPr>
                  <a:t> (tzn. </a:t>
                </a:r>
                <a:r>
                  <a:rPr lang="pl-PL" b="1" dirty="0">
                    <a:solidFill>
                      <a:schemeClr val="tx1"/>
                    </a:solidFill>
                  </a:rPr>
                  <a:t>rozkład chi-kwadrat</a:t>
                </a:r>
                <a:r>
                  <a:rPr lang="pl-PL" dirty="0">
                    <a:solidFill>
                      <a:schemeClr val="tx1"/>
                    </a:solidFill>
                  </a:rPr>
                  <a:t>), bądź też o jej rozkład graniczny (rozkład normalny).  </a:t>
                </a:r>
              </a:p>
            </p:txBody>
          </p:sp>
        </mc:Choice>
        <mc:Fallback xmlns="">
          <p:sp>
            <p:nvSpPr>
              <p:cNvPr id="3" name="Symbol zastępczy zawartości 2"/>
              <p:cNvSpPr>
                <a:spLocks noGrp="1" noRot="1" noChangeAspect="1" noMove="1" noResize="1" noEditPoints="1" noAdjustHandles="1" noChangeArrowheads="1" noChangeShapeType="1" noTextEdit="1"/>
              </p:cNvSpPr>
              <p:nvPr>
                <p:ph idx="1"/>
              </p:nvPr>
            </p:nvSpPr>
            <p:spPr>
              <a:xfrm>
                <a:off x="500353" y="1636748"/>
                <a:ext cx="7867290" cy="3017520"/>
              </a:xfrm>
              <a:blipFill>
                <a:blip r:embed="rId2"/>
                <a:stretch>
                  <a:fillRect l="-155" t="-1212" r="-620"/>
                </a:stretch>
              </a:blipFill>
            </p:spPr>
            <p:txBody>
              <a:bodyPr/>
              <a:lstStyle/>
              <a:p>
                <a:r>
                  <a:rPr lang="pl-PL">
                    <a:noFill/>
                  </a:rPr>
                  <a:t> </a:t>
                </a:r>
              </a:p>
            </p:txBody>
          </p:sp>
        </mc:Fallback>
      </mc:AlternateContent>
      <p:sp>
        <p:nvSpPr>
          <p:cNvPr id="4" name="Symbol zastępczy numeru slajdu 3"/>
          <p:cNvSpPr>
            <a:spLocks noGrp="1"/>
          </p:cNvSpPr>
          <p:nvPr>
            <p:ph type="sldNum" sz="quarter" idx="12"/>
          </p:nvPr>
        </p:nvSpPr>
        <p:spPr/>
        <p:txBody>
          <a:bodyPr/>
          <a:lstStyle/>
          <a:p>
            <a:fld id="{F91CD1F4-3528-4247-A959-631B12F6D608}" type="slidenum">
              <a:rPr lang="pl-PL" smtClean="0"/>
              <a:t>23</a:t>
            </a:fld>
            <a:endParaRPr lang="pl-PL"/>
          </a:p>
        </p:txBody>
      </p:sp>
      <p:sp>
        <p:nvSpPr>
          <p:cNvPr id="6" name="Prostokąt 5"/>
          <p:cNvSpPr/>
          <p:nvPr/>
        </p:nvSpPr>
        <p:spPr>
          <a:xfrm>
            <a:off x="498980" y="5482330"/>
            <a:ext cx="6665308" cy="646331"/>
          </a:xfrm>
          <a:prstGeom prst="rect">
            <a:avLst/>
          </a:prstGeom>
          <a:solidFill>
            <a:schemeClr val="bg1"/>
          </a:solidFill>
        </p:spPr>
        <p:txBody>
          <a:bodyPr wrap="square">
            <a:spAutoFit/>
          </a:bodyPr>
          <a:lstStyle/>
          <a:p>
            <a:r>
              <a:rPr lang="pl-PL" sz="900" dirty="0">
                <a:solidFill>
                  <a:srgbClr val="FF0000"/>
                </a:solidFill>
              </a:rPr>
              <a:t>http://home.agh.edu.pl/~bartus/index.php?action=dydaktyka&amp;subaction=statystyka&amp;item=przedzialy_ufnosci</a:t>
            </a:r>
          </a:p>
          <a:p>
            <a:endParaRPr lang="pl-PL" sz="900" dirty="0">
              <a:solidFill>
                <a:srgbClr val="FF0000"/>
              </a:solidFill>
            </a:endParaRPr>
          </a:p>
          <a:p>
            <a:r>
              <a:rPr lang="pl-PL" sz="900" dirty="0">
                <a:solidFill>
                  <a:srgbClr val="FF0000"/>
                </a:solidFill>
              </a:rPr>
              <a:t>http://docplayer.pl/58313929-Rachunek-prawdopodobienstwa-i-statystyka-matematyczna-estymacja-przedzialowa-parametrow-strukturalnych-zbiorowosci-generalnej.html</a:t>
            </a:r>
          </a:p>
        </p:txBody>
      </p:sp>
    </p:spTree>
    <p:extLst>
      <p:ext uri="{BB962C8B-B14F-4D97-AF65-F5344CB8AC3E}">
        <p14:creationId xmlns:p14="http://schemas.microsoft.com/office/powerpoint/2010/main" val="1070583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28063" y="332656"/>
            <a:ext cx="7753557" cy="1088068"/>
          </a:xfrm>
        </p:spPr>
        <p:txBody>
          <a:bodyPr>
            <a:normAutofit/>
          </a:bodyPr>
          <a:lstStyle/>
          <a:p>
            <a:pPr algn="ctr"/>
            <a:r>
              <a:rPr lang="pl-PL" sz="2200" b="1" dirty="0">
                <a:ea typeface="+mn-ea"/>
                <a:cs typeface="+mn-cs"/>
              </a:rPr>
              <a:t>Przedział ufności </a:t>
            </a:r>
            <a:br>
              <a:rPr lang="pl-PL" sz="2200" b="1" dirty="0">
                <a:ea typeface="+mn-ea"/>
                <a:cs typeface="+mn-cs"/>
              </a:rPr>
            </a:br>
            <a:r>
              <a:rPr lang="pl-PL" sz="2200" b="1" dirty="0">
                <a:ea typeface="+mn-ea"/>
                <a:cs typeface="+mn-cs"/>
              </a:rPr>
              <a:t>dla wariancji i odchylenia standardowego – model 1</a:t>
            </a:r>
          </a:p>
        </p:txBody>
      </p:sp>
      <mc:AlternateContent xmlns:mc="http://schemas.openxmlformats.org/markup-compatibility/2006" xmlns:a14="http://schemas.microsoft.com/office/drawing/2010/main">
        <mc:Choice Requires="a14">
          <p:sp>
            <p:nvSpPr>
              <p:cNvPr id="3" name="Symbol zastępczy zawartości 2"/>
              <p:cNvSpPr>
                <a:spLocks noGrp="1"/>
              </p:cNvSpPr>
              <p:nvPr>
                <p:ph idx="1"/>
              </p:nvPr>
            </p:nvSpPr>
            <p:spPr>
              <a:xfrm>
                <a:off x="467544" y="1340768"/>
                <a:ext cx="7964338" cy="5400600"/>
              </a:xfrm>
            </p:spPr>
            <p:txBody>
              <a:bodyPr>
                <a:noAutofit/>
              </a:bodyPr>
              <a:lstStyle/>
              <a:p>
                <a:pPr algn="just">
                  <a:lnSpc>
                    <a:spcPct val="100000"/>
                  </a:lnSpc>
                </a:pPr>
                <a:r>
                  <a:rPr lang="pl-PL" dirty="0">
                    <a:solidFill>
                      <a:schemeClr val="tx1"/>
                    </a:solidFill>
                  </a:rPr>
                  <a:t>MODEL 1: </a:t>
                </a:r>
                <a:r>
                  <a:rPr lang="pl-PL" b="1" dirty="0">
                    <a:solidFill>
                      <a:schemeClr val="tx1"/>
                    </a:solidFill>
                  </a:rPr>
                  <a:t>(dla małej liczebności próby; </a:t>
                </a:r>
                <a14:m>
                  <m:oMath xmlns:m="http://schemas.openxmlformats.org/officeDocument/2006/math">
                    <m:r>
                      <a:rPr lang="pl-PL" i="1" dirty="0">
                        <a:solidFill>
                          <a:schemeClr val="tx1"/>
                        </a:solidFill>
                        <a:latin typeface="Cambria Math" panose="02040503050406030204" pitchFamily="18" charset="0"/>
                      </a:rPr>
                      <m:t>𝑛</m:t>
                    </m:r>
                    <m:r>
                      <a:rPr lang="pl-PL" i="1" dirty="0">
                        <a:solidFill>
                          <a:schemeClr val="tx1"/>
                        </a:solidFill>
                        <a:latin typeface="Cambria Math" panose="02040503050406030204" pitchFamily="18" charset="0"/>
                        <a:ea typeface="Cambria Math" panose="02040503050406030204" pitchFamily="18" charset="0"/>
                      </a:rPr>
                      <m:t>≤</m:t>
                    </m:r>
                  </m:oMath>
                </a14:m>
                <a:r>
                  <a:rPr lang="pl-PL" dirty="0">
                    <a:solidFill>
                      <a:schemeClr val="tx1"/>
                    </a:solidFill>
                  </a:rPr>
                  <a:t>30</a:t>
                </a:r>
                <a:r>
                  <a:rPr lang="pl-PL" b="1" dirty="0">
                    <a:solidFill>
                      <a:schemeClr val="tx1"/>
                    </a:solidFill>
                  </a:rPr>
                  <a:t>)</a:t>
                </a:r>
                <a:endParaRPr lang="pl-PL" dirty="0">
                  <a:solidFill>
                    <a:schemeClr val="tx1"/>
                  </a:solidFill>
                </a:endParaRPr>
              </a:p>
              <a:p>
                <a:pPr algn="just">
                  <a:lnSpc>
                    <a:spcPct val="100000"/>
                  </a:lnSpc>
                </a:pPr>
                <a:r>
                  <a:rPr lang="pl-PL" dirty="0">
                    <a:solidFill>
                      <a:schemeClr val="tx1"/>
                    </a:solidFill>
                  </a:rPr>
                  <a:t>Gdy rozkład badanej cechy </a:t>
                </a:r>
                <a14:m>
                  <m:oMath xmlns:m="http://schemas.openxmlformats.org/officeDocument/2006/math">
                    <m:r>
                      <a:rPr lang="pl-PL" i="1" dirty="0">
                        <a:solidFill>
                          <a:schemeClr val="tx1"/>
                        </a:solidFill>
                        <a:latin typeface="Cambria Math" panose="02040503050406030204" pitchFamily="18" charset="0"/>
                      </a:rPr>
                      <m:t>𝑋</m:t>
                    </m:r>
                  </m:oMath>
                </a14:m>
                <a:r>
                  <a:rPr lang="pl-PL" dirty="0">
                    <a:solidFill>
                      <a:schemeClr val="tx1"/>
                    </a:solidFill>
                  </a:rPr>
                  <a:t> w populacji generalnej jest normalny o parametrach </a:t>
                </a:r>
                <a14:m>
                  <m:oMath xmlns:m="http://schemas.openxmlformats.org/officeDocument/2006/math">
                    <m:r>
                      <a:rPr lang="el-GR" i="1" dirty="0">
                        <a:solidFill>
                          <a:schemeClr val="tx1"/>
                        </a:solidFill>
                        <a:latin typeface="Cambria Math" panose="02040503050406030204" pitchFamily="18" charset="0"/>
                      </a:rPr>
                      <m:t>𝜇</m:t>
                    </m:r>
                  </m:oMath>
                </a14:m>
                <a:r>
                  <a:rPr lang="pl-PL" dirty="0">
                    <a:solidFill>
                      <a:schemeClr val="tx1"/>
                    </a:solidFill>
                  </a:rPr>
                  <a:t>, </a:t>
                </a:r>
                <a14:m>
                  <m:oMath xmlns:m="http://schemas.openxmlformats.org/officeDocument/2006/math">
                    <m:r>
                      <a:rPr lang="el-GR" i="1" dirty="0">
                        <a:solidFill>
                          <a:schemeClr val="tx1"/>
                        </a:solidFill>
                        <a:latin typeface="Cambria Math" panose="02040503050406030204" pitchFamily="18" charset="0"/>
                      </a:rPr>
                      <m:t>𝜎</m:t>
                    </m:r>
                  </m:oMath>
                </a14:m>
                <a:r>
                  <a:rPr lang="pl-PL" dirty="0">
                    <a:solidFill>
                      <a:schemeClr val="tx1"/>
                    </a:solidFill>
                  </a:rPr>
                  <a:t> oraz liczebność próby jest mała, wtedy przedziały ufności mają postać:</a:t>
                </a:r>
              </a:p>
              <a:p>
                <a:pPr algn="just">
                  <a:lnSpc>
                    <a:spcPct val="100000"/>
                  </a:lnSpc>
                  <a:buFont typeface="Wingdings" panose="05000000000000000000" pitchFamily="2" charset="2"/>
                  <a:buChar char="§"/>
                </a:pPr>
                <a:r>
                  <a:rPr lang="pl-PL" dirty="0">
                    <a:solidFill>
                      <a:schemeClr val="tx1"/>
                    </a:solidFill>
                  </a:rPr>
                  <a:t>  dla wariancji </a:t>
                </a:r>
                <a14:m>
                  <m:oMath xmlns:m="http://schemas.openxmlformats.org/officeDocument/2006/math">
                    <m:sSup>
                      <m:sSupPr>
                        <m:ctrlPr>
                          <a:rPr lang="el-GR" i="1" dirty="0" smtClean="0">
                            <a:solidFill>
                              <a:schemeClr val="tx1"/>
                            </a:solidFill>
                            <a:latin typeface="Cambria Math" panose="02040503050406030204" pitchFamily="18" charset="0"/>
                          </a:rPr>
                        </m:ctrlPr>
                      </m:sSupPr>
                      <m:e>
                        <m:r>
                          <a:rPr lang="el-GR" i="1" dirty="0">
                            <a:solidFill>
                              <a:schemeClr val="tx1"/>
                            </a:solidFill>
                            <a:latin typeface="Cambria Math" panose="02040503050406030204" pitchFamily="18" charset="0"/>
                          </a:rPr>
                          <m:t>𝜎</m:t>
                        </m:r>
                      </m:e>
                      <m:sup>
                        <m:r>
                          <a:rPr lang="pl-PL" b="0" i="1" dirty="0" smtClean="0">
                            <a:solidFill>
                              <a:schemeClr val="tx1"/>
                            </a:solidFill>
                            <a:latin typeface="Cambria Math" panose="02040503050406030204" pitchFamily="18" charset="0"/>
                          </a:rPr>
                          <m:t>2</m:t>
                        </m:r>
                      </m:sup>
                    </m:sSup>
                  </m:oMath>
                </a14:m>
                <a:r>
                  <a:rPr lang="pl-PL" dirty="0">
                    <a:solidFill>
                      <a:schemeClr val="tx1"/>
                    </a:solidFill>
                  </a:rPr>
                  <a:t>:   </a:t>
                </a:r>
                <a:endParaRPr lang="pl-PL" i="1" dirty="0">
                  <a:solidFill>
                    <a:schemeClr val="tx1"/>
                  </a:solidFill>
                  <a:latin typeface="Cambria Math" panose="02040503050406030204" pitchFamily="18" charset="0"/>
                </a:endParaRPr>
              </a:p>
              <a:p>
                <a:pPr marL="0" indent="0" algn="just">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pl-PL" i="1">
                              <a:solidFill>
                                <a:schemeClr val="tx1"/>
                              </a:solidFill>
                              <a:latin typeface="Cambria Math" panose="02040503050406030204" pitchFamily="18" charset="0"/>
                            </a:rPr>
                          </m:ctrlPr>
                        </m:dPr>
                        <m:e>
                          <m:f>
                            <m:fPr>
                              <m:ctrlPr>
                                <a:rPr lang="pl-PL" i="1">
                                  <a:solidFill>
                                    <a:schemeClr val="tx1"/>
                                  </a:solidFill>
                                  <a:latin typeface="Cambria Math" panose="02040503050406030204" pitchFamily="18" charset="0"/>
                                </a:rPr>
                              </m:ctrlPr>
                            </m:fPr>
                            <m:num>
                              <m:r>
                                <a:rPr lang="pl-PL" i="1">
                                  <a:solidFill>
                                    <a:schemeClr val="tx1"/>
                                  </a:solidFill>
                                  <a:latin typeface="Cambria Math" panose="02040503050406030204" pitchFamily="18" charset="0"/>
                                </a:rPr>
                                <m:t>𝑛</m:t>
                              </m:r>
                              <m:r>
                                <a:rPr lang="pl-PL" i="1">
                                  <a:solidFill>
                                    <a:schemeClr val="tx1"/>
                                  </a:solidFill>
                                  <a:latin typeface="Cambria Math" panose="02040503050406030204" pitchFamily="18" charset="0"/>
                                  <a:ea typeface="Cambria Math" panose="02040503050406030204" pitchFamily="18" charset="0"/>
                                </a:rPr>
                                <m:t>∙</m:t>
                              </m:r>
                              <m:sSup>
                                <m:sSupPr>
                                  <m:ctrlPr>
                                    <a:rPr lang="pl-PL" i="1">
                                      <a:solidFill>
                                        <a:schemeClr val="tx1"/>
                                      </a:solidFill>
                                      <a:latin typeface="Cambria Math" panose="02040503050406030204" pitchFamily="18" charset="0"/>
                                      <a:ea typeface="Cambria Math" panose="02040503050406030204" pitchFamily="18" charset="0"/>
                                    </a:rPr>
                                  </m:ctrlPr>
                                </m:sSupPr>
                                <m:e>
                                  <m:r>
                                    <a:rPr lang="pl-PL" i="1">
                                      <a:solidFill>
                                        <a:schemeClr val="tx1"/>
                                      </a:solidFill>
                                      <a:latin typeface="Cambria Math" panose="02040503050406030204" pitchFamily="18" charset="0"/>
                                      <a:ea typeface="Cambria Math" panose="02040503050406030204" pitchFamily="18" charset="0"/>
                                    </a:rPr>
                                    <m:t>𝑠</m:t>
                                  </m:r>
                                </m:e>
                                <m:sup>
                                  <m:r>
                                    <a:rPr lang="pl-PL" i="1">
                                      <a:solidFill>
                                        <a:schemeClr val="tx1"/>
                                      </a:solidFill>
                                      <a:latin typeface="Cambria Math" panose="02040503050406030204" pitchFamily="18" charset="0"/>
                                      <a:ea typeface="Cambria Math" panose="02040503050406030204" pitchFamily="18" charset="0"/>
                                    </a:rPr>
                                    <m:t>2</m:t>
                                  </m:r>
                                </m:sup>
                              </m:sSup>
                            </m:num>
                            <m:den>
                              <m:sSubSup>
                                <m:sSubSupPr>
                                  <m:ctrlPr>
                                    <a:rPr lang="pl-PL" i="1">
                                      <a:solidFill>
                                        <a:schemeClr val="tx1"/>
                                      </a:solidFill>
                                      <a:latin typeface="Cambria Math" panose="02040503050406030204" pitchFamily="18" charset="0"/>
                                    </a:rPr>
                                  </m:ctrlPr>
                                </m:sSubSupPr>
                                <m:e>
                                  <m:r>
                                    <a:rPr lang="el-GR" i="1">
                                      <a:solidFill>
                                        <a:schemeClr val="tx1"/>
                                      </a:solidFill>
                                      <a:latin typeface="Cambria Math" panose="02040503050406030204" pitchFamily="18" charset="0"/>
                                    </a:rPr>
                                    <m:t>𝜒</m:t>
                                  </m:r>
                                </m:e>
                                <m:sub>
                                  <m:d>
                                    <m:dPr>
                                      <m:ctrlPr>
                                        <a:rPr lang="pl-PL" i="1">
                                          <a:solidFill>
                                            <a:schemeClr val="tx1"/>
                                          </a:solidFill>
                                          <a:latin typeface="Cambria Math" panose="02040503050406030204" pitchFamily="18" charset="0"/>
                                        </a:rPr>
                                      </m:ctrlPr>
                                    </m:dPr>
                                    <m:e>
                                      <m:box>
                                        <m:boxPr>
                                          <m:ctrlPr>
                                            <a:rPr lang="pl-PL" i="1">
                                              <a:solidFill>
                                                <a:schemeClr val="tx1"/>
                                              </a:solidFill>
                                              <a:latin typeface="Cambria Math" panose="02040503050406030204" pitchFamily="18" charset="0"/>
                                            </a:rPr>
                                          </m:ctrlPr>
                                        </m:boxPr>
                                        <m:e>
                                          <m:argPr>
                                            <m:argSz m:val="-1"/>
                                          </m:argPr>
                                          <m:r>
                                            <m:rPr>
                                              <m:brk m:alnAt="63"/>
                                            </m:rPr>
                                            <a:rPr lang="pl-PL" i="1">
                                              <a:solidFill>
                                                <a:schemeClr val="tx1"/>
                                              </a:solidFill>
                                              <a:latin typeface="Cambria Math" panose="02040503050406030204" pitchFamily="18" charset="0"/>
                                            </a:rPr>
                                            <m:t>1</m:t>
                                          </m:r>
                                          <m:r>
                                            <a:rPr lang="pl-PL" i="1">
                                              <a:solidFill>
                                                <a:schemeClr val="tx1"/>
                                              </a:solidFill>
                                              <a:latin typeface="Cambria Math" panose="02040503050406030204" pitchFamily="18" charset="0"/>
                                            </a:rPr>
                                            <m:t>−</m:t>
                                          </m:r>
                                          <m:f>
                                            <m:fPr>
                                              <m:ctrlPr>
                                                <a:rPr lang="pl-PL" i="1">
                                                  <a:solidFill>
                                                    <a:schemeClr val="tx1"/>
                                                  </a:solidFill>
                                                  <a:latin typeface="Cambria Math" panose="02040503050406030204" pitchFamily="18" charset="0"/>
                                                </a:rPr>
                                              </m:ctrlPr>
                                            </m:fPr>
                                            <m:num>
                                              <m:r>
                                                <a:rPr lang="pl-PL" i="1">
                                                  <a:solidFill>
                                                    <a:schemeClr val="tx1"/>
                                                  </a:solidFill>
                                                  <a:latin typeface="Cambria Math" panose="02040503050406030204" pitchFamily="18" charset="0"/>
                                                  <a:ea typeface="Cambria Math" panose="02040503050406030204" pitchFamily="18" charset="0"/>
                                                </a:rPr>
                                                <m:t>𝛼</m:t>
                                              </m:r>
                                            </m:num>
                                            <m:den>
                                              <m:r>
                                                <a:rPr lang="pl-PL" i="1">
                                                  <a:solidFill>
                                                    <a:schemeClr val="tx1"/>
                                                  </a:solidFill>
                                                  <a:latin typeface="Cambria Math" panose="02040503050406030204" pitchFamily="18" charset="0"/>
                                                </a:rPr>
                                                <m:t>2</m:t>
                                              </m:r>
                                            </m:den>
                                          </m:f>
                                        </m:e>
                                      </m:box>
                                      <m:r>
                                        <a:rPr lang="pl-PL" i="1">
                                          <a:solidFill>
                                            <a:schemeClr val="tx1"/>
                                          </a:solidFill>
                                          <a:latin typeface="Cambria Math" panose="02040503050406030204" pitchFamily="18" charset="0"/>
                                        </a:rPr>
                                        <m:t>,</m:t>
                                      </m:r>
                                      <m:r>
                                        <a:rPr lang="pl-PL" i="1">
                                          <a:solidFill>
                                            <a:schemeClr val="tx1"/>
                                          </a:solidFill>
                                          <a:latin typeface="Cambria Math" panose="02040503050406030204" pitchFamily="18" charset="0"/>
                                        </a:rPr>
                                        <m:t>𝑛</m:t>
                                      </m:r>
                                      <m:r>
                                        <a:rPr lang="pl-PL" i="1">
                                          <a:solidFill>
                                            <a:schemeClr val="tx1"/>
                                          </a:solidFill>
                                          <a:latin typeface="Cambria Math" panose="02040503050406030204" pitchFamily="18" charset="0"/>
                                        </a:rPr>
                                        <m:t>−1</m:t>
                                      </m:r>
                                    </m:e>
                                  </m:d>
                                </m:sub>
                                <m:sup>
                                  <m:r>
                                    <a:rPr lang="el-GR" i="1">
                                      <a:solidFill>
                                        <a:schemeClr val="tx1"/>
                                      </a:solidFill>
                                      <a:latin typeface="Cambria Math" panose="02040503050406030204" pitchFamily="18" charset="0"/>
                                    </a:rPr>
                                    <m:t>2</m:t>
                                  </m:r>
                                </m:sup>
                              </m:sSubSup>
                            </m:den>
                          </m:f>
                          <m:r>
                            <a:rPr lang="pl-PL" i="1">
                              <a:solidFill>
                                <a:schemeClr val="tx1"/>
                              </a:solidFill>
                              <a:latin typeface="Cambria Math" panose="02040503050406030204" pitchFamily="18" charset="0"/>
                            </a:rPr>
                            <m:t> ;</m:t>
                          </m:r>
                          <m:f>
                            <m:fPr>
                              <m:ctrlPr>
                                <a:rPr lang="pl-PL" i="1">
                                  <a:solidFill>
                                    <a:schemeClr val="tx1"/>
                                  </a:solidFill>
                                  <a:latin typeface="Cambria Math" panose="02040503050406030204" pitchFamily="18" charset="0"/>
                                </a:rPr>
                              </m:ctrlPr>
                            </m:fPr>
                            <m:num>
                              <m:r>
                                <a:rPr lang="pl-PL" i="1">
                                  <a:solidFill>
                                    <a:schemeClr val="tx1"/>
                                  </a:solidFill>
                                  <a:latin typeface="Cambria Math" panose="02040503050406030204" pitchFamily="18" charset="0"/>
                                </a:rPr>
                                <m:t>𝑛</m:t>
                              </m:r>
                              <m:r>
                                <a:rPr lang="pl-PL" i="1">
                                  <a:solidFill>
                                    <a:schemeClr val="tx1"/>
                                  </a:solidFill>
                                  <a:latin typeface="Cambria Math" panose="02040503050406030204" pitchFamily="18" charset="0"/>
                                  <a:ea typeface="Cambria Math" panose="02040503050406030204" pitchFamily="18" charset="0"/>
                                </a:rPr>
                                <m:t>∙</m:t>
                              </m:r>
                              <m:sSup>
                                <m:sSupPr>
                                  <m:ctrlPr>
                                    <a:rPr lang="pl-PL" i="1">
                                      <a:solidFill>
                                        <a:schemeClr val="tx1"/>
                                      </a:solidFill>
                                      <a:latin typeface="Cambria Math" panose="02040503050406030204" pitchFamily="18" charset="0"/>
                                      <a:ea typeface="Cambria Math" panose="02040503050406030204" pitchFamily="18" charset="0"/>
                                    </a:rPr>
                                  </m:ctrlPr>
                                </m:sSupPr>
                                <m:e>
                                  <m:r>
                                    <a:rPr lang="pl-PL" i="1">
                                      <a:solidFill>
                                        <a:schemeClr val="tx1"/>
                                      </a:solidFill>
                                      <a:latin typeface="Cambria Math" panose="02040503050406030204" pitchFamily="18" charset="0"/>
                                      <a:ea typeface="Cambria Math" panose="02040503050406030204" pitchFamily="18" charset="0"/>
                                    </a:rPr>
                                    <m:t>𝑠</m:t>
                                  </m:r>
                                </m:e>
                                <m:sup>
                                  <m:r>
                                    <a:rPr lang="pl-PL" i="1">
                                      <a:solidFill>
                                        <a:schemeClr val="tx1"/>
                                      </a:solidFill>
                                      <a:latin typeface="Cambria Math" panose="02040503050406030204" pitchFamily="18" charset="0"/>
                                      <a:ea typeface="Cambria Math" panose="02040503050406030204" pitchFamily="18" charset="0"/>
                                    </a:rPr>
                                    <m:t>2</m:t>
                                  </m:r>
                                </m:sup>
                              </m:sSup>
                            </m:num>
                            <m:den>
                              <m:sSubSup>
                                <m:sSubSupPr>
                                  <m:ctrlPr>
                                    <a:rPr lang="pl-PL" i="1">
                                      <a:solidFill>
                                        <a:schemeClr val="tx1"/>
                                      </a:solidFill>
                                      <a:latin typeface="Cambria Math" panose="02040503050406030204" pitchFamily="18" charset="0"/>
                                    </a:rPr>
                                  </m:ctrlPr>
                                </m:sSubSupPr>
                                <m:e>
                                  <m:r>
                                    <a:rPr lang="el-GR" i="1">
                                      <a:solidFill>
                                        <a:schemeClr val="tx1"/>
                                      </a:solidFill>
                                      <a:latin typeface="Cambria Math" panose="02040503050406030204" pitchFamily="18" charset="0"/>
                                    </a:rPr>
                                    <m:t>𝜒</m:t>
                                  </m:r>
                                </m:e>
                                <m:sub>
                                  <m:d>
                                    <m:dPr>
                                      <m:ctrlPr>
                                        <a:rPr lang="pl-PL" i="1">
                                          <a:solidFill>
                                            <a:schemeClr val="tx1"/>
                                          </a:solidFill>
                                          <a:latin typeface="Cambria Math" panose="02040503050406030204" pitchFamily="18" charset="0"/>
                                        </a:rPr>
                                      </m:ctrlPr>
                                    </m:dPr>
                                    <m:e>
                                      <m:box>
                                        <m:boxPr>
                                          <m:ctrlPr>
                                            <a:rPr lang="pl-PL" i="1">
                                              <a:solidFill>
                                                <a:schemeClr val="tx1"/>
                                              </a:solidFill>
                                              <a:latin typeface="Cambria Math" panose="02040503050406030204" pitchFamily="18" charset="0"/>
                                            </a:rPr>
                                          </m:ctrlPr>
                                        </m:boxPr>
                                        <m:e>
                                          <m:argPr>
                                            <m:argSz m:val="-1"/>
                                          </m:argPr>
                                          <m:f>
                                            <m:fPr>
                                              <m:ctrlPr>
                                                <a:rPr lang="pl-PL" i="1">
                                                  <a:solidFill>
                                                    <a:schemeClr val="tx1"/>
                                                  </a:solidFill>
                                                  <a:latin typeface="Cambria Math" panose="02040503050406030204" pitchFamily="18" charset="0"/>
                                                </a:rPr>
                                              </m:ctrlPr>
                                            </m:fPr>
                                            <m:num>
                                              <m:r>
                                                <a:rPr lang="pl-PL" i="1">
                                                  <a:solidFill>
                                                    <a:schemeClr val="tx1"/>
                                                  </a:solidFill>
                                                  <a:latin typeface="Cambria Math" panose="02040503050406030204" pitchFamily="18" charset="0"/>
                                                  <a:ea typeface="Cambria Math" panose="02040503050406030204" pitchFamily="18" charset="0"/>
                                                </a:rPr>
                                                <m:t>𝛼</m:t>
                                              </m:r>
                                            </m:num>
                                            <m:den>
                                              <m:r>
                                                <a:rPr lang="pl-PL" i="1">
                                                  <a:solidFill>
                                                    <a:schemeClr val="tx1"/>
                                                  </a:solidFill>
                                                  <a:latin typeface="Cambria Math" panose="02040503050406030204" pitchFamily="18" charset="0"/>
                                                </a:rPr>
                                                <m:t>2</m:t>
                                              </m:r>
                                            </m:den>
                                          </m:f>
                                        </m:e>
                                      </m:box>
                                      <m:r>
                                        <a:rPr lang="pl-PL" i="1">
                                          <a:solidFill>
                                            <a:schemeClr val="tx1"/>
                                          </a:solidFill>
                                          <a:latin typeface="Cambria Math" panose="02040503050406030204" pitchFamily="18" charset="0"/>
                                        </a:rPr>
                                        <m:t>,</m:t>
                                      </m:r>
                                      <m:r>
                                        <a:rPr lang="pl-PL" i="1">
                                          <a:solidFill>
                                            <a:schemeClr val="tx1"/>
                                          </a:solidFill>
                                          <a:latin typeface="Cambria Math" panose="02040503050406030204" pitchFamily="18" charset="0"/>
                                        </a:rPr>
                                        <m:t>𝑛</m:t>
                                      </m:r>
                                      <m:r>
                                        <a:rPr lang="pl-PL" i="1">
                                          <a:solidFill>
                                            <a:schemeClr val="tx1"/>
                                          </a:solidFill>
                                          <a:latin typeface="Cambria Math" panose="02040503050406030204" pitchFamily="18" charset="0"/>
                                        </a:rPr>
                                        <m:t>−1</m:t>
                                      </m:r>
                                    </m:e>
                                  </m:d>
                                </m:sub>
                                <m:sup>
                                  <m:r>
                                    <a:rPr lang="el-GR" i="1">
                                      <a:solidFill>
                                        <a:schemeClr val="tx1"/>
                                      </a:solidFill>
                                      <a:latin typeface="Cambria Math" panose="02040503050406030204" pitchFamily="18" charset="0"/>
                                    </a:rPr>
                                    <m:t>2</m:t>
                                  </m:r>
                                </m:sup>
                              </m:sSubSup>
                            </m:den>
                          </m:f>
                        </m:e>
                      </m:d>
                    </m:oMath>
                  </m:oMathPara>
                </a14:m>
                <a:endParaRPr lang="pl-PL" dirty="0">
                  <a:solidFill>
                    <a:schemeClr val="tx1"/>
                  </a:solidFill>
                </a:endParaRPr>
              </a:p>
              <a:p>
                <a:pPr algn="just">
                  <a:lnSpc>
                    <a:spcPct val="100000"/>
                  </a:lnSpc>
                  <a:buFont typeface="Wingdings" panose="05000000000000000000" pitchFamily="2" charset="2"/>
                  <a:buChar char="§"/>
                </a:pPr>
                <a:r>
                  <a:rPr lang="pl-PL" dirty="0">
                    <a:solidFill>
                      <a:schemeClr val="tx1"/>
                    </a:solidFill>
                  </a:rPr>
                  <a:t>  dla odchylenia standardowego </a:t>
                </a:r>
                <a14:m>
                  <m:oMath xmlns:m="http://schemas.openxmlformats.org/officeDocument/2006/math">
                    <m:r>
                      <a:rPr lang="el-GR" i="1" dirty="0">
                        <a:solidFill>
                          <a:schemeClr val="tx1"/>
                        </a:solidFill>
                        <a:latin typeface="Cambria Math" panose="02040503050406030204" pitchFamily="18" charset="0"/>
                      </a:rPr>
                      <m:t>𝜎</m:t>
                    </m:r>
                  </m:oMath>
                </a14:m>
                <a:r>
                  <a:rPr lang="pl-PL" dirty="0">
                    <a:solidFill>
                      <a:schemeClr val="tx1"/>
                    </a:solidFill>
                  </a:rPr>
                  <a:t>:   </a:t>
                </a:r>
                <a:endParaRPr lang="pl-PL" i="1" dirty="0">
                  <a:solidFill>
                    <a:schemeClr val="tx1"/>
                  </a:solidFill>
                  <a:latin typeface="Cambria Math" panose="02040503050406030204" pitchFamily="18" charset="0"/>
                </a:endParaRPr>
              </a:p>
              <a:p>
                <a:pPr marL="0" indent="0" algn="just">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pl-PL" i="1">
                              <a:solidFill>
                                <a:schemeClr val="tx1"/>
                              </a:solidFill>
                              <a:latin typeface="Cambria Math" panose="02040503050406030204" pitchFamily="18" charset="0"/>
                            </a:rPr>
                          </m:ctrlPr>
                        </m:dPr>
                        <m:e>
                          <m:rad>
                            <m:radPr>
                              <m:degHide m:val="on"/>
                              <m:ctrlPr>
                                <a:rPr lang="pl-PL" i="1">
                                  <a:solidFill>
                                    <a:schemeClr val="tx1"/>
                                  </a:solidFill>
                                  <a:latin typeface="Cambria Math" panose="02040503050406030204" pitchFamily="18" charset="0"/>
                                </a:rPr>
                              </m:ctrlPr>
                            </m:radPr>
                            <m:deg/>
                            <m:e>
                              <m:f>
                                <m:fPr>
                                  <m:ctrlPr>
                                    <a:rPr lang="pl-PL" i="1">
                                      <a:solidFill>
                                        <a:schemeClr val="tx1"/>
                                      </a:solidFill>
                                      <a:latin typeface="Cambria Math" panose="02040503050406030204" pitchFamily="18" charset="0"/>
                                    </a:rPr>
                                  </m:ctrlPr>
                                </m:fPr>
                                <m:num>
                                  <m:r>
                                    <a:rPr lang="pl-PL" i="1">
                                      <a:solidFill>
                                        <a:schemeClr val="tx1"/>
                                      </a:solidFill>
                                      <a:latin typeface="Cambria Math" panose="02040503050406030204" pitchFamily="18" charset="0"/>
                                    </a:rPr>
                                    <m:t>𝑛</m:t>
                                  </m:r>
                                </m:num>
                                <m:den>
                                  <m:sSubSup>
                                    <m:sSubSupPr>
                                      <m:ctrlPr>
                                        <a:rPr lang="pl-PL" i="1">
                                          <a:solidFill>
                                            <a:schemeClr val="tx1"/>
                                          </a:solidFill>
                                          <a:latin typeface="Cambria Math" panose="02040503050406030204" pitchFamily="18" charset="0"/>
                                        </a:rPr>
                                      </m:ctrlPr>
                                    </m:sSubSupPr>
                                    <m:e>
                                      <m:r>
                                        <a:rPr lang="el-GR" i="1">
                                          <a:solidFill>
                                            <a:schemeClr val="tx1"/>
                                          </a:solidFill>
                                          <a:latin typeface="Cambria Math" panose="02040503050406030204" pitchFamily="18" charset="0"/>
                                        </a:rPr>
                                        <m:t>𝜒</m:t>
                                      </m:r>
                                    </m:e>
                                    <m:sub>
                                      <m:d>
                                        <m:dPr>
                                          <m:ctrlPr>
                                            <a:rPr lang="pl-PL" i="1">
                                              <a:solidFill>
                                                <a:schemeClr val="tx1"/>
                                              </a:solidFill>
                                              <a:latin typeface="Cambria Math" panose="02040503050406030204" pitchFamily="18" charset="0"/>
                                            </a:rPr>
                                          </m:ctrlPr>
                                        </m:dPr>
                                        <m:e>
                                          <m:r>
                                            <a:rPr lang="pl-PL" i="1">
                                              <a:solidFill>
                                                <a:schemeClr val="tx1"/>
                                              </a:solidFill>
                                              <a:latin typeface="Cambria Math" panose="02040503050406030204" pitchFamily="18" charset="0"/>
                                            </a:rPr>
                                            <m:t>1−</m:t>
                                          </m:r>
                                          <m:box>
                                            <m:boxPr>
                                              <m:ctrlPr>
                                                <a:rPr lang="pl-PL" i="1">
                                                  <a:solidFill>
                                                    <a:schemeClr val="tx1"/>
                                                  </a:solidFill>
                                                  <a:latin typeface="Cambria Math" panose="02040503050406030204" pitchFamily="18" charset="0"/>
                                                </a:rPr>
                                              </m:ctrlPr>
                                            </m:boxPr>
                                            <m:e>
                                              <m:argPr>
                                                <m:argSz m:val="-1"/>
                                              </m:argPr>
                                              <m:f>
                                                <m:fPr>
                                                  <m:ctrlPr>
                                                    <a:rPr lang="pl-PL" i="1">
                                                      <a:solidFill>
                                                        <a:schemeClr val="tx1"/>
                                                      </a:solidFill>
                                                      <a:latin typeface="Cambria Math" panose="02040503050406030204" pitchFamily="18" charset="0"/>
                                                    </a:rPr>
                                                  </m:ctrlPr>
                                                </m:fPr>
                                                <m:num>
                                                  <m:r>
                                                    <a:rPr lang="pl-PL" i="1">
                                                      <a:solidFill>
                                                        <a:schemeClr val="tx1"/>
                                                      </a:solidFill>
                                                      <a:latin typeface="Cambria Math" panose="02040503050406030204" pitchFamily="18" charset="0"/>
                                                      <a:ea typeface="Cambria Math" panose="02040503050406030204" pitchFamily="18" charset="0"/>
                                                    </a:rPr>
                                                    <m:t>𝛼</m:t>
                                                  </m:r>
                                                </m:num>
                                                <m:den>
                                                  <m:r>
                                                    <a:rPr lang="pl-PL" i="1">
                                                      <a:solidFill>
                                                        <a:schemeClr val="tx1"/>
                                                      </a:solidFill>
                                                      <a:latin typeface="Cambria Math" panose="02040503050406030204" pitchFamily="18" charset="0"/>
                                                    </a:rPr>
                                                    <m:t>2</m:t>
                                                  </m:r>
                                                </m:den>
                                              </m:f>
                                            </m:e>
                                          </m:box>
                                          <m:r>
                                            <a:rPr lang="pl-PL" i="1">
                                              <a:solidFill>
                                                <a:schemeClr val="tx1"/>
                                              </a:solidFill>
                                              <a:latin typeface="Cambria Math" panose="02040503050406030204" pitchFamily="18" charset="0"/>
                                            </a:rPr>
                                            <m:t>,</m:t>
                                          </m:r>
                                          <m:r>
                                            <a:rPr lang="pl-PL" i="1">
                                              <a:solidFill>
                                                <a:schemeClr val="tx1"/>
                                              </a:solidFill>
                                              <a:latin typeface="Cambria Math" panose="02040503050406030204" pitchFamily="18" charset="0"/>
                                            </a:rPr>
                                            <m:t>𝑛</m:t>
                                          </m:r>
                                          <m:r>
                                            <a:rPr lang="pl-PL" i="1">
                                              <a:solidFill>
                                                <a:schemeClr val="tx1"/>
                                              </a:solidFill>
                                              <a:latin typeface="Cambria Math" panose="02040503050406030204" pitchFamily="18" charset="0"/>
                                            </a:rPr>
                                            <m:t>−1</m:t>
                                          </m:r>
                                        </m:e>
                                      </m:d>
                                    </m:sub>
                                    <m:sup>
                                      <m:r>
                                        <a:rPr lang="el-GR" i="1">
                                          <a:solidFill>
                                            <a:schemeClr val="tx1"/>
                                          </a:solidFill>
                                          <a:latin typeface="Cambria Math" panose="02040503050406030204" pitchFamily="18" charset="0"/>
                                        </a:rPr>
                                        <m:t>2</m:t>
                                      </m:r>
                                    </m:sup>
                                  </m:sSubSup>
                                </m:den>
                              </m:f>
                            </m:e>
                          </m:rad>
                          <m:r>
                            <a:rPr lang="pl-PL" i="1">
                              <a:solidFill>
                                <a:schemeClr val="tx1"/>
                              </a:solidFill>
                              <a:latin typeface="Cambria Math" panose="02040503050406030204" pitchFamily="18" charset="0"/>
                              <a:ea typeface="Cambria Math" panose="02040503050406030204" pitchFamily="18" charset="0"/>
                            </a:rPr>
                            <m:t>∙</m:t>
                          </m:r>
                          <m:r>
                            <a:rPr lang="pl-PL" i="1">
                              <a:solidFill>
                                <a:schemeClr val="tx1"/>
                              </a:solidFill>
                              <a:latin typeface="Cambria Math" panose="02040503050406030204" pitchFamily="18" charset="0"/>
                            </a:rPr>
                            <m:t>𝑠</m:t>
                          </m:r>
                          <m:r>
                            <a:rPr lang="pl-PL" i="1">
                              <a:solidFill>
                                <a:schemeClr val="tx1"/>
                              </a:solidFill>
                              <a:latin typeface="Cambria Math" panose="02040503050406030204" pitchFamily="18" charset="0"/>
                            </a:rPr>
                            <m:t>;</m:t>
                          </m:r>
                          <m:rad>
                            <m:radPr>
                              <m:degHide m:val="on"/>
                              <m:ctrlPr>
                                <a:rPr lang="pl-PL" i="1">
                                  <a:solidFill>
                                    <a:schemeClr val="tx1"/>
                                  </a:solidFill>
                                  <a:latin typeface="Cambria Math" panose="02040503050406030204" pitchFamily="18" charset="0"/>
                                </a:rPr>
                              </m:ctrlPr>
                            </m:radPr>
                            <m:deg/>
                            <m:e>
                              <m:f>
                                <m:fPr>
                                  <m:ctrlPr>
                                    <a:rPr lang="pl-PL" i="1">
                                      <a:solidFill>
                                        <a:schemeClr val="tx1"/>
                                      </a:solidFill>
                                      <a:latin typeface="Cambria Math" panose="02040503050406030204" pitchFamily="18" charset="0"/>
                                    </a:rPr>
                                  </m:ctrlPr>
                                </m:fPr>
                                <m:num>
                                  <m:r>
                                    <a:rPr lang="pl-PL" i="1">
                                      <a:solidFill>
                                        <a:schemeClr val="tx1"/>
                                      </a:solidFill>
                                      <a:latin typeface="Cambria Math" panose="02040503050406030204" pitchFamily="18" charset="0"/>
                                    </a:rPr>
                                    <m:t>𝑛</m:t>
                                  </m:r>
                                </m:num>
                                <m:den>
                                  <m:sSubSup>
                                    <m:sSubSupPr>
                                      <m:ctrlPr>
                                        <a:rPr lang="pl-PL" i="1">
                                          <a:solidFill>
                                            <a:schemeClr val="tx1"/>
                                          </a:solidFill>
                                          <a:latin typeface="Cambria Math" panose="02040503050406030204" pitchFamily="18" charset="0"/>
                                        </a:rPr>
                                      </m:ctrlPr>
                                    </m:sSubSupPr>
                                    <m:e>
                                      <m:r>
                                        <a:rPr lang="el-GR" i="1">
                                          <a:solidFill>
                                            <a:schemeClr val="tx1"/>
                                          </a:solidFill>
                                          <a:latin typeface="Cambria Math" panose="02040503050406030204" pitchFamily="18" charset="0"/>
                                        </a:rPr>
                                        <m:t>𝜒</m:t>
                                      </m:r>
                                    </m:e>
                                    <m:sub>
                                      <m:d>
                                        <m:dPr>
                                          <m:ctrlPr>
                                            <a:rPr lang="pl-PL" i="1">
                                              <a:solidFill>
                                                <a:schemeClr val="tx1"/>
                                              </a:solidFill>
                                              <a:latin typeface="Cambria Math" panose="02040503050406030204" pitchFamily="18" charset="0"/>
                                            </a:rPr>
                                          </m:ctrlPr>
                                        </m:dPr>
                                        <m:e>
                                          <m:box>
                                            <m:boxPr>
                                              <m:ctrlPr>
                                                <a:rPr lang="pl-PL" i="1">
                                                  <a:solidFill>
                                                    <a:schemeClr val="tx1"/>
                                                  </a:solidFill>
                                                  <a:latin typeface="Cambria Math" panose="02040503050406030204" pitchFamily="18" charset="0"/>
                                                </a:rPr>
                                              </m:ctrlPr>
                                            </m:boxPr>
                                            <m:e>
                                              <m:argPr>
                                                <m:argSz m:val="-1"/>
                                              </m:argPr>
                                              <m:f>
                                                <m:fPr>
                                                  <m:ctrlPr>
                                                    <a:rPr lang="pl-PL" i="1">
                                                      <a:solidFill>
                                                        <a:schemeClr val="tx1"/>
                                                      </a:solidFill>
                                                      <a:latin typeface="Cambria Math" panose="02040503050406030204" pitchFamily="18" charset="0"/>
                                                    </a:rPr>
                                                  </m:ctrlPr>
                                                </m:fPr>
                                                <m:num>
                                                  <m:r>
                                                    <a:rPr lang="pl-PL" i="1">
                                                      <a:solidFill>
                                                        <a:schemeClr val="tx1"/>
                                                      </a:solidFill>
                                                      <a:latin typeface="Cambria Math" panose="02040503050406030204" pitchFamily="18" charset="0"/>
                                                      <a:ea typeface="Cambria Math" panose="02040503050406030204" pitchFamily="18" charset="0"/>
                                                    </a:rPr>
                                                    <m:t>𝛼</m:t>
                                                  </m:r>
                                                </m:num>
                                                <m:den>
                                                  <m:r>
                                                    <a:rPr lang="pl-PL" i="1">
                                                      <a:solidFill>
                                                        <a:schemeClr val="tx1"/>
                                                      </a:solidFill>
                                                      <a:latin typeface="Cambria Math" panose="02040503050406030204" pitchFamily="18" charset="0"/>
                                                    </a:rPr>
                                                    <m:t>2</m:t>
                                                  </m:r>
                                                </m:den>
                                              </m:f>
                                            </m:e>
                                          </m:box>
                                          <m:r>
                                            <a:rPr lang="pl-PL" i="1">
                                              <a:solidFill>
                                                <a:schemeClr val="tx1"/>
                                              </a:solidFill>
                                              <a:latin typeface="Cambria Math" panose="02040503050406030204" pitchFamily="18" charset="0"/>
                                            </a:rPr>
                                            <m:t>,</m:t>
                                          </m:r>
                                          <m:r>
                                            <a:rPr lang="pl-PL" i="1">
                                              <a:solidFill>
                                                <a:schemeClr val="tx1"/>
                                              </a:solidFill>
                                              <a:latin typeface="Cambria Math" panose="02040503050406030204" pitchFamily="18" charset="0"/>
                                            </a:rPr>
                                            <m:t>𝑛</m:t>
                                          </m:r>
                                          <m:r>
                                            <a:rPr lang="pl-PL" i="1">
                                              <a:solidFill>
                                                <a:schemeClr val="tx1"/>
                                              </a:solidFill>
                                              <a:latin typeface="Cambria Math" panose="02040503050406030204" pitchFamily="18" charset="0"/>
                                            </a:rPr>
                                            <m:t>−1</m:t>
                                          </m:r>
                                        </m:e>
                                      </m:d>
                                    </m:sub>
                                    <m:sup>
                                      <m:r>
                                        <a:rPr lang="el-GR" i="1">
                                          <a:solidFill>
                                            <a:schemeClr val="tx1"/>
                                          </a:solidFill>
                                          <a:latin typeface="Cambria Math" panose="02040503050406030204" pitchFamily="18" charset="0"/>
                                        </a:rPr>
                                        <m:t>2</m:t>
                                      </m:r>
                                    </m:sup>
                                  </m:sSubSup>
                                </m:den>
                              </m:f>
                            </m:e>
                          </m:rad>
                          <m:r>
                            <a:rPr lang="pl-PL" i="1">
                              <a:solidFill>
                                <a:schemeClr val="tx1"/>
                              </a:solidFill>
                              <a:latin typeface="Cambria Math" panose="02040503050406030204" pitchFamily="18" charset="0"/>
                              <a:ea typeface="Cambria Math" panose="02040503050406030204" pitchFamily="18" charset="0"/>
                            </a:rPr>
                            <m:t>∙</m:t>
                          </m:r>
                          <m:r>
                            <a:rPr lang="pl-PL" i="1">
                              <a:solidFill>
                                <a:schemeClr val="tx1"/>
                              </a:solidFill>
                              <a:latin typeface="Cambria Math" panose="02040503050406030204" pitchFamily="18" charset="0"/>
                            </a:rPr>
                            <m:t>𝑠</m:t>
                          </m:r>
                        </m:e>
                      </m:d>
                    </m:oMath>
                  </m:oMathPara>
                </a14:m>
                <a:endParaRPr lang="pl-PL" dirty="0">
                  <a:solidFill>
                    <a:schemeClr val="tx1"/>
                  </a:solidFill>
                </a:endParaRPr>
              </a:p>
              <a:p>
                <a:pPr algn="just">
                  <a:lnSpc>
                    <a:spcPct val="100000"/>
                  </a:lnSpc>
                </a:pPr>
                <a:r>
                  <a:rPr lang="pl-PL" dirty="0">
                    <a:solidFill>
                      <a:schemeClr val="tx1"/>
                    </a:solidFill>
                  </a:rPr>
                  <a:t>Wielkości </a:t>
                </a:r>
                <a14:m>
                  <m:oMath xmlns:m="http://schemas.openxmlformats.org/officeDocument/2006/math">
                    <m:sSubSup>
                      <m:sSubSupPr>
                        <m:ctrlPr>
                          <a:rPr lang="pl-PL" i="1">
                            <a:solidFill>
                              <a:schemeClr val="tx1"/>
                            </a:solidFill>
                            <a:latin typeface="Cambria Math" panose="02040503050406030204" pitchFamily="18" charset="0"/>
                          </a:rPr>
                        </m:ctrlPr>
                      </m:sSubSupPr>
                      <m:e>
                        <m:r>
                          <a:rPr lang="el-GR" i="1">
                            <a:solidFill>
                              <a:schemeClr val="tx1"/>
                            </a:solidFill>
                            <a:latin typeface="Cambria Math" panose="02040503050406030204" pitchFamily="18" charset="0"/>
                          </a:rPr>
                          <m:t>𝜒</m:t>
                        </m:r>
                      </m:e>
                      <m:sub>
                        <m:d>
                          <m:dPr>
                            <m:ctrlPr>
                              <a:rPr lang="pl-PL" i="1">
                                <a:solidFill>
                                  <a:schemeClr val="tx1"/>
                                </a:solidFill>
                                <a:latin typeface="Cambria Math" panose="02040503050406030204" pitchFamily="18" charset="0"/>
                              </a:rPr>
                            </m:ctrlPr>
                          </m:dPr>
                          <m:e>
                            <m:f>
                              <m:fPr>
                                <m:ctrlPr>
                                  <a:rPr lang="pl-PL" i="1">
                                    <a:solidFill>
                                      <a:schemeClr val="tx1"/>
                                    </a:solidFill>
                                    <a:latin typeface="Cambria Math" panose="02040503050406030204" pitchFamily="18" charset="0"/>
                                  </a:rPr>
                                </m:ctrlPr>
                              </m:fPr>
                              <m:num>
                                <m:r>
                                  <a:rPr lang="pl-PL" i="1">
                                    <a:solidFill>
                                      <a:schemeClr val="tx1"/>
                                    </a:solidFill>
                                    <a:latin typeface="Cambria Math" panose="02040503050406030204" pitchFamily="18" charset="0"/>
                                  </a:rPr>
                                  <m:t>𝛼</m:t>
                                </m:r>
                              </m:num>
                              <m:den>
                                <m:r>
                                  <a:rPr lang="pl-PL" i="1">
                                    <a:solidFill>
                                      <a:schemeClr val="tx1"/>
                                    </a:solidFill>
                                    <a:latin typeface="Cambria Math" panose="02040503050406030204" pitchFamily="18" charset="0"/>
                                  </a:rPr>
                                  <m:t>2</m:t>
                                </m:r>
                              </m:den>
                            </m:f>
                            <m:r>
                              <a:rPr lang="pl-PL" i="1">
                                <a:solidFill>
                                  <a:schemeClr val="tx1"/>
                                </a:solidFill>
                                <a:latin typeface="Cambria Math" panose="02040503050406030204" pitchFamily="18" charset="0"/>
                              </a:rPr>
                              <m:t>,</m:t>
                            </m:r>
                            <m:r>
                              <a:rPr lang="pl-PL" i="1">
                                <a:solidFill>
                                  <a:schemeClr val="tx1"/>
                                </a:solidFill>
                                <a:latin typeface="Cambria Math" panose="02040503050406030204" pitchFamily="18" charset="0"/>
                              </a:rPr>
                              <m:t>𝑛</m:t>
                            </m:r>
                            <m:r>
                              <a:rPr lang="pl-PL" i="1">
                                <a:solidFill>
                                  <a:schemeClr val="tx1"/>
                                </a:solidFill>
                                <a:latin typeface="Cambria Math" panose="02040503050406030204" pitchFamily="18" charset="0"/>
                              </a:rPr>
                              <m:t>−1</m:t>
                            </m:r>
                          </m:e>
                        </m:d>
                      </m:sub>
                      <m:sup>
                        <m:r>
                          <a:rPr lang="el-GR" i="1">
                            <a:solidFill>
                              <a:schemeClr val="tx1"/>
                            </a:solidFill>
                            <a:latin typeface="Cambria Math" panose="02040503050406030204" pitchFamily="18" charset="0"/>
                          </a:rPr>
                          <m:t>2</m:t>
                        </m:r>
                      </m:sup>
                    </m:sSubSup>
                  </m:oMath>
                </a14:m>
                <a:r>
                  <a:rPr lang="pl-PL" dirty="0">
                    <a:solidFill>
                      <a:schemeClr val="tx1"/>
                    </a:solidFill>
                  </a:rPr>
                  <a:t> oraz </a:t>
                </a:r>
                <a14:m>
                  <m:oMath xmlns:m="http://schemas.openxmlformats.org/officeDocument/2006/math">
                    <m:sSubSup>
                      <m:sSubSupPr>
                        <m:ctrlPr>
                          <a:rPr lang="pl-PL" i="1">
                            <a:solidFill>
                              <a:schemeClr val="tx1"/>
                            </a:solidFill>
                            <a:latin typeface="Cambria Math" panose="02040503050406030204" pitchFamily="18" charset="0"/>
                          </a:rPr>
                        </m:ctrlPr>
                      </m:sSubSupPr>
                      <m:e>
                        <m:r>
                          <a:rPr lang="el-GR" i="1">
                            <a:solidFill>
                              <a:schemeClr val="tx1"/>
                            </a:solidFill>
                            <a:latin typeface="Cambria Math" panose="02040503050406030204" pitchFamily="18" charset="0"/>
                          </a:rPr>
                          <m:t>𝜒</m:t>
                        </m:r>
                      </m:e>
                      <m:sub>
                        <m:d>
                          <m:dPr>
                            <m:ctrlPr>
                              <a:rPr lang="pl-PL" i="1">
                                <a:solidFill>
                                  <a:schemeClr val="tx1"/>
                                </a:solidFill>
                                <a:latin typeface="Cambria Math" panose="02040503050406030204" pitchFamily="18" charset="0"/>
                              </a:rPr>
                            </m:ctrlPr>
                          </m:dPr>
                          <m:e>
                            <m:r>
                              <a:rPr lang="pl-PL" i="1">
                                <a:solidFill>
                                  <a:schemeClr val="tx1"/>
                                </a:solidFill>
                                <a:latin typeface="Cambria Math" panose="02040503050406030204" pitchFamily="18" charset="0"/>
                              </a:rPr>
                              <m:t>1−</m:t>
                            </m:r>
                            <m:box>
                              <m:boxPr>
                                <m:ctrlPr>
                                  <a:rPr lang="pl-PL" i="1">
                                    <a:solidFill>
                                      <a:schemeClr val="tx1"/>
                                    </a:solidFill>
                                    <a:latin typeface="Cambria Math" panose="02040503050406030204" pitchFamily="18" charset="0"/>
                                  </a:rPr>
                                </m:ctrlPr>
                              </m:boxPr>
                              <m:e>
                                <m:argPr>
                                  <m:argSz m:val="-1"/>
                                </m:argPr>
                                <m:f>
                                  <m:fPr>
                                    <m:ctrlPr>
                                      <a:rPr lang="pl-PL" i="1">
                                        <a:solidFill>
                                          <a:schemeClr val="tx1"/>
                                        </a:solidFill>
                                        <a:latin typeface="Cambria Math" panose="02040503050406030204" pitchFamily="18" charset="0"/>
                                      </a:rPr>
                                    </m:ctrlPr>
                                  </m:fPr>
                                  <m:num>
                                    <m:r>
                                      <a:rPr lang="pl-PL" i="1">
                                        <a:solidFill>
                                          <a:schemeClr val="tx1"/>
                                        </a:solidFill>
                                        <a:latin typeface="Cambria Math" panose="02040503050406030204" pitchFamily="18" charset="0"/>
                                        <a:ea typeface="Cambria Math" panose="02040503050406030204" pitchFamily="18" charset="0"/>
                                      </a:rPr>
                                      <m:t>𝛼</m:t>
                                    </m:r>
                                  </m:num>
                                  <m:den>
                                    <m:r>
                                      <a:rPr lang="pl-PL" i="1">
                                        <a:solidFill>
                                          <a:schemeClr val="tx1"/>
                                        </a:solidFill>
                                        <a:latin typeface="Cambria Math" panose="02040503050406030204" pitchFamily="18" charset="0"/>
                                      </a:rPr>
                                      <m:t>2</m:t>
                                    </m:r>
                                  </m:den>
                                </m:f>
                              </m:e>
                            </m:box>
                            <m:r>
                              <a:rPr lang="pl-PL" i="1">
                                <a:solidFill>
                                  <a:schemeClr val="tx1"/>
                                </a:solidFill>
                                <a:latin typeface="Cambria Math" panose="02040503050406030204" pitchFamily="18" charset="0"/>
                              </a:rPr>
                              <m:t>,</m:t>
                            </m:r>
                            <m:r>
                              <a:rPr lang="pl-PL" i="1">
                                <a:solidFill>
                                  <a:schemeClr val="tx1"/>
                                </a:solidFill>
                                <a:latin typeface="Cambria Math" panose="02040503050406030204" pitchFamily="18" charset="0"/>
                              </a:rPr>
                              <m:t>𝑛</m:t>
                            </m:r>
                            <m:r>
                              <a:rPr lang="pl-PL" i="1">
                                <a:solidFill>
                                  <a:schemeClr val="tx1"/>
                                </a:solidFill>
                                <a:latin typeface="Cambria Math" panose="02040503050406030204" pitchFamily="18" charset="0"/>
                              </a:rPr>
                              <m:t>−1</m:t>
                            </m:r>
                          </m:e>
                        </m:d>
                      </m:sub>
                      <m:sup>
                        <m:r>
                          <a:rPr lang="el-GR" i="1">
                            <a:solidFill>
                              <a:schemeClr val="tx1"/>
                            </a:solidFill>
                            <a:latin typeface="Cambria Math" panose="02040503050406030204" pitchFamily="18" charset="0"/>
                          </a:rPr>
                          <m:t>2</m:t>
                        </m:r>
                      </m:sup>
                    </m:sSubSup>
                  </m:oMath>
                </a14:m>
                <a:r>
                  <a:rPr lang="pl-PL" dirty="0">
                    <a:solidFill>
                      <a:schemeClr val="tx1"/>
                    </a:solidFill>
                  </a:rPr>
                  <a:t> odczytuje się z tablic rozkładu chi-kwadrat.</a:t>
                </a:r>
              </a:p>
              <a:p>
                <a:pPr algn="just">
                  <a:lnSpc>
                    <a:spcPct val="100000"/>
                  </a:lnSpc>
                </a:pPr>
                <a:endParaRPr lang="pl-PL" sz="1350" dirty="0">
                  <a:solidFill>
                    <a:schemeClr val="tx1"/>
                  </a:solidFill>
                </a:endParaRPr>
              </a:p>
            </p:txBody>
          </p:sp>
        </mc:Choice>
        <mc:Fallback xmlns="">
          <p:sp>
            <p:nvSpPr>
              <p:cNvPr id="3" name="Symbol zastępczy zawartości 2"/>
              <p:cNvSpPr>
                <a:spLocks noGrp="1" noRot="1" noChangeAspect="1" noMove="1" noResize="1" noEditPoints="1" noAdjustHandles="1" noChangeArrowheads="1" noChangeShapeType="1" noTextEdit="1"/>
              </p:cNvSpPr>
              <p:nvPr>
                <p:ph idx="1"/>
              </p:nvPr>
            </p:nvSpPr>
            <p:spPr>
              <a:xfrm>
                <a:off x="467544" y="1340768"/>
                <a:ext cx="7964338" cy="5400600"/>
              </a:xfrm>
              <a:blipFill>
                <a:blip r:embed="rId2"/>
                <a:stretch>
                  <a:fillRect l="-230" t="-790" r="-613"/>
                </a:stretch>
              </a:blipFill>
            </p:spPr>
            <p:txBody>
              <a:bodyPr/>
              <a:lstStyle/>
              <a:p>
                <a:r>
                  <a:rPr lang="pl-PL">
                    <a:noFill/>
                  </a:rPr>
                  <a:t> </a:t>
                </a:r>
              </a:p>
            </p:txBody>
          </p:sp>
        </mc:Fallback>
      </mc:AlternateContent>
      <p:sp>
        <p:nvSpPr>
          <p:cNvPr id="4" name="Symbol zastępczy numeru slajdu 3"/>
          <p:cNvSpPr>
            <a:spLocks noGrp="1"/>
          </p:cNvSpPr>
          <p:nvPr>
            <p:ph type="sldNum" sz="quarter" idx="12"/>
          </p:nvPr>
        </p:nvSpPr>
        <p:spPr/>
        <p:txBody>
          <a:bodyPr/>
          <a:lstStyle/>
          <a:p>
            <a:fld id="{F91CD1F4-3528-4247-A959-631B12F6D608}" type="slidenum">
              <a:rPr lang="pl-PL" smtClean="0"/>
              <a:t>24</a:t>
            </a:fld>
            <a:endParaRPr lang="pl-PL"/>
          </a:p>
        </p:txBody>
      </p:sp>
    </p:spTree>
    <p:extLst>
      <p:ext uri="{BB962C8B-B14F-4D97-AF65-F5344CB8AC3E}">
        <p14:creationId xmlns:p14="http://schemas.microsoft.com/office/powerpoint/2010/main" val="4030447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79758" y="381045"/>
            <a:ext cx="7558033" cy="1088068"/>
          </a:xfrm>
        </p:spPr>
        <p:txBody>
          <a:bodyPr>
            <a:normAutofit/>
          </a:bodyPr>
          <a:lstStyle/>
          <a:p>
            <a:pPr algn="ctr"/>
            <a:r>
              <a:rPr lang="pl-PL" sz="2200" b="1" dirty="0">
                <a:ea typeface="+mn-ea"/>
                <a:cs typeface="+mn-cs"/>
              </a:rPr>
              <a:t>Przedział ufności </a:t>
            </a:r>
            <a:br>
              <a:rPr lang="pl-PL" sz="2200" b="1" dirty="0">
                <a:ea typeface="+mn-ea"/>
                <a:cs typeface="+mn-cs"/>
              </a:rPr>
            </a:br>
            <a:r>
              <a:rPr lang="pl-PL" sz="2200" b="1" dirty="0">
                <a:ea typeface="+mn-ea"/>
                <a:cs typeface="+mn-cs"/>
              </a:rPr>
              <a:t>dla wariancji i odchylenia standardowego – Model 2</a:t>
            </a:r>
          </a:p>
        </p:txBody>
      </p:sp>
      <mc:AlternateContent xmlns:mc="http://schemas.openxmlformats.org/markup-compatibility/2006" xmlns:a14="http://schemas.microsoft.com/office/drawing/2010/main">
        <mc:Choice Requires="a14">
          <p:sp>
            <p:nvSpPr>
              <p:cNvPr id="3" name="Symbol zastępczy zawartości 2"/>
              <p:cNvSpPr>
                <a:spLocks noGrp="1"/>
              </p:cNvSpPr>
              <p:nvPr>
                <p:ph idx="1"/>
              </p:nvPr>
            </p:nvSpPr>
            <p:spPr>
              <a:xfrm>
                <a:off x="627573" y="1844824"/>
                <a:ext cx="6608724" cy="3717188"/>
              </a:xfrm>
            </p:spPr>
            <p:txBody>
              <a:bodyPr>
                <a:normAutofit/>
              </a:bodyPr>
              <a:lstStyle/>
              <a:p>
                <a:pPr algn="just">
                  <a:lnSpc>
                    <a:spcPct val="100000"/>
                  </a:lnSpc>
                </a:pPr>
                <a:r>
                  <a:rPr lang="pl-PL" dirty="0">
                    <a:solidFill>
                      <a:schemeClr val="tx1"/>
                    </a:solidFill>
                  </a:rPr>
                  <a:t>MODEL 2: </a:t>
                </a:r>
                <a:r>
                  <a:rPr lang="pl-PL" b="1" dirty="0">
                    <a:solidFill>
                      <a:schemeClr val="tx1"/>
                    </a:solidFill>
                  </a:rPr>
                  <a:t>(dla dużej liczebności próby; </a:t>
                </a:r>
                <a14:m>
                  <m:oMath xmlns:m="http://schemas.openxmlformats.org/officeDocument/2006/math">
                    <m:r>
                      <a:rPr lang="pl-PL" i="1" dirty="0">
                        <a:solidFill>
                          <a:schemeClr val="tx1"/>
                        </a:solidFill>
                        <a:latin typeface="Cambria Math" panose="02040503050406030204" pitchFamily="18" charset="0"/>
                      </a:rPr>
                      <m:t>𝑛</m:t>
                    </m:r>
                    <m:r>
                      <a:rPr lang="pl-PL" i="1" dirty="0">
                        <a:solidFill>
                          <a:schemeClr val="tx1"/>
                        </a:solidFill>
                        <a:latin typeface="Cambria Math" panose="02040503050406030204" pitchFamily="18" charset="0"/>
                        <a:ea typeface="Cambria Math" panose="02040503050406030204" pitchFamily="18" charset="0"/>
                      </a:rPr>
                      <m:t>&gt;</m:t>
                    </m:r>
                  </m:oMath>
                </a14:m>
                <a:r>
                  <a:rPr lang="pl-PL" dirty="0">
                    <a:solidFill>
                      <a:schemeClr val="tx1"/>
                    </a:solidFill>
                  </a:rPr>
                  <a:t>30</a:t>
                </a:r>
                <a:r>
                  <a:rPr lang="pl-PL" b="1" dirty="0">
                    <a:solidFill>
                      <a:schemeClr val="tx1"/>
                    </a:solidFill>
                  </a:rPr>
                  <a:t>)</a:t>
                </a:r>
                <a:endParaRPr lang="pl-PL" dirty="0">
                  <a:solidFill>
                    <a:schemeClr val="tx1"/>
                  </a:solidFill>
                </a:endParaRPr>
              </a:p>
              <a:p>
                <a:pPr algn="just">
                  <a:lnSpc>
                    <a:spcPct val="100000"/>
                  </a:lnSpc>
                </a:pPr>
                <a:r>
                  <a:rPr lang="pl-PL" dirty="0">
                    <a:solidFill>
                      <a:schemeClr val="tx1"/>
                    </a:solidFill>
                  </a:rPr>
                  <a:t>Gdy mamy do czynienia z liczną próbą i rozkład badanej cechy jest rozkładem normalnym </a:t>
                </a:r>
                <a14:m>
                  <m:oMath xmlns:m="http://schemas.openxmlformats.org/officeDocument/2006/math">
                    <m:r>
                      <a:rPr lang="pl-PL" i="1" dirty="0">
                        <a:solidFill>
                          <a:schemeClr val="tx1"/>
                        </a:solidFill>
                        <a:latin typeface="Cambria Math" panose="02040503050406030204" pitchFamily="18" charset="0"/>
                      </a:rPr>
                      <m:t>𝑁</m:t>
                    </m:r>
                    <m:d>
                      <m:dPr>
                        <m:ctrlPr>
                          <a:rPr lang="pl-PL" i="1" dirty="0">
                            <a:solidFill>
                              <a:schemeClr val="tx1"/>
                            </a:solidFill>
                            <a:latin typeface="Cambria Math" panose="02040503050406030204" pitchFamily="18" charset="0"/>
                          </a:rPr>
                        </m:ctrlPr>
                      </m:dPr>
                      <m:e>
                        <m:r>
                          <a:rPr lang="el-GR" i="1" dirty="0">
                            <a:solidFill>
                              <a:schemeClr val="tx1"/>
                            </a:solidFill>
                            <a:latin typeface="Cambria Math" panose="02040503050406030204" pitchFamily="18" charset="0"/>
                          </a:rPr>
                          <m:t>𝜇</m:t>
                        </m:r>
                        <m:r>
                          <a:rPr lang="pl-PL" i="1" dirty="0">
                            <a:solidFill>
                              <a:schemeClr val="tx1"/>
                            </a:solidFill>
                            <a:latin typeface="Cambria Math" panose="02040503050406030204" pitchFamily="18" charset="0"/>
                          </a:rPr>
                          <m:t>,</m:t>
                        </m:r>
                        <m:r>
                          <a:rPr lang="el-GR" i="1" dirty="0">
                            <a:solidFill>
                              <a:schemeClr val="tx1"/>
                            </a:solidFill>
                            <a:latin typeface="Cambria Math" panose="02040503050406030204" pitchFamily="18" charset="0"/>
                          </a:rPr>
                          <m:t>𝜎</m:t>
                        </m:r>
                      </m:e>
                    </m:d>
                    <m:r>
                      <a:rPr lang="pl-PL" b="0" i="1" dirty="0" smtClean="0">
                        <a:solidFill>
                          <a:schemeClr val="tx1"/>
                        </a:solidFill>
                        <a:latin typeface="Cambria Math" panose="02040503050406030204" pitchFamily="18" charset="0"/>
                      </a:rPr>
                      <m:t>, </m:t>
                    </m:r>
                  </m:oMath>
                </a14:m>
                <a:r>
                  <a:rPr lang="pl-PL" dirty="0">
                    <a:solidFill>
                      <a:schemeClr val="tx1"/>
                    </a:solidFill>
                  </a:rPr>
                  <a:t>to wówczas mamy następujący przedział ufności dla wariancji: </a:t>
                </a:r>
              </a:p>
              <a:p>
                <a:pPr marL="0" indent="0" algn="just">
                  <a:lnSpc>
                    <a:spcPct val="100000"/>
                  </a:lnSpc>
                  <a:buNone/>
                </a:pPr>
                <a:endParaRPr lang="pl-PL" dirty="0">
                  <a:solidFill>
                    <a:schemeClr val="tx1"/>
                  </a:solidFill>
                </a:endParaRPr>
              </a:p>
              <a:p>
                <a:pPr marL="0" indent="0" algn="just">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pl-PL" i="1" smtClean="0">
                              <a:solidFill>
                                <a:schemeClr val="tx1"/>
                              </a:solidFill>
                              <a:latin typeface="Cambria Math" panose="02040503050406030204" pitchFamily="18" charset="0"/>
                            </a:rPr>
                          </m:ctrlPr>
                        </m:dPr>
                        <m:e>
                          <m:f>
                            <m:fPr>
                              <m:ctrlPr>
                                <a:rPr lang="pl-PL" i="1" smtClean="0">
                                  <a:solidFill>
                                    <a:schemeClr val="tx1"/>
                                  </a:solidFill>
                                  <a:latin typeface="Cambria Math" panose="02040503050406030204" pitchFamily="18" charset="0"/>
                                </a:rPr>
                              </m:ctrlPr>
                            </m:fPr>
                            <m:num>
                              <m:sSup>
                                <m:sSupPr>
                                  <m:ctrlPr>
                                    <a:rPr lang="pl-PL" b="0" i="1" smtClean="0">
                                      <a:solidFill>
                                        <a:schemeClr val="tx1"/>
                                      </a:solidFill>
                                      <a:latin typeface="Cambria Math" panose="02040503050406030204" pitchFamily="18" charset="0"/>
                                    </a:rPr>
                                  </m:ctrlPr>
                                </m:sSupPr>
                                <m:e>
                                  <m:r>
                                    <a:rPr lang="pl-PL" b="0" i="1" smtClean="0">
                                      <a:solidFill>
                                        <a:schemeClr val="tx1"/>
                                      </a:solidFill>
                                      <a:latin typeface="Cambria Math" panose="02040503050406030204" pitchFamily="18" charset="0"/>
                                    </a:rPr>
                                    <m:t>𝑠</m:t>
                                  </m:r>
                                </m:e>
                                <m:sup>
                                  <m:r>
                                    <a:rPr lang="pl-PL" b="0" i="1" smtClean="0">
                                      <a:solidFill>
                                        <a:schemeClr val="tx1"/>
                                      </a:solidFill>
                                      <a:latin typeface="Cambria Math" panose="02040503050406030204" pitchFamily="18" charset="0"/>
                                    </a:rPr>
                                    <m:t>2</m:t>
                                  </m:r>
                                </m:sup>
                              </m:sSup>
                            </m:num>
                            <m:den>
                              <m:sSup>
                                <m:sSupPr>
                                  <m:ctrlPr>
                                    <a:rPr lang="pl-PL" b="0" i="1" smtClean="0">
                                      <a:solidFill>
                                        <a:schemeClr val="tx1"/>
                                      </a:solidFill>
                                      <a:latin typeface="Cambria Math" panose="02040503050406030204" pitchFamily="18" charset="0"/>
                                    </a:rPr>
                                  </m:ctrlPr>
                                </m:sSupPr>
                                <m:e>
                                  <m:d>
                                    <m:dPr>
                                      <m:ctrlPr>
                                        <a:rPr lang="pl-PL" b="0" i="1" smtClean="0">
                                          <a:solidFill>
                                            <a:schemeClr val="tx1"/>
                                          </a:solidFill>
                                          <a:latin typeface="Cambria Math" panose="02040503050406030204" pitchFamily="18" charset="0"/>
                                        </a:rPr>
                                      </m:ctrlPr>
                                    </m:dPr>
                                    <m:e>
                                      <m:r>
                                        <a:rPr lang="pl-PL" b="0" i="1" smtClean="0">
                                          <a:solidFill>
                                            <a:schemeClr val="tx1"/>
                                          </a:solidFill>
                                          <a:latin typeface="Cambria Math" panose="02040503050406030204" pitchFamily="18" charset="0"/>
                                        </a:rPr>
                                        <m:t> 1+</m:t>
                                      </m:r>
                                      <m:f>
                                        <m:fPr>
                                          <m:ctrlPr>
                                            <a:rPr lang="pl-PL" b="0" i="1" smtClean="0">
                                              <a:solidFill>
                                                <a:schemeClr val="tx1"/>
                                              </a:solidFill>
                                              <a:latin typeface="Cambria Math" panose="02040503050406030204" pitchFamily="18" charset="0"/>
                                            </a:rPr>
                                          </m:ctrlPr>
                                        </m:fPr>
                                        <m:num>
                                          <m:sSub>
                                            <m:sSubPr>
                                              <m:ctrlPr>
                                                <a:rPr lang="pl-PL" b="0" i="1" smtClean="0">
                                                  <a:solidFill>
                                                    <a:schemeClr val="tx1"/>
                                                  </a:solidFill>
                                                  <a:latin typeface="Cambria Math" panose="02040503050406030204" pitchFamily="18" charset="0"/>
                                                </a:rPr>
                                              </m:ctrlPr>
                                            </m:sSubPr>
                                            <m:e>
                                              <m:r>
                                                <a:rPr lang="pl-PL" b="0" i="1" smtClean="0">
                                                  <a:solidFill>
                                                    <a:schemeClr val="tx1"/>
                                                  </a:solidFill>
                                                  <a:latin typeface="Cambria Math" panose="02040503050406030204" pitchFamily="18" charset="0"/>
                                                </a:rPr>
                                                <m:t>𝑢</m:t>
                                              </m:r>
                                            </m:e>
                                            <m:sub>
                                              <m:r>
                                                <a:rPr lang="pl-PL" b="0" i="1" smtClean="0">
                                                  <a:solidFill>
                                                    <a:schemeClr val="tx1"/>
                                                  </a:solidFill>
                                                  <a:latin typeface="Cambria Math" panose="02040503050406030204" pitchFamily="18" charset="0"/>
                                                </a:rPr>
                                                <m:t>1−</m:t>
                                              </m:r>
                                              <m:f>
                                                <m:fPr>
                                                  <m:ctrlPr>
                                                    <a:rPr lang="pl-PL" b="0" i="1" smtClean="0">
                                                      <a:solidFill>
                                                        <a:schemeClr val="tx1"/>
                                                      </a:solidFill>
                                                      <a:latin typeface="Cambria Math" panose="02040503050406030204" pitchFamily="18" charset="0"/>
                                                    </a:rPr>
                                                  </m:ctrlPr>
                                                </m:fPr>
                                                <m:num>
                                                  <m:r>
                                                    <a:rPr lang="pl-PL" b="0" i="1" smtClean="0">
                                                      <a:solidFill>
                                                        <a:schemeClr val="tx1"/>
                                                      </a:solidFill>
                                                      <a:latin typeface="Cambria Math" panose="02040503050406030204" pitchFamily="18" charset="0"/>
                                                    </a:rPr>
                                                    <m:t>𝛼</m:t>
                                                  </m:r>
                                                </m:num>
                                                <m:den>
                                                  <m:r>
                                                    <a:rPr lang="pl-PL" b="0" i="1" smtClean="0">
                                                      <a:solidFill>
                                                        <a:schemeClr val="tx1"/>
                                                      </a:solidFill>
                                                      <a:latin typeface="Cambria Math" panose="02040503050406030204" pitchFamily="18" charset="0"/>
                                                    </a:rPr>
                                                    <m:t>2</m:t>
                                                  </m:r>
                                                </m:den>
                                              </m:f>
                                            </m:sub>
                                          </m:sSub>
                                        </m:num>
                                        <m:den>
                                          <m:rad>
                                            <m:radPr>
                                              <m:degHide m:val="on"/>
                                              <m:ctrlPr>
                                                <a:rPr lang="pl-PL" b="0" i="1" smtClean="0">
                                                  <a:solidFill>
                                                    <a:schemeClr val="tx1"/>
                                                  </a:solidFill>
                                                  <a:latin typeface="Cambria Math" panose="02040503050406030204" pitchFamily="18" charset="0"/>
                                                </a:rPr>
                                              </m:ctrlPr>
                                            </m:radPr>
                                            <m:deg/>
                                            <m:e>
                                              <m:r>
                                                <a:rPr lang="pl-PL" b="0" i="1" smtClean="0">
                                                  <a:solidFill>
                                                    <a:schemeClr val="tx1"/>
                                                  </a:solidFill>
                                                  <a:latin typeface="Cambria Math" panose="02040503050406030204" pitchFamily="18" charset="0"/>
                                                </a:rPr>
                                                <m:t>2</m:t>
                                              </m:r>
                                              <m:r>
                                                <a:rPr lang="pl-PL" b="0" i="1" smtClean="0">
                                                  <a:solidFill>
                                                    <a:schemeClr val="tx1"/>
                                                  </a:solidFill>
                                                  <a:latin typeface="Cambria Math" panose="02040503050406030204" pitchFamily="18" charset="0"/>
                                                </a:rPr>
                                                <m:t>𝑛</m:t>
                                              </m:r>
                                            </m:e>
                                          </m:rad>
                                        </m:den>
                                      </m:f>
                                    </m:e>
                                  </m:d>
                                </m:e>
                                <m:sup>
                                  <m:r>
                                    <a:rPr lang="pl-PL" b="0" i="1" smtClean="0">
                                      <a:solidFill>
                                        <a:schemeClr val="tx1"/>
                                      </a:solidFill>
                                      <a:latin typeface="Cambria Math" panose="02040503050406030204" pitchFamily="18" charset="0"/>
                                    </a:rPr>
                                    <m:t>2</m:t>
                                  </m:r>
                                </m:sup>
                              </m:sSup>
                            </m:den>
                          </m:f>
                          <m:r>
                            <a:rPr lang="pl-PL" b="0" i="1" smtClean="0">
                              <a:solidFill>
                                <a:schemeClr val="tx1"/>
                              </a:solidFill>
                              <a:latin typeface="Cambria Math" panose="02040503050406030204" pitchFamily="18" charset="0"/>
                            </a:rPr>
                            <m:t>;</m:t>
                          </m:r>
                          <m:f>
                            <m:fPr>
                              <m:ctrlPr>
                                <a:rPr lang="pl-PL" i="1">
                                  <a:solidFill>
                                    <a:schemeClr val="tx1"/>
                                  </a:solidFill>
                                  <a:latin typeface="Cambria Math" panose="02040503050406030204" pitchFamily="18" charset="0"/>
                                </a:rPr>
                              </m:ctrlPr>
                            </m:fPr>
                            <m:num>
                              <m:sSup>
                                <m:sSupPr>
                                  <m:ctrlPr>
                                    <a:rPr lang="pl-PL" i="1">
                                      <a:solidFill>
                                        <a:schemeClr val="tx1"/>
                                      </a:solidFill>
                                      <a:latin typeface="Cambria Math" panose="02040503050406030204" pitchFamily="18" charset="0"/>
                                    </a:rPr>
                                  </m:ctrlPr>
                                </m:sSupPr>
                                <m:e>
                                  <m:r>
                                    <a:rPr lang="pl-PL" b="0" i="1" smtClean="0">
                                      <a:solidFill>
                                        <a:schemeClr val="tx1"/>
                                      </a:solidFill>
                                      <a:latin typeface="Cambria Math" panose="02040503050406030204" pitchFamily="18" charset="0"/>
                                    </a:rPr>
                                    <m:t>𝑠</m:t>
                                  </m:r>
                                </m:e>
                                <m:sup>
                                  <m:r>
                                    <a:rPr lang="pl-PL" i="1">
                                      <a:solidFill>
                                        <a:schemeClr val="tx1"/>
                                      </a:solidFill>
                                      <a:latin typeface="Cambria Math" panose="02040503050406030204" pitchFamily="18" charset="0"/>
                                    </a:rPr>
                                    <m:t>2</m:t>
                                  </m:r>
                                </m:sup>
                              </m:sSup>
                            </m:num>
                            <m:den>
                              <m:sSup>
                                <m:sSupPr>
                                  <m:ctrlPr>
                                    <a:rPr lang="pl-PL" i="1">
                                      <a:solidFill>
                                        <a:schemeClr val="tx1"/>
                                      </a:solidFill>
                                      <a:latin typeface="Cambria Math" panose="02040503050406030204" pitchFamily="18" charset="0"/>
                                    </a:rPr>
                                  </m:ctrlPr>
                                </m:sSupPr>
                                <m:e>
                                  <m:d>
                                    <m:dPr>
                                      <m:ctrlPr>
                                        <a:rPr lang="pl-PL" i="1">
                                          <a:solidFill>
                                            <a:schemeClr val="tx1"/>
                                          </a:solidFill>
                                          <a:latin typeface="Cambria Math" panose="02040503050406030204" pitchFamily="18" charset="0"/>
                                        </a:rPr>
                                      </m:ctrlPr>
                                    </m:dPr>
                                    <m:e>
                                      <m:r>
                                        <a:rPr lang="pl-PL" i="1">
                                          <a:solidFill>
                                            <a:schemeClr val="tx1"/>
                                          </a:solidFill>
                                          <a:latin typeface="Cambria Math" panose="02040503050406030204" pitchFamily="18" charset="0"/>
                                        </a:rPr>
                                        <m:t>1</m:t>
                                      </m:r>
                                      <m:r>
                                        <a:rPr lang="pl-PL" b="0" i="1" smtClean="0">
                                          <a:solidFill>
                                            <a:schemeClr val="tx1"/>
                                          </a:solidFill>
                                          <a:latin typeface="Cambria Math" panose="02040503050406030204" pitchFamily="18" charset="0"/>
                                        </a:rPr>
                                        <m:t>−</m:t>
                                      </m:r>
                                      <m:f>
                                        <m:fPr>
                                          <m:ctrlPr>
                                            <a:rPr lang="pl-PL" i="1">
                                              <a:solidFill>
                                                <a:schemeClr val="tx1"/>
                                              </a:solidFill>
                                              <a:latin typeface="Cambria Math" panose="02040503050406030204" pitchFamily="18" charset="0"/>
                                            </a:rPr>
                                          </m:ctrlPr>
                                        </m:fPr>
                                        <m:num>
                                          <m:sSub>
                                            <m:sSubPr>
                                              <m:ctrlPr>
                                                <a:rPr lang="pl-PL" i="1">
                                                  <a:solidFill>
                                                    <a:schemeClr val="tx1"/>
                                                  </a:solidFill>
                                                  <a:latin typeface="Cambria Math" panose="02040503050406030204" pitchFamily="18" charset="0"/>
                                                </a:rPr>
                                              </m:ctrlPr>
                                            </m:sSubPr>
                                            <m:e>
                                              <m:r>
                                                <a:rPr lang="pl-PL" b="0" i="1" smtClean="0">
                                                  <a:solidFill>
                                                    <a:schemeClr val="tx1"/>
                                                  </a:solidFill>
                                                  <a:latin typeface="Cambria Math" panose="02040503050406030204" pitchFamily="18" charset="0"/>
                                                </a:rPr>
                                                <m:t>𝑢</m:t>
                                              </m:r>
                                            </m:e>
                                            <m:sub>
                                              <m:r>
                                                <a:rPr lang="pl-PL" b="0" i="1" smtClean="0">
                                                  <a:solidFill>
                                                    <a:schemeClr val="tx1"/>
                                                  </a:solidFill>
                                                  <a:latin typeface="Cambria Math" panose="02040503050406030204" pitchFamily="18" charset="0"/>
                                                </a:rPr>
                                                <m:t>1−</m:t>
                                              </m:r>
                                              <m:f>
                                                <m:fPr>
                                                  <m:ctrlPr>
                                                    <a:rPr lang="pl-PL" b="0" i="1" smtClean="0">
                                                      <a:solidFill>
                                                        <a:schemeClr val="tx1"/>
                                                      </a:solidFill>
                                                      <a:latin typeface="Cambria Math" panose="02040503050406030204" pitchFamily="18" charset="0"/>
                                                    </a:rPr>
                                                  </m:ctrlPr>
                                                </m:fPr>
                                                <m:num>
                                                  <m:r>
                                                    <a:rPr lang="pl-PL" i="1">
                                                      <a:solidFill>
                                                        <a:schemeClr val="tx1"/>
                                                      </a:solidFill>
                                                      <a:latin typeface="Cambria Math" panose="02040503050406030204" pitchFamily="18" charset="0"/>
                                                    </a:rPr>
                                                    <m:t>𝛼</m:t>
                                                  </m:r>
                                                </m:num>
                                                <m:den>
                                                  <m:r>
                                                    <a:rPr lang="pl-PL" b="0" i="1" smtClean="0">
                                                      <a:solidFill>
                                                        <a:schemeClr val="tx1"/>
                                                      </a:solidFill>
                                                      <a:latin typeface="Cambria Math" panose="02040503050406030204" pitchFamily="18" charset="0"/>
                                                    </a:rPr>
                                                    <m:t>2</m:t>
                                                  </m:r>
                                                </m:den>
                                              </m:f>
                                            </m:sub>
                                          </m:sSub>
                                        </m:num>
                                        <m:den>
                                          <m:rad>
                                            <m:radPr>
                                              <m:degHide m:val="on"/>
                                              <m:ctrlPr>
                                                <a:rPr lang="pl-PL" i="1">
                                                  <a:solidFill>
                                                    <a:schemeClr val="tx1"/>
                                                  </a:solidFill>
                                                  <a:latin typeface="Cambria Math" panose="02040503050406030204" pitchFamily="18" charset="0"/>
                                                </a:rPr>
                                              </m:ctrlPr>
                                            </m:radPr>
                                            <m:deg/>
                                            <m:e>
                                              <m:r>
                                                <a:rPr lang="pl-PL" i="1">
                                                  <a:solidFill>
                                                    <a:schemeClr val="tx1"/>
                                                  </a:solidFill>
                                                  <a:latin typeface="Cambria Math" panose="02040503050406030204" pitchFamily="18" charset="0"/>
                                                </a:rPr>
                                                <m:t>2</m:t>
                                              </m:r>
                                              <m:r>
                                                <a:rPr lang="pl-PL" i="1">
                                                  <a:solidFill>
                                                    <a:schemeClr val="tx1"/>
                                                  </a:solidFill>
                                                  <a:latin typeface="Cambria Math" panose="02040503050406030204" pitchFamily="18" charset="0"/>
                                                </a:rPr>
                                                <m:t>𝑛</m:t>
                                              </m:r>
                                            </m:e>
                                          </m:rad>
                                        </m:den>
                                      </m:f>
                                    </m:e>
                                  </m:d>
                                </m:e>
                                <m:sup>
                                  <m:r>
                                    <a:rPr lang="pl-PL" i="1">
                                      <a:solidFill>
                                        <a:schemeClr val="tx1"/>
                                      </a:solidFill>
                                      <a:latin typeface="Cambria Math" panose="02040503050406030204" pitchFamily="18" charset="0"/>
                                    </a:rPr>
                                    <m:t>2</m:t>
                                  </m:r>
                                </m:sup>
                              </m:sSup>
                            </m:den>
                          </m:f>
                        </m:e>
                      </m:d>
                    </m:oMath>
                  </m:oMathPara>
                </a14:m>
                <a:endParaRPr lang="pl-PL" i="1" dirty="0">
                  <a:solidFill>
                    <a:schemeClr val="tx1"/>
                  </a:solidFill>
                  <a:latin typeface="Cambria Math" panose="02040503050406030204" pitchFamily="18" charset="0"/>
                </a:endParaRPr>
              </a:p>
              <a:p>
                <a:pPr algn="just">
                  <a:lnSpc>
                    <a:spcPct val="100000"/>
                  </a:lnSpc>
                  <a:buFont typeface="Wingdings" panose="05000000000000000000" pitchFamily="2" charset="2"/>
                  <a:buChar char="§"/>
                </a:pPr>
                <a:endParaRPr lang="pl-PL" dirty="0">
                  <a:solidFill>
                    <a:srgbClr val="FF0000"/>
                  </a:solidFill>
                </a:endParaRPr>
              </a:p>
              <a:p>
                <a:pPr algn="just">
                  <a:lnSpc>
                    <a:spcPct val="100000"/>
                  </a:lnSpc>
                  <a:buFont typeface="Wingdings" panose="05000000000000000000" pitchFamily="2" charset="2"/>
                  <a:buChar char="§"/>
                </a:pPr>
                <a:endParaRPr lang="pl-PL" dirty="0">
                  <a:solidFill>
                    <a:srgbClr val="FF0000"/>
                  </a:solidFill>
                </a:endParaRPr>
              </a:p>
              <a:p>
                <a:pPr algn="just">
                  <a:lnSpc>
                    <a:spcPct val="100000"/>
                  </a:lnSpc>
                  <a:buFont typeface="Wingdings" panose="05000000000000000000" pitchFamily="2" charset="2"/>
                  <a:buChar char="§"/>
                </a:pPr>
                <a:endParaRPr lang="pl-PL" dirty="0">
                  <a:solidFill>
                    <a:schemeClr val="tx1"/>
                  </a:solidFill>
                  <a:latin typeface="Cambria Math" panose="02040503050406030204" pitchFamily="18" charset="0"/>
                </a:endParaRPr>
              </a:p>
            </p:txBody>
          </p:sp>
        </mc:Choice>
        <mc:Fallback xmlns="">
          <p:sp>
            <p:nvSpPr>
              <p:cNvPr id="3" name="Symbol zastępczy zawartości 2"/>
              <p:cNvSpPr>
                <a:spLocks noGrp="1" noRot="1" noChangeAspect="1" noMove="1" noResize="1" noEditPoints="1" noAdjustHandles="1" noChangeArrowheads="1" noChangeShapeType="1" noTextEdit="1"/>
              </p:cNvSpPr>
              <p:nvPr>
                <p:ph idx="1"/>
              </p:nvPr>
            </p:nvSpPr>
            <p:spPr>
              <a:xfrm>
                <a:off x="627573" y="1844824"/>
                <a:ext cx="6608724" cy="3717188"/>
              </a:xfrm>
              <a:blipFill>
                <a:blip r:embed="rId2"/>
                <a:stretch>
                  <a:fillRect l="-277" t="-1149" r="-738"/>
                </a:stretch>
              </a:blipFill>
            </p:spPr>
            <p:txBody>
              <a:bodyPr/>
              <a:lstStyle/>
              <a:p>
                <a:r>
                  <a:rPr lang="pl-PL">
                    <a:noFill/>
                  </a:rPr>
                  <a:t> </a:t>
                </a:r>
              </a:p>
            </p:txBody>
          </p:sp>
        </mc:Fallback>
      </mc:AlternateContent>
      <p:sp>
        <p:nvSpPr>
          <p:cNvPr id="4" name="Symbol zastępczy numeru slajdu 3"/>
          <p:cNvSpPr>
            <a:spLocks noGrp="1"/>
          </p:cNvSpPr>
          <p:nvPr>
            <p:ph type="sldNum" sz="quarter" idx="12"/>
          </p:nvPr>
        </p:nvSpPr>
        <p:spPr/>
        <p:txBody>
          <a:bodyPr/>
          <a:lstStyle/>
          <a:p>
            <a:fld id="{F91CD1F4-3528-4247-A959-631B12F6D608}" type="slidenum">
              <a:rPr lang="pl-PL" smtClean="0"/>
              <a:t>25</a:t>
            </a:fld>
            <a:endParaRPr lang="pl-PL"/>
          </a:p>
        </p:txBody>
      </p:sp>
    </p:spTree>
    <p:extLst>
      <p:ext uri="{BB962C8B-B14F-4D97-AF65-F5344CB8AC3E}">
        <p14:creationId xmlns:p14="http://schemas.microsoft.com/office/powerpoint/2010/main" val="2115486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79758" y="381045"/>
            <a:ext cx="7558033" cy="1088068"/>
          </a:xfrm>
        </p:spPr>
        <p:txBody>
          <a:bodyPr>
            <a:normAutofit/>
          </a:bodyPr>
          <a:lstStyle/>
          <a:p>
            <a:pPr algn="ctr"/>
            <a:r>
              <a:rPr lang="pl-PL" sz="2200" b="1" dirty="0">
                <a:ea typeface="+mn-ea"/>
                <a:cs typeface="+mn-cs"/>
              </a:rPr>
              <a:t>Przedział ufności </a:t>
            </a:r>
            <a:br>
              <a:rPr lang="pl-PL" sz="2200" b="1" dirty="0">
                <a:ea typeface="+mn-ea"/>
                <a:cs typeface="+mn-cs"/>
              </a:rPr>
            </a:br>
            <a:r>
              <a:rPr lang="pl-PL" sz="2200" b="1" dirty="0">
                <a:ea typeface="+mn-ea"/>
                <a:cs typeface="+mn-cs"/>
              </a:rPr>
              <a:t>dla wariancji i odchylenia standardowego – Model 2</a:t>
            </a:r>
          </a:p>
        </p:txBody>
      </p:sp>
      <mc:AlternateContent xmlns:mc="http://schemas.openxmlformats.org/markup-compatibility/2006" xmlns:a14="http://schemas.microsoft.com/office/drawing/2010/main">
        <mc:Choice Requires="a14">
          <p:sp>
            <p:nvSpPr>
              <p:cNvPr id="3" name="Symbol zastępczy zawartości 2"/>
              <p:cNvSpPr>
                <a:spLocks noGrp="1"/>
              </p:cNvSpPr>
              <p:nvPr>
                <p:ph idx="1"/>
              </p:nvPr>
            </p:nvSpPr>
            <p:spPr>
              <a:xfrm>
                <a:off x="79758" y="1844824"/>
                <a:ext cx="8114437" cy="3017520"/>
              </a:xfrm>
            </p:spPr>
            <p:txBody>
              <a:bodyPr>
                <a:normAutofit/>
              </a:bodyPr>
              <a:lstStyle/>
              <a:p>
                <a:pPr algn="just">
                  <a:lnSpc>
                    <a:spcPct val="100000"/>
                  </a:lnSpc>
                </a:pPr>
                <a:r>
                  <a:rPr lang="pl-PL" dirty="0">
                    <a:solidFill>
                      <a:schemeClr val="tx1"/>
                    </a:solidFill>
                  </a:rPr>
                  <a:t>W literaturze występuje również takie oszacowanie</a:t>
                </a:r>
              </a:p>
              <a:p>
                <a:pPr algn="just">
                  <a:lnSpc>
                    <a:spcPct val="100000"/>
                  </a:lnSpc>
                  <a:buFont typeface="Wingdings" panose="05000000000000000000" pitchFamily="2" charset="2"/>
                  <a:buChar char="§"/>
                </a:pPr>
                <a:endParaRPr lang="pl-PL" i="1" dirty="0">
                  <a:solidFill>
                    <a:schemeClr val="tx1"/>
                  </a:solidFill>
                  <a:latin typeface="Cambria Math" panose="02040503050406030204" pitchFamily="18" charset="0"/>
                </a:endParaRPr>
              </a:p>
              <a:p>
                <a:pPr marL="0" indent="0" algn="just">
                  <a:lnSpc>
                    <a:spcPct val="100000"/>
                  </a:lnSpc>
                  <a:buNone/>
                </a:pPr>
                <a14:m>
                  <m:oMathPara xmlns:m="http://schemas.openxmlformats.org/officeDocument/2006/math">
                    <m:oMathParaPr>
                      <m:jc m:val="center"/>
                    </m:oMathParaPr>
                    <m:oMath xmlns:m="http://schemas.openxmlformats.org/officeDocument/2006/math">
                      <m:d>
                        <m:dPr>
                          <m:begChr m:val="["/>
                          <m:endChr m:val="]"/>
                          <m:ctrlPr>
                            <a:rPr lang="pl-PL" i="1" smtClean="0">
                              <a:solidFill>
                                <a:schemeClr val="tx1"/>
                              </a:solidFill>
                              <a:latin typeface="Cambria Math" panose="02040503050406030204" pitchFamily="18" charset="0"/>
                            </a:rPr>
                          </m:ctrlPr>
                        </m:dPr>
                        <m:e>
                          <m:f>
                            <m:fPr>
                              <m:ctrlPr>
                                <a:rPr lang="pl-PL" i="1" smtClean="0">
                                  <a:solidFill>
                                    <a:schemeClr val="tx1"/>
                                  </a:solidFill>
                                  <a:latin typeface="Cambria Math" panose="02040503050406030204" pitchFamily="18" charset="0"/>
                                </a:rPr>
                              </m:ctrlPr>
                            </m:fPr>
                            <m:num>
                              <m:sSup>
                                <m:sSupPr>
                                  <m:ctrlPr>
                                    <a:rPr lang="pl-PL" b="0" i="1" smtClean="0">
                                      <a:solidFill>
                                        <a:schemeClr val="tx1"/>
                                      </a:solidFill>
                                      <a:latin typeface="Cambria Math" panose="02040503050406030204" pitchFamily="18" charset="0"/>
                                    </a:rPr>
                                  </m:ctrlPr>
                                </m:sSupPr>
                                <m:e>
                                  <m:r>
                                    <a:rPr lang="pl-PL" b="0" i="1" smtClean="0">
                                      <a:solidFill>
                                        <a:schemeClr val="tx1"/>
                                      </a:solidFill>
                                      <a:latin typeface="Cambria Math" panose="02040503050406030204" pitchFamily="18" charset="0"/>
                                    </a:rPr>
                                    <m:t>2</m:t>
                                  </m:r>
                                  <m:r>
                                    <a:rPr lang="pl-PL" b="0" i="1" smtClean="0">
                                      <a:solidFill>
                                        <a:schemeClr val="tx1"/>
                                      </a:solidFill>
                                      <a:latin typeface="Cambria Math" panose="02040503050406030204" pitchFamily="18" charset="0"/>
                                    </a:rPr>
                                    <m:t>𝑛𝑠</m:t>
                                  </m:r>
                                </m:e>
                                <m:sup>
                                  <m:r>
                                    <a:rPr lang="pl-PL" b="0" i="1" smtClean="0">
                                      <a:solidFill>
                                        <a:schemeClr val="tx1"/>
                                      </a:solidFill>
                                      <a:latin typeface="Cambria Math" panose="02040503050406030204" pitchFamily="18" charset="0"/>
                                    </a:rPr>
                                    <m:t>2</m:t>
                                  </m:r>
                                </m:sup>
                              </m:sSup>
                            </m:num>
                            <m:den>
                              <m:sSup>
                                <m:sSupPr>
                                  <m:ctrlPr>
                                    <a:rPr lang="pl-PL" b="0" i="1" smtClean="0">
                                      <a:solidFill>
                                        <a:schemeClr val="tx1"/>
                                      </a:solidFill>
                                      <a:latin typeface="Cambria Math" panose="02040503050406030204" pitchFamily="18" charset="0"/>
                                    </a:rPr>
                                  </m:ctrlPr>
                                </m:sSupPr>
                                <m:e>
                                  <m:d>
                                    <m:dPr>
                                      <m:ctrlPr>
                                        <a:rPr lang="pl-PL" i="1" smtClean="0">
                                          <a:solidFill>
                                            <a:schemeClr val="tx1"/>
                                          </a:solidFill>
                                          <a:latin typeface="Cambria Math" panose="02040503050406030204" pitchFamily="18" charset="0"/>
                                        </a:rPr>
                                      </m:ctrlPr>
                                    </m:dPr>
                                    <m:e>
                                      <m:rad>
                                        <m:radPr>
                                          <m:degHide m:val="on"/>
                                          <m:ctrlPr>
                                            <a:rPr lang="pl-PL" i="1" smtClean="0">
                                              <a:solidFill>
                                                <a:schemeClr val="tx1"/>
                                              </a:solidFill>
                                              <a:latin typeface="Cambria Math" panose="02040503050406030204" pitchFamily="18" charset="0"/>
                                            </a:rPr>
                                          </m:ctrlPr>
                                        </m:radPr>
                                        <m:deg/>
                                        <m:e>
                                          <m:r>
                                            <a:rPr lang="pl-PL" b="0" i="1" smtClean="0">
                                              <a:solidFill>
                                                <a:schemeClr val="tx1"/>
                                              </a:solidFill>
                                              <a:latin typeface="Cambria Math" panose="02040503050406030204" pitchFamily="18" charset="0"/>
                                            </a:rPr>
                                            <m:t>2</m:t>
                                          </m:r>
                                          <m:r>
                                            <a:rPr lang="pl-PL" b="0" i="1" smtClean="0">
                                              <a:solidFill>
                                                <a:schemeClr val="tx1"/>
                                              </a:solidFill>
                                              <a:latin typeface="Cambria Math" panose="02040503050406030204" pitchFamily="18" charset="0"/>
                                            </a:rPr>
                                            <m:t>𝑛</m:t>
                                          </m:r>
                                          <m:r>
                                            <a:rPr lang="pl-PL" b="0" i="1" smtClean="0">
                                              <a:solidFill>
                                                <a:schemeClr val="tx1"/>
                                              </a:solidFill>
                                              <a:latin typeface="Cambria Math" panose="02040503050406030204" pitchFamily="18" charset="0"/>
                                            </a:rPr>
                                            <m:t>−3</m:t>
                                          </m:r>
                                        </m:e>
                                      </m:rad>
                                      <m:r>
                                        <a:rPr lang="pl-PL" b="0" i="1" smtClean="0">
                                          <a:solidFill>
                                            <a:schemeClr val="tx1"/>
                                          </a:solidFill>
                                          <a:latin typeface="Cambria Math" panose="02040503050406030204" pitchFamily="18" charset="0"/>
                                        </a:rPr>
                                        <m:t>+</m:t>
                                      </m:r>
                                      <m:sSub>
                                        <m:sSubPr>
                                          <m:ctrlPr>
                                            <a:rPr lang="pl-PL" b="0" i="1" smtClean="0">
                                              <a:solidFill>
                                                <a:schemeClr val="tx1"/>
                                              </a:solidFill>
                                              <a:latin typeface="Cambria Math" panose="02040503050406030204" pitchFamily="18" charset="0"/>
                                            </a:rPr>
                                          </m:ctrlPr>
                                        </m:sSubPr>
                                        <m:e>
                                          <m:r>
                                            <a:rPr lang="pl-PL" b="0" i="1" smtClean="0">
                                              <a:solidFill>
                                                <a:schemeClr val="tx1"/>
                                              </a:solidFill>
                                              <a:latin typeface="Cambria Math" panose="02040503050406030204" pitchFamily="18" charset="0"/>
                                            </a:rPr>
                                            <m:t>𝑢</m:t>
                                          </m:r>
                                        </m:e>
                                        <m:sub>
                                          <m:r>
                                            <a:rPr lang="pl-PL" b="0" i="1" smtClean="0">
                                              <a:solidFill>
                                                <a:schemeClr val="tx1"/>
                                              </a:solidFill>
                                              <a:latin typeface="Cambria Math" panose="02040503050406030204" pitchFamily="18" charset="0"/>
                                            </a:rPr>
                                            <m:t>1−</m:t>
                                          </m:r>
                                          <m:f>
                                            <m:fPr>
                                              <m:ctrlPr>
                                                <a:rPr lang="pl-PL" b="0" i="1" smtClean="0">
                                                  <a:solidFill>
                                                    <a:schemeClr val="tx1"/>
                                                  </a:solidFill>
                                                  <a:latin typeface="Cambria Math" panose="02040503050406030204" pitchFamily="18" charset="0"/>
                                                </a:rPr>
                                              </m:ctrlPr>
                                            </m:fPr>
                                            <m:num>
                                              <m:r>
                                                <a:rPr lang="pl-PL" b="0" i="1" smtClean="0">
                                                  <a:solidFill>
                                                    <a:schemeClr val="tx1"/>
                                                  </a:solidFill>
                                                  <a:latin typeface="Cambria Math" panose="02040503050406030204" pitchFamily="18" charset="0"/>
                                                </a:rPr>
                                                <m:t>𝛼</m:t>
                                              </m:r>
                                            </m:num>
                                            <m:den>
                                              <m:r>
                                                <a:rPr lang="pl-PL" b="0" i="1" smtClean="0">
                                                  <a:solidFill>
                                                    <a:schemeClr val="tx1"/>
                                                  </a:solidFill>
                                                  <a:latin typeface="Cambria Math" panose="02040503050406030204" pitchFamily="18" charset="0"/>
                                                </a:rPr>
                                                <m:t>2</m:t>
                                              </m:r>
                                            </m:den>
                                          </m:f>
                                        </m:sub>
                                      </m:sSub>
                                    </m:e>
                                  </m:d>
                                </m:e>
                                <m:sup>
                                  <m:r>
                                    <a:rPr lang="pl-PL" b="0" i="1" smtClean="0">
                                      <a:solidFill>
                                        <a:schemeClr val="tx1"/>
                                      </a:solidFill>
                                      <a:latin typeface="Cambria Math" panose="02040503050406030204" pitchFamily="18" charset="0"/>
                                    </a:rPr>
                                    <m:t>2</m:t>
                                  </m:r>
                                </m:sup>
                              </m:sSup>
                            </m:den>
                          </m:f>
                          <m:r>
                            <a:rPr lang="pl-PL" b="0" i="1" smtClean="0">
                              <a:solidFill>
                                <a:schemeClr val="tx1"/>
                              </a:solidFill>
                              <a:latin typeface="Cambria Math" panose="02040503050406030204" pitchFamily="18" charset="0"/>
                            </a:rPr>
                            <m:t>;</m:t>
                          </m:r>
                          <m:f>
                            <m:fPr>
                              <m:ctrlPr>
                                <a:rPr lang="pl-PL" i="1">
                                  <a:solidFill>
                                    <a:schemeClr val="tx1"/>
                                  </a:solidFill>
                                  <a:latin typeface="Cambria Math" panose="02040503050406030204" pitchFamily="18" charset="0"/>
                                </a:rPr>
                              </m:ctrlPr>
                            </m:fPr>
                            <m:num>
                              <m:sSup>
                                <m:sSupPr>
                                  <m:ctrlPr>
                                    <a:rPr lang="pl-PL" i="1">
                                      <a:solidFill>
                                        <a:schemeClr val="tx1"/>
                                      </a:solidFill>
                                      <a:latin typeface="Cambria Math" panose="02040503050406030204" pitchFamily="18" charset="0"/>
                                    </a:rPr>
                                  </m:ctrlPr>
                                </m:sSupPr>
                                <m:e>
                                  <m:r>
                                    <a:rPr lang="pl-PL" i="1">
                                      <a:solidFill>
                                        <a:schemeClr val="tx1"/>
                                      </a:solidFill>
                                      <a:latin typeface="Cambria Math" panose="02040503050406030204" pitchFamily="18" charset="0"/>
                                    </a:rPr>
                                    <m:t>2</m:t>
                                  </m:r>
                                  <m:r>
                                    <a:rPr lang="pl-PL" i="1">
                                      <a:solidFill>
                                        <a:schemeClr val="tx1"/>
                                      </a:solidFill>
                                      <a:latin typeface="Cambria Math" panose="02040503050406030204" pitchFamily="18" charset="0"/>
                                    </a:rPr>
                                    <m:t>𝑛𝑠</m:t>
                                  </m:r>
                                </m:e>
                                <m:sup>
                                  <m:r>
                                    <a:rPr lang="pl-PL" i="1">
                                      <a:solidFill>
                                        <a:schemeClr val="tx1"/>
                                      </a:solidFill>
                                      <a:latin typeface="Cambria Math" panose="02040503050406030204" pitchFamily="18" charset="0"/>
                                    </a:rPr>
                                    <m:t>2</m:t>
                                  </m:r>
                                </m:sup>
                              </m:sSup>
                            </m:num>
                            <m:den>
                              <m:sSup>
                                <m:sSupPr>
                                  <m:ctrlPr>
                                    <a:rPr lang="pl-PL" i="1">
                                      <a:solidFill>
                                        <a:schemeClr val="tx1"/>
                                      </a:solidFill>
                                      <a:latin typeface="Cambria Math" panose="02040503050406030204" pitchFamily="18" charset="0"/>
                                    </a:rPr>
                                  </m:ctrlPr>
                                </m:sSupPr>
                                <m:e>
                                  <m:d>
                                    <m:dPr>
                                      <m:ctrlPr>
                                        <a:rPr lang="pl-PL" i="1">
                                          <a:solidFill>
                                            <a:schemeClr val="tx1"/>
                                          </a:solidFill>
                                          <a:latin typeface="Cambria Math" panose="02040503050406030204" pitchFamily="18" charset="0"/>
                                        </a:rPr>
                                      </m:ctrlPr>
                                    </m:dPr>
                                    <m:e>
                                      <m:rad>
                                        <m:radPr>
                                          <m:degHide m:val="on"/>
                                          <m:ctrlPr>
                                            <a:rPr lang="pl-PL" i="1">
                                              <a:solidFill>
                                                <a:schemeClr val="tx1"/>
                                              </a:solidFill>
                                              <a:latin typeface="Cambria Math" panose="02040503050406030204" pitchFamily="18" charset="0"/>
                                            </a:rPr>
                                          </m:ctrlPr>
                                        </m:radPr>
                                        <m:deg/>
                                        <m:e>
                                          <m:r>
                                            <a:rPr lang="pl-PL" i="1">
                                              <a:solidFill>
                                                <a:schemeClr val="tx1"/>
                                              </a:solidFill>
                                              <a:latin typeface="Cambria Math" panose="02040503050406030204" pitchFamily="18" charset="0"/>
                                            </a:rPr>
                                            <m:t>2</m:t>
                                          </m:r>
                                          <m:r>
                                            <a:rPr lang="pl-PL" i="1">
                                              <a:solidFill>
                                                <a:schemeClr val="tx1"/>
                                              </a:solidFill>
                                              <a:latin typeface="Cambria Math" panose="02040503050406030204" pitchFamily="18" charset="0"/>
                                            </a:rPr>
                                            <m:t>𝑛</m:t>
                                          </m:r>
                                          <m:r>
                                            <a:rPr lang="pl-PL" i="1">
                                              <a:solidFill>
                                                <a:schemeClr val="tx1"/>
                                              </a:solidFill>
                                              <a:latin typeface="Cambria Math" panose="02040503050406030204" pitchFamily="18" charset="0"/>
                                            </a:rPr>
                                            <m:t>−3</m:t>
                                          </m:r>
                                        </m:e>
                                      </m:rad>
                                      <m:r>
                                        <a:rPr lang="pl-PL" b="0" i="1" smtClean="0">
                                          <a:solidFill>
                                            <a:schemeClr val="tx1"/>
                                          </a:solidFill>
                                          <a:latin typeface="Cambria Math" panose="02040503050406030204" pitchFamily="18" charset="0"/>
                                        </a:rPr>
                                        <m:t>−</m:t>
                                      </m:r>
                                      <m:sSub>
                                        <m:sSubPr>
                                          <m:ctrlPr>
                                            <a:rPr lang="pl-PL" i="1" smtClean="0">
                                              <a:solidFill>
                                                <a:schemeClr val="tx1"/>
                                              </a:solidFill>
                                              <a:latin typeface="Cambria Math" panose="02040503050406030204" pitchFamily="18" charset="0"/>
                                            </a:rPr>
                                          </m:ctrlPr>
                                        </m:sSubPr>
                                        <m:e>
                                          <m:r>
                                            <a:rPr lang="pl-PL" b="0" i="1" smtClean="0">
                                              <a:solidFill>
                                                <a:schemeClr val="tx1"/>
                                              </a:solidFill>
                                              <a:latin typeface="Cambria Math" panose="02040503050406030204" pitchFamily="18" charset="0"/>
                                            </a:rPr>
                                            <m:t>𝑢</m:t>
                                          </m:r>
                                        </m:e>
                                        <m:sub>
                                          <m:r>
                                            <a:rPr lang="pl-PL" i="1">
                                              <a:solidFill>
                                                <a:schemeClr val="tx1"/>
                                              </a:solidFill>
                                              <a:latin typeface="Cambria Math" panose="02040503050406030204" pitchFamily="18" charset="0"/>
                                            </a:rPr>
                                            <m:t>1−</m:t>
                                          </m:r>
                                          <m:f>
                                            <m:fPr>
                                              <m:ctrlPr>
                                                <a:rPr lang="pl-PL" i="1">
                                                  <a:solidFill>
                                                    <a:schemeClr val="tx1"/>
                                                  </a:solidFill>
                                                  <a:latin typeface="Cambria Math" panose="02040503050406030204" pitchFamily="18" charset="0"/>
                                                </a:rPr>
                                              </m:ctrlPr>
                                            </m:fPr>
                                            <m:num>
                                              <m:r>
                                                <a:rPr lang="pl-PL" i="1">
                                                  <a:solidFill>
                                                    <a:schemeClr val="tx1"/>
                                                  </a:solidFill>
                                                  <a:latin typeface="Cambria Math" panose="02040503050406030204" pitchFamily="18" charset="0"/>
                                                </a:rPr>
                                                <m:t>𝛼</m:t>
                                              </m:r>
                                            </m:num>
                                            <m:den>
                                              <m:r>
                                                <a:rPr lang="pl-PL" i="1">
                                                  <a:solidFill>
                                                    <a:schemeClr val="tx1"/>
                                                  </a:solidFill>
                                                  <a:latin typeface="Cambria Math" panose="02040503050406030204" pitchFamily="18" charset="0"/>
                                                </a:rPr>
                                                <m:t>2</m:t>
                                              </m:r>
                                            </m:den>
                                          </m:f>
                                        </m:sub>
                                      </m:sSub>
                                    </m:e>
                                  </m:d>
                                </m:e>
                                <m:sup>
                                  <m:r>
                                    <a:rPr lang="pl-PL" i="1">
                                      <a:solidFill>
                                        <a:schemeClr val="tx1"/>
                                      </a:solidFill>
                                      <a:latin typeface="Cambria Math" panose="02040503050406030204" pitchFamily="18" charset="0"/>
                                    </a:rPr>
                                    <m:t>2</m:t>
                                  </m:r>
                                </m:sup>
                              </m:sSup>
                            </m:den>
                          </m:f>
                        </m:e>
                      </m:d>
                    </m:oMath>
                  </m:oMathPara>
                </a14:m>
                <a:endParaRPr lang="pl-PL" i="1" dirty="0">
                  <a:solidFill>
                    <a:schemeClr val="tx1"/>
                  </a:solidFill>
                  <a:latin typeface="Cambria Math" panose="02040503050406030204" pitchFamily="18" charset="0"/>
                </a:endParaRPr>
              </a:p>
              <a:p>
                <a:pPr algn="just">
                  <a:lnSpc>
                    <a:spcPct val="100000"/>
                  </a:lnSpc>
                  <a:buFont typeface="Wingdings" panose="05000000000000000000" pitchFamily="2" charset="2"/>
                  <a:buChar char="§"/>
                </a:pPr>
                <a:endParaRPr lang="pl-PL" dirty="0">
                  <a:solidFill>
                    <a:schemeClr val="tx1"/>
                  </a:solidFill>
                  <a:latin typeface="Cambria Math" panose="02040503050406030204" pitchFamily="18" charset="0"/>
                </a:endParaRPr>
              </a:p>
              <a:p>
                <a:pPr algn="just">
                  <a:lnSpc>
                    <a:spcPct val="100000"/>
                  </a:lnSpc>
                  <a:buFont typeface="Wingdings" panose="05000000000000000000" pitchFamily="2" charset="2"/>
                  <a:buChar char="§"/>
                </a:pPr>
                <a:endParaRPr lang="pl-PL" dirty="0">
                  <a:solidFill>
                    <a:schemeClr val="tx1"/>
                  </a:solidFill>
                  <a:latin typeface="Cambria Math" panose="02040503050406030204" pitchFamily="18" charset="0"/>
                </a:endParaRPr>
              </a:p>
            </p:txBody>
          </p:sp>
        </mc:Choice>
        <mc:Fallback xmlns="">
          <p:sp>
            <p:nvSpPr>
              <p:cNvPr id="3" name="Symbol zastępczy zawartości 2"/>
              <p:cNvSpPr>
                <a:spLocks noGrp="1" noRot="1" noChangeAspect="1" noMove="1" noResize="1" noEditPoints="1" noAdjustHandles="1" noChangeArrowheads="1" noChangeShapeType="1" noTextEdit="1"/>
              </p:cNvSpPr>
              <p:nvPr>
                <p:ph idx="1"/>
              </p:nvPr>
            </p:nvSpPr>
            <p:spPr>
              <a:xfrm>
                <a:off x="79758" y="1844824"/>
                <a:ext cx="8114437" cy="3017520"/>
              </a:xfrm>
              <a:blipFill>
                <a:blip r:embed="rId2"/>
                <a:stretch>
                  <a:fillRect l="-150" t="-1414"/>
                </a:stretch>
              </a:blipFill>
            </p:spPr>
            <p:txBody>
              <a:bodyPr/>
              <a:lstStyle/>
              <a:p>
                <a:r>
                  <a:rPr lang="pl-PL">
                    <a:noFill/>
                  </a:rPr>
                  <a:t> </a:t>
                </a:r>
              </a:p>
            </p:txBody>
          </p:sp>
        </mc:Fallback>
      </mc:AlternateContent>
      <p:sp>
        <p:nvSpPr>
          <p:cNvPr id="4" name="Symbol zastępczy numeru slajdu 3"/>
          <p:cNvSpPr>
            <a:spLocks noGrp="1"/>
          </p:cNvSpPr>
          <p:nvPr>
            <p:ph type="sldNum" sz="quarter" idx="12"/>
          </p:nvPr>
        </p:nvSpPr>
        <p:spPr/>
        <p:txBody>
          <a:bodyPr/>
          <a:lstStyle/>
          <a:p>
            <a:fld id="{F91CD1F4-3528-4247-A959-631B12F6D608}" type="slidenum">
              <a:rPr lang="pl-PL" smtClean="0"/>
              <a:t>26</a:t>
            </a:fld>
            <a:endParaRPr lang="pl-PL"/>
          </a:p>
        </p:txBody>
      </p:sp>
      <p:sp>
        <p:nvSpPr>
          <p:cNvPr id="8" name="Prostokąt 7"/>
          <p:cNvSpPr/>
          <p:nvPr/>
        </p:nvSpPr>
        <p:spPr>
          <a:xfrm>
            <a:off x="561230" y="6627168"/>
            <a:ext cx="7151492" cy="230832"/>
          </a:xfrm>
          <a:prstGeom prst="rect">
            <a:avLst/>
          </a:prstGeom>
          <a:solidFill>
            <a:schemeClr val="bg1"/>
          </a:solidFill>
        </p:spPr>
        <p:txBody>
          <a:bodyPr wrap="square">
            <a:spAutoFit/>
          </a:bodyPr>
          <a:lstStyle/>
          <a:p>
            <a:r>
              <a:rPr lang="pl-PL" sz="900" dirty="0">
                <a:solidFill>
                  <a:srgbClr val="FF0000"/>
                </a:solidFill>
              </a:rPr>
              <a:t> </a:t>
            </a:r>
            <a:r>
              <a:rPr lang="pl-PL" sz="825" dirty="0"/>
              <a:t>Powyższe z </a:t>
            </a:r>
            <a:r>
              <a:rPr lang="pl-PL" sz="825" dirty="0" err="1">
                <a:solidFill>
                  <a:srgbClr val="FF0000"/>
                </a:solidFill>
              </a:rPr>
              <a:t>p.Pusz</a:t>
            </a:r>
            <a:r>
              <a:rPr lang="pl-PL" sz="825" dirty="0">
                <a:solidFill>
                  <a:srgbClr val="FF0000"/>
                </a:solidFill>
              </a:rPr>
              <a:t> </a:t>
            </a:r>
            <a:r>
              <a:rPr lang="pl-PL" sz="825" dirty="0" err="1">
                <a:solidFill>
                  <a:srgbClr val="FF0000"/>
                </a:solidFill>
              </a:rPr>
              <a:t>str</a:t>
            </a:r>
            <a:r>
              <a:rPr lang="pl-PL" sz="825" dirty="0">
                <a:solidFill>
                  <a:srgbClr val="FF0000"/>
                </a:solidFill>
              </a:rPr>
              <a:t> 112 </a:t>
            </a:r>
            <a:r>
              <a:rPr lang="pl-PL" sz="825" dirty="0"/>
              <a:t>oraz</a:t>
            </a:r>
            <a:r>
              <a:rPr lang="pl-PL" sz="825" dirty="0">
                <a:solidFill>
                  <a:srgbClr val="FF0000"/>
                </a:solidFill>
              </a:rPr>
              <a:t> http://wm.pollub.pl/files/79/content/files/3907_wzory_estymacja.pdf</a:t>
            </a:r>
          </a:p>
        </p:txBody>
      </p:sp>
    </p:spTree>
    <p:extLst>
      <p:ext uri="{BB962C8B-B14F-4D97-AF65-F5344CB8AC3E}">
        <p14:creationId xmlns:p14="http://schemas.microsoft.com/office/powerpoint/2010/main" val="2517002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23704" y="380968"/>
            <a:ext cx="7465525" cy="1088068"/>
          </a:xfrm>
        </p:spPr>
        <p:txBody>
          <a:bodyPr>
            <a:normAutofit/>
          </a:bodyPr>
          <a:lstStyle/>
          <a:p>
            <a:pPr algn="ctr"/>
            <a:r>
              <a:rPr lang="pl-PL" sz="2200" b="1" dirty="0">
                <a:ea typeface="+mn-ea"/>
                <a:cs typeface="+mn-cs"/>
              </a:rPr>
              <a:t>Przedział ufności </a:t>
            </a:r>
            <a:br>
              <a:rPr lang="pl-PL" sz="2200" b="1" dirty="0">
                <a:ea typeface="+mn-ea"/>
                <a:cs typeface="+mn-cs"/>
              </a:rPr>
            </a:br>
            <a:r>
              <a:rPr lang="pl-PL" sz="2200" b="1" dirty="0">
                <a:ea typeface="+mn-ea"/>
                <a:cs typeface="+mn-cs"/>
              </a:rPr>
              <a:t>dla wariancji i odchylenia standardowego – model 2</a:t>
            </a:r>
          </a:p>
        </p:txBody>
      </p:sp>
      <mc:AlternateContent xmlns:mc="http://schemas.openxmlformats.org/markup-compatibility/2006" xmlns:a14="http://schemas.microsoft.com/office/drawing/2010/main">
        <mc:Choice Requires="a14">
          <p:sp>
            <p:nvSpPr>
              <p:cNvPr id="3" name="Symbol zastępczy zawartości 2"/>
              <p:cNvSpPr>
                <a:spLocks noGrp="1"/>
              </p:cNvSpPr>
              <p:nvPr>
                <p:ph idx="1"/>
              </p:nvPr>
            </p:nvSpPr>
            <p:spPr>
              <a:xfrm>
                <a:off x="251520" y="1268760"/>
                <a:ext cx="8114437" cy="4539356"/>
              </a:xfrm>
            </p:spPr>
            <p:txBody>
              <a:bodyPr>
                <a:normAutofit/>
              </a:bodyPr>
              <a:lstStyle/>
              <a:p>
                <a:pPr algn="just">
                  <a:lnSpc>
                    <a:spcPct val="100000"/>
                  </a:lnSpc>
                </a:pPr>
                <a:r>
                  <a:rPr lang="pl-PL" dirty="0">
                    <a:solidFill>
                      <a:schemeClr val="tx1"/>
                    </a:solidFill>
                  </a:rPr>
                  <a:t>MODEL 2: </a:t>
                </a:r>
                <a:r>
                  <a:rPr lang="pl-PL" b="1" dirty="0">
                    <a:solidFill>
                      <a:schemeClr val="tx1"/>
                    </a:solidFill>
                  </a:rPr>
                  <a:t>(dla dużej liczebności próby; </a:t>
                </a:r>
                <a14:m>
                  <m:oMath xmlns:m="http://schemas.openxmlformats.org/officeDocument/2006/math">
                    <m:r>
                      <a:rPr lang="pl-PL" i="1" dirty="0">
                        <a:solidFill>
                          <a:schemeClr val="tx1"/>
                        </a:solidFill>
                        <a:latin typeface="Cambria Math" panose="02040503050406030204" pitchFamily="18" charset="0"/>
                      </a:rPr>
                      <m:t>𝑛</m:t>
                    </m:r>
                    <m:r>
                      <a:rPr lang="pl-PL" i="1" dirty="0">
                        <a:solidFill>
                          <a:schemeClr val="tx1"/>
                        </a:solidFill>
                        <a:latin typeface="Cambria Math" panose="02040503050406030204" pitchFamily="18" charset="0"/>
                        <a:ea typeface="Cambria Math" panose="02040503050406030204" pitchFamily="18" charset="0"/>
                      </a:rPr>
                      <m:t>&gt;</m:t>
                    </m:r>
                  </m:oMath>
                </a14:m>
                <a:r>
                  <a:rPr lang="pl-PL" dirty="0">
                    <a:solidFill>
                      <a:schemeClr val="tx1"/>
                    </a:solidFill>
                  </a:rPr>
                  <a:t>30</a:t>
                </a:r>
                <a:r>
                  <a:rPr lang="pl-PL" b="1" dirty="0">
                    <a:solidFill>
                      <a:schemeClr val="tx1"/>
                    </a:solidFill>
                  </a:rPr>
                  <a:t>)</a:t>
                </a:r>
              </a:p>
              <a:p>
                <a:pPr algn="just">
                  <a:lnSpc>
                    <a:spcPct val="100000"/>
                  </a:lnSpc>
                </a:pPr>
                <a:r>
                  <a:rPr lang="pl-PL" dirty="0">
                    <a:solidFill>
                      <a:schemeClr val="tx1"/>
                    </a:solidFill>
                  </a:rPr>
                  <a:t>W literaturze przedmiotu możemy także spotkać się ze wzorami postaci:</a:t>
                </a:r>
              </a:p>
              <a:p>
                <a:pPr marL="0" indent="0" algn="just">
                  <a:lnSpc>
                    <a:spcPct val="100000"/>
                  </a:lnSpc>
                  <a:buNone/>
                </a:pPr>
                <a:endParaRPr lang="pl-PL" dirty="0">
                  <a:solidFill>
                    <a:schemeClr val="tx1"/>
                  </a:solidFill>
                </a:endParaRPr>
              </a:p>
              <a:p>
                <a:pPr marL="0" indent="0" algn="just">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pl-PL" i="1">
                              <a:solidFill>
                                <a:schemeClr val="tx1"/>
                              </a:solidFill>
                              <a:latin typeface="Cambria Math" panose="02040503050406030204" pitchFamily="18" charset="0"/>
                            </a:rPr>
                          </m:ctrlPr>
                        </m:dPr>
                        <m:e>
                          <m:f>
                            <m:fPr>
                              <m:ctrlPr>
                                <a:rPr lang="pl-PL" i="1">
                                  <a:solidFill>
                                    <a:schemeClr val="tx1"/>
                                  </a:solidFill>
                                  <a:latin typeface="Cambria Math" panose="02040503050406030204" pitchFamily="18" charset="0"/>
                                </a:rPr>
                              </m:ctrlPr>
                            </m:fPr>
                            <m:num>
                              <m:sSup>
                                <m:sSupPr>
                                  <m:ctrlPr>
                                    <a:rPr lang="pl-PL" i="1">
                                      <a:solidFill>
                                        <a:schemeClr val="tx1"/>
                                      </a:solidFill>
                                      <a:latin typeface="Cambria Math" panose="02040503050406030204" pitchFamily="18" charset="0"/>
                                    </a:rPr>
                                  </m:ctrlPr>
                                </m:sSupPr>
                                <m:e>
                                  <m:r>
                                    <a:rPr lang="pl-PL" i="1">
                                      <a:solidFill>
                                        <a:schemeClr val="tx1"/>
                                      </a:solidFill>
                                      <a:latin typeface="Cambria Math" panose="02040503050406030204" pitchFamily="18" charset="0"/>
                                    </a:rPr>
                                    <m:t>𝑛</m:t>
                                  </m:r>
                                  <m:r>
                                    <a:rPr lang="pl-PL" b="0" i="1" smtClean="0">
                                      <a:solidFill>
                                        <a:schemeClr val="tx1"/>
                                      </a:solidFill>
                                      <a:latin typeface="Cambria Math" panose="02040503050406030204" pitchFamily="18" charset="0"/>
                                    </a:rPr>
                                    <m:t>𝑠</m:t>
                                  </m:r>
                                </m:e>
                                <m:sup>
                                  <m:r>
                                    <a:rPr lang="pl-PL" i="1">
                                      <a:solidFill>
                                        <a:schemeClr val="tx1"/>
                                      </a:solidFill>
                                      <a:latin typeface="Cambria Math" panose="02040503050406030204" pitchFamily="18" charset="0"/>
                                    </a:rPr>
                                    <m:t>2</m:t>
                                  </m:r>
                                </m:sup>
                              </m:sSup>
                            </m:num>
                            <m:den>
                              <m:r>
                                <a:rPr lang="pl-PL" i="1">
                                  <a:solidFill>
                                    <a:schemeClr val="tx1"/>
                                  </a:solidFill>
                                  <a:latin typeface="Cambria Math" panose="02040503050406030204" pitchFamily="18" charset="0"/>
                                </a:rPr>
                                <m:t>𝑛</m:t>
                              </m:r>
                              <m:r>
                                <a:rPr lang="pl-PL" i="1">
                                  <a:solidFill>
                                    <a:schemeClr val="tx1"/>
                                  </a:solidFill>
                                  <a:latin typeface="Cambria Math" panose="02040503050406030204" pitchFamily="18" charset="0"/>
                                </a:rPr>
                                <m:t>−1+</m:t>
                              </m:r>
                              <m:rad>
                                <m:radPr>
                                  <m:degHide m:val="on"/>
                                  <m:ctrlPr>
                                    <a:rPr lang="pl-PL" i="1">
                                      <a:solidFill>
                                        <a:schemeClr val="tx1"/>
                                      </a:solidFill>
                                      <a:latin typeface="Cambria Math" panose="02040503050406030204" pitchFamily="18" charset="0"/>
                                    </a:rPr>
                                  </m:ctrlPr>
                                </m:radPr>
                                <m:deg/>
                                <m:e>
                                  <m:r>
                                    <a:rPr lang="pl-PL" i="1">
                                      <a:solidFill>
                                        <a:schemeClr val="tx1"/>
                                      </a:solidFill>
                                      <a:latin typeface="Cambria Math" panose="02040503050406030204" pitchFamily="18" charset="0"/>
                                    </a:rPr>
                                    <m:t>2</m:t>
                                  </m:r>
                                  <m:r>
                                    <a:rPr lang="pl-PL" i="1">
                                      <a:solidFill>
                                        <a:schemeClr val="tx1"/>
                                      </a:solidFill>
                                      <a:latin typeface="Cambria Math" panose="02040503050406030204" pitchFamily="18" charset="0"/>
                                    </a:rPr>
                                    <m:t>𝑛</m:t>
                                  </m:r>
                                  <m:r>
                                    <a:rPr lang="pl-PL" i="1">
                                      <a:solidFill>
                                        <a:schemeClr val="tx1"/>
                                      </a:solidFill>
                                      <a:latin typeface="Cambria Math" panose="02040503050406030204" pitchFamily="18" charset="0"/>
                                    </a:rPr>
                                    <m:t>−2</m:t>
                                  </m:r>
                                </m:e>
                              </m:rad>
                              <m:r>
                                <a:rPr lang="pl-PL" i="1">
                                  <a:solidFill>
                                    <a:schemeClr val="tx1"/>
                                  </a:solidFill>
                                  <a:latin typeface="Cambria Math" panose="02040503050406030204" pitchFamily="18" charset="0"/>
                                </a:rPr>
                                <m:t>⋅</m:t>
                              </m:r>
                              <m:sSub>
                                <m:sSubPr>
                                  <m:ctrlPr>
                                    <a:rPr lang="pl-PL" i="1">
                                      <a:solidFill>
                                        <a:schemeClr val="tx1"/>
                                      </a:solidFill>
                                      <a:latin typeface="Cambria Math" panose="02040503050406030204" pitchFamily="18" charset="0"/>
                                    </a:rPr>
                                  </m:ctrlPr>
                                </m:sSubPr>
                                <m:e>
                                  <m:r>
                                    <a:rPr lang="pl-PL" b="0" i="1" smtClean="0">
                                      <a:solidFill>
                                        <a:schemeClr val="tx1"/>
                                      </a:solidFill>
                                      <a:latin typeface="Cambria Math" panose="02040503050406030204" pitchFamily="18" charset="0"/>
                                    </a:rPr>
                                    <m:t>𝑢</m:t>
                                  </m:r>
                                </m:e>
                                <m:sub>
                                  <m:r>
                                    <a:rPr lang="pl-PL" i="1">
                                      <a:solidFill>
                                        <a:schemeClr val="tx1"/>
                                      </a:solidFill>
                                      <a:latin typeface="Cambria Math" panose="02040503050406030204" pitchFamily="18" charset="0"/>
                                    </a:rPr>
                                    <m:t>1−</m:t>
                                  </m:r>
                                  <m:f>
                                    <m:fPr>
                                      <m:ctrlPr>
                                        <a:rPr lang="pl-PL" i="1">
                                          <a:solidFill>
                                            <a:schemeClr val="tx1"/>
                                          </a:solidFill>
                                          <a:latin typeface="Cambria Math" panose="02040503050406030204" pitchFamily="18" charset="0"/>
                                        </a:rPr>
                                      </m:ctrlPr>
                                    </m:fPr>
                                    <m:num>
                                      <m:r>
                                        <a:rPr lang="pl-PL" i="1">
                                          <a:solidFill>
                                            <a:schemeClr val="tx1"/>
                                          </a:solidFill>
                                          <a:latin typeface="Cambria Math" panose="02040503050406030204" pitchFamily="18" charset="0"/>
                                        </a:rPr>
                                        <m:t>𝛼</m:t>
                                      </m:r>
                                    </m:num>
                                    <m:den>
                                      <m:r>
                                        <a:rPr lang="pl-PL" i="1">
                                          <a:solidFill>
                                            <a:schemeClr val="tx1"/>
                                          </a:solidFill>
                                          <a:latin typeface="Cambria Math" panose="02040503050406030204" pitchFamily="18" charset="0"/>
                                        </a:rPr>
                                        <m:t>2</m:t>
                                      </m:r>
                                    </m:den>
                                  </m:f>
                                </m:sub>
                              </m:sSub>
                            </m:den>
                          </m:f>
                          <m:r>
                            <a:rPr lang="pl-PL" i="1">
                              <a:solidFill>
                                <a:schemeClr val="tx1"/>
                              </a:solidFill>
                              <a:latin typeface="Cambria Math" panose="02040503050406030204" pitchFamily="18" charset="0"/>
                            </a:rPr>
                            <m:t>;</m:t>
                          </m:r>
                          <m:f>
                            <m:fPr>
                              <m:ctrlPr>
                                <a:rPr lang="pl-PL" i="1">
                                  <a:solidFill>
                                    <a:schemeClr val="tx1"/>
                                  </a:solidFill>
                                  <a:latin typeface="Cambria Math" panose="02040503050406030204" pitchFamily="18" charset="0"/>
                                </a:rPr>
                              </m:ctrlPr>
                            </m:fPr>
                            <m:num>
                              <m:sSup>
                                <m:sSupPr>
                                  <m:ctrlPr>
                                    <a:rPr lang="pl-PL" i="1">
                                      <a:solidFill>
                                        <a:schemeClr val="tx1"/>
                                      </a:solidFill>
                                      <a:latin typeface="Cambria Math" panose="02040503050406030204" pitchFamily="18" charset="0"/>
                                    </a:rPr>
                                  </m:ctrlPr>
                                </m:sSupPr>
                                <m:e>
                                  <m:r>
                                    <a:rPr lang="pl-PL" i="1">
                                      <a:solidFill>
                                        <a:schemeClr val="tx1"/>
                                      </a:solidFill>
                                      <a:latin typeface="Cambria Math" panose="02040503050406030204" pitchFamily="18" charset="0"/>
                                    </a:rPr>
                                    <m:t>𝑛</m:t>
                                  </m:r>
                                  <m:r>
                                    <a:rPr lang="pl-PL" b="0" i="1" smtClean="0">
                                      <a:solidFill>
                                        <a:schemeClr val="tx1"/>
                                      </a:solidFill>
                                      <a:latin typeface="Cambria Math" panose="02040503050406030204" pitchFamily="18" charset="0"/>
                                    </a:rPr>
                                    <m:t>𝑠</m:t>
                                  </m:r>
                                </m:e>
                                <m:sup>
                                  <m:r>
                                    <a:rPr lang="pl-PL" i="1">
                                      <a:solidFill>
                                        <a:schemeClr val="tx1"/>
                                      </a:solidFill>
                                      <a:latin typeface="Cambria Math" panose="02040503050406030204" pitchFamily="18" charset="0"/>
                                    </a:rPr>
                                    <m:t>2</m:t>
                                  </m:r>
                                </m:sup>
                              </m:sSup>
                            </m:num>
                            <m:den>
                              <m:r>
                                <a:rPr lang="pl-PL" i="1">
                                  <a:solidFill>
                                    <a:schemeClr val="tx1"/>
                                  </a:solidFill>
                                  <a:latin typeface="Cambria Math" panose="02040503050406030204" pitchFamily="18" charset="0"/>
                                </a:rPr>
                                <m:t>𝑛</m:t>
                              </m:r>
                              <m:r>
                                <a:rPr lang="pl-PL" i="1">
                                  <a:solidFill>
                                    <a:schemeClr val="tx1"/>
                                  </a:solidFill>
                                  <a:latin typeface="Cambria Math" panose="02040503050406030204" pitchFamily="18" charset="0"/>
                                </a:rPr>
                                <m:t>−1−</m:t>
                              </m:r>
                              <m:rad>
                                <m:radPr>
                                  <m:degHide m:val="on"/>
                                  <m:ctrlPr>
                                    <a:rPr lang="pl-PL" i="1">
                                      <a:solidFill>
                                        <a:schemeClr val="tx1"/>
                                      </a:solidFill>
                                      <a:latin typeface="Cambria Math" panose="02040503050406030204" pitchFamily="18" charset="0"/>
                                    </a:rPr>
                                  </m:ctrlPr>
                                </m:radPr>
                                <m:deg/>
                                <m:e>
                                  <m:r>
                                    <a:rPr lang="pl-PL" i="1">
                                      <a:solidFill>
                                        <a:schemeClr val="tx1"/>
                                      </a:solidFill>
                                      <a:latin typeface="Cambria Math" panose="02040503050406030204" pitchFamily="18" charset="0"/>
                                    </a:rPr>
                                    <m:t>2</m:t>
                                  </m:r>
                                  <m:r>
                                    <a:rPr lang="pl-PL" i="1">
                                      <a:solidFill>
                                        <a:schemeClr val="tx1"/>
                                      </a:solidFill>
                                      <a:latin typeface="Cambria Math" panose="02040503050406030204" pitchFamily="18" charset="0"/>
                                    </a:rPr>
                                    <m:t>𝑛</m:t>
                                  </m:r>
                                  <m:r>
                                    <a:rPr lang="pl-PL" i="1">
                                      <a:solidFill>
                                        <a:schemeClr val="tx1"/>
                                      </a:solidFill>
                                      <a:latin typeface="Cambria Math" panose="02040503050406030204" pitchFamily="18" charset="0"/>
                                    </a:rPr>
                                    <m:t>−2</m:t>
                                  </m:r>
                                </m:e>
                              </m:rad>
                              <m:r>
                                <a:rPr lang="pl-PL" i="1">
                                  <a:solidFill>
                                    <a:schemeClr val="tx1"/>
                                  </a:solidFill>
                                  <a:latin typeface="Cambria Math" panose="02040503050406030204" pitchFamily="18" charset="0"/>
                                </a:rPr>
                                <m:t>⋅</m:t>
                              </m:r>
                              <m:sSub>
                                <m:sSubPr>
                                  <m:ctrlPr>
                                    <a:rPr lang="pl-PL" i="1">
                                      <a:solidFill>
                                        <a:schemeClr val="tx1"/>
                                      </a:solidFill>
                                      <a:latin typeface="Cambria Math" panose="02040503050406030204" pitchFamily="18" charset="0"/>
                                    </a:rPr>
                                  </m:ctrlPr>
                                </m:sSubPr>
                                <m:e>
                                  <m:r>
                                    <a:rPr lang="pl-PL" b="0" i="1" smtClean="0">
                                      <a:solidFill>
                                        <a:schemeClr val="tx1"/>
                                      </a:solidFill>
                                      <a:latin typeface="Cambria Math" panose="02040503050406030204" pitchFamily="18" charset="0"/>
                                    </a:rPr>
                                    <m:t>𝑢</m:t>
                                  </m:r>
                                </m:e>
                                <m:sub>
                                  <m:r>
                                    <a:rPr lang="pl-PL" i="1">
                                      <a:solidFill>
                                        <a:schemeClr val="tx1"/>
                                      </a:solidFill>
                                      <a:latin typeface="Cambria Math" panose="02040503050406030204" pitchFamily="18" charset="0"/>
                                    </a:rPr>
                                    <m:t>1−</m:t>
                                  </m:r>
                                  <m:f>
                                    <m:fPr>
                                      <m:ctrlPr>
                                        <a:rPr lang="pl-PL" i="1">
                                          <a:solidFill>
                                            <a:schemeClr val="tx1"/>
                                          </a:solidFill>
                                          <a:latin typeface="Cambria Math" panose="02040503050406030204" pitchFamily="18" charset="0"/>
                                        </a:rPr>
                                      </m:ctrlPr>
                                    </m:fPr>
                                    <m:num>
                                      <m:r>
                                        <a:rPr lang="pl-PL" i="1">
                                          <a:solidFill>
                                            <a:schemeClr val="tx1"/>
                                          </a:solidFill>
                                          <a:latin typeface="Cambria Math" panose="02040503050406030204" pitchFamily="18" charset="0"/>
                                        </a:rPr>
                                        <m:t>𝛼</m:t>
                                      </m:r>
                                    </m:num>
                                    <m:den>
                                      <m:r>
                                        <a:rPr lang="pl-PL" i="1">
                                          <a:solidFill>
                                            <a:schemeClr val="tx1"/>
                                          </a:solidFill>
                                          <a:latin typeface="Cambria Math" panose="02040503050406030204" pitchFamily="18" charset="0"/>
                                        </a:rPr>
                                        <m:t>2</m:t>
                                      </m:r>
                                    </m:den>
                                  </m:f>
                                </m:sub>
                              </m:sSub>
                            </m:den>
                          </m:f>
                        </m:e>
                      </m:d>
                    </m:oMath>
                  </m:oMathPara>
                </a14:m>
                <a:endParaRPr lang="pl-PL" i="1" dirty="0">
                  <a:solidFill>
                    <a:schemeClr val="tx1"/>
                  </a:solidFill>
                  <a:latin typeface="Cambria Math" panose="02040503050406030204" pitchFamily="18" charset="0"/>
                </a:endParaRPr>
              </a:p>
              <a:p>
                <a:pPr algn="just">
                  <a:lnSpc>
                    <a:spcPct val="100000"/>
                  </a:lnSpc>
                  <a:buFont typeface="Wingdings" panose="05000000000000000000" pitchFamily="2" charset="2"/>
                  <a:buChar char="§"/>
                </a:pPr>
                <a:endParaRPr lang="pl-PL" dirty="0">
                  <a:solidFill>
                    <a:schemeClr val="tx1"/>
                  </a:solidFill>
                  <a:latin typeface="Cambria Math" panose="02040503050406030204" pitchFamily="18" charset="0"/>
                </a:endParaRPr>
              </a:p>
              <a:p>
                <a:pPr marL="0" indent="0" algn="just">
                  <a:buNone/>
                </a:pPr>
                <a:r>
                  <a:rPr lang="pl-PL" dirty="0">
                    <a:solidFill>
                      <a:schemeClr val="tx1"/>
                    </a:solidFill>
                  </a:rPr>
                  <a:t>Wynikają one z faktu, że statystyka </a:t>
                </a:r>
                <a14:m>
                  <m:oMath xmlns:m="http://schemas.openxmlformats.org/officeDocument/2006/math">
                    <m:r>
                      <a:rPr lang="pl-PL">
                        <a:solidFill>
                          <a:schemeClr val="tx1"/>
                        </a:solidFill>
                        <a:latin typeface="Cambria Math" panose="02040503050406030204" pitchFamily="18" charset="0"/>
                      </a:rPr>
                      <m:t>𝑉</m:t>
                    </m:r>
                    <m:r>
                      <a:rPr lang="pl-PL">
                        <a:solidFill>
                          <a:schemeClr val="tx1"/>
                        </a:solidFill>
                        <a:latin typeface="Cambria Math" panose="02040503050406030204" pitchFamily="18" charset="0"/>
                      </a:rPr>
                      <m:t>=</m:t>
                    </m:r>
                    <m:f>
                      <m:fPr>
                        <m:ctrlPr>
                          <a:rPr lang="pl-PL" i="1">
                            <a:solidFill>
                              <a:schemeClr val="tx1"/>
                            </a:solidFill>
                            <a:latin typeface="Cambria Math" panose="02040503050406030204" pitchFamily="18" charset="0"/>
                          </a:rPr>
                        </m:ctrlPr>
                      </m:fPr>
                      <m:num>
                        <m:r>
                          <a:rPr lang="pl-PL">
                            <a:solidFill>
                              <a:schemeClr val="tx1"/>
                            </a:solidFill>
                            <a:latin typeface="Cambria Math" panose="02040503050406030204" pitchFamily="18" charset="0"/>
                          </a:rPr>
                          <m:t>𝑛</m:t>
                        </m:r>
                        <m:sSup>
                          <m:sSupPr>
                            <m:ctrlPr>
                              <a:rPr lang="pl-PL" i="1">
                                <a:solidFill>
                                  <a:schemeClr val="tx1"/>
                                </a:solidFill>
                                <a:latin typeface="Cambria Math" panose="02040503050406030204" pitchFamily="18" charset="0"/>
                              </a:rPr>
                            </m:ctrlPr>
                          </m:sSupPr>
                          <m:e>
                            <m:r>
                              <m:rPr>
                                <m:sty m:val="p"/>
                              </m:rPr>
                              <a:rPr lang="pl-PL" b="0" i="0" smtClean="0">
                                <a:solidFill>
                                  <a:schemeClr val="tx1"/>
                                </a:solidFill>
                                <a:latin typeface="Cambria Math" panose="02040503050406030204" pitchFamily="18" charset="0"/>
                              </a:rPr>
                              <m:t>s</m:t>
                            </m:r>
                          </m:e>
                          <m:sup>
                            <m:r>
                              <a:rPr lang="pl-PL">
                                <a:solidFill>
                                  <a:schemeClr val="tx1"/>
                                </a:solidFill>
                                <a:latin typeface="Cambria Math" panose="02040503050406030204" pitchFamily="18" charset="0"/>
                              </a:rPr>
                              <m:t>2</m:t>
                            </m:r>
                          </m:sup>
                        </m:sSup>
                      </m:num>
                      <m:den>
                        <m:sSup>
                          <m:sSupPr>
                            <m:ctrlPr>
                              <a:rPr lang="pl-PL" i="1">
                                <a:solidFill>
                                  <a:schemeClr val="tx1"/>
                                </a:solidFill>
                                <a:latin typeface="Cambria Math" panose="02040503050406030204" pitchFamily="18" charset="0"/>
                              </a:rPr>
                            </m:ctrlPr>
                          </m:sSupPr>
                          <m:e>
                            <m:r>
                              <a:rPr lang="pl-PL">
                                <a:solidFill>
                                  <a:schemeClr val="tx1"/>
                                </a:solidFill>
                                <a:latin typeface="Cambria Math" panose="02040503050406030204" pitchFamily="18" charset="0"/>
                              </a:rPr>
                              <m:t>𝜎</m:t>
                            </m:r>
                          </m:e>
                          <m:sup>
                            <m:r>
                              <a:rPr lang="pl-PL">
                                <a:solidFill>
                                  <a:schemeClr val="tx1"/>
                                </a:solidFill>
                                <a:latin typeface="Cambria Math" panose="02040503050406030204" pitchFamily="18" charset="0"/>
                              </a:rPr>
                              <m:t>2</m:t>
                            </m:r>
                          </m:sup>
                        </m:sSup>
                      </m:den>
                    </m:f>
                  </m:oMath>
                </a14:m>
                <a:r>
                  <a:rPr lang="pl-PL" dirty="0">
                    <a:solidFill>
                      <a:schemeClr val="tx1"/>
                    </a:solidFill>
                  </a:rPr>
                  <a:t> dąży do rozkładu </a:t>
                </a:r>
                <a14:m>
                  <m:oMath xmlns:m="http://schemas.openxmlformats.org/officeDocument/2006/math">
                    <m:r>
                      <a:rPr lang="pl-PL">
                        <a:solidFill>
                          <a:schemeClr val="tx1"/>
                        </a:solidFill>
                        <a:latin typeface="Cambria Math" panose="02040503050406030204" pitchFamily="18" charset="0"/>
                      </a:rPr>
                      <m:t>𝑁</m:t>
                    </m:r>
                    <m:d>
                      <m:dPr>
                        <m:ctrlPr>
                          <a:rPr lang="pl-PL" i="1">
                            <a:solidFill>
                              <a:schemeClr val="tx1"/>
                            </a:solidFill>
                            <a:latin typeface="Cambria Math" panose="02040503050406030204" pitchFamily="18" charset="0"/>
                          </a:rPr>
                        </m:ctrlPr>
                      </m:dPr>
                      <m:e>
                        <m:r>
                          <a:rPr lang="pl-PL">
                            <a:solidFill>
                              <a:schemeClr val="tx1"/>
                            </a:solidFill>
                            <a:latin typeface="Cambria Math" panose="02040503050406030204" pitchFamily="18" charset="0"/>
                          </a:rPr>
                          <m:t>𝑛</m:t>
                        </m:r>
                        <m:r>
                          <a:rPr lang="pl-PL">
                            <a:solidFill>
                              <a:schemeClr val="tx1"/>
                            </a:solidFill>
                            <a:latin typeface="Cambria Math" panose="02040503050406030204" pitchFamily="18" charset="0"/>
                          </a:rPr>
                          <m:t>−1;</m:t>
                        </m:r>
                        <m:rad>
                          <m:radPr>
                            <m:degHide m:val="on"/>
                            <m:ctrlPr>
                              <a:rPr lang="pl-PL" i="1">
                                <a:solidFill>
                                  <a:schemeClr val="tx1"/>
                                </a:solidFill>
                                <a:latin typeface="Cambria Math" panose="02040503050406030204" pitchFamily="18" charset="0"/>
                              </a:rPr>
                            </m:ctrlPr>
                          </m:radPr>
                          <m:deg/>
                          <m:e>
                            <m:r>
                              <a:rPr lang="pl-PL">
                                <a:solidFill>
                                  <a:schemeClr val="tx1"/>
                                </a:solidFill>
                                <a:latin typeface="Cambria Math" panose="02040503050406030204" pitchFamily="18" charset="0"/>
                              </a:rPr>
                              <m:t>2</m:t>
                            </m:r>
                            <m:r>
                              <a:rPr lang="pl-PL">
                                <a:solidFill>
                                  <a:schemeClr val="tx1"/>
                                </a:solidFill>
                                <a:latin typeface="Cambria Math" panose="02040503050406030204" pitchFamily="18" charset="0"/>
                              </a:rPr>
                              <m:t>𝑛</m:t>
                            </m:r>
                            <m:r>
                              <a:rPr lang="pl-PL">
                                <a:solidFill>
                                  <a:schemeClr val="tx1"/>
                                </a:solidFill>
                                <a:latin typeface="Cambria Math" panose="02040503050406030204" pitchFamily="18" charset="0"/>
                              </a:rPr>
                              <m:t>−2</m:t>
                            </m:r>
                          </m:e>
                        </m:rad>
                      </m:e>
                    </m:d>
                    <m:r>
                      <a:rPr lang="pl-PL">
                        <a:solidFill>
                          <a:schemeClr val="tx1"/>
                        </a:solidFill>
                        <a:latin typeface="Cambria Math" panose="02040503050406030204" pitchFamily="18" charset="0"/>
                      </a:rPr>
                      <m:t> </m:t>
                    </m:r>
                  </m:oMath>
                </a14:m>
                <a:r>
                  <a:rPr lang="pl-PL" dirty="0">
                    <a:solidFill>
                      <a:schemeClr val="tx1"/>
                    </a:solidFill>
                  </a:rPr>
                  <a:t>gdy liczba stopni swobody dąży do </a:t>
                </a:r>
                <a14:m>
                  <m:oMath xmlns:m="http://schemas.openxmlformats.org/officeDocument/2006/math">
                    <m:r>
                      <a:rPr lang="pl-PL" i="1">
                        <a:solidFill>
                          <a:schemeClr val="tx1"/>
                        </a:solidFill>
                        <a:latin typeface="Cambria Math" panose="02040503050406030204" pitchFamily="18" charset="0"/>
                      </a:rPr>
                      <m:t>∞.</m:t>
                    </m:r>
                  </m:oMath>
                </a14:m>
                <a:endParaRPr lang="pl-PL" dirty="0">
                  <a:solidFill>
                    <a:schemeClr val="tx1"/>
                  </a:solidFill>
                </a:endParaRPr>
              </a:p>
              <a:p>
                <a:pPr marL="0" indent="0" algn="just">
                  <a:buNone/>
                </a:pPr>
                <a:r>
                  <a:rPr lang="pl-PL" dirty="0">
                    <a:solidFill>
                      <a:schemeClr val="tx1"/>
                    </a:solidFill>
                  </a:rPr>
                  <a:t>Wówczas statystyka </a:t>
                </a:r>
                <a14:m>
                  <m:oMath xmlns:m="http://schemas.openxmlformats.org/officeDocument/2006/math">
                    <m:r>
                      <a:rPr lang="pl-PL" i="1">
                        <a:solidFill>
                          <a:schemeClr val="tx1"/>
                        </a:solidFill>
                        <a:latin typeface="Cambria Math" panose="02040503050406030204" pitchFamily="18" charset="0"/>
                      </a:rPr>
                      <m:t>𝑈</m:t>
                    </m:r>
                    <m:r>
                      <a:rPr lang="pl-PL" i="1">
                        <a:solidFill>
                          <a:schemeClr val="tx1"/>
                        </a:solidFill>
                        <a:latin typeface="Cambria Math" panose="02040503050406030204" pitchFamily="18" charset="0"/>
                      </a:rPr>
                      <m:t>=</m:t>
                    </m:r>
                    <m:f>
                      <m:fPr>
                        <m:ctrlPr>
                          <a:rPr lang="pl-PL" i="1">
                            <a:solidFill>
                              <a:schemeClr val="tx1"/>
                            </a:solidFill>
                            <a:latin typeface="Cambria Math" panose="02040503050406030204" pitchFamily="18" charset="0"/>
                          </a:rPr>
                        </m:ctrlPr>
                      </m:fPr>
                      <m:num>
                        <m:f>
                          <m:fPr>
                            <m:ctrlPr>
                              <a:rPr lang="pl-PL" i="1">
                                <a:solidFill>
                                  <a:schemeClr val="tx1"/>
                                </a:solidFill>
                                <a:latin typeface="Cambria Math" panose="02040503050406030204" pitchFamily="18" charset="0"/>
                              </a:rPr>
                            </m:ctrlPr>
                          </m:fPr>
                          <m:num>
                            <m:r>
                              <a:rPr lang="pl-PL" i="1">
                                <a:solidFill>
                                  <a:schemeClr val="tx1"/>
                                </a:solidFill>
                                <a:latin typeface="Cambria Math" panose="02040503050406030204" pitchFamily="18" charset="0"/>
                              </a:rPr>
                              <m:t>𝑛</m:t>
                            </m:r>
                            <m:sSup>
                              <m:sSupPr>
                                <m:ctrlPr>
                                  <a:rPr lang="pl-PL" i="1">
                                    <a:solidFill>
                                      <a:schemeClr val="tx1"/>
                                    </a:solidFill>
                                    <a:latin typeface="Cambria Math" panose="02040503050406030204" pitchFamily="18" charset="0"/>
                                  </a:rPr>
                                </m:ctrlPr>
                              </m:sSupPr>
                              <m:e>
                                <m:r>
                                  <a:rPr lang="pl-PL" b="0" i="1" smtClean="0">
                                    <a:solidFill>
                                      <a:schemeClr val="tx1"/>
                                    </a:solidFill>
                                    <a:latin typeface="Cambria Math" panose="02040503050406030204" pitchFamily="18" charset="0"/>
                                  </a:rPr>
                                  <m:t>𝑠</m:t>
                                </m:r>
                              </m:e>
                              <m:sup>
                                <m:r>
                                  <a:rPr lang="pl-PL" i="1">
                                    <a:solidFill>
                                      <a:schemeClr val="tx1"/>
                                    </a:solidFill>
                                    <a:latin typeface="Cambria Math" panose="02040503050406030204" pitchFamily="18" charset="0"/>
                                  </a:rPr>
                                  <m:t>2</m:t>
                                </m:r>
                              </m:sup>
                            </m:sSup>
                          </m:num>
                          <m:den>
                            <m:r>
                              <a:rPr lang="pl-PL" i="1">
                                <a:solidFill>
                                  <a:schemeClr val="tx1"/>
                                </a:solidFill>
                                <a:latin typeface="Cambria Math" panose="02040503050406030204" pitchFamily="18" charset="0"/>
                              </a:rPr>
                              <m:t>𝜎</m:t>
                            </m:r>
                            <m:r>
                              <a:rPr lang="pl-PL" i="1">
                                <a:solidFill>
                                  <a:schemeClr val="tx1"/>
                                </a:solidFill>
                                <a:latin typeface="Cambria Math" panose="02040503050406030204" pitchFamily="18" charset="0"/>
                              </a:rPr>
                              <m:t>^2</m:t>
                            </m:r>
                          </m:den>
                        </m:f>
                        <m:r>
                          <a:rPr lang="pl-PL" i="1">
                            <a:solidFill>
                              <a:schemeClr val="tx1"/>
                            </a:solidFill>
                            <a:latin typeface="Cambria Math" panose="02040503050406030204" pitchFamily="18" charset="0"/>
                          </a:rPr>
                          <m:t>−(</m:t>
                        </m:r>
                        <m:r>
                          <a:rPr lang="pl-PL" i="1">
                            <a:solidFill>
                              <a:schemeClr val="tx1"/>
                            </a:solidFill>
                            <a:latin typeface="Cambria Math" panose="02040503050406030204" pitchFamily="18" charset="0"/>
                          </a:rPr>
                          <m:t>𝑛</m:t>
                        </m:r>
                        <m:r>
                          <a:rPr lang="pl-PL" i="1">
                            <a:solidFill>
                              <a:schemeClr val="tx1"/>
                            </a:solidFill>
                            <a:latin typeface="Cambria Math" panose="02040503050406030204" pitchFamily="18" charset="0"/>
                          </a:rPr>
                          <m:t>−1)</m:t>
                        </m:r>
                      </m:num>
                      <m:den>
                        <m:rad>
                          <m:radPr>
                            <m:degHide m:val="on"/>
                            <m:ctrlPr>
                              <a:rPr lang="pl-PL" i="1">
                                <a:solidFill>
                                  <a:schemeClr val="tx1"/>
                                </a:solidFill>
                                <a:latin typeface="Cambria Math" panose="02040503050406030204" pitchFamily="18" charset="0"/>
                              </a:rPr>
                            </m:ctrlPr>
                          </m:radPr>
                          <m:deg/>
                          <m:e>
                            <m:r>
                              <a:rPr lang="pl-PL" i="1">
                                <a:solidFill>
                                  <a:schemeClr val="tx1"/>
                                </a:solidFill>
                                <a:latin typeface="Cambria Math" panose="02040503050406030204" pitchFamily="18" charset="0"/>
                              </a:rPr>
                              <m:t>2</m:t>
                            </m:r>
                            <m:r>
                              <a:rPr lang="pl-PL" i="1">
                                <a:solidFill>
                                  <a:schemeClr val="tx1"/>
                                </a:solidFill>
                                <a:latin typeface="Cambria Math" panose="02040503050406030204" pitchFamily="18" charset="0"/>
                              </a:rPr>
                              <m:t>𝑛</m:t>
                            </m:r>
                            <m:r>
                              <a:rPr lang="pl-PL" i="1">
                                <a:solidFill>
                                  <a:schemeClr val="tx1"/>
                                </a:solidFill>
                                <a:latin typeface="Cambria Math" panose="02040503050406030204" pitchFamily="18" charset="0"/>
                              </a:rPr>
                              <m:t>−2</m:t>
                            </m:r>
                          </m:e>
                        </m:rad>
                      </m:den>
                    </m:f>
                  </m:oMath>
                </a14:m>
                <a:r>
                  <a:rPr lang="pl-PL" dirty="0">
                    <a:solidFill>
                      <a:schemeClr val="tx1"/>
                    </a:solidFill>
                  </a:rPr>
                  <a:t> dąży do rozkładu N(0,1). </a:t>
                </a:r>
              </a:p>
              <a:p>
                <a:pPr marL="0" indent="0" algn="just">
                  <a:buNone/>
                </a:pPr>
                <a:r>
                  <a:rPr lang="pl-PL" dirty="0">
                    <a:solidFill>
                      <a:schemeClr val="tx1"/>
                    </a:solidFill>
                  </a:rPr>
                  <a:t>Wzór ten jest pewną korektami wcześniejszych wzorów.</a:t>
                </a:r>
              </a:p>
              <a:p>
                <a:pPr marL="0" indent="0" algn="just">
                  <a:buNone/>
                </a:pPr>
                <a:endParaRPr lang="pl-PL" dirty="0">
                  <a:solidFill>
                    <a:schemeClr val="tx1"/>
                  </a:solidFill>
                </a:endParaRPr>
              </a:p>
            </p:txBody>
          </p:sp>
        </mc:Choice>
        <mc:Fallback xmlns="">
          <p:sp>
            <p:nvSpPr>
              <p:cNvPr id="3" name="Symbol zastępczy zawartości 2"/>
              <p:cNvSpPr>
                <a:spLocks noGrp="1" noRot="1" noChangeAspect="1" noMove="1" noResize="1" noEditPoints="1" noAdjustHandles="1" noChangeArrowheads="1" noChangeShapeType="1" noTextEdit="1"/>
              </p:cNvSpPr>
              <p:nvPr>
                <p:ph idx="1"/>
              </p:nvPr>
            </p:nvSpPr>
            <p:spPr>
              <a:xfrm>
                <a:off x="251520" y="1268760"/>
                <a:ext cx="8114437" cy="4539356"/>
              </a:xfrm>
              <a:blipFill>
                <a:blip r:embed="rId2"/>
                <a:stretch>
                  <a:fillRect l="-601" t="-805"/>
                </a:stretch>
              </a:blipFill>
            </p:spPr>
            <p:txBody>
              <a:bodyPr/>
              <a:lstStyle/>
              <a:p>
                <a:r>
                  <a:rPr lang="pl-PL">
                    <a:noFill/>
                  </a:rPr>
                  <a:t> </a:t>
                </a:r>
              </a:p>
            </p:txBody>
          </p:sp>
        </mc:Fallback>
      </mc:AlternateContent>
      <p:sp>
        <p:nvSpPr>
          <p:cNvPr id="4" name="Symbol zastępczy numeru slajdu 3"/>
          <p:cNvSpPr>
            <a:spLocks noGrp="1"/>
          </p:cNvSpPr>
          <p:nvPr>
            <p:ph type="sldNum" sz="quarter" idx="12"/>
          </p:nvPr>
        </p:nvSpPr>
        <p:spPr/>
        <p:txBody>
          <a:bodyPr/>
          <a:lstStyle/>
          <a:p>
            <a:fld id="{F91CD1F4-3528-4247-A959-631B12F6D608}" type="slidenum">
              <a:rPr lang="pl-PL" smtClean="0"/>
              <a:t>27</a:t>
            </a:fld>
            <a:endParaRPr lang="pl-PL"/>
          </a:p>
        </p:txBody>
      </p:sp>
    </p:spTree>
    <p:extLst>
      <p:ext uri="{BB962C8B-B14F-4D97-AF65-F5344CB8AC3E}">
        <p14:creationId xmlns:p14="http://schemas.microsoft.com/office/powerpoint/2010/main" val="1717970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200" b="1" dirty="0">
                <a:ea typeface="+mn-ea"/>
                <a:cs typeface="+mn-cs"/>
              </a:rPr>
              <a:t>Przedział ufności </a:t>
            </a:r>
            <a:br>
              <a:rPr lang="pl-PL" sz="2200" b="1" dirty="0">
                <a:ea typeface="+mn-ea"/>
                <a:cs typeface="+mn-cs"/>
              </a:rPr>
            </a:br>
            <a:r>
              <a:rPr lang="pl-PL" sz="2200" b="1" dirty="0">
                <a:ea typeface="+mn-ea"/>
                <a:cs typeface="+mn-cs"/>
              </a:rPr>
              <a:t>dla wariancji i odchylenia standardowego</a:t>
            </a:r>
          </a:p>
        </p:txBody>
      </p:sp>
      <p:sp>
        <p:nvSpPr>
          <p:cNvPr id="4" name="Symbol zastępczy numeru slajdu 3"/>
          <p:cNvSpPr>
            <a:spLocks noGrp="1"/>
          </p:cNvSpPr>
          <p:nvPr>
            <p:ph type="sldNum" sz="quarter" idx="12"/>
          </p:nvPr>
        </p:nvSpPr>
        <p:spPr/>
        <p:txBody>
          <a:bodyPr/>
          <a:lstStyle/>
          <a:p>
            <a:fld id="{F91CD1F4-3528-4247-A959-631B12F6D608}" type="slidenum">
              <a:rPr lang="pl-PL" smtClean="0"/>
              <a:t>28</a:t>
            </a:fld>
            <a:endParaRPr lang="pl-PL"/>
          </a:p>
        </p:txBody>
      </p:sp>
      <mc:AlternateContent xmlns:mc="http://schemas.openxmlformats.org/markup-compatibility/2006" xmlns:a14="http://schemas.microsoft.com/office/drawing/2010/main">
        <mc:Choice Requires="a14">
          <p:sp>
            <p:nvSpPr>
              <p:cNvPr id="5" name="Prostokąt 4"/>
              <p:cNvSpPr/>
              <p:nvPr/>
            </p:nvSpPr>
            <p:spPr>
              <a:xfrm>
                <a:off x="251520" y="1954556"/>
                <a:ext cx="7200800" cy="2031325"/>
              </a:xfrm>
              <a:prstGeom prst="rect">
                <a:avLst/>
              </a:prstGeom>
            </p:spPr>
            <p:txBody>
              <a:bodyPr wrap="square">
                <a:spAutoFit/>
              </a:bodyPr>
              <a:lstStyle/>
              <a:p>
                <a:pPr lvl="0" eaLnBrk="0" fontAlgn="base" hangingPunct="0">
                  <a:spcBef>
                    <a:spcPct val="0"/>
                  </a:spcBef>
                  <a:spcAft>
                    <a:spcPct val="0"/>
                  </a:spcAft>
                </a:pPr>
                <a:r>
                  <a:rPr lang="pl-PL" altLang="pl-PL" dirty="0">
                    <a:solidFill>
                      <a:schemeClr val="tx1"/>
                    </a:solidFill>
                    <a:latin typeface="+mn-lt"/>
                  </a:rPr>
                  <a:t>UWAGA</a:t>
                </a:r>
              </a:p>
              <a:p>
                <a:pPr marL="214313" indent="-214313" eaLnBrk="0" hangingPunct="0">
                  <a:buFont typeface="Arial" panose="020B0604020202020204" pitchFamily="34" charset="0"/>
                  <a:buChar char="•"/>
                </a:pPr>
                <a:r>
                  <a:rPr lang="pl-PL" altLang="pl-PL" dirty="0">
                    <a:solidFill>
                      <a:schemeClr val="tx1"/>
                    </a:solidFill>
                    <a:latin typeface="+mn-lt"/>
                  </a:rPr>
                  <a:t>Jeżeli porównujemy dwie lub więcej metod konstrukcji przedziałów ufności na poziomie ufności </a:t>
                </a:r>
                <a14:m>
                  <m:oMath xmlns:m="http://schemas.openxmlformats.org/officeDocument/2006/math">
                    <m:r>
                      <a:rPr lang="pl-PL" altLang="pl-PL">
                        <a:solidFill>
                          <a:schemeClr val="tx1"/>
                        </a:solidFill>
                        <a:latin typeface="Cambria Math" panose="02040503050406030204" pitchFamily="18" charset="0"/>
                      </a:rPr>
                      <m:t>1−</m:t>
                    </m:r>
                    <m:r>
                      <a:rPr lang="pl-PL" altLang="pl-PL">
                        <a:solidFill>
                          <a:schemeClr val="tx1"/>
                        </a:solidFill>
                        <a:latin typeface="Cambria Math" panose="02040503050406030204" pitchFamily="18" charset="0"/>
                      </a:rPr>
                      <m:t>𝛼</m:t>
                    </m:r>
                  </m:oMath>
                </a14:m>
                <a:r>
                  <a:rPr lang="pl-PL" altLang="pl-PL" dirty="0">
                    <a:solidFill>
                      <a:schemeClr val="tx1"/>
                    </a:solidFill>
                    <a:latin typeface="+mn-lt"/>
                  </a:rPr>
                  <a:t>, to lepsza jest ta metoda, która daje przedziały o mniejszej długości. </a:t>
                </a:r>
              </a:p>
              <a:p>
                <a:pPr marL="214313" indent="-214313" eaLnBrk="0" hangingPunct="0">
                  <a:buFont typeface="Arial" panose="020B0604020202020204" pitchFamily="34" charset="0"/>
                  <a:buChar char="•"/>
                </a:pPr>
                <a:r>
                  <a:rPr lang="pl-PL" altLang="pl-PL" dirty="0">
                    <a:solidFill>
                      <a:schemeClr val="tx1"/>
                    </a:solidFill>
                    <a:latin typeface="+mn-lt"/>
                  </a:rPr>
                  <a:t>Omawiane metody konstrukcji zakładały, że obserwacje pochodzą z rozkładu normalnego. Powinniśmy sprawdzić (np. konstruując histogram) czy to założenie jest do przyjęcia. </a:t>
                </a:r>
              </a:p>
            </p:txBody>
          </p:sp>
        </mc:Choice>
        <mc:Fallback xmlns="">
          <p:sp>
            <p:nvSpPr>
              <p:cNvPr id="5" name="Prostokąt 4"/>
              <p:cNvSpPr>
                <a:spLocks noRot="1" noChangeAspect="1" noMove="1" noResize="1" noEditPoints="1" noAdjustHandles="1" noChangeArrowheads="1" noChangeShapeType="1" noTextEdit="1"/>
              </p:cNvSpPr>
              <p:nvPr/>
            </p:nvSpPr>
            <p:spPr>
              <a:xfrm>
                <a:off x="251520" y="1954556"/>
                <a:ext cx="7200800" cy="2031325"/>
              </a:xfrm>
              <a:prstGeom prst="rect">
                <a:avLst/>
              </a:prstGeom>
              <a:blipFill>
                <a:blip r:embed="rId2"/>
                <a:stretch>
                  <a:fillRect l="-677" t="-2102" r="-1270" b="-3604"/>
                </a:stretch>
              </a:blipFill>
            </p:spPr>
            <p:txBody>
              <a:bodyPr/>
              <a:lstStyle/>
              <a:p>
                <a:r>
                  <a:rPr lang="pl-PL">
                    <a:noFill/>
                  </a:rPr>
                  <a:t> </a:t>
                </a:r>
              </a:p>
            </p:txBody>
          </p:sp>
        </mc:Fallback>
      </mc:AlternateContent>
    </p:spTree>
    <p:extLst>
      <p:ext uri="{BB962C8B-B14F-4D97-AF65-F5344CB8AC3E}">
        <p14:creationId xmlns:p14="http://schemas.microsoft.com/office/powerpoint/2010/main" val="3314650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pPr algn="ctr"/>
            <a:r>
              <a:rPr lang="pl-PL" sz="2700" b="1" dirty="0"/>
              <a:t>Przedział ufności </a:t>
            </a:r>
            <a:br>
              <a:rPr lang="pl-PL" sz="2700" b="1" dirty="0"/>
            </a:br>
            <a:r>
              <a:rPr lang="pl-PL" sz="2700" b="1" dirty="0"/>
              <a:t>dla frakcji (struktury, odsetka, udziału)</a:t>
            </a:r>
          </a:p>
        </p:txBody>
      </p:sp>
      <mc:AlternateContent xmlns:mc="http://schemas.openxmlformats.org/markup-compatibility/2006" xmlns:a14="http://schemas.microsoft.com/office/drawing/2010/main">
        <mc:Choice Requires="a14">
          <p:sp>
            <p:nvSpPr>
              <p:cNvPr id="3" name="Symbol zastępczy zawartości 2"/>
              <p:cNvSpPr>
                <a:spLocks noGrp="1"/>
              </p:cNvSpPr>
              <p:nvPr>
                <p:ph idx="1"/>
              </p:nvPr>
            </p:nvSpPr>
            <p:spPr>
              <a:xfrm>
                <a:off x="609599" y="2160590"/>
                <a:ext cx="7058745" cy="4245898"/>
              </a:xfrm>
            </p:spPr>
            <p:txBody>
              <a:bodyPr>
                <a:normAutofit/>
              </a:bodyPr>
              <a:lstStyle/>
              <a:p>
                <a:r>
                  <a:rPr lang="pl-PL" sz="1900" dirty="0">
                    <a:solidFill>
                      <a:schemeClr val="tx1"/>
                    </a:solidFill>
                  </a:rPr>
                  <a:t>Cecha </a:t>
                </a:r>
                <a14:m>
                  <m:oMath xmlns:m="http://schemas.openxmlformats.org/officeDocument/2006/math">
                    <m:r>
                      <a:rPr lang="pl-PL" sz="1900" i="1">
                        <a:solidFill>
                          <a:schemeClr val="tx1"/>
                        </a:solidFill>
                        <a:latin typeface="Cambria Math" panose="02040503050406030204" pitchFamily="18" charset="0"/>
                      </a:rPr>
                      <m:t>𝑋</m:t>
                    </m:r>
                  </m:oMath>
                </a14:m>
                <a:r>
                  <a:rPr lang="pl-PL" sz="1900" dirty="0">
                    <a:solidFill>
                      <a:schemeClr val="tx1"/>
                    </a:solidFill>
                  </a:rPr>
                  <a:t> przyjmuje wartości 0 i 1. W populacji generalnej ma rozkład 2-punktowy z parametrem </a:t>
                </a:r>
                <a14:m>
                  <m:oMath xmlns:m="http://schemas.openxmlformats.org/officeDocument/2006/math">
                    <m:r>
                      <a:rPr lang="pl-PL" sz="1900" i="1">
                        <a:solidFill>
                          <a:schemeClr val="tx1"/>
                        </a:solidFill>
                        <a:latin typeface="Cambria Math" panose="02040503050406030204" pitchFamily="18" charset="0"/>
                      </a:rPr>
                      <m:t>𝑝</m:t>
                    </m:r>
                    <m:r>
                      <a:rPr lang="pl-PL" sz="1900" b="0" i="1" smtClean="0">
                        <a:solidFill>
                          <a:schemeClr val="tx1"/>
                        </a:solidFill>
                        <a:latin typeface="Cambria Math" panose="02040503050406030204" pitchFamily="18" charset="0"/>
                      </a:rPr>
                      <m:t>=</m:t>
                    </m:r>
                    <m:r>
                      <a:rPr lang="pl-PL" sz="1900" b="0" i="1" smtClean="0">
                        <a:solidFill>
                          <a:schemeClr val="tx1"/>
                        </a:solidFill>
                        <a:latin typeface="Cambria Math" panose="02040503050406030204" pitchFamily="18" charset="0"/>
                      </a:rPr>
                      <m:t>𝑃</m:t>
                    </m:r>
                    <m:r>
                      <a:rPr lang="pl-PL" sz="1900" b="0" i="1" smtClean="0">
                        <a:solidFill>
                          <a:schemeClr val="tx1"/>
                        </a:solidFill>
                        <a:latin typeface="Cambria Math" panose="02040503050406030204" pitchFamily="18" charset="0"/>
                      </a:rPr>
                      <m:t>(</m:t>
                    </m:r>
                    <m:r>
                      <a:rPr lang="pl-PL" sz="1900" b="0" i="1" smtClean="0">
                        <a:solidFill>
                          <a:schemeClr val="tx1"/>
                        </a:solidFill>
                        <a:latin typeface="Cambria Math" panose="02040503050406030204" pitchFamily="18" charset="0"/>
                      </a:rPr>
                      <m:t>𝑋</m:t>
                    </m:r>
                    <m:r>
                      <a:rPr lang="pl-PL" sz="1900" b="0" i="1" smtClean="0">
                        <a:solidFill>
                          <a:schemeClr val="tx1"/>
                        </a:solidFill>
                        <a:latin typeface="Cambria Math" panose="02040503050406030204" pitchFamily="18" charset="0"/>
                      </a:rPr>
                      <m:t>=1)</m:t>
                    </m:r>
                  </m:oMath>
                </a14:m>
                <a:r>
                  <a:rPr lang="pl-PL" sz="1900" dirty="0">
                    <a:solidFill>
                      <a:schemeClr val="tx1"/>
                    </a:solidFill>
                  </a:rPr>
                  <a:t> (frakcja elementów wyróżnionych w populacji wynosi </a:t>
                </a:r>
                <a14:m>
                  <m:oMath xmlns:m="http://schemas.openxmlformats.org/officeDocument/2006/math">
                    <m:r>
                      <a:rPr lang="pl-PL" sz="1900" i="1">
                        <a:solidFill>
                          <a:schemeClr val="tx1"/>
                        </a:solidFill>
                        <a:latin typeface="Cambria Math" panose="02040503050406030204" pitchFamily="18" charset="0"/>
                      </a:rPr>
                      <m:t>𝑝</m:t>
                    </m:r>
                  </m:oMath>
                </a14:m>
                <a:r>
                  <a:rPr lang="pl-PL" sz="1900" dirty="0">
                    <a:solidFill>
                      <a:schemeClr val="tx1"/>
                    </a:solidFill>
                  </a:rPr>
                  <a:t>)</a:t>
                </a:r>
              </a:p>
              <a:p>
                <a14:m>
                  <m:oMath xmlns:m="http://schemas.openxmlformats.org/officeDocument/2006/math">
                    <m:r>
                      <a:rPr lang="pl-PL" sz="1900" b="0" i="1" smtClean="0">
                        <a:solidFill>
                          <a:schemeClr val="tx1"/>
                        </a:solidFill>
                        <a:latin typeface="Cambria Math" panose="02040503050406030204" pitchFamily="18" charset="0"/>
                      </a:rPr>
                      <m:t>𝑚</m:t>
                    </m:r>
                  </m:oMath>
                </a14:m>
                <a:r>
                  <a:rPr lang="pl-PL" sz="1900" dirty="0">
                    <a:solidFill>
                      <a:schemeClr val="tx1"/>
                    </a:solidFill>
                  </a:rPr>
                  <a:t> – liczba elementów wyróżnionych w próbie</a:t>
                </a:r>
              </a:p>
              <a:p>
                <a14:m>
                  <m:oMath xmlns:m="http://schemas.openxmlformats.org/officeDocument/2006/math">
                    <m:r>
                      <a:rPr lang="pl-PL" sz="1900" b="0" i="1" smtClean="0">
                        <a:solidFill>
                          <a:schemeClr val="tx1"/>
                        </a:solidFill>
                        <a:latin typeface="Cambria Math" panose="02040503050406030204" pitchFamily="18" charset="0"/>
                      </a:rPr>
                      <m:t>𝑛</m:t>
                    </m:r>
                  </m:oMath>
                </a14:m>
                <a:r>
                  <a:rPr lang="pl-PL" sz="1900" dirty="0">
                    <a:solidFill>
                      <a:schemeClr val="tx1"/>
                    </a:solidFill>
                  </a:rPr>
                  <a:t> – wielkość próby</a:t>
                </a:r>
              </a:p>
              <a:p>
                <a:pPr marL="0" indent="0">
                  <a:buNone/>
                </a:pPr>
                <a:endParaRPr lang="pl-PL" dirty="0">
                  <a:latin typeface="Cambria Math" panose="02040503050406030204" pitchFamily="18" charset="0"/>
                </a:endParaRPr>
              </a:p>
            </p:txBody>
          </p:sp>
        </mc:Choice>
        <mc:Fallback xmlns="">
          <p:sp>
            <p:nvSpPr>
              <p:cNvPr id="3" name="Symbol zastępczy zawartości 2"/>
              <p:cNvSpPr>
                <a:spLocks noGrp="1" noRot="1" noChangeAspect="1" noMove="1" noResize="1" noEditPoints="1" noAdjustHandles="1" noChangeArrowheads="1" noChangeShapeType="1" noTextEdit="1"/>
              </p:cNvSpPr>
              <p:nvPr>
                <p:ph idx="1"/>
              </p:nvPr>
            </p:nvSpPr>
            <p:spPr>
              <a:xfrm>
                <a:off x="609599" y="2160590"/>
                <a:ext cx="7058745" cy="4245898"/>
              </a:xfrm>
              <a:blipFill>
                <a:blip r:embed="rId2"/>
                <a:stretch>
                  <a:fillRect l="-345" t="-861"/>
                </a:stretch>
              </a:blipFill>
            </p:spPr>
            <p:txBody>
              <a:bodyPr/>
              <a:lstStyle/>
              <a:p>
                <a:r>
                  <a:rPr lang="pl-PL">
                    <a:noFill/>
                  </a:rPr>
                  <a:t> </a:t>
                </a:r>
              </a:p>
            </p:txBody>
          </p:sp>
        </mc:Fallback>
      </mc:AlternateContent>
      <p:sp>
        <p:nvSpPr>
          <p:cNvPr id="4" name="Symbol zastępczy numeru slajdu 3"/>
          <p:cNvSpPr>
            <a:spLocks noGrp="1"/>
          </p:cNvSpPr>
          <p:nvPr>
            <p:ph type="sldNum" sz="quarter" idx="12"/>
          </p:nvPr>
        </p:nvSpPr>
        <p:spPr/>
        <p:txBody>
          <a:bodyPr/>
          <a:lstStyle/>
          <a:p>
            <a:fld id="{F91CD1F4-3528-4247-A959-631B12F6D608}" type="slidenum">
              <a:rPr lang="pl-PL" smtClean="0"/>
              <a:t>29</a:t>
            </a:fld>
            <a:endParaRPr lang="pl-PL"/>
          </a:p>
        </p:txBody>
      </p:sp>
      <p:pic>
        <p:nvPicPr>
          <p:cNvPr id="5" name="Obraz 4">
            <a:extLst>
              <a:ext uri="{FF2B5EF4-FFF2-40B4-BE49-F238E27FC236}">
                <a16:creationId xmlns:a16="http://schemas.microsoft.com/office/drawing/2014/main" id="{C3F53927-62D0-4D5B-A79E-42EC05D2C40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660" t="13333" r="3516" b="43372"/>
          <a:stretch/>
        </p:blipFill>
        <p:spPr>
          <a:xfrm>
            <a:off x="7850239" y="5219903"/>
            <a:ext cx="1033043" cy="540000"/>
          </a:xfrm>
          <a:prstGeom prst="rect">
            <a:avLst/>
          </a:prstGeom>
        </p:spPr>
      </p:pic>
    </p:spTree>
    <p:extLst>
      <p:ext uri="{BB962C8B-B14F-4D97-AF65-F5344CB8AC3E}">
        <p14:creationId xmlns:p14="http://schemas.microsoft.com/office/powerpoint/2010/main" val="76946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0EEE371-27AD-4CDD-B6A6-D4857FD12697}"/>
              </a:ext>
            </a:extLst>
          </p:cNvPr>
          <p:cNvSpPr>
            <a:spLocks noGrp="1"/>
          </p:cNvSpPr>
          <p:nvPr>
            <p:ph type="title"/>
          </p:nvPr>
        </p:nvSpPr>
        <p:spPr/>
        <p:txBody>
          <a:bodyPr/>
          <a:lstStyle/>
          <a:p>
            <a:r>
              <a:rPr lang="pl-PL" dirty="0"/>
              <a:t>Estymacja - definicja</a:t>
            </a:r>
          </a:p>
        </p:txBody>
      </p:sp>
      <p:sp>
        <p:nvSpPr>
          <p:cNvPr id="3" name="Symbol zastępczy tekstu 2">
            <a:extLst>
              <a:ext uri="{FF2B5EF4-FFF2-40B4-BE49-F238E27FC236}">
                <a16:creationId xmlns:a16="http://schemas.microsoft.com/office/drawing/2014/main" id="{5BE560D8-28F4-4465-96FD-AA6B27763D4F}"/>
              </a:ext>
            </a:extLst>
          </p:cNvPr>
          <p:cNvSpPr>
            <a:spLocks noGrp="1"/>
          </p:cNvSpPr>
          <p:nvPr>
            <p:ph type="body" sz="half" idx="1"/>
          </p:nvPr>
        </p:nvSpPr>
        <p:spPr>
          <a:xfrm>
            <a:off x="457200" y="1981200"/>
            <a:ext cx="7283152" cy="2527920"/>
          </a:xfrm>
        </p:spPr>
        <p:txBody>
          <a:bodyPr>
            <a:normAutofit fontScale="25000" lnSpcReduction="20000"/>
          </a:bodyPr>
          <a:lstStyle/>
          <a:p>
            <a:pPr marL="0" lvl="3" indent="0">
              <a:lnSpc>
                <a:spcPct val="150000"/>
              </a:lnSpc>
              <a:buNone/>
            </a:pPr>
            <a:endParaRPr lang="pl-PL" sz="4400" dirty="0"/>
          </a:p>
          <a:p>
            <a:pPr marL="0" lvl="3" indent="0">
              <a:lnSpc>
                <a:spcPct val="150000"/>
              </a:lnSpc>
              <a:buNone/>
            </a:pPr>
            <a:r>
              <a:rPr lang="pl-PL" sz="5600" dirty="0"/>
              <a:t>Możemy mówić o: </a:t>
            </a:r>
          </a:p>
          <a:p>
            <a:pPr marL="288000" lvl="1" indent="-342900">
              <a:lnSpc>
                <a:spcPct val="150000"/>
              </a:lnSpc>
            </a:pPr>
            <a:r>
              <a:rPr lang="pl-PL" sz="5600" dirty="0"/>
              <a:t>Estymacji parametrycznej – szacowanie wartości parametrów rozkładu populacji generalnej.</a:t>
            </a:r>
          </a:p>
          <a:p>
            <a:pPr marL="288000" lvl="1" indent="-342900">
              <a:lnSpc>
                <a:spcPct val="150000"/>
              </a:lnSpc>
            </a:pPr>
            <a:r>
              <a:rPr lang="pl-PL" sz="5600" dirty="0"/>
              <a:t>Estymacja nieparametryczna – szacowanie postaci funkcyjnej rozkładu populacji generalnej. W praktyce estymacja nieparametryczna jest zastępowana prostszymi metodami bazującymi na weryfikacji hipotez statystycznych. </a:t>
            </a:r>
          </a:p>
          <a:p>
            <a:endParaRPr lang="pl-PL" dirty="0"/>
          </a:p>
        </p:txBody>
      </p:sp>
      <p:sp>
        <p:nvSpPr>
          <p:cNvPr id="6" name="Symbol zastępczy numeru slajdu 5">
            <a:extLst>
              <a:ext uri="{FF2B5EF4-FFF2-40B4-BE49-F238E27FC236}">
                <a16:creationId xmlns:a16="http://schemas.microsoft.com/office/drawing/2014/main" id="{C65FC27D-66E4-40E1-BCB8-9AE0A77ACEDD}"/>
              </a:ext>
            </a:extLst>
          </p:cNvPr>
          <p:cNvSpPr>
            <a:spLocks noGrp="1"/>
          </p:cNvSpPr>
          <p:nvPr>
            <p:ph type="sldNum" sz="quarter" idx="11"/>
          </p:nvPr>
        </p:nvSpPr>
        <p:spPr/>
        <p:txBody>
          <a:bodyPr/>
          <a:lstStyle/>
          <a:p>
            <a:fld id="{DBCA605C-C72D-4B44-8DE4-2A0270D723F6}" type="slidenum">
              <a:rPr lang="pl-PL" altLang="pl-PL" smtClean="0"/>
              <a:pPr/>
              <a:t>3</a:t>
            </a:fld>
            <a:endParaRPr lang="pl-PL" altLang="pl-PL"/>
          </a:p>
        </p:txBody>
      </p:sp>
    </p:spTree>
    <p:extLst>
      <p:ext uri="{BB962C8B-B14F-4D97-AF65-F5344CB8AC3E}">
        <p14:creationId xmlns:p14="http://schemas.microsoft.com/office/powerpoint/2010/main" val="3725747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pPr algn="ctr"/>
            <a:r>
              <a:rPr lang="pl-PL" sz="2700" b="1" dirty="0"/>
              <a:t>Przedział ufności </a:t>
            </a:r>
            <a:br>
              <a:rPr lang="pl-PL" sz="2700" b="1" dirty="0"/>
            </a:br>
            <a:r>
              <a:rPr lang="pl-PL" sz="2700" b="1" dirty="0"/>
              <a:t>dla frakcji (struktury, odsetka, udziału)</a:t>
            </a:r>
          </a:p>
        </p:txBody>
      </p:sp>
      <mc:AlternateContent xmlns:mc="http://schemas.openxmlformats.org/markup-compatibility/2006" xmlns:a14="http://schemas.microsoft.com/office/drawing/2010/main">
        <mc:Choice Requires="a14">
          <p:sp>
            <p:nvSpPr>
              <p:cNvPr id="3" name="Symbol zastępczy zawartości 2"/>
              <p:cNvSpPr>
                <a:spLocks noGrp="1"/>
              </p:cNvSpPr>
              <p:nvPr>
                <p:ph idx="1"/>
              </p:nvPr>
            </p:nvSpPr>
            <p:spPr>
              <a:xfrm>
                <a:off x="609599" y="2160590"/>
                <a:ext cx="6347714" cy="4245898"/>
              </a:xfrm>
            </p:spPr>
            <p:txBody>
              <a:bodyPr>
                <a:normAutofit/>
              </a:bodyPr>
              <a:lstStyle/>
              <a:p>
                <a:r>
                  <a:rPr lang="pl-PL" sz="1900" dirty="0">
                    <a:solidFill>
                      <a:schemeClr val="tx1"/>
                    </a:solidFill>
                  </a:rPr>
                  <a:t>Cecha </a:t>
                </a:r>
                <a14:m>
                  <m:oMath xmlns:m="http://schemas.openxmlformats.org/officeDocument/2006/math">
                    <m:sSub>
                      <m:sSubPr>
                        <m:ctrlPr>
                          <a:rPr lang="pl-PL" sz="1900" b="0" i="1" smtClean="0">
                            <a:solidFill>
                              <a:schemeClr val="tx1"/>
                            </a:solidFill>
                            <a:latin typeface="Cambria Math" panose="02040503050406030204" pitchFamily="18" charset="0"/>
                          </a:rPr>
                        </m:ctrlPr>
                      </m:sSubPr>
                      <m:e>
                        <m:r>
                          <a:rPr lang="pl-PL" sz="1900" i="1">
                            <a:solidFill>
                              <a:schemeClr val="tx1"/>
                            </a:solidFill>
                            <a:latin typeface="Cambria Math" panose="02040503050406030204" pitchFamily="18" charset="0"/>
                          </a:rPr>
                          <m:t>𝑋</m:t>
                        </m:r>
                      </m:e>
                      <m:sub>
                        <m:r>
                          <a:rPr lang="pl-PL" sz="1900" b="0" i="1" smtClean="0">
                            <a:solidFill>
                              <a:schemeClr val="tx1"/>
                            </a:solidFill>
                            <a:latin typeface="Cambria Math" panose="02040503050406030204" pitchFamily="18" charset="0"/>
                          </a:rPr>
                          <m:t>𝑖</m:t>
                        </m:r>
                      </m:sub>
                    </m:sSub>
                  </m:oMath>
                </a14:m>
                <a:r>
                  <a:rPr lang="pl-PL" sz="1900" dirty="0">
                    <a:solidFill>
                      <a:schemeClr val="tx1"/>
                    </a:solidFill>
                  </a:rPr>
                  <a:t> w populacji generalnej ma rozkład 2-punktowy z parametrem </a:t>
                </a:r>
                <a14:m>
                  <m:oMath xmlns:m="http://schemas.openxmlformats.org/officeDocument/2006/math">
                    <m:r>
                      <a:rPr lang="pl-PL" sz="1900" i="1">
                        <a:solidFill>
                          <a:schemeClr val="tx1"/>
                        </a:solidFill>
                        <a:latin typeface="Cambria Math" panose="02040503050406030204" pitchFamily="18" charset="0"/>
                      </a:rPr>
                      <m:t>𝑝</m:t>
                    </m:r>
                  </m:oMath>
                </a14:m>
                <a:r>
                  <a:rPr lang="pl-PL" sz="1900" dirty="0">
                    <a:solidFill>
                      <a:schemeClr val="tx1"/>
                    </a:solidFill>
                  </a:rPr>
                  <a:t> (frakcja elementów wyróżnionych w populacji wynosi </a:t>
                </a:r>
                <a14:m>
                  <m:oMath xmlns:m="http://schemas.openxmlformats.org/officeDocument/2006/math">
                    <m:r>
                      <a:rPr lang="pl-PL" sz="1900" i="1">
                        <a:solidFill>
                          <a:schemeClr val="tx1"/>
                        </a:solidFill>
                        <a:latin typeface="Cambria Math" panose="02040503050406030204" pitchFamily="18" charset="0"/>
                      </a:rPr>
                      <m:t>𝑝</m:t>
                    </m:r>
                  </m:oMath>
                </a14:m>
                <a:r>
                  <a:rPr lang="pl-PL" sz="1900" dirty="0">
                    <a:solidFill>
                      <a:schemeClr val="tx1"/>
                    </a:solidFill>
                  </a:rPr>
                  <a:t>)</a:t>
                </a:r>
              </a:p>
              <a:p>
                <a:pPr marL="0" indent="0">
                  <a:buNone/>
                </a:pPr>
                <a:endParaRPr lang="pl-PL" sz="19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pl-PL" sz="2000" smtClean="0">
                          <a:solidFill>
                            <a:schemeClr val="tx1"/>
                          </a:solidFill>
                          <a:latin typeface="Cambria Math" panose="02040503050406030204" pitchFamily="18" charset="0"/>
                        </a:rPr>
                        <m:t>𝐸</m:t>
                      </m:r>
                      <m:d>
                        <m:dPr>
                          <m:ctrlPr>
                            <a:rPr lang="pl-PL" sz="2000" i="1">
                              <a:solidFill>
                                <a:schemeClr val="tx1"/>
                              </a:solidFill>
                              <a:latin typeface="Cambria Math" panose="02040503050406030204" pitchFamily="18" charset="0"/>
                            </a:rPr>
                          </m:ctrlPr>
                        </m:dPr>
                        <m:e>
                          <m:sSub>
                            <m:sSubPr>
                              <m:ctrlPr>
                                <a:rPr lang="pl-PL" sz="2000" i="1">
                                  <a:solidFill>
                                    <a:schemeClr val="tx1"/>
                                  </a:solidFill>
                                  <a:latin typeface="Cambria Math" panose="02040503050406030204" pitchFamily="18" charset="0"/>
                                </a:rPr>
                              </m:ctrlPr>
                            </m:sSubPr>
                            <m:e>
                              <m:r>
                                <a:rPr lang="pl-PL" sz="2000">
                                  <a:solidFill>
                                    <a:schemeClr val="tx1"/>
                                  </a:solidFill>
                                  <a:latin typeface="Cambria Math" panose="02040503050406030204" pitchFamily="18" charset="0"/>
                                </a:rPr>
                                <m:t>𝑋</m:t>
                              </m:r>
                            </m:e>
                            <m:sub>
                              <m:r>
                                <a:rPr lang="pl-PL" sz="2000">
                                  <a:solidFill>
                                    <a:schemeClr val="tx1"/>
                                  </a:solidFill>
                                  <a:latin typeface="Cambria Math" panose="02040503050406030204" pitchFamily="18" charset="0"/>
                                </a:rPr>
                                <m:t>𝑖</m:t>
                              </m:r>
                            </m:sub>
                          </m:sSub>
                        </m:e>
                      </m:d>
                      <m:r>
                        <a:rPr lang="pl-PL" sz="2000" b="0" i="1" smtClean="0">
                          <a:solidFill>
                            <a:schemeClr val="tx1"/>
                          </a:solidFill>
                          <a:latin typeface="Cambria Math" panose="02040503050406030204" pitchFamily="18" charset="0"/>
                        </a:rPr>
                        <m:t>=</m:t>
                      </m:r>
                      <m:r>
                        <a:rPr lang="pl-PL" sz="2000" b="0" i="1" smtClean="0">
                          <a:solidFill>
                            <a:schemeClr val="tx1"/>
                          </a:solidFill>
                          <a:latin typeface="Cambria Math" panose="02040503050406030204" pitchFamily="18" charset="0"/>
                        </a:rPr>
                        <m:t>𝑝</m:t>
                      </m:r>
                      <m:r>
                        <a:rPr lang="pl-PL" sz="2000" b="0" i="1" smtClean="0">
                          <a:solidFill>
                            <a:schemeClr val="tx1"/>
                          </a:solidFill>
                          <a:latin typeface="Cambria Math" panose="02040503050406030204" pitchFamily="18" charset="0"/>
                        </a:rPr>
                        <m:t>,</m:t>
                      </m:r>
                      <m:r>
                        <a:rPr lang="pl-PL" sz="2000" b="0" i="0" smtClean="0">
                          <a:solidFill>
                            <a:schemeClr val="tx1"/>
                          </a:solidFill>
                          <a:latin typeface="Cambria Math" panose="02040503050406030204" pitchFamily="18" charset="0"/>
                        </a:rPr>
                        <m:t>    </m:t>
                      </m:r>
                      <m:sSup>
                        <m:sSupPr>
                          <m:ctrlPr>
                            <a:rPr lang="pl-PL" sz="2000" b="0" i="1" smtClean="0">
                              <a:solidFill>
                                <a:schemeClr val="tx1"/>
                              </a:solidFill>
                              <a:latin typeface="Cambria Math" panose="02040503050406030204" pitchFamily="18" charset="0"/>
                            </a:rPr>
                          </m:ctrlPr>
                        </m:sSupPr>
                        <m:e>
                          <m:r>
                            <m:rPr>
                              <m:sty m:val="p"/>
                            </m:rPr>
                            <a:rPr lang="pl-PL" sz="2000" b="0" i="0" smtClean="0">
                              <a:solidFill>
                                <a:schemeClr val="tx1"/>
                              </a:solidFill>
                              <a:latin typeface="Cambria Math" panose="02040503050406030204" pitchFamily="18" charset="0"/>
                            </a:rPr>
                            <m:t>D</m:t>
                          </m:r>
                        </m:e>
                        <m:sup>
                          <m:r>
                            <a:rPr lang="pl-PL" sz="2000" b="0" i="0" smtClean="0">
                              <a:solidFill>
                                <a:schemeClr val="tx1"/>
                              </a:solidFill>
                              <a:latin typeface="Cambria Math" panose="02040503050406030204" pitchFamily="18" charset="0"/>
                            </a:rPr>
                            <m:t>2</m:t>
                          </m:r>
                        </m:sup>
                      </m:sSup>
                      <m:d>
                        <m:dPr>
                          <m:ctrlPr>
                            <a:rPr lang="pl-PL" sz="2000" i="1">
                              <a:solidFill>
                                <a:schemeClr val="tx1"/>
                              </a:solidFill>
                              <a:latin typeface="Cambria Math" panose="02040503050406030204" pitchFamily="18" charset="0"/>
                            </a:rPr>
                          </m:ctrlPr>
                        </m:dPr>
                        <m:e>
                          <m:sSub>
                            <m:sSubPr>
                              <m:ctrlPr>
                                <a:rPr lang="pl-PL" sz="2000" i="1">
                                  <a:solidFill>
                                    <a:schemeClr val="tx1"/>
                                  </a:solidFill>
                                  <a:latin typeface="Cambria Math" panose="02040503050406030204" pitchFamily="18" charset="0"/>
                                </a:rPr>
                              </m:ctrlPr>
                            </m:sSubPr>
                            <m:e>
                              <m:r>
                                <a:rPr lang="pl-PL" sz="2000">
                                  <a:solidFill>
                                    <a:schemeClr val="tx1"/>
                                  </a:solidFill>
                                  <a:latin typeface="Cambria Math" panose="02040503050406030204" pitchFamily="18" charset="0"/>
                                </a:rPr>
                                <m:t>𝑋</m:t>
                              </m:r>
                            </m:e>
                            <m:sub>
                              <m:r>
                                <a:rPr lang="pl-PL" sz="2000">
                                  <a:solidFill>
                                    <a:schemeClr val="tx1"/>
                                  </a:solidFill>
                                  <a:latin typeface="Cambria Math" panose="02040503050406030204" pitchFamily="18" charset="0"/>
                                </a:rPr>
                                <m:t>𝑖</m:t>
                              </m:r>
                            </m:sub>
                          </m:sSub>
                        </m:e>
                      </m:d>
                      <m:r>
                        <a:rPr lang="pl-PL" sz="2000" i="1">
                          <a:solidFill>
                            <a:schemeClr val="tx1"/>
                          </a:solidFill>
                          <a:latin typeface="Cambria Math" panose="02040503050406030204" pitchFamily="18" charset="0"/>
                        </a:rPr>
                        <m:t>=</m:t>
                      </m:r>
                      <m:r>
                        <a:rPr lang="pl-PL" sz="2000" i="1">
                          <a:solidFill>
                            <a:schemeClr val="tx1"/>
                          </a:solidFill>
                          <a:latin typeface="Cambria Math" panose="02040503050406030204" pitchFamily="18" charset="0"/>
                        </a:rPr>
                        <m:t>𝑝</m:t>
                      </m:r>
                      <m:d>
                        <m:dPr>
                          <m:ctrlPr>
                            <a:rPr lang="pl-PL" sz="2000" b="0" i="1" smtClean="0">
                              <a:solidFill>
                                <a:schemeClr val="tx1"/>
                              </a:solidFill>
                              <a:latin typeface="Cambria Math" panose="02040503050406030204" pitchFamily="18" charset="0"/>
                            </a:rPr>
                          </m:ctrlPr>
                        </m:dPr>
                        <m:e>
                          <m:r>
                            <a:rPr lang="pl-PL" sz="2000" b="0" i="1" smtClean="0">
                              <a:solidFill>
                                <a:schemeClr val="tx1"/>
                              </a:solidFill>
                              <a:latin typeface="Cambria Math" panose="02040503050406030204" pitchFamily="18" charset="0"/>
                            </a:rPr>
                            <m:t>1−</m:t>
                          </m:r>
                          <m:r>
                            <a:rPr lang="pl-PL" sz="2000" b="0" i="1" smtClean="0">
                              <a:solidFill>
                                <a:schemeClr val="tx1"/>
                              </a:solidFill>
                              <a:latin typeface="Cambria Math" panose="02040503050406030204" pitchFamily="18" charset="0"/>
                            </a:rPr>
                            <m:t>𝑝</m:t>
                          </m:r>
                        </m:e>
                      </m:d>
                    </m:oMath>
                  </m:oMathPara>
                </a14:m>
                <a:endParaRPr lang="pl-PL" sz="1900" dirty="0">
                  <a:solidFill>
                    <a:schemeClr val="tx1"/>
                  </a:solidFill>
                </a:endParaRPr>
              </a:p>
              <a:p>
                <a:pPr marL="0" indent="0">
                  <a:buNone/>
                </a:pPr>
                <a:endParaRPr lang="pl-PL" sz="1900" dirty="0">
                  <a:solidFill>
                    <a:schemeClr val="tx1"/>
                  </a:solidFill>
                </a:endParaRPr>
              </a:p>
              <a:p>
                <a:pPr marL="0" indent="0">
                  <a:buNone/>
                </a:pPr>
                <a:r>
                  <a:rPr lang="pl-PL" sz="1900" dirty="0">
                    <a:solidFill>
                      <a:schemeClr val="tx1"/>
                    </a:solidFill>
                  </a:rPr>
                  <a:t>Estymator frakcji jest postaci </a:t>
                </a:r>
                <a14:m>
                  <m:oMath xmlns:m="http://schemas.openxmlformats.org/officeDocument/2006/math">
                    <m:acc>
                      <m:accPr>
                        <m:chr m:val="̃"/>
                        <m:ctrlPr>
                          <a:rPr lang="pl-PL" i="1" smtClean="0">
                            <a:solidFill>
                              <a:schemeClr val="tx1"/>
                            </a:solidFill>
                            <a:latin typeface="Cambria Math" panose="02040503050406030204" pitchFamily="18" charset="0"/>
                          </a:rPr>
                        </m:ctrlPr>
                      </m:accPr>
                      <m:e>
                        <m:r>
                          <a:rPr lang="pl-PL" b="0" i="1" smtClean="0">
                            <a:solidFill>
                              <a:schemeClr val="tx1"/>
                            </a:solidFill>
                            <a:latin typeface="Cambria Math" panose="02040503050406030204" pitchFamily="18" charset="0"/>
                          </a:rPr>
                          <m:t>𝑝</m:t>
                        </m:r>
                      </m:e>
                    </m:acc>
                    <m:r>
                      <a:rPr lang="pl-PL" b="0" i="1" smtClean="0">
                        <a:solidFill>
                          <a:schemeClr val="tx1"/>
                        </a:solidFill>
                        <a:latin typeface="Cambria Math" panose="02040503050406030204" pitchFamily="18" charset="0"/>
                      </a:rPr>
                      <m:t>=</m:t>
                    </m:r>
                    <m:f>
                      <m:fPr>
                        <m:ctrlPr>
                          <a:rPr lang="pl-PL" b="0" i="1" smtClean="0">
                            <a:solidFill>
                              <a:schemeClr val="tx1"/>
                            </a:solidFill>
                            <a:latin typeface="Cambria Math" panose="02040503050406030204" pitchFamily="18" charset="0"/>
                          </a:rPr>
                        </m:ctrlPr>
                      </m:fPr>
                      <m:num>
                        <m:r>
                          <a:rPr lang="pl-PL" b="0" i="1" smtClean="0">
                            <a:solidFill>
                              <a:schemeClr val="tx1"/>
                            </a:solidFill>
                            <a:latin typeface="Cambria Math" panose="02040503050406030204" pitchFamily="18" charset="0"/>
                          </a:rPr>
                          <m:t>𝑚</m:t>
                        </m:r>
                      </m:num>
                      <m:den>
                        <m:r>
                          <a:rPr lang="pl-PL" b="0" i="1" smtClean="0">
                            <a:solidFill>
                              <a:schemeClr val="tx1"/>
                            </a:solidFill>
                            <a:latin typeface="Cambria Math" panose="02040503050406030204" pitchFamily="18" charset="0"/>
                          </a:rPr>
                          <m:t>𝑛</m:t>
                        </m:r>
                      </m:den>
                    </m:f>
                    <m:r>
                      <a:rPr lang="pl-PL" b="0" i="1" smtClean="0">
                        <a:solidFill>
                          <a:schemeClr val="tx1"/>
                        </a:solidFill>
                        <a:latin typeface="Cambria Math" panose="02040503050406030204" pitchFamily="18" charset="0"/>
                      </a:rPr>
                      <m:t>=</m:t>
                    </m:r>
                    <m:f>
                      <m:fPr>
                        <m:ctrlPr>
                          <a:rPr lang="pl-PL" sz="2000" b="0" i="1" smtClean="0">
                            <a:solidFill>
                              <a:schemeClr val="tx1"/>
                            </a:solidFill>
                            <a:latin typeface="Cambria Math" panose="02040503050406030204" pitchFamily="18" charset="0"/>
                          </a:rPr>
                        </m:ctrlPr>
                      </m:fPr>
                      <m:num>
                        <m:nary>
                          <m:naryPr>
                            <m:chr m:val="∑"/>
                            <m:limLoc m:val="undOvr"/>
                            <m:ctrlPr>
                              <a:rPr lang="pl-PL" sz="2000" i="1">
                                <a:solidFill>
                                  <a:schemeClr val="tx1"/>
                                </a:solidFill>
                                <a:latin typeface="Cambria Math" panose="02040503050406030204" pitchFamily="18" charset="0"/>
                              </a:rPr>
                            </m:ctrlPr>
                          </m:naryPr>
                          <m:sub>
                            <m:r>
                              <a:rPr lang="pl-PL" sz="2000">
                                <a:solidFill>
                                  <a:schemeClr val="tx1"/>
                                </a:solidFill>
                                <a:latin typeface="Cambria Math" panose="02040503050406030204" pitchFamily="18" charset="0"/>
                              </a:rPr>
                              <m:t>𝑖</m:t>
                            </m:r>
                            <m:r>
                              <a:rPr lang="pl-PL" sz="2000">
                                <a:solidFill>
                                  <a:schemeClr val="tx1"/>
                                </a:solidFill>
                                <a:latin typeface="Cambria Math" panose="02040503050406030204" pitchFamily="18" charset="0"/>
                              </a:rPr>
                              <m:t>=1</m:t>
                            </m:r>
                          </m:sub>
                          <m:sup>
                            <m:r>
                              <a:rPr lang="pl-PL" sz="2000">
                                <a:solidFill>
                                  <a:schemeClr val="tx1"/>
                                </a:solidFill>
                                <a:latin typeface="Cambria Math" panose="02040503050406030204" pitchFamily="18" charset="0"/>
                              </a:rPr>
                              <m:t>𝑛</m:t>
                            </m:r>
                          </m:sup>
                          <m:e>
                            <m:sSub>
                              <m:sSubPr>
                                <m:ctrlPr>
                                  <a:rPr lang="pl-PL" sz="2000" i="1">
                                    <a:solidFill>
                                      <a:schemeClr val="tx1"/>
                                    </a:solidFill>
                                    <a:latin typeface="Cambria Math" panose="02040503050406030204" pitchFamily="18" charset="0"/>
                                  </a:rPr>
                                </m:ctrlPr>
                              </m:sSubPr>
                              <m:e>
                                <m:r>
                                  <a:rPr lang="pl-PL" sz="2000">
                                    <a:solidFill>
                                      <a:schemeClr val="tx1"/>
                                    </a:solidFill>
                                    <a:latin typeface="Cambria Math" panose="02040503050406030204" pitchFamily="18" charset="0"/>
                                  </a:rPr>
                                  <m:t>𝑋</m:t>
                                </m:r>
                              </m:e>
                              <m:sub>
                                <m:r>
                                  <a:rPr lang="pl-PL" sz="2000">
                                    <a:solidFill>
                                      <a:schemeClr val="tx1"/>
                                    </a:solidFill>
                                    <a:latin typeface="Cambria Math" panose="02040503050406030204" pitchFamily="18" charset="0"/>
                                  </a:rPr>
                                  <m:t>𝑖</m:t>
                                </m:r>
                              </m:sub>
                            </m:sSub>
                          </m:e>
                        </m:nary>
                      </m:num>
                      <m:den>
                        <m:r>
                          <a:rPr lang="pl-PL" sz="2000" b="0" i="1" smtClean="0">
                            <a:solidFill>
                              <a:schemeClr val="tx1"/>
                            </a:solidFill>
                            <a:latin typeface="Cambria Math" panose="02040503050406030204" pitchFamily="18" charset="0"/>
                          </a:rPr>
                          <m:t>𝑛</m:t>
                        </m:r>
                      </m:den>
                    </m:f>
                  </m:oMath>
                </a14:m>
                <a:endParaRPr lang="pl-PL" sz="1900" dirty="0">
                  <a:solidFill>
                    <a:schemeClr val="tx1"/>
                  </a:solidFill>
                </a:endParaRPr>
              </a:p>
            </p:txBody>
          </p:sp>
        </mc:Choice>
        <mc:Fallback xmlns="">
          <p:sp>
            <p:nvSpPr>
              <p:cNvPr id="3" name="Symbol zastępczy zawartości 2"/>
              <p:cNvSpPr>
                <a:spLocks noGrp="1" noRot="1" noChangeAspect="1" noMove="1" noResize="1" noEditPoints="1" noAdjustHandles="1" noChangeArrowheads="1" noChangeShapeType="1" noTextEdit="1"/>
              </p:cNvSpPr>
              <p:nvPr>
                <p:ph idx="1"/>
              </p:nvPr>
            </p:nvSpPr>
            <p:spPr>
              <a:xfrm>
                <a:off x="609599" y="2160590"/>
                <a:ext cx="6347714" cy="4245898"/>
              </a:xfrm>
              <a:blipFill>
                <a:blip r:embed="rId2"/>
                <a:stretch>
                  <a:fillRect l="-865" t="-861"/>
                </a:stretch>
              </a:blipFill>
            </p:spPr>
            <p:txBody>
              <a:bodyPr/>
              <a:lstStyle/>
              <a:p>
                <a:r>
                  <a:rPr lang="pl-PL">
                    <a:noFill/>
                  </a:rPr>
                  <a:t> </a:t>
                </a:r>
              </a:p>
            </p:txBody>
          </p:sp>
        </mc:Fallback>
      </mc:AlternateContent>
      <p:sp>
        <p:nvSpPr>
          <p:cNvPr id="4" name="Symbol zastępczy numeru slajdu 3"/>
          <p:cNvSpPr>
            <a:spLocks noGrp="1"/>
          </p:cNvSpPr>
          <p:nvPr>
            <p:ph type="sldNum" sz="quarter" idx="12"/>
          </p:nvPr>
        </p:nvSpPr>
        <p:spPr/>
        <p:txBody>
          <a:bodyPr/>
          <a:lstStyle/>
          <a:p>
            <a:fld id="{F91CD1F4-3528-4247-A959-631B12F6D608}" type="slidenum">
              <a:rPr lang="pl-PL" smtClean="0"/>
              <a:t>30</a:t>
            </a:fld>
            <a:endParaRPr lang="pl-PL"/>
          </a:p>
        </p:txBody>
      </p:sp>
      <p:pic>
        <p:nvPicPr>
          <p:cNvPr id="5" name="Obraz 4">
            <a:extLst>
              <a:ext uri="{FF2B5EF4-FFF2-40B4-BE49-F238E27FC236}">
                <a16:creationId xmlns:a16="http://schemas.microsoft.com/office/drawing/2014/main" id="{C3F53927-62D0-4D5B-A79E-42EC05D2C40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660" t="13333" r="3516" b="43372"/>
          <a:stretch/>
        </p:blipFill>
        <p:spPr>
          <a:xfrm>
            <a:off x="7850239" y="5219903"/>
            <a:ext cx="1033043" cy="540000"/>
          </a:xfrm>
          <a:prstGeom prst="rect">
            <a:avLst/>
          </a:prstGeom>
        </p:spPr>
      </p:pic>
    </p:spTree>
    <p:extLst>
      <p:ext uri="{BB962C8B-B14F-4D97-AF65-F5344CB8AC3E}">
        <p14:creationId xmlns:p14="http://schemas.microsoft.com/office/powerpoint/2010/main" val="2103801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700" b="1" dirty="0"/>
              <a:t>Przedział ufności dla frakcji (struktury, odsetka, udziału)</a:t>
            </a:r>
          </a:p>
        </p:txBody>
      </p:sp>
      <mc:AlternateContent xmlns:mc="http://schemas.openxmlformats.org/markup-compatibility/2006" xmlns:a14="http://schemas.microsoft.com/office/drawing/2010/main">
        <mc:Choice Requires="a14">
          <p:sp>
            <p:nvSpPr>
              <p:cNvPr id="3" name="Symbol zastępczy zawartości 2"/>
              <p:cNvSpPr>
                <a:spLocks noGrp="1"/>
              </p:cNvSpPr>
              <p:nvPr>
                <p:ph idx="1"/>
              </p:nvPr>
            </p:nvSpPr>
            <p:spPr>
              <a:xfrm>
                <a:off x="609599" y="2160590"/>
                <a:ext cx="6347714" cy="4245898"/>
              </a:xfrm>
            </p:spPr>
            <p:txBody>
              <a:bodyPr>
                <a:normAutofit/>
              </a:bodyPr>
              <a:lstStyle/>
              <a:p>
                <a:pPr marL="0" indent="0">
                  <a:buNone/>
                </a:pPr>
                <a:r>
                  <a:rPr lang="pl-PL" sz="2000" dirty="0">
                    <a:solidFill>
                      <a:schemeClr val="tx1"/>
                    </a:solidFill>
                  </a:rPr>
                  <a:t>Estymator frakcji jest postaci </a:t>
                </a:r>
                <a14:m>
                  <m:oMath xmlns:m="http://schemas.openxmlformats.org/officeDocument/2006/math">
                    <m:acc>
                      <m:accPr>
                        <m:chr m:val="̃"/>
                        <m:ctrlPr>
                          <a:rPr lang="pl-PL" sz="2000" i="1" smtClean="0">
                            <a:solidFill>
                              <a:schemeClr val="tx1"/>
                            </a:solidFill>
                            <a:latin typeface="Cambria Math" panose="02040503050406030204" pitchFamily="18" charset="0"/>
                          </a:rPr>
                        </m:ctrlPr>
                      </m:accPr>
                      <m:e>
                        <m:r>
                          <a:rPr lang="pl-PL" sz="2000" b="0" i="1" smtClean="0">
                            <a:solidFill>
                              <a:schemeClr val="tx1"/>
                            </a:solidFill>
                            <a:latin typeface="Cambria Math" panose="02040503050406030204" pitchFamily="18" charset="0"/>
                          </a:rPr>
                          <m:t>𝑝</m:t>
                        </m:r>
                      </m:e>
                    </m:acc>
                    <m:r>
                      <a:rPr lang="pl-PL" sz="2000" b="0" i="1" smtClean="0">
                        <a:solidFill>
                          <a:schemeClr val="tx1"/>
                        </a:solidFill>
                        <a:latin typeface="Cambria Math" panose="02040503050406030204" pitchFamily="18" charset="0"/>
                      </a:rPr>
                      <m:t>=</m:t>
                    </m:r>
                    <m:f>
                      <m:fPr>
                        <m:ctrlPr>
                          <a:rPr lang="pl-PL" sz="2000" b="0" i="1" smtClean="0">
                            <a:solidFill>
                              <a:schemeClr val="tx1"/>
                            </a:solidFill>
                            <a:latin typeface="Cambria Math" panose="02040503050406030204" pitchFamily="18" charset="0"/>
                          </a:rPr>
                        </m:ctrlPr>
                      </m:fPr>
                      <m:num>
                        <m:r>
                          <a:rPr lang="pl-PL" sz="2000" b="0" i="1" smtClean="0">
                            <a:solidFill>
                              <a:schemeClr val="tx1"/>
                            </a:solidFill>
                            <a:latin typeface="Cambria Math" panose="02040503050406030204" pitchFamily="18" charset="0"/>
                          </a:rPr>
                          <m:t>𝑚</m:t>
                        </m:r>
                      </m:num>
                      <m:den>
                        <m:r>
                          <a:rPr lang="pl-PL" sz="2000" b="0" i="1" smtClean="0">
                            <a:solidFill>
                              <a:schemeClr val="tx1"/>
                            </a:solidFill>
                            <a:latin typeface="Cambria Math" panose="02040503050406030204" pitchFamily="18" charset="0"/>
                          </a:rPr>
                          <m:t>𝑛</m:t>
                        </m:r>
                      </m:den>
                    </m:f>
                    <m:r>
                      <a:rPr lang="pl-PL" sz="2000" b="0" i="1" smtClean="0">
                        <a:solidFill>
                          <a:schemeClr val="tx1"/>
                        </a:solidFill>
                        <a:latin typeface="Cambria Math" panose="02040503050406030204" pitchFamily="18" charset="0"/>
                      </a:rPr>
                      <m:t>=</m:t>
                    </m:r>
                    <m:f>
                      <m:fPr>
                        <m:ctrlPr>
                          <a:rPr lang="pl-PL" sz="2000" b="0" i="1" smtClean="0">
                            <a:solidFill>
                              <a:schemeClr val="tx1"/>
                            </a:solidFill>
                            <a:latin typeface="Cambria Math" panose="02040503050406030204" pitchFamily="18" charset="0"/>
                          </a:rPr>
                        </m:ctrlPr>
                      </m:fPr>
                      <m:num>
                        <m:nary>
                          <m:naryPr>
                            <m:chr m:val="∑"/>
                            <m:limLoc m:val="undOvr"/>
                            <m:ctrlPr>
                              <a:rPr lang="pl-PL" sz="2000" i="1">
                                <a:solidFill>
                                  <a:schemeClr val="tx1"/>
                                </a:solidFill>
                                <a:latin typeface="Cambria Math" panose="02040503050406030204" pitchFamily="18" charset="0"/>
                              </a:rPr>
                            </m:ctrlPr>
                          </m:naryPr>
                          <m:sub>
                            <m:r>
                              <a:rPr lang="pl-PL" sz="2000">
                                <a:solidFill>
                                  <a:schemeClr val="tx1"/>
                                </a:solidFill>
                                <a:latin typeface="Cambria Math" panose="02040503050406030204" pitchFamily="18" charset="0"/>
                              </a:rPr>
                              <m:t>𝑖</m:t>
                            </m:r>
                            <m:r>
                              <a:rPr lang="pl-PL" sz="2000">
                                <a:solidFill>
                                  <a:schemeClr val="tx1"/>
                                </a:solidFill>
                                <a:latin typeface="Cambria Math" panose="02040503050406030204" pitchFamily="18" charset="0"/>
                              </a:rPr>
                              <m:t>=1</m:t>
                            </m:r>
                          </m:sub>
                          <m:sup>
                            <m:r>
                              <a:rPr lang="pl-PL" sz="2000">
                                <a:solidFill>
                                  <a:schemeClr val="tx1"/>
                                </a:solidFill>
                                <a:latin typeface="Cambria Math" panose="02040503050406030204" pitchFamily="18" charset="0"/>
                              </a:rPr>
                              <m:t>𝑛</m:t>
                            </m:r>
                          </m:sup>
                          <m:e>
                            <m:sSub>
                              <m:sSubPr>
                                <m:ctrlPr>
                                  <a:rPr lang="pl-PL" sz="2000" i="1">
                                    <a:solidFill>
                                      <a:schemeClr val="tx1"/>
                                    </a:solidFill>
                                    <a:latin typeface="Cambria Math" panose="02040503050406030204" pitchFamily="18" charset="0"/>
                                  </a:rPr>
                                </m:ctrlPr>
                              </m:sSubPr>
                              <m:e>
                                <m:r>
                                  <a:rPr lang="pl-PL" sz="2000">
                                    <a:solidFill>
                                      <a:schemeClr val="tx1"/>
                                    </a:solidFill>
                                    <a:latin typeface="Cambria Math" panose="02040503050406030204" pitchFamily="18" charset="0"/>
                                  </a:rPr>
                                  <m:t>𝑋</m:t>
                                </m:r>
                              </m:e>
                              <m:sub>
                                <m:r>
                                  <a:rPr lang="pl-PL" sz="2000">
                                    <a:solidFill>
                                      <a:schemeClr val="tx1"/>
                                    </a:solidFill>
                                    <a:latin typeface="Cambria Math" panose="02040503050406030204" pitchFamily="18" charset="0"/>
                                  </a:rPr>
                                  <m:t>𝑖</m:t>
                                </m:r>
                              </m:sub>
                            </m:sSub>
                          </m:e>
                        </m:nary>
                      </m:num>
                      <m:den>
                        <m:r>
                          <a:rPr lang="pl-PL" sz="2000" b="0" i="1" smtClean="0">
                            <a:solidFill>
                              <a:schemeClr val="tx1"/>
                            </a:solidFill>
                            <a:latin typeface="Cambria Math" panose="02040503050406030204" pitchFamily="18" charset="0"/>
                          </a:rPr>
                          <m:t>𝑛</m:t>
                        </m:r>
                      </m:den>
                    </m:f>
                  </m:oMath>
                </a14:m>
                <a:endParaRPr lang="pl-PL" sz="2000" dirty="0">
                  <a:solidFill>
                    <a:schemeClr val="tx1"/>
                  </a:solidFill>
                </a:endParaRPr>
              </a:p>
              <a:p>
                <a:pPr marL="0" indent="0">
                  <a:buNone/>
                </a:pPr>
                <a:endParaRPr lang="pl-PL" sz="20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pl-PL" sz="2000">
                          <a:solidFill>
                            <a:schemeClr val="tx1"/>
                          </a:solidFill>
                          <a:latin typeface="Cambria Math" panose="02040503050406030204" pitchFamily="18" charset="0"/>
                        </a:rPr>
                        <m:t>𝐸</m:t>
                      </m:r>
                      <m:d>
                        <m:dPr>
                          <m:ctrlPr>
                            <a:rPr lang="pl-PL" sz="2000" i="1">
                              <a:solidFill>
                                <a:schemeClr val="tx1"/>
                              </a:solidFill>
                              <a:latin typeface="Cambria Math" panose="02040503050406030204" pitchFamily="18" charset="0"/>
                            </a:rPr>
                          </m:ctrlPr>
                        </m:dPr>
                        <m:e>
                          <m:f>
                            <m:fPr>
                              <m:ctrlPr>
                                <a:rPr lang="pl-PL" sz="2000" i="1">
                                  <a:solidFill>
                                    <a:schemeClr val="tx1"/>
                                  </a:solidFill>
                                  <a:latin typeface="Cambria Math" panose="02040503050406030204" pitchFamily="18" charset="0"/>
                                </a:rPr>
                              </m:ctrlPr>
                            </m:fPr>
                            <m:num>
                              <m:r>
                                <a:rPr lang="pl-PL" sz="2000">
                                  <a:solidFill>
                                    <a:schemeClr val="tx1"/>
                                  </a:solidFill>
                                  <a:latin typeface="Cambria Math" panose="02040503050406030204" pitchFamily="18" charset="0"/>
                                </a:rPr>
                                <m:t>1</m:t>
                              </m:r>
                            </m:num>
                            <m:den>
                              <m:r>
                                <a:rPr lang="pl-PL" sz="2000">
                                  <a:solidFill>
                                    <a:schemeClr val="tx1"/>
                                  </a:solidFill>
                                  <a:latin typeface="Cambria Math" panose="02040503050406030204" pitchFamily="18" charset="0"/>
                                </a:rPr>
                                <m:t>𝑛</m:t>
                              </m:r>
                            </m:den>
                          </m:f>
                          <m:nary>
                            <m:naryPr>
                              <m:chr m:val="∑"/>
                              <m:limLoc m:val="undOvr"/>
                              <m:ctrlPr>
                                <a:rPr lang="pl-PL" sz="2000" i="1">
                                  <a:solidFill>
                                    <a:schemeClr val="tx1"/>
                                  </a:solidFill>
                                  <a:latin typeface="Cambria Math" panose="02040503050406030204" pitchFamily="18" charset="0"/>
                                </a:rPr>
                              </m:ctrlPr>
                            </m:naryPr>
                            <m:sub>
                              <m:r>
                                <a:rPr lang="pl-PL" sz="2000">
                                  <a:solidFill>
                                    <a:schemeClr val="tx1"/>
                                  </a:solidFill>
                                  <a:latin typeface="Cambria Math" panose="02040503050406030204" pitchFamily="18" charset="0"/>
                                </a:rPr>
                                <m:t>𝑖</m:t>
                              </m:r>
                              <m:r>
                                <a:rPr lang="pl-PL" sz="2000">
                                  <a:solidFill>
                                    <a:schemeClr val="tx1"/>
                                  </a:solidFill>
                                  <a:latin typeface="Cambria Math" panose="02040503050406030204" pitchFamily="18" charset="0"/>
                                </a:rPr>
                                <m:t>=1</m:t>
                              </m:r>
                            </m:sub>
                            <m:sup>
                              <m:r>
                                <a:rPr lang="pl-PL" sz="2000">
                                  <a:solidFill>
                                    <a:schemeClr val="tx1"/>
                                  </a:solidFill>
                                  <a:latin typeface="Cambria Math" panose="02040503050406030204" pitchFamily="18" charset="0"/>
                                </a:rPr>
                                <m:t>𝑛</m:t>
                              </m:r>
                            </m:sup>
                            <m:e>
                              <m:sSub>
                                <m:sSubPr>
                                  <m:ctrlPr>
                                    <a:rPr lang="pl-PL" sz="2000" i="1">
                                      <a:solidFill>
                                        <a:schemeClr val="tx1"/>
                                      </a:solidFill>
                                      <a:latin typeface="Cambria Math" panose="02040503050406030204" pitchFamily="18" charset="0"/>
                                    </a:rPr>
                                  </m:ctrlPr>
                                </m:sSubPr>
                                <m:e>
                                  <m:r>
                                    <a:rPr lang="pl-PL" sz="2000">
                                      <a:solidFill>
                                        <a:schemeClr val="tx1"/>
                                      </a:solidFill>
                                      <a:latin typeface="Cambria Math" panose="02040503050406030204" pitchFamily="18" charset="0"/>
                                    </a:rPr>
                                    <m:t>𝑋</m:t>
                                  </m:r>
                                </m:e>
                                <m:sub>
                                  <m:r>
                                    <a:rPr lang="pl-PL" sz="2000">
                                      <a:solidFill>
                                        <a:schemeClr val="tx1"/>
                                      </a:solidFill>
                                      <a:latin typeface="Cambria Math" panose="02040503050406030204" pitchFamily="18" charset="0"/>
                                    </a:rPr>
                                    <m:t>𝑖</m:t>
                                  </m:r>
                                </m:sub>
                              </m:sSub>
                            </m:e>
                          </m:nary>
                        </m:e>
                      </m:d>
                      <m:r>
                        <a:rPr lang="pl-PL" sz="2000">
                          <a:solidFill>
                            <a:schemeClr val="tx1"/>
                          </a:solidFill>
                          <a:latin typeface="Cambria Math" panose="02040503050406030204" pitchFamily="18" charset="0"/>
                        </a:rPr>
                        <m:t>= </m:t>
                      </m:r>
                      <m:f>
                        <m:fPr>
                          <m:ctrlPr>
                            <a:rPr lang="pl-PL" sz="2000" i="1">
                              <a:solidFill>
                                <a:schemeClr val="tx1"/>
                              </a:solidFill>
                              <a:latin typeface="Cambria Math" panose="02040503050406030204" pitchFamily="18" charset="0"/>
                            </a:rPr>
                          </m:ctrlPr>
                        </m:fPr>
                        <m:num>
                          <m:r>
                            <a:rPr lang="pl-PL" sz="2000">
                              <a:solidFill>
                                <a:schemeClr val="tx1"/>
                              </a:solidFill>
                              <a:latin typeface="Cambria Math" panose="02040503050406030204" pitchFamily="18" charset="0"/>
                            </a:rPr>
                            <m:t>1</m:t>
                          </m:r>
                        </m:num>
                        <m:den>
                          <m:r>
                            <a:rPr lang="pl-PL" sz="2000">
                              <a:solidFill>
                                <a:schemeClr val="tx1"/>
                              </a:solidFill>
                              <a:latin typeface="Cambria Math" panose="02040503050406030204" pitchFamily="18" charset="0"/>
                            </a:rPr>
                            <m:t>𝑛</m:t>
                          </m:r>
                        </m:den>
                      </m:f>
                      <m:nary>
                        <m:naryPr>
                          <m:chr m:val="∑"/>
                          <m:limLoc m:val="undOvr"/>
                          <m:ctrlPr>
                            <a:rPr lang="pl-PL" sz="2000" i="1">
                              <a:solidFill>
                                <a:schemeClr val="tx1"/>
                              </a:solidFill>
                              <a:latin typeface="Cambria Math" panose="02040503050406030204" pitchFamily="18" charset="0"/>
                            </a:rPr>
                          </m:ctrlPr>
                        </m:naryPr>
                        <m:sub>
                          <m:r>
                            <a:rPr lang="pl-PL" sz="2000">
                              <a:solidFill>
                                <a:schemeClr val="tx1"/>
                              </a:solidFill>
                              <a:latin typeface="Cambria Math" panose="02040503050406030204" pitchFamily="18" charset="0"/>
                            </a:rPr>
                            <m:t>𝑖</m:t>
                          </m:r>
                          <m:r>
                            <a:rPr lang="pl-PL" sz="2000">
                              <a:solidFill>
                                <a:schemeClr val="tx1"/>
                              </a:solidFill>
                              <a:latin typeface="Cambria Math" panose="02040503050406030204" pitchFamily="18" charset="0"/>
                            </a:rPr>
                            <m:t>=1</m:t>
                          </m:r>
                        </m:sub>
                        <m:sup>
                          <m:r>
                            <a:rPr lang="pl-PL" sz="2000">
                              <a:solidFill>
                                <a:schemeClr val="tx1"/>
                              </a:solidFill>
                              <a:latin typeface="Cambria Math" panose="02040503050406030204" pitchFamily="18" charset="0"/>
                            </a:rPr>
                            <m:t>𝑛</m:t>
                          </m:r>
                        </m:sup>
                        <m:e>
                          <m:r>
                            <a:rPr lang="pl-PL" sz="2000">
                              <a:solidFill>
                                <a:schemeClr val="tx1"/>
                              </a:solidFill>
                              <a:latin typeface="Cambria Math" panose="02040503050406030204" pitchFamily="18" charset="0"/>
                            </a:rPr>
                            <m:t>𝐸</m:t>
                          </m:r>
                          <m:r>
                            <a:rPr lang="pl-PL" sz="2000">
                              <a:solidFill>
                                <a:schemeClr val="tx1"/>
                              </a:solidFill>
                              <a:latin typeface="Cambria Math" panose="02040503050406030204" pitchFamily="18" charset="0"/>
                            </a:rPr>
                            <m:t>(</m:t>
                          </m:r>
                          <m:sSub>
                            <m:sSubPr>
                              <m:ctrlPr>
                                <a:rPr lang="pl-PL" sz="2000" i="1">
                                  <a:solidFill>
                                    <a:schemeClr val="tx1"/>
                                  </a:solidFill>
                                  <a:latin typeface="Cambria Math" panose="02040503050406030204" pitchFamily="18" charset="0"/>
                                </a:rPr>
                              </m:ctrlPr>
                            </m:sSubPr>
                            <m:e>
                              <m:r>
                                <a:rPr lang="pl-PL" sz="2000">
                                  <a:solidFill>
                                    <a:schemeClr val="tx1"/>
                                  </a:solidFill>
                                  <a:latin typeface="Cambria Math" panose="02040503050406030204" pitchFamily="18" charset="0"/>
                                </a:rPr>
                                <m:t>𝑋</m:t>
                              </m:r>
                            </m:e>
                            <m:sub>
                              <m:r>
                                <a:rPr lang="pl-PL" sz="2000">
                                  <a:solidFill>
                                    <a:schemeClr val="tx1"/>
                                  </a:solidFill>
                                  <a:latin typeface="Cambria Math" panose="02040503050406030204" pitchFamily="18" charset="0"/>
                                </a:rPr>
                                <m:t>𝑖</m:t>
                              </m:r>
                            </m:sub>
                          </m:sSub>
                        </m:e>
                      </m:nary>
                      <m:r>
                        <a:rPr lang="pl-PL" sz="2000">
                          <a:solidFill>
                            <a:schemeClr val="tx1"/>
                          </a:solidFill>
                          <a:latin typeface="Cambria Math" panose="02040503050406030204" pitchFamily="18" charset="0"/>
                        </a:rPr>
                        <m:t>)</m:t>
                      </m:r>
                      <m:r>
                        <a:rPr lang="pl-PL" sz="2000" b="0" i="0" smtClean="0">
                          <a:solidFill>
                            <a:schemeClr val="tx1"/>
                          </a:solidFill>
                          <a:latin typeface="Cambria Math" panose="02040503050406030204" pitchFamily="18" charset="0"/>
                        </a:rPr>
                        <m:t>=</m:t>
                      </m:r>
                      <m:f>
                        <m:fPr>
                          <m:ctrlPr>
                            <a:rPr lang="pl-PL" sz="2000" i="1">
                              <a:solidFill>
                                <a:schemeClr val="tx1"/>
                              </a:solidFill>
                              <a:latin typeface="Cambria Math" panose="02040503050406030204" pitchFamily="18" charset="0"/>
                            </a:rPr>
                          </m:ctrlPr>
                        </m:fPr>
                        <m:num>
                          <m:r>
                            <a:rPr lang="pl-PL" sz="2000">
                              <a:solidFill>
                                <a:schemeClr val="tx1"/>
                              </a:solidFill>
                              <a:latin typeface="Cambria Math" panose="02040503050406030204" pitchFamily="18" charset="0"/>
                            </a:rPr>
                            <m:t>1</m:t>
                          </m:r>
                        </m:num>
                        <m:den>
                          <m:r>
                            <a:rPr lang="pl-PL" sz="2000">
                              <a:solidFill>
                                <a:schemeClr val="tx1"/>
                              </a:solidFill>
                              <a:latin typeface="Cambria Math" panose="02040503050406030204" pitchFamily="18" charset="0"/>
                            </a:rPr>
                            <m:t>𝑛</m:t>
                          </m:r>
                        </m:den>
                      </m:f>
                      <m:r>
                        <a:rPr lang="pl-PL" sz="2000" b="0" i="1" smtClean="0">
                          <a:solidFill>
                            <a:schemeClr val="tx1"/>
                          </a:solidFill>
                          <a:latin typeface="Cambria Math" panose="02040503050406030204" pitchFamily="18" charset="0"/>
                        </a:rPr>
                        <m:t>𝑝𝑛</m:t>
                      </m:r>
                      <m:r>
                        <a:rPr lang="pl-PL" sz="2000" b="0" i="1" smtClean="0">
                          <a:solidFill>
                            <a:schemeClr val="tx1"/>
                          </a:solidFill>
                          <a:latin typeface="Cambria Math" panose="02040503050406030204" pitchFamily="18" charset="0"/>
                        </a:rPr>
                        <m:t>=</m:t>
                      </m:r>
                      <m:r>
                        <a:rPr lang="pl-PL" sz="2000" b="0" i="1" smtClean="0">
                          <a:solidFill>
                            <a:schemeClr val="tx1"/>
                          </a:solidFill>
                          <a:latin typeface="Cambria Math" panose="02040503050406030204" pitchFamily="18" charset="0"/>
                        </a:rPr>
                        <m:t>𝑝</m:t>
                      </m:r>
                    </m:oMath>
                  </m:oMathPara>
                </a14:m>
                <a:endParaRPr lang="pl-PL" sz="2000" dirty="0">
                  <a:solidFill>
                    <a:schemeClr val="tx1"/>
                  </a:solidFill>
                  <a:latin typeface="Cambria Math" panose="02040503050406030204" pitchFamily="18" charset="0"/>
                </a:endParaRPr>
              </a:p>
              <a:p>
                <a:pPr marL="0" indent="0">
                  <a:buNone/>
                </a:pPr>
                <a:endParaRPr lang="pl-PL" sz="2000"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pl-PL" sz="2000" b="0" i="1" smtClean="0">
                              <a:solidFill>
                                <a:schemeClr val="tx1"/>
                              </a:solidFill>
                              <a:latin typeface="Cambria Math" panose="02040503050406030204" pitchFamily="18" charset="0"/>
                            </a:rPr>
                          </m:ctrlPr>
                        </m:sSupPr>
                        <m:e>
                          <m:r>
                            <m:rPr>
                              <m:sty m:val="p"/>
                            </m:rPr>
                            <a:rPr lang="pl-PL" sz="2000" b="0" i="0" smtClean="0">
                              <a:solidFill>
                                <a:schemeClr val="tx1"/>
                              </a:solidFill>
                              <a:latin typeface="Cambria Math" panose="02040503050406030204" pitchFamily="18" charset="0"/>
                            </a:rPr>
                            <m:t>D</m:t>
                          </m:r>
                        </m:e>
                        <m:sup>
                          <m:r>
                            <a:rPr lang="pl-PL" sz="2000" b="0" i="0" smtClean="0">
                              <a:solidFill>
                                <a:schemeClr val="tx1"/>
                              </a:solidFill>
                              <a:latin typeface="Cambria Math" panose="02040503050406030204" pitchFamily="18" charset="0"/>
                            </a:rPr>
                            <m:t>2</m:t>
                          </m:r>
                        </m:sup>
                      </m:sSup>
                      <m:d>
                        <m:dPr>
                          <m:ctrlPr>
                            <a:rPr lang="pl-PL" sz="2000" i="1">
                              <a:solidFill>
                                <a:schemeClr val="tx1"/>
                              </a:solidFill>
                              <a:latin typeface="Cambria Math" panose="02040503050406030204" pitchFamily="18" charset="0"/>
                            </a:rPr>
                          </m:ctrlPr>
                        </m:dPr>
                        <m:e>
                          <m:f>
                            <m:fPr>
                              <m:ctrlPr>
                                <a:rPr lang="pl-PL" sz="2000" i="1">
                                  <a:solidFill>
                                    <a:schemeClr val="tx1"/>
                                  </a:solidFill>
                                  <a:latin typeface="Cambria Math" panose="02040503050406030204" pitchFamily="18" charset="0"/>
                                </a:rPr>
                              </m:ctrlPr>
                            </m:fPr>
                            <m:num>
                              <m:r>
                                <a:rPr lang="pl-PL" sz="2000">
                                  <a:solidFill>
                                    <a:schemeClr val="tx1"/>
                                  </a:solidFill>
                                  <a:latin typeface="Cambria Math" panose="02040503050406030204" pitchFamily="18" charset="0"/>
                                </a:rPr>
                                <m:t>1</m:t>
                              </m:r>
                            </m:num>
                            <m:den>
                              <m:r>
                                <a:rPr lang="pl-PL" sz="2000">
                                  <a:solidFill>
                                    <a:schemeClr val="tx1"/>
                                  </a:solidFill>
                                  <a:latin typeface="Cambria Math" panose="02040503050406030204" pitchFamily="18" charset="0"/>
                                </a:rPr>
                                <m:t>𝑛</m:t>
                              </m:r>
                            </m:den>
                          </m:f>
                          <m:nary>
                            <m:naryPr>
                              <m:chr m:val="∑"/>
                              <m:limLoc m:val="undOvr"/>
                              <m:ctrlPr>
                                <a:rPr lang="pl-PL" sz="2000" i="1">
                                  <a:solidFill>
                                    <a:schemeClr val="tx1"/>
                                  </a:solidFill>
                                  <a:latin typeface="Cambria Math" panose="02040503050406030204" pitchFamily="18" charset="0"/>
                                </a:rPr>
                              </m:ctrlPr>
                            </m:naryPr>
                            <m:sub>
                              <m:r>
                                <a:rPr lang="pl-PL" sz="2000">
                                  <a:solidFill>
                                    <a:schemeClr val="tx1"/>
                                  </a:solidFill>
                                  <a:latin typeface="Cambria Math" panose="02040503050406030204" pitchFamily="18" charset="0"/>
                                </a:rPr>
                                <m:t>𝑖</m:t>
                              </m:r>
                              <m:r>
                                <a:rPr lang="pl-PL" sz="2000">
                                  <a:solidFill>
                                    <a:schemeClr val="tx1"/>
                                  </a:solidFill>
                                  <a:latin typeface="Cambria Math" panose="02040503050406030204" pitchFamily="18" charset="0"/>
                                </a:rPr>
                                <m:t>=1</m:t>
                              </m:r>
                            </m:sub>
                            <m:sup>
                              <m:r>
                                <a:rPr lang="pl-PL" sz="2000">
                                  <a:solidFill>
                                    <a:schemeClr val="tx1"/>
                                  </a:solidFill>
                                  <a:latin typeface="Cambria Math" panose="02040503050406030204" pitchFamily="18" charset="0"/>
                                </a:rPr>
                                <m:t>𝑛</m:t>
                              </m:r>
                            </m:sup>
                            <m:e>
                              <m:sSub>
                                <m:sSubPr>
                                  <m:ctrlPr>
                                    <a:rPr lang="pl-PL" sz="2000" i="1">
                                      <a:solidFill>
                                        <a:schemeClr val="tx1"/>
                                      </a:solidFill>
                                      <a:latin typeface="Cambria Math" panose="02040503050406030204" pitchFamily="18" charset="0"/>
                                    </a:rPr>
                                  </m:ctrlPr>
                                </m:sSubPr>
                                <m:e>
                                  <m:r>
                                    <a:rPr lang="pl-PL" sz="2000">
                                      <a:solidFill>
                                        <a:schemeClr val="tx1"/>
                                      </a:solidFill>
                                      <a:latin typeface="Cambria Math" panose="02040503050406030204" pitchFamily="18" charset="0"/>
                                    </a:rPr>
                                    <m:t>𝑋</m:t>
                                  </m:r>
                                </m:e>
                                <m:sub>
                                  <m:r>
                                    <a:rPr lang="pl-PL" sz="2000">
                                      <a:solidFill>
                                        <a:schemeClr val="tx1"/>
                                      </a:solidFill>
                                      <a:latin typeface="Cambria Math" panose="02040503050406030204" pitchFamily="18" charset="0"/>
                                    </a:rPr>
                                    <m:t>𝑖</m:t>
                                  </m:r>
                                </m:sub>
                              </m:sSub>
                            </m:e>
                          </m:nary>
                        </m:e>
                      </m:d>
                      <m:r>
                        <a:rPr lang="pl-PL" sz="2000">
                          <a:solidFill>
                            <a:schemeClr val="tx1"/>
                          </a:solidFill>
                          <a:latin typeface="Cambria Math" panose="02040503050406030204" pitchFamily="18" charset="0"/>
                        </a:rPr>
                        <m:t>= </m:t>
                      </m:r>
                      <m:f>
                        <m:fPr>
                          <m:ctrlPr>
                            <a:rPr lang="pl-PL" sz="2000" i="1">
                              <a:solidFill>
                                <a:schemeClr val="tx1"/>
                              </a:solidFill>
                              <a:latin typeface="Cambria Math" panose="02040503050406030204" pitchFamily="18" charset="0"/>
                            </a:rPr>
                          </m:ctrlPr>
                        </m:fPr>
                        <m:num>
                          <m:r>
                            <a:rPr lang="pl-PL" sz="2000">
                              <a:solidFill>
                                <a:schemeClr val="tx1"/>
                              </a:solidFill>
                              <a:latin typeface="Cambria Math" panose="02040503050406030204" pitchFamily="18" charset="0"/>
                            </a:rPr>
                            <m:t>1</m:t>
                          </m:r>
                        </m:num>
                        <m:den>
                          <m:sSup>
                            <m:sSupPr>
                              <m:ctrlPr>
                                <a:rPr lang="pl-PL" sz="2000" b="0" i="1" smtClean="0">
                                  <a:solidFill>
                                    <a:schemeClr val="tx1"/>
                                  </a:solidFill>
                                  <a:latin typeface="Cambria Math" panose="02040503050406030204" pitchFamily="18" charset="0"/>
                                </a:rPr>
                              </m:ctrlPr>
                            </m:sSupPr>
                            <m:e>
                              <m:r>
                                <a:rPr lang="pl-PL" sz="2000">
                                  <a:solidFill>
                                    <a:schemeClr val="tx1"/>
                                  </a:solidFill>
                                  <a:latin typeface="Cambria Math" panose="02040503050406030204" pitchFamily="18" charset="0"/>
                                </a:rPr>
                                <m:t>𝑛</m:t>
                              </m:r>
                            </m:e>
                            <m:sup>
                              <m:r>
                                <a:rPr lang="pl-PL" sz="2000" b="0" i="0" smtClean="0">
                                  <a:solidFill>
                                    <a:schemeClr val="tx1"/>
                                  </a:solidFill>
                                  <a:latin typeface="Cambria Math" panose="02040503050406030204" pitchFamily="18" charset="0"/>
                                </a:rPr>
                                <m:t>2</m:t>
                              </m:r>
                            </m:sup>
                          </m:sSup>
                        </m:den>
                      </m:f>
                      <m:nary>
                        <m:naryPr>
                          <m:chr m:val="∑"/>
                          <m:limLoc m:val="undOvr"/>
                          <m:ctrlPr>
                            <a:rPr lang="pl-PL" sz="2000" i="1">
                              <a:solidFill>
                                <a:schemeClr val="tx1"/>
                              </a:solidFill>
                              <a:latin typeface="Cambria Math" panose="02040503050406030204" pitchFamily="18" charset="0"/>
                            </a:rPr>
                          </m:ctrlPr>
                        </m:naryPr>
                        <m:sub>
                          <m:r>
                            <a:rPr lang="pl-PL" sz="2000">
                              <a:solidFill>
                                <a:schemeClr val="tx1"/>
                              </a:solidFill>
                              <a:latin typeface="Cambria Math" panose="02040503050406030204" pitchFamily="18" charset="0"/>
                            </a:rPr>
                            <m:t>𝑖</m:t>
                          </m:r>
                          <m:r>
                            <a:rPr lang="pl-PL" sz="2000">
                              <a:solidFill>
                                <a:schemeClr val="tx1"/>
                              </a:solidFill>
                              <a:latin typeface="Cambria Math" panose="02040503050406030204" pitchFamily="18" charset="0"/>
                            </a:rPr>
                            <m:t>=1</m:t>
                          </m:r>
                        </m:sub>
                        <m:sup>
                          <m:r>
                            <a:rPr lang="pl-PL" sz="2000">
                              <a:solidFill>
                                <a:schemeClr val="tx1"/>
                              </a:solidFill>
                              <a:latin typeface="Cambria Math" panose="02040503050406030204" pitchFamily="18" charset="0"/>
                            </a:rPr>
                            <m:t>𝑛</m:t>
                          </m:r>
                        </m:sup>
                        <m:e>
                          <m:sSup>
                            <m:sSupPr>
                              <m:ctrlPr>
                                <a:rPr lang="pl-PL" sz="2000" b="0" i="1" smtClean="0">
                                  <a:solidFill>
                                    <a:schemeClr val="tx1"/>
                                  </a:solidFill>
                                  <a:latin typeface="Cambria Math" panose="02040503050406030204" pitchFamily="18" charset="0"/>
                                </a:rPr>
                              </m:ctrlPr>
                            </m:sSupPr>
                            <m:e>
                              <m:r>
                                <m:rPr>
                                  <m:sty m:val="p"/>
                                </m:rPr>
                                <a:rPr lang="pl-PL" sz="2000" b="0" i="0" smtClean="0">
                                  <a:solidFill>
                                    <a:schemeClr val="tx1"/>
                                  </a:solidFill>
                                  <a:latin typeface="Cambria Math" panose="02040503050406030204" pitchFamily="18" charset="0"/>
                                </a:rPr>
                                <m:t>D</m:t>
                              </m:r>
                            </m:e>
                            <m:sup>
                              <m:r>
                                <a:rPr lang="pl-PL" sz="2000" b="0" i="0" smtClean="0">
                                  <a:solidFill>
                                    <a:schemeClr val="tx1"/>
                                  </a:solidFill>
                                  <a:latin typeface="Cambria Math" panose="02040503050406030204" pitchFamily="18" charset="0"/>
                                </a:rPr>
                                <m:t>2</m:t>
                              </m:r>
                            </m:sup>
                          </m:sSup>
                          <m:r>
                            <a:rPr lang="pl-PL" sz="2000">
                              <a:solidFill>
                                <a:schemeClr val="tx1"/>
                              </a:solidFill>
                              <a:latin typeface="Cambria Math" panose="02040503050406030204" pitchFamily="18" charset="0"/>
                            </a:rPr>
                            <m:t>(</m:t>
                          </m:r>
                          <m:sSub>
                            <m:sSubPr>
                              <m:ctrlPr>
                                <a:rPr lang="pl-PL" sz="2000" i="1">
                                  <a:solidFill>
                                    <a:schemeClr val="tx1"/>
                                  </a:solidFill>
                                  <a:latin typeface="Cambria Math" panose="02040503050406030204" pitchFamily="18" charset="0"/>
                                </a:rPr>
                              </m:ctrlPr>
                            </m:sSubPr>
                            <m:e>
                              <m:r>
                                <a:rPr lang="pl-PL" sz="2000">
                                  <a:solidFill>
                                    <a:schemeClr val="tx1"/>
                                  </a:solidFill>
                                  <a:latin typeface="Cambria Math" panose="02040503050406030204" pitchFamily="18" charset="0"/>
                                </a:rPr>
                                <m:t>𝑋</m:t>
                              </m:r>
                            </m:e>
                            <m:sub>
                              <m:r>
                                <a:rPr lang="pl-PL" sz="2000">
                                  <a:solidFill>
                                    <a:schemeClr val="tx1"/>
                                  </a:solidFill>
                                  <a:latin typeface="Cambria Math" panose="02040503050406030204" pitchFamily="18" charset="0"/>
                                </a:rPr>
                                <m:t>𝑖</m:t>
                              </m:r>
                            </m:sub>
                          </m:sSub>
                          <m:r>
                            <a:rPr lang="pl-PL" sz="2000" b="0" i="1" smtClean="0">
                              <a:solidFill>
                                <a:schemeClr val="tx1"/>
                              </a:solidFill>
                              <a:latin typeface="Cambria Math" panose="02040503050406030204" pitchFamily="18" charset="0"/>
                            </a:rPr>
                            <m:t>)</m:t>
                          </m:r>
                        </m:e>
                      </m:nary>
                      <m:r>
                        <a:rPr lang="pl-PL" sz="2000">
                          <a:solidFill>
                            <a:schemeClr val="tx1"/>
                          </a:solidFill>
                          <a:latin typeface="Cambria Math" panose="02040503050406030204" pitchFamily="18" charset="0"/>
                        </a:rPr>
                        <m:t>=</m:t>
                      </m:r>
                      <m:f>
                        <m:fPr>
                          <m:ctrlPr>
                            <a:rPr lang="pl-PL" sz="2000" i="1">
                              <a:solidFill>
                                <a:schemeClr val="tx1"/>
                              </a:solidFill>
                              <a:latin typeface="Cambria Math" panose="02040503050406030204" pitchFamily="18" charset="0"/>
                            </a:rPr>
                          </m:ctrlPr>
                        </m:fPr>
                        <m:num>
                          <m:r>
                            <a:rPr lang="pl-PL" sz="2000" b="0" i="1" smtClean="0">
                              <a:solidFill>
                                <a:schemeClr val="tx1"/>
                              </a:solidFill>
                              <a:latin typeface="Cambria Math" panose="02040503050406030204" pitchFamily="18" charset="0"/>
                            </a:rPr>
                            <m:t>𝑝</m:t>
                          </m:r>
                          <m:r>
                            <a:rPr lang="pl-PL" sz="2000" b="0" i="0" smtClean="0">
                              <a:solidFill>
                                <a:schemeClr val="tx1"/>
                              </a:solidFill>
                              <a:latin typeface="Cambria Math" panose="02040503050406030204" pitchFamily="18" charset="0"/>
                            </a:rPr>
                            <m:t>(1−</m:t>
                          </m:r>
                          <m:r>
                            <a:rPr lang="pl-PL" sz="2000" b="0" i="1" smtClean="0">
                              <a:solidFill>
                                <a:schemeClr val="tx1"/>
                              </a:solidFill>
                              <a:latin typeface="Cambria Math" panose="02040503050406030204" pitchFamily="18" charset="0"/>
                            </a:rPr>
                            <m:t>𝑝</m:t>
                          </m:r>
                          <m:r>
                            <a:rPr lang="pl-PL" sz="2000" b="0" i="0" smtClean="0">
                              <a:solidFill>
                                <a:schemeClr val="tx1"/>
                              </a:solidFill>
                              <a:latin typeface="Cambria Math" panose="02040503050406030204" pitchFamily="18" charset="0"/>
                            </a:rPr>
                            <m:t>)</m:t>
                          </m:r>
                        </m:num>
                        <m:den>
                          <m:r>
                            <a:rPr lang="pl-PL" sz="2000">
                              <a:solidFill>
                                <a:schemeClr val="tx1"/>
                              </a:solidFill>
                              <a:latin typeface="Cambria Math" panose="02040503050406030204" pitchFamily="18" charset="0"/>
                            </a:rPr>
                            <m:t>𝑛</m:t>
                          </m:r>
                        </m:den>
                      </m:f>
                    </m:oMath>
                  </m:oMathPara>
                </a14:m>
                <a:endParaRPr lang="pl-PL" sz="2000" dirty="0">
                  <a:solidFill>
                    <a:schemeClr val="tx1"/>
                  </a:solidFill>
                  <a:latin typeface="Cambria Math" panose="02040503050406030204" pitchFamily="18" charset="0"/>
                </a:endParaRPr>
              </a:p>
              <a:p>
                <a:pPr marL="0" indent="0">
                  <a:buNone/>
                </a:pPr>
                <a:endParaRPr lang="pl-PL" sz="2000" dirty="0">
                  <a:solidFill>
                    <a:schemeClr val="tx1"/>
                  </a:solidFill>
                  <a:latin typeface="Cambria Math" panose="02040503050406030204" pitchFamily="18" charset="0"/>
                </a:endParaRPr>
              </a:p>
            </p:txBody>
          </p:sp>
        </mc:Choice>
        <mc:Fallback xmlns="">
          <p:sp>
            <p:nvSpPr>
              <p:cNvPr id="3" name="Symbol zastępczy zawartości 2"/>
              <p:cNvSpPr>
                <a:spLocks noGrp="1" noRot="1" noChangeAspect="1" noMove="1" noResize="1" noEditPoints="1" noAdjustHandles="1" noChangeArrowheads="1" noChangeShapeType="1" noTextEdit="1"/>
              </p:cNvSpPr>
              <p:nvPr>
                <p:ph idx="1"/>
              </p:nvPr>
            </p:nvSpPr>
            <p:spPr>
              <a:xfrm>
                <a:off x="609599" y="2160590"/>
                <a:ext cx="6347714" cy="4245898"/>
              </a:xfrm>
              <a:blipFill>
                <a:blip r:embed="rId2"/>
                <a:stretch>
                  <a:fillRect l="-961"/>
                </a:stretch>
              </a:blipFill>
            </p:spPr>
            <p:txBody>
              <a:bodyPr/>
              <a:lstStyle/>
              <a:p>
                <a:r>
                  <a:rPr lang="pl-PL">
                    <a:noFill/>
                  </a:rPr>
                  <a:t> </a:t>
                </a:r>
              </a:p>
            </p:txBody>
          </p:sp>
        </mc:Fallback>
      </mc:AlternateContent>
      <p:sp>
        <p:nvSpPr>
          <p:cNvPr id="4" name="Symbol zastępczy numeru slajdu 3"/>
          <p:cNvSpPr>
            <a:spLocks noGrp="1"/>
          </p:cNvSpPr>
          <p:nvPr>
            <p:ph type="sldNum" sz="quarter" idx="12"/>
          </p:nvPr>
        </p:nvSpPr>
        <p:spPr/>
        <p:txBody>
          <a:bodyPr/>
          <a:lstStyle/>
          <a:p>
            <a:fld id="{F91CD1F4-3528-4247-A959-631B12F6D608}" type="slidenum">
              <a:rPr lang="pl-PL" smtClean="0"/>
              <a:t>31</a:t>
            </a:fld>
            <a:endParaRPr lang="pl-PL"/>
          </a:p>
        </p:txBody>
      </p:sp>
      <p:pic>
        <p:nvPicPr>
          <p:cNvPr id="5" name="Obraz 4">
            <a:extLst>
              <a:ext uri="{FF2B5EF4-FFF2-40B4-BE49-F238E27FC236}">
                <a16:creationId xmlns:a16="http://schemas.microsoft.com/office/drawing/2014/main" id="{C3F53927-62D0-4D5B-A79E-42EC05D2C40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660" t="13333" r="3516" b="43372"/>
          <a:stretch/>
        </p:blipFill>
        <p:spPr>
          <a:xfrm>
            <a:off x="7850239" y="5219903"/>
            <a:ext cx="1033043" cy="540000"/>
          </a:xfrm>
          <a:prstGeom prst="rect">
            <a:avLst/>
          </a:prstGeom>
        </p:spPr>
      </p:pic>
    </p:spTree>
    <p:extLst>
      <p:ext uri="{BB962C8B-B14F-4D97-AF65-F5344CB8AC3E}">
        <p14:creationId xmlns:p14="http://schemas.microsoft.com/office/powerpoint/2010/main" val="216372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700" b="1" dirty="0"/>
              <a:t>Przedział ufności dla frakcji (struktury, odsetka, udziału)</a:t>
            </a:r>
          </a:p>
        </p:txBody>
      </p:sp>
      <mc:AlternateContent xmlns:mc="http://schemas.openxmlformats.org/markup-compatibility/2006" xmlns:a14="http://schemas.microsoft.com/office/drawing/2010/main">
        <mc:Choice Requires="a14">
          <p:sp>
            <p:nvSpPr>
              <p:cNvPr id="3" name="Symbol zastępczy zawartości 2"/>
              <p:cNvSpPr>
                <a:spLocks noGrp="1"/>
              </p:cNvSpPr>
              <p:nvPr>
                <p:ph idx="1"/>
              </p:nvPr>
            </p:nvSpPr>
            <p:spPr>
              <a:xfrm>
                <a:off x="609599" y="1700808"/>
                <a:ext cx="7240640" cy="4705680"/>
              </a:xfrm>
            </p:spPr>
            <p:txBody>
              <a:bodyPr>
                <a:normAutofit/>
              </a:bodyPr>
              <a:lstStyle/>
              <a:p>
                <a:pPr>
                  <a:buFont typeface="Wingdings" panose="05000000000000000000" pitchFamily="2" charset="2"/>
                  <a:buChar char="Ø"/>
                </a:pPr>
                <a:r>
                  <a:rPr lang="pl-PL" sz="1900" dirty="0">
                    <a:solidFill>
                      <a:schemeClr val="tx1"/>
                    </a:solidFill>
                  </a:rPr>
                  <a:t>Próba n&gt;30 oraz </a:t>
                </a:r>
                <a14:m>
                  <m:oMath xmlns:m="http://schemas.openxmlformats.org/officeDocument/2006/math">
                    <m:r>
                      <a:rPr lang="pl-PL" sz="2000" b="0" i="0" smtClean="0">
                        <a:solidFill>
                          <a:schemeClr val="tx1"/>
                        </a:solidFill>
                        <a:latin typeface="Cambria Math" panose="02040503050406030204" pitchFamily="18" charset="0"/>
                      </a:rPr>
                      <m:t>0.2</m:t>
                    </m:r>
                    <m:r>
                      <a:rPr lang="pl-PL" sz="2000" b="0" i="1" smtClean="0">
                        <a:solidFill>
                          <a:schemeClr val="tx1"/>
                        </a:solidFill>
                        <a:latin typeface="Cambria Math" panose="02040503050406030204" pitchFamily="18" charset="0"/>
                      </a:rPr>
                      <m:t>≤</m:t>
                    </m:r>
                    <m:acc>
                      <m:accPr>
                        <m:chr m:val="̃"/>
                        <m:ctrlPr>
                          <a:rPr lang="pl-PL" sz="2000" i="1">
                            <a:solidFill>
                              <a:schemeClr val="tx1"/>
                            </a:solidFill>
                            <a:latin typeface="Cambria Math" panose="02040503050406030204" pitchFamily="18" charset="0"/>
                          </a:rPr>
                        </m:ctrlPr>
                      </m:accPr>
                      <m:e>
                        <m:r>
                          <a:rPr lang="pl-PL" sz="2000" i="1">
                            <a:solidFill>
                              <a:schemeClr val="tx1"/>
                            </a:solidFill>
                            <a:latin typeface="Cambria Math" panose="02040503050406030204" pitchFamily="18" charset="0"/>
                          </a:rPr>
                          <m:t>𝑝</m:t>
                        </m:r>
                      </m:e>
                    </m:acc>
                    <m:r>
                      <a:rPr lang="pl-PL" sz="2000" b="0" i="1" smtClean="0">
                        <a:solidFill>
                          <a:schemeClr val="tx1"/>
                        </a:solidFill>
                        <a:latin typeface="Cambria Math" panose="02040503050406030204" pitchFamily="18" charset="0"/>
                      </a:rPr>
                      <m:t>≤0.8</m:t>
                    </m:r>
                  </m:oMath>
                </a14:m>
                <a:endParaRPr lang="pl-PL" sz="1900" dirty="0">
                  <a:solidFill>
                    <a:schemeClr val="tx1"/>
                  </a:solidFill>
                </a:endParaRPr>
              </a:p>
              <a:p>
                <a:pPr marL="0" indent="0">
                  <a:buNone/>
                </a:pPr>
                <a:r>
                  <a:rPr lang="pl-PL" sz="1900" dirty="0">
                    <a:solidFill>
                      <a:schemeClr val="tx1"/>
                    </a:solidFill>
                  </a:rPr>
                  <a:t>Przedział ufności dla wskaźnika struktury określa się wzorem</a:t>
                </a:r>
              </a:p>
              <a:p>
                <a:pPr marL="0" indent="0">
                  <a:buNone/>
                </a:pPr>
                <a:endParaRPr lang="pl-PL" sz="1900" i="1"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r>
                        <a:rPr lang="pl-PL" sz="2000" i="1">
                          <a:solidFill>
                            <a:schemeClr val="tx1"/>
                          </a:solidFill>
                          <a:latin typeface="Cambria Math" panose="02040503050406030204" pitchFamily="18" charset="0"/>
                        </a:rPr>
                        <m:t>𝑃</m:t>
                      </m:r>
                      <m:d>
                        <m:dPr>
                          <m:ctrlPr>
                            <a:rPr lang="pl-PL" sz="2000" i="1">
                              <a:solidFill>
                                <a:schemeClr val="tx1"/>
                              </a:solidFill>
                              <a:latin typeface="Cambria Math" panose="02040503050406030204" pitchFamily="18" charset="0"/>
                            </a:rPr>
                          </m:ctrlPr>
                        </m:dPr>
                        <m:e>
                          <m:f>
                            <m:fPr>
                              <m:ctrlPr>
                                <a:rPr lang="pl-PL" sz="2000" i="1">
                                  <a:solidFill>
                                    <a:schemeClr val="tx1"/>
                                  </a:solidFill>
                                  <a:latin typeface="Cambria Math" panose="02040503050406030204" pitchFamily="18" charset="0"/>
                                </a:rPr>
                              </m:ctrlPr>
                            </m:fPr>
                            <m:num>
                              <m:r>
                                <a:rPr lang="pl-PL" sz="2000" i="1">
                                  <a:solidFill>
                                    <a:schemeClr val="tx1"/>
                                  </a:solidFill>
                                  <a:latin typeface="Cambria Math" panose="02040503050406030204" pitchFamily="18" charset="0"/>
                                </a:rPr>
                                <m:t>𝑚</m:t>
                              </m:r>
                            </m:num>
                            <m:den>
                              <m:r>
                                <a:rPr lang="pl-PL" sz="2000" i="1">
                                  <a:solidFill>
                                    <a:schemeClr val="tx1"/>
                                  </a:solidFill>
                                  <a:latin typeface="Cambria Math" panose="02040503050406030204" pitchFamily="18" charset="0"/>
                                </a:rPr>
                                <m:t>𝑛</m:t>
                              </m:r>
                            </m:den>
                          </m:f>
                          <m:r>
                            <a:rPr lang="pl-PL" sz="2000" i="1">
                              <a:solidFill>
                                <a:schemeClr val="tx1"/>
                              </a:solidFill>
                              <a:latin typeface="Cambria Math" panose="02040503050406030204" pitchFamily="18" charset="0"/>
                            </a:rPr>
                            <m:t>−</m:t>
                          </m:r>
                          <m:sSub>
                            <m:sSubPr>
                              <m:ctrlPr>
                                <a:rPr lang="pl-PL" sz="2000" i="1">
                                  <a:solidFill>
                                    <a:schemeClr val="tx1"/>
                                  </a:solidFill>
                                  <a:latin typeface="Cambria Math" panose="02040503050406030204" pitchFamily="18" charset="0"/>
                                </a:rPr>
                              </m:ctrlPr>
                            </m:sSubPr>
                            <m:e>
                              <m:r>
                                <a:rPr lang="pl-PL" sz="2000" i="1">
                                  <a:solidFill>
                                    <a:schemeClr val="tx1"/>
                                  </a:solidFill>
                                  <a:latin typeface="Cambria Math" panose="02040503050406030204" pitchFamily="18" charset="0"/>
                                </a:rPr>
                                <m:t>𝑢</m:t>
                              </m:r>
                            </m:e>
                            <m:sub>
                              <m:r>
                                <a:rPr lang="pl-PL" sz="2000" i="1">
                                  <a:solidFill>
                                    <a:schemeClr val="tx1"/>
                                  </a:solidFill>
                                  <a:latin typeface="Cambria Math" panose="02040503050406030204" pitchFamily="18" charset="0"/>
                                </a:rPr>
                                <m:t>𝛼</m:t>
                              </m:r>
                            </m:sub>
                          </m:sSub>
                          <m:r>
                            <a:rPr lang="pl-PL" sz="2000" i="1">
                              <a:solidFill>
                                <a:schemeClr val="tx1"/>
                              </a:solidFill>
                              <a:latin typeface="Cambria Math" panose="02040503050406030204" pitchFamily="18" charset="0"/>
                            </a:rPr>
                            <m:t>⋅</m:t>
                          </m:r>
                          <m:rad>
                            <m:radPr>
                              <m:degHide m:val="on"/>
                              <m:ctrlPr>
                                <a:rPr lang="pl-PL" sz="2000" i="1">
                                  <a:solidFill>
                                    <a:schemeClr val="tx1"/>
                                  </a:solidFill>
                                  <a:latin typeface="Cambria Math" panose="02040503050406030204" pitchFamily="18" charset="0"/>
                                </a:rPr>
                              </m:ctrlPr>
                            </m:radPr>
                            <m:deg/>
                            <m:e>
                              <m:f>
                                <m:fPr>
                                  <m:ctrlPr>
                                    <a:rPr lang="pl-PL" sz="2000" i="1">
                                      <a:solidFill>
                                        <a:schemeClr val="tx1"/>
                                      </a:solidFill>
                                      <a:latin typeface="Cambria Math" panose="02040503050406030204" pitchFamily="18" charset="0"/>
                                    </a:rPr>
                                  </m:ctrlPr>
                                </m:fPr>
                                <m:num>
                                  <m:f>
                                    <m:fPr>
                                      <m:ctrlPr>
                                        <a:rPr lang="pl-PL" sz="2000" i="1">
                                          <a:solidFill>
                                            <a:schemeClr val="tx1"/>
                                          </a:solidFill>
                                          <a:latin typeface="Cambria Math" panose="02040503050406030204" pitchFamily="18" charset="0"/>
                                        </a:rPr>
                                      </m:ctrlPr>
                                    </m:fPr>
                                    <m:num>
                                      <m:r>
                                        <a:rPr lang="pl-PL" sz="2000" i="1">
                                          <a:solidFill>
                                            <a:schemeClr val="tx1"/>
                                          </a:solidFill>
                                          <a:latin typeface="Cambria Math" panose="02040503050406030204" pitchFamily="18" charset="0"/>
                                        </a:rPr>
                                        <m:t>𝑚</m:t>
                                      </m:r>
                                    </m:num>
                                    <m:den>
                                      <m:r>
                                        <a:rPr lang="pl-PL" sz="2000" i="1">
                                          <a:solidFill>
                                            <a:schemeClr val="tx1"/>
                                          </a:solidFill>
                                          <a:latin typeface="Cambria Math" panose="02040503050406030204" pitchFamily="18" charset="0"/>
                                        </a:rPr>
                                        <m:t>𝑛</m:t>
                                      </m:r>
                                    </m:den>
                                  </m:f>
                                  <m:d>
                                    <m:dPr>
                                      <m:ctrlPr>
                                        <a:rPr lang="pl-PL" sz="2000" i="1">
                                          <a:solidFill>
                                            <a:schemeClr val="tx1"/>
                                          </a:solidFill>
                                          <a:latin typeface="Cambria Math" panose="02040503050406030204" pitchFamily="18" charset="0"/>
                                        </a:rPr>
                                      </m:ctrlPr>
                                    </m:dPr>
                                    <m:e>
                                      <m:r>
                                        <a:rPr lang="pl-PL" sz="2000" i="1">
                                          <a:solidFill>
                                            <a:schemeClr val="tx1"/>
                                          </a:solidFill>
                                          <a:latin typeface="Cambria Math" panose="02040503050406030204" pitchFamily="18" charset="0"/>
                                        </a:rPr>
                                        <m:t>1−</m:t>
                                      </m:r>
                                      <m:f>
                                        <m:fPr>
                                          <m:ctrlPr>
                                            <a:rPr lang="pl-PL" sz="2000" i="1">
                                              <a:solidFill>
                                                <a:schemeClr val="tx1"/>
                                              </a:solidFill>
                                              <a:latin typeface="Cambria Math" panose="02040503050406030204" pitchFamily="18" charset="0"/>
                                            </a:rPr>
                                          </m:ctrlPr>
                                        </m:fPr>
                                        <m:num>
                                          <m:r>
                                            <a:rPr lang="pl-PL" sz="2000" i="1">
                                              <a:solidFill>
                                                <a:schemeClr val="tx1"/>
                                              </a:solidFill>
                                              <a:latin typeface="Cambria Math" panose="02040503050406030204" pitchFamily="18" charset="0"/>
                                            </a:rPr>
                                            <m:t>𝑚</m:t>
                                          </m:r>
                                        </m:num>
                                        <m:den>
                                          <m:r>
                                            <a:rPr lang="pl-PL" sz="2000" i="1">
                                              <a:solidFill>
                                                <a:schemeClr val="tx1"/>
                                              </a:solidFill>
                                              <a:latin typeface="Cambria Math" panose="02040503050406030204" pitchFamily="18" charset="0"/>
                                            </a:rPr>
                                            <m:t>𝑛</m:t>
                                          </m:r>
                                        </m:den>
                                      </m:f>
                                    </m:e>
                                  </m:d>
                                </m:num>
                                <m:den>
                                  <m:r>
                                    <a:rPr lang="pl-PL" sz="2000" i="1">
                                      <a:solidFill>
                                        <a:schemeClr val="tx1"/>
                                      </a:solidFill>
                                      <a:latin typeface="Cambria Math" panose="02040503050406030204" pitchFamily="18" charset="0"/>
                                    </a:rPr>
                                    <m:t>𝑛</m:t>
                                  </m:r>
                                </m:den>
                              </m:f>
                            </m:e>
                          </m:rad>
                          <m:r>
                            <a:rPr lang="pl-PL" sz="2000" i="1">
                              <a:solidFill>
                                <a:schemeClr val="tx1"/>
                              </a:solidFill>
                              <a:latin typeface="Cambria Math" panose="02040503050406030204" pitchFamily="18" charset="0"/>
                            </a:rPr>
                            <m:t>&lt;</m:t>
                          </m:r>
                          <m:r>
                            <a:rPr lang="pl-PL" sz="2000" i="1">
                              <a:solidFill>
                                <a:schemeClr val="tx1"/>
                              </a:solidFill>
                              <a:latin typeface="Cambria Math" panose="02040503050406030204" pitchFamily="18" charset="0"/>
                            </a:rPr>
                            <m:t>𝑝</m:t>
                          </m:r>
                          <m:r>
                            <a:rPr lang="pl-PL" sz="2000" i="1">
                              <a:solidFill>
                                <a:schemeClr val="tx1"/>
                              </a:solidFill>
                              <a:latin typeface="Cambria Math" panose="02040503050406030204" pitchFamily="18" charset="0"/>
                            </a:rPr>
                            <m:t>&lt;</m:t>
                          </m:r>
                          <m:f>
                            <m:fPr>
                              <m:ctrlPr>
                                <a:rPr lang="pl-PL" sz="2000" i="1">
                                  <a:solidFill>
                                    <a:schemeClr val="tx1"/>
                                  </a:solidFill>
                                  <a:latin typeface="Cambria Math" panose="02040503050406030204" pitchFamily="18" charset="0"/>
                                </a:rPr>
                              </m:ctrlPr>
                            </m:fPr>
                            <m:num>
                              <m:r>
                                <a:rPr lang="pl-PL" sz="2000" i="1">
                                  <a:solidFill>
                                    <a:schemeClr val="tx1"/>
                                  </a:solidFill>
                                  <a:latin typeface="Cambria Math" panose="02040503050406030204" pitchFamily="18" charset="0"/>
                                </a:rPr>
                                <m:t>𝑚</m:t>
                              </m:r>
                            </m:num>
                            <m:den>
                              <m:r>
                                <a:rPr lang="pl-PL" sz="2000" i="1">
                                  <a:solidFill>
                                    <a:schemeClr val="tx1"/>
                                  </a:solidFill>
                                  <a:latin typeface="Cambria Math" panose="02040503050406030204" pitchFamily="18" charset="0"/>
                                </a:rPr>
                                <m:t>𝑛</m:t>
                              </m:r>
                            </m:den>
                          </m:f>
                          <m:r>
                            <a:rPr lang="pl-PL" sz="2000" i="1">
                              <a:solidFill>
                                <a:schemeClr val="tx1"/>
                              </a:solidFill>
                              <a:latin typeface="Cambria Math" panose="02040503050406030204" pitchFamily="18" charset="0"/>
                            </a:rPr>
                            <m:t>+</m:t>
                          </m:r>
                          <m:sSub>
                            <m:sSubPr>
                              <m:ctrlPr>
                                <a:rPr lang="pl-PL" sz="2000" i="1">
                                  <a:solidFill>
                                    <a:schemeClr val="tx1"/>
                                  </a:solidFill>
                                  <a:latin typeface="Cambria Math" panose="02040503050406030204" pitchFamily="18" charset="0"/>
                                </a:rPr>
                              </m:ctrlPr>
                            </m:sSubPr>
                            <m:e>
                              <m:r>
                                <a:rPr lang="pl-PL" sz="2000" i="1">
                                  <a:solidFill>
                                    <a:schemeClr val="tx1"/>
                                  </a:solidFill>
                                  <a:latin typeface="Cambria Math" panose="02040503050406030204" pitchFamily="18" charset="0"/>
                                </a:rPr>
                                <m:t>𝑢</m:t>
                              </m:r>
                            </m:e>
                            <m:sub>
                              <m:r>
                                <a:rPr lang="pl-PL" sz="2000" i="1">
                                  <a:solidFill>
                                    <a:schemeClr val="tx1"/>
                                  </a:solidFill>
                                  <a:latin typeface="Cambria Math" panose="02040503050406030204" pitchFamily="18" charset="0"/>
                                </a:rPr>
                                <m:t>𝛼</m:t>
                              </m:r>
                            </m:sub>
                          </m:sSub>
                          <m:r>
                            <a:rPr lang="pl-PL" sz="2000" i="1">
                              <a:solidFill>
                                <a:schemeClr val="tx1"/>
                              </a:solidFill>
                              <a:latin typeface="Cambria Math" panose="02040503050406030204" pitchFamily="18" charset="0"/>
                            </a:rPr>
                            <m:t>⋅</m:t>
                          </m:r>
                          <m:rad>
                            <m:radPr>
                              <m:degHide m:val="on"/>
                              <m:ctrlPr>
                                <a:rPr lang="pl-PL" sz="2000" i="1">
                                  <a:solidFill>
                                    <a:schemeClr val="tx1"/>
                                  </a:solidFill>
                                  <a:latin typeface="Cambria Math" panose="02040503050406030204" pitchFamily="18" charset="0"/>
                                </a:rPr>
                              </m:ctrlPr>
                            </m:radPr>
                            <m:deg/>
                            <m:e>
                              <m:f>
                                <m:fPr>
                                  <m:ctrlPr>
                                    <a:rPr lang="pl-PL" sz="2000" i="1">
                                      <a:solidFill>
                                        <a:schemeClr val="tx1"/>
                                      </a:solidFill>
                                      <a:latin typeface="Cambria Math" panose="02040503050406030204" pitchFamily="18" charset="0"/>
                                    </a:rPr>
                                  </m:ctrlPr>
                                </m:fPr>
                                <m:num>
                                  <m:f>
                                    <m:fPr>
                                      <m:ctrlPr>
                                        <a:rPr lang="pl-PL" sz="2000" i="1">
                                          <a:solidFill>
                                            <a:schemeClr val="tx1"/>
                                          </a:solidFill>
                                          <a:latin typeface="Cambria Math" panose="02040503050406030204" pitchFamily="18" charset="0"/>
                                        </a:rPr>
                                      </m:ctrlPr>
                                    </m:fPr>
                                    <m:num>
                                      <m:r>
                                        <a:rPr lang="pl-PL" sz="2000" i="1">
                                          <a:solidFill>
                                            <a:schemeClr val="tx1"/>
                                          </a:solidFill>
                                          <a:latin typeface="Cambria Math" panose="02040503050406030204" pitchFamily="18" charset="0"/>
                                        </a:rPr>
                                        <m:t>𝑚</m:t>
                                      </m:r>
                                    </m:num>
                                    <m:den>
                                      <m:r>
                                        <a:rPr lang="pl-PL" sz="2000" i="1">
                                          <a:solidFill>
                                            <a:schemeClr val="tx1"/>
                                          </a:solidFill>
                                          <a:latin typeface="Cambria Math" panose="02040503050406030204" pitchFamily="18" charset="0"/>
                                        </a:rPr>
                                        <m:t>𝑛</m:t>
                                      </m:r>
                                    </m:den>
                                  </m:f>
                                  <m:d>
                                    <m:dPr>
                                      <m:ctrlPr>
                                        <a:rPr lang="pl-PL" sz="2000" i="1">
                                          <a:solidFill>
                                            <a:schemeClr val="tx1"/>
                                          </a:solidFill>
                                          <a:latin typeface="Cambria Math" panose="02040503050406030204" pitchFamily="18" charset="0"/>
                                        </a:rPr>
                                      </m:ctrlPr>
                                    </m:dPr>
                                    <m:e>
                                      <m:r>
                                        <a:rPr lang="pl-PL" sz="2000" i="1">
                                          <a:solidFill>
                                            <a:schemeClr val="tx1"/>
                                          </a:solidFill>
                                          <a:latin typeface="Cambria Math" panose="02040503050406030204" pitchFamily="18" charset="0"/>
                                        </a:rPr>
                                        <m:t>1−</m:t>
                                      </m:r>
                                      <m:f>
                                        <m:fPr>
                                          <m:ctrlPr>
                                            <a:rPr lang="pl-PL" sz="2000" i="1">
                                              <a:solidFill>
                                                <a:schemeClr val="tx1"/>
                                              </a:solidFill>
                                              <a:latin typeface="Cambria Math" panose="02040503050406030204" pitchFamily="18" charset="0"/>
                                            </a:rPr>
                                          </m:ctrlPr>
                                        </m:fPr>
                                        <m:num>
                                          <m:r>
                                            <a:rPr lang="pl-PL" sz="2000" i="1">
                                              <a:solidFill>
                                                <a:schemeClr val="tx1"/>
                                              </a:solidFill>
                                              <a:latin typeface="Cambria Math" panose="02040503050406030204" pitchFamily="18" charset="0"/>
                                            </a:rPr>
                                            <m:t>𝑚</m:t>
                                          </m:r>
                                        </m:num>
                                        <m:den>
                                          <m:r>
                                            <a:rPr lang="pl-PL" sz="2000" i="1">
                                              <a:solidFill>
                                                <a:schemeClr val="tx1"/>
                                              </a:solidFill>
                                              <a:latin typeface="Cambria Math" panose="02040503050406030204" pitchFamily="18" charset="0"/>
                                            </a:rPr>
                                            <m:t>𝑛</m:t>
                                          </m:r>
                                        </m:den>
                                      </m:f>
                                    </m:e>
                                  </m:d>
                                </m:num>
                                <m:den>
                                  <m:r>
                                    <a:rPr lang="pl-PL" sz="2000" i="1">
                                      <a:solidFill>
                                        <a:schemeClr val="tx1"/>
                                      </a:solidFill>
                                      <a:latin typeface="Cambria Math" panose="02040503050406030204" pitchFamily="18" charset="0"/>
                                    </a:rPr>
                                    <m:t>𝑛</m:t>
                                  </m:r>
                                </m:den>
                              </m:f>
                            </m:e>
                          </m:rad>
                        </m:e>
                      </m:d>
                      <m:r>
                        <a:rPr lang="pl-PL" sz="2000" i="1">
                          <a:solidFill>
                            <a:schemeClr val="tx1"/>
                          </a:solidFill>
                          <a:latin typeface="Cambria Math" panose="02040503050406030204" pitchFamily="18" charset="0"/>
                        </a:rPr>
                        <m:t>=1−</m:t>
                      </m:r>
                      <m:r>
                        <a:rPr lang="pl-PL" sz="2000" i="1">
                          <a:solidFill>
                            <a:schemeClr val="tx1"/>
                          </a:solidFill>
                          <a:latin typeface="Cambria Math" panose="02040503050406030204" pitchFamily="18" charset="0"/>
                        </a:rPr>
                        <m:t>𝛼</m:t>
                      </m:r>
                    </m:oMath>
                  </m:oMathPara>
                </a14:m>
                <a:endParaRPr lang="pl-PL" sz="2000" dirty="0">
                  <a:solidFill>
                    <a:schemeClr val="tx1"/>
                  </a:solidFill>
                </a:endParaRPr>
              </a:p>
              <a:p>
                <a:pPr marL="0" indent="0" algn="ctr">
                  <a:buNone/>
                </a:pPr>
                <a:endParaRPr lang="pl-PL" sz="1900" dirty="0">
                  <a:solidFill>
                    <a:schemeClr val="tx1"/>
                  </a:solidFill>
                </a:endParaRPr>
              </a:p>
              <a:p>
                <a:pPr marL="0" indent="0">
                  <a:buNone/>
                </a:pPr>
                <a:r>
                  <a:rPr lang="pl-PL" sz="1900" dirty="0">
                    <a:solidFill>
                      <a:schemeClr val="tx1"/>
                    </a:solidFill>
                  </a:rPr>
                  <a:t>albo równoważnie</a:t>
                </a:r>
              </a:p>
              <a:p>
                <a:endParaRPr lang="pl-PL" sz="19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pl-PL" sz="2000" i="1">
                          <a:solidFill>
                            <a:schemeClr val="tx1"/>
                          </a:solidFill>
                          <a:latin typeface="Cambria Math" panose="02040503050406030204" pitchFamily="18" charset="0"/>
                          <a:ea typeface="Cambria Math" panose="02040503050406030204" pitchFamily="18" charset="0"/>
                        </a:rPr>
                        <m:t>𝑃</m:t>
                      </m:r>
                      <m:d>
                        <m:dPr>
                          <m:ctrlPr>
                            <a:rPr lang="pl-PL" sz="2000" i="1">
                              <a:solidFill>
                                <a:schemeClr val="tx1"/>
                              </a:solidFill>
                              <a:latin typeface="Cambria Math" panose="02040503050406030204" pitchFamily="18" charset="0"/>
                              <a:ea typeface="Cambria Math" panose="02040503050406030204" pitchFamily="18" charset="0"/>
                            </a:rPr>
                          </m:ctrlPr>
                        </m:dPr>
                        <m:e>
                          <m:acc>
                            <m:accPr>
                              <m:chr m:val="̃"/>
                              <m:ctrlPr>
                                <a:rPr lang="pl-PL" sz="2000" i="1">
                                  <a:solidFill>
                                    <a:schemeClr val="tx1"/>
                                  </a:solidFill>
                                  <a:latin typeface="Cambria Math" panose="02040503050406030204" pitchFamily="18" charset="0"/>
                                  <a:ea typeface="Cambria Math" panose="02040503050406030204" pitchFamily="18" charset="0"/>
                                </a:rPr>
                              </m:ctrlPr>
                            </m:accPr>
                            <m:e>
                              <m:r>
                                <a:rPr lang="pl-PL" sz="2000" i="1">
                                  <a:solidFill>
                                    <a:schemeClr val="tx1"/>
                                  </a:solidFill>
                                  <a:latin typeface="Cambria Math" panose="02040503050406030204" pitchFamily="18" charset="0"/>
                                  <a:ea typeface="Cambria Math" panose="02040503050406030204" pitchFamily="18" charset="0"/>
                                </a:rPr>
                                <m:t>𝑝</m:t>
                              </m:r>
                            </m:e>
                          </m:acc>
                          <m:r>
                            <a:rPr lang="pl-PL" sz="2000" b="0" i="1" smtClean="0">
                              <a:solidFill>
                                <a:schemeClr val="tx1"/>
                              </a:solidFill>
                              <a:latin typeface="Cambria Math" panose="02040503050406030204" pitchFamily="18" charset="0"/>
                              <a:ea typeface="Cambria Math" panose="02040503050406030204" pitchFamily="18" charset="0"/>
                            </a:rPr>
                            <m:t>−</m:t>
                          </m:r>
                          <m:sSub>
                            <m:sSubPr>
                              <m:ctrlPr>
                                <a:rPr lang="pl-PL" sz="2000" i="1">
                                  <a:solidFill>
                                    <a:schemeClr val="tx1"/>
                                  </a:solidFill>
                                  <a:latin typeface="Cambria Math" panose="02040503050406030204" pitchFamily="18" charset="0"/>
                                  <a:ea typeface="Cambria Math" panose="02040503050406030204" pitchFamily="18" charset="0"/>
                                </a:rPr>
                              </m:ctrlPr>
                            </m:sSubPr>
                            <m:e>
                              <m:r>
                                <a:rPr lang="pl-PL" sz="2000" i="1">
                                  <a:solidFill>
                                    <a:schemeClr val="tx1"/>
                                  </a:solidFill>
                                  <a:latin typeface="Cambria Math" panose="02040503050406030204" pitchFamily="18" charset="0"/>
                                  <a:ea typeface="Cambria Math" panose="02040503050406030204" pitchFamily="18" charset="0"/>
                                </a:rPr>
                                <m:t>𝑢</m:t>
                              </m:r>
                            </m:e>
                            <m:sub>
                              <m:r>
                                <a:rPr lang="pl-PL" sz="2000" i="1">
                                  <a:solidFill>
                                    <a:schemeClr val="tx1"/>
                                  </a:solidFill>
                                  <a:latin typeface="Cambria Math" panose="02040503050406030204" pitchFamily="18" charset="0"/>
                                  <a:ea typeface="Cambria Math" panose="02040503050406030204" pitchFamily="18" charset="0"/>
                                </a:rPr>
                                <m:t>𝛼</m:t>
                              </m:r>
                            </m:sub>
                          </m:sSub>
                          <m:r>
                            <a:rPr lang="pl-PL" sz="2000" i="1">
                              <a:solidFill>
                                <a:schemeClr val="tx1"/>
                              </a:solidFill>
                              <a:latin typeface="Cambria Math" panose="02040503050406030204" pitchFamily="18" charset="0"/>
                              <a:ea typeface="Cambria Math" panose="02040503050406030204" pitchFamily="18" charset="0"/>
                            </a:rPr>
                            <m:t>⋅</m:t>
                          </m:r>
                          <m:rad>
                            <m:radPr>
                              <m:degHide m:val="on"/>
                              <m:ctrlPr>
                                <a:rPr lang="pl-PL" sz="2000" i="1">
                                  <a:solidFill>
                                    <a:schemeClr val="tx1"/>
                                  </a:solidFill>
                                  <a:latin typeface="Cambria Math" panose="02040503050406030204" pitchFamily="18" charset="0"/>
                                  <a:ea typeface="Cambria Math" panose="02040503050406030204" pitchFamily="18" charset="0"/>
                                </a:rPr>
                              </m:ctrlPr>
                            </m:radPr>
                            <m:deg/>
                            <m:e>
                              <m:f>
                                <m:fPr>
                                  <m:ctrlPr>
                                    <a:rPr lang="pl-PL" sz="2000" i="1">
                                      <a:solidFill>
                                        <a:schemeClr val="tx1"/>
                                      </a:solidFill>
                                      <a:latin typeface="Cambria Math" panose="02040503050406030204" pitchFamily="18" charset="0"/>
                                      <a:ea typeface="Cambria Math" panose="02040503050406030204" pitchFamily="18" charset="0"/>
                                    </a:rPr>
                                  </m:ctrlPr>
                                </m:fPr>
                                <m:num>
                                  <m:acc>
                                    <m:accPr>
                                      <m:chr m:val="̃"/>
                                      <m:ctrlPr>
                                        <a:rPr lang="pl-PL" sz="2000" i="1">
                                          <a:solidFill>
                                            <a:schemeClr val="tx1"/>
                                          </a:solidFill>
                                          <a:latin typeface="Cambria Math" panose="02040503050406030204" pitchFamily="18" charset="0"/>
                                          <a:ea typeface="Cambria Math" panose="02040503050406030204" pitchFamily="18" charset="0"/>
                                        </a:rPr>
                                      </m:ctrlPr>
                                    </m:accPr>
                                    <m:e>
                                      <m:r>
                                        <a:rPr lang="pl-PL" sz="2000" i="1">
                                          <a:solidFill>
                                            <a:schemeClr val="tx1"/>
                                          </a:solidFill>
                                          <a:latin typeface="Cambria Math" panose="02040503050406030204" pitchFamily="18" charset="0"/>
                                          <a:ea typeface="Cambria Math" panose="02040503050406030204" pitchFamily="18" charset="0"/>
                                        </a:rPr>
                                        <m:t>𝑝</m:t>
                                      </m:r>
                                    </m:e>
                                  </m:acc>
                                  <m:d>
                                    <m:dPr>
                                      <m:ctrlPr>
                                        <a:rPr lang="pl-PL" sz="2000" i="1">
                                          <a:solidFill>
                                            <a:schemeClr val="tx1"/>
                                          </a:solidFill>
                                          <a:latin typeface="Cambria Math" panose="02040503050406030204" pitchFamily="18" charset="0"/>
                                          <a:ea typeface="Cambria Math" panose="02040503050406030204" pitchFamily="18" charset="0"/>
                                        </a:rPr>
                                      </m:ctrlPr>
                                    </m:dPr>
                                    <m:e>
                                      <m:r>
                                        <a:rPr lang="pl-PL" sz="2000" i="1">
                                          <a:solidFill>
                                            <a:schemeClr val="tx1"/>
                                          </a:solidFill>
                                          <a:latin typeface="Cambria Math" panose="02040503050406030204" pitchFamily="18" charset="0"/>
                                          <a:ea typeface="Cambria Math" panose="02040503050406030204" pitchFamily="18" charset="0"/>
                                        </a:rPr>
                                        <m:t>1−</m:t>
                                      </m:r>
                                      <m:acc>
                                        <m:accPr>
                                          <m:chr m:val="̃"/>
                                          <m:ctrlPr>
                                            <a:rPr lang="pl-PL" sz="2000" i="1">
                                              <a:solidFill>
                                                <a:schemeClr val="tx1"/>
                                              </a:solidFill>
                                              <a:latin typeface="Cambria Math" panose="02040503050406030204" pitchFamily="18" charset="0"/>
                                              <a:ea typeface="Cambria Math" panose="02040503050406030204" pitchFamily="18" charset="0"/>
                                            </a:rPr>
                                          </m:ctrlPr>
                                        </m:accPr>
                                        <m:e>
                                          <m:r>
                                            <a:rPr lang="pl-PL" sz="2000" i="1">
                                              <a:solidFill>
                                                <a:schemeClr val="tx1"/>
                                              </a:solidFill>
                                              <a:latin typeface="Cambria Math" panose="02040503050406030204" pitchFamily="18" charset="0"/>
                                              <a:ea typeface="Cambria Math" panose="02040503050406030204" pitchFamily="18" charset="0"/>
                                            </a:rPr>
                                            <m:t>𝑝</m:t>
                                          </m:r>
                                        </m:e>
                                      </m:acc>
                                    </m:e>
                                  </m:d>
                                </m:num>
                                <m:den>
                                  <m:r>
                                    <a:rPr lang="pl-PL" sz="2000" i="1">
                                      <a:solidFill>
                                        <a:schemeClr val="tx1"/>
                                      </a:solidFill>
                                      <a:latin typeface="Cambria Math" panose="02040503050406030204" pitchFamily="18" charset="0"/>
                                      <a:ea typeface="Cambria Math" panose="02040503050406030204" pitchFamily="18" charset="0"/>
                                    </a:rPr>
                                    <m:t>𝑛</m:t>
                                  </m:r>
                                </m:den>
                              </m:f>
                            </m:e>
                          </m:rad>
                          <m:r>
                            <a:rPr lang="pl-PL" sz="2000" i="1">
                              <a:solidFill>
                                <a:schemeClr val="tx1"/>
                              </a:solidFill>
                              <a:latin typeface="Cambria Math" panose="02040503050406030204" pitchFamily="18" charset="0"/>
                              <a:ea typeface="Cambria Math" panose="02040503050406030204" pitchFamily="18" charset="0"/>
                            </a:rPr>
                            <m:t>&lt;</m:t>
                          </m:r>
                          <m:r>
                            <a:rPr lang="pl-PL" sz="2000" i="1">
                              <a:solidFill>
                                <a:schemeClr val="tx1"/>
                              </a:solidFill>
                              <a:latin typeface="Cambria Math" panose="02040503050406030204" pitchFamily="18" charset="0"/>
                              <a:ea typeface="Cambria Math" panose="02040503050406030204" pitchFamily="18" charset="0"/>
                            </a:rPr>
                            <m:t>𝑝</m:t>
                          </m:r>
                          <m:r>
                            <a:rPr lang="pl-PL" sz="2000" i="1">
                              <a:solidFill>
                                <a:schemeClr val="tx1"/>
                              </a:solidFill>
                              <a:latin typeface="Cambria Math" panose="02040503050406030204" pitchFamily="18" charset="0"/>
                              <a:ea typeface="Cambria Math" panose="02040503050406030204" pitchFamily="18" charset="0"/>
                            </a:rPr>
                            <m:t>&lt;</m:t>
                          </m:r>
                          <m:acc>
                            <m:accPr>
                              <m:chr m:val="̃"/>
                              <m:ctrlPr>
                                <a:rPr lang="pl-PL" sz="2000" i="1">
                                  <a:solidFill>
                                    <a:schemeClr val="tx1"/>
                                  </a:solidFill>
                                  <a:latin typeface="Cambria Math" panose="02040503050406030204" pitchFamily="18" charset="0"/>
                                  <a:ea typeface="Cambria Math" panose="02040503050406030204" pitchFamily="18" charset="0"/>
                                </a:rPr>
                              </m:ctrlPr>
                            </m:accPr>
                            <m:e>
                              <m:r>
                                <a:rPr lang="pl-PL" sz="2000" i="1">
                                  <a:solidFill>
                                    <a:schemeClr val="tx1"/>
                                  </a:solidFill>
                                  <a:latin typeface="Cambria Math" panose="02040503050406030204" pitchFamily="18" charset="0"/>
                                  <a:ea typeface="Cambria Math" panose="02040503050406030204" pitchFamily="18" charset="0"/>
                                </a:rPr>
                                <m:t>𝑝</m:t>
                              </m:r>
                            </m:e>
                          </m:acc>
                          <m:r>
                            <a:rPr lang="pl-PL" sz="2000" i="1">
                              <a:solidFill>
                                <a:schemeClr val="tx1"/>
                              </a:solidFill>
                              <a:latin typeface="Cambria Math" panose="02040503050406030204" pitchFamily="18" charset="0"/>
                              <a:ea typeface="Cambria Math" panose="02040503050406030204" pitchFamily="18" charset="0"/>
                            </a:rPr>
                            <m:t>+</m:t>
                          </m:r>
                          <m:sSub>
                            <m:sSubPr>
                              <m:ctrlPr>
                                <a:rPr lang="pl-PL" sz="2000" i="1">
                                  <a:solidFill>
                                    <a:schemeClr val="tx1"/>
                                  </a:solidFill>
                                  <a:latin typeface="Cambria Math" panose="02040503050406030204" pitchFamily="18" charset="0"/>
                                  <a:ea typeface="Cambria Math" panose="02040503050406030204" pitchFamily="18" charset="0"/>
                                </a:rPr>
                              </m:ctrlPr>
                            </m:sSubPr>
                            <m:e>
                              <m:r>
                                <a:rPr lang="pl-PL" sz="2000" i="1">
                                  <a:solidFill>
                                    <a:schemeClr val="tx1"/>
                                  </a:solidFill>
                                  <a:latin typeface="Cambria Math" panose="02040503050406030204" pitchFamily="18" charset="0"/>
                                  <a:ea typeface="Cambria Math" panose="02040503050406030204" pitchFamily="18" charset="0"/>
                                </a:rPr>
                                <m:t>𝑢</m:t>
                              </m:r>
                            </m:e>
                            <m:sub>
                              <m:r>
                                <a:rPr lang="pl-PL" sz="2000" i="1">
                                  <a:solidFill>
                                    <a:schemeClr val="tx1"/>
                                  </a:solidFill>
                                  <a:latin typeface="Cambria Math" panose="02040503050406030204" pitchFamily="18" charset="0"/>
                                  <a:ea typeface="Cambria Math" panose="02040503050406030204" pitchFamily="18" charset="0"/>
                                </a:rPr>
                                <m:t>𝛼</m:t>
                              </m:r>
                            </m:sub>
                          </m:sSub>
                          <m:r>
                            <a:rPr lang="pl-PL" sz="2000" i="1">
                              <a:solidFill>
                                <a:schemeClr val="tx1"/>
                              </a:solidFill>
                              <a:latin typeface="Cambria Math" panose="02040503050406030204" pitchFamily="18" charset="0"/>
                              <a:ea typeface="Cambria Math" panose="02040503050406030204" pitchFamily="18" charset="0"/>
                            </a:rPr>
                            <m:t>⋅</m:t>
                          </m:r>
                          <m:rad>
                            <m:radPr>
                              <m:degHide m:val="on"/>
                              <m:ctrlPr>
                                <a:rPr lang="pl-PL" sz="2000" i="1">
                                  <a:solidFill>
                                    <a:schemeClr val="tx1"/>
                                  </a:solidFill>
                                  <a:latin typeface="Cambria Math" panose="02040503050406030204" pitchFamily="18" charset="0"/>
                                  <a:ea typeface="Cambria Math" panose="02040503050406030204" pitchFamily="18" charset="0"/>
                                </a:rPr>
                              </m:ctrlPr>
                            </m:radPr>
                            <m:deg/>
                            <m:e>
                              <m:f>
                                <m:fPr>
                                  <m:ctrlPr>
                                    <a:rPr lang="pl-PL" sz="2000" i="1">
                                      <a:solidFill>
                                        <a:schemeClr val="tx1"/>
                                      </a:solidFill>
                                      <a:latin typeface="Cambria Math" panose="02040503050406030204" pitchFamily="18" charset="0"/>
                                      <a:ea typeface="Cambria Math" panose="02040503050406030204" pitchFamily="18" charset="0"/>
                                    </a:rPr>
                                  </m:ctrlPr>
                                </m:fPr>
                                <m:num>
                                  <m:acc>
                                    <m:accPr>
                                      <m:chr m:val="̃"/>
                                      <m:ctrlPr>
                                        <a:rPr lang="pl-PL" sz="2000" i="1">
                                          <a:solidFill>
                                            <a:schemeClr val="tx1"/>
                                          </a:solidFill>
                                          <a:latin typeface="Cambria Math" panose="02040503050406030204" pitchFamily="18" charset="0"/>
                                          <a:ea typeface="Cambria Math" panose="02040503050406030204" pitchFamily="18" charset="0"/>
                                        </a:rPr>
                                      </m:ctrlPr>
                                    </m:accPr>
                                    <m:e>
                                      <m:r>
                                        <a:rPr lang="pl-PL" sz="2000" i="1">
                                          <a:solidFill>
                                            <a:schemeClr val="tx1"/>
                                          </a:solidFill>
                                          <a:latin typeface="Cambria Math" panose="02040503050406030204" pitchFamily="18" charset="0"/>
                                          <a:ea typeface="Cambria Math" panose="02040503050406030204" pitchFamily="18" charset="0"/>
                                        </a:rPr>
                                        <m:t>𝑝</m:t>
                                      </m:r>
                                    </m:e>
                                  </m:acc>
                                  <m:d>
                                    <m:dPr>
                                      <m:ctrlPr>
                                        <a:rPr lang="pl-PL" sz="2000" i="1">
                                          <a:solidFill>
                                            <a:schemeClr val="tx1"/>
                                          </a:solidFill>
                                          <a:latin typeface="Cambria Math" panose="02040503050406030204" pitchFamily="18" charset="0"/>
                                          <a:ea typeface="Cambria Math" panose="02040503050406030204" pitchFamily="18" charset="0"/>
                                        </a:rPr>
                                      </m:ctrlPr>
                                    </m:dPr>
                                    <m:e>
                                      <m:r>
                                        <a:rPr lang="pl-PL" sz="2000" i="1">
                                          <a:solidFill>
                                            <a:schemeClr val="tx1"/>
                                          </a:solidFill>
                                          <a:latin typeface="Cambria Math" panose="02040503050406030204" pitchFamily="18" charset="0"/>
                                          <a:ea typeface="Cambria Math" panose="02040503050406030204" pitchFamily="18" charset="0"/>
                                        </a:rPr>
                                        <m:t>1−</m:t>
                                      </m:r>
                                      <m:acc>
                                        <m:accPr>
                                          <m:chr m:val="̃"/>
                                          <m:ctrlPr>
                                            <a:rPr lang="pl-PL" sz="2000" i="1">
                                              <a:solidFill>
                                                <a:schemeClr val="tx1"/>
                                              </a:solidFill>
                                              <a:latin typeface="Cambria Math" panose="02040503050406030204" pitchFamily="18" charset="0"/>
                                              <a:ea typeface="Cambria Math" panose="02040503050406030204" pitchFamily="18" charset="0"/>
                                            </a:rPr>
                                          </m:ctrlPr>
                                        </m:accPr>
                                        <m:e>
                                          <m:r>
                                            <a:rPr lang="pl-PL" sz="2000" i="1">
                                              <a:solidFill>
                                                <a:schemeClr val="tx1"/>
                                              </a:solidFill>
                                              <a:latin typeface="Cambria Math" panose="02040503050406030204" pitchFamily="18" charset="0"/>
                                              <a:ea typeface="Cambria Math" panose="02040503050406030204" pitchFamily="18" charset="0"/>
                                            </a:rPr>
                                            <m:t>𝑝</m:t>
                                          </m:r>
                                        </m:e>
                                      </m:acc>
                                    </m:e>
                                  </m:d>
                                </m:num>
                                <m:den>
                                  <m:r>
                                    <a:rPr lang="pl-PL" sz="2000" i="1">
                                      <a:solidFill>
                                        <a:schemeClr val="tx1"/>
                                      </a:solidFill>
                                      <a:latin typeface="Cambria Math" panose="02040503050406030204" pitchFamily="18" charset="0"/>
                                      <a:ea typeface="Cambria Math" panose="02040503050406030204" pitchFamily="18" charset="0"/>
                                    </a:rPr>
                                    <m:t>𝑛</m:t>
                                  </m:r>
                                </m:den>
                              </m:f>
                            </m:e>
                          </m:rad>
                        </m:e>
                      </m:d>
                      <m:r>
                        <a:rPr lang="pl-PL" sz="2000" i="1">
                          <a:solidFill>
                            <a:schemeClr val="tx1"/>
                          </a:solidFill>
                          <a:latin typeface="Cambria Math" panose="02040503050406030204" pitchFamily="18" charset="0"/>
                          <a:ea typeface="Cambria Math" panose="02040503050406030204" pitchFamily="18" charset="0"/>
                        </a:rPr>
                        <m:t>=1−</m:t>
                      </m:r>
                      <m:r>
                        <a:rPr lang="pl-PL" sz="2000" i="1">
                          <a:solidFill>
                            <a:schemeClr val="tx1"/>
                          </a:solidFill>
                          <a:latin typeface="Cambria Math" panose="02040503050406030204" pitchFamily="18" charset="0"/>
                          <a:ea typeface="Cambria Math" panose="02040503050406030204" pitchFamily="18" charset="0"/>
                        </a:rPr>
                        <m:t>𝛼</m:t>
                      </m:r>
                    </m:oMath>
                  </m:oMathPara>
                </a14:m>
                <a:endParaRPr lang="pl-PL" sz="2000" dirty="0">
                  <a:solidFill>
                    <a:schemeClr val="tx1"/>
                  </a:solidFill>
                  <a:latin typeface="Cambria Math" panose="02040503050406030204" pitchFamily="18" charset="0"/>
                  <a:ea typeface="Cambria Math" panose="02040503050406030204" pitchFamily="18" charset="0"/>
                </a:endParaRPr>
              </a:p>
              <a:p>
                <a:pPr marL="0" indent="0">
                  <a:buNone/>
                </a:pPr>
                <a:endParaRPr lang="pl-PL" dirty="0">
                  <a:latin typeface="Cambria Math" panose="02040503050406030204" pitchFamily="18" charset="0"/>
                </a:endParaRPr>
              </a:p>
            </p:txBody>
          </p:sp>
        </mc:Choice>
        <mc:Fallback xmlns="">
          <p:sp>
            <p:nvSpPr>
              <p:cNvPr id="3" name="Symbol zastępczy zawartości 2"/>
              <p:cNvSpPr>
                <a:spLocks noGrp="1" noRot="1" noChangeAspect="1" noMove="1" noResize="1" noEditPoints="1" noAdjustHandles="1" noChangeArrowheads="1" noChangeShapeType="1" noTextEdit="1"/>
              </p:cNvSpPr>
              <p:nvPr>
                <p:ph idx="1"/>
              </p:nvPr>
            </p:nvSpPr>
            <p:spPr>
              <a:xfrm>
                <a:off x="609599" y="1700808"/>
                <a:ext cx="7240640" cy="4705680"/>
              </a:xfrm>
              <a:blipFill>
                <a:blip r:embed="rId2"/>
                <a:stretch>
                  <a:fillRect l="-758" t="-518"/>
                </a:stretch>
              </a:blipFill>
            </p:spPr>
            <p:txBody>
              <a:bodyPr/>
              <a:lstStyle/>
              <a:p>
                <a:r>
                  <a:rPr lang="pl-PL">
                    <a:noFill/>
                  </a:rPr>
                  <a:t> </a:t>
                </a:r>
              </a:p>
            </p:txBody>
          </p:sp>
        </mc:Fallback>
      </mc:AlternateContent>
      <p:sp>
        <p:nvSpPr>
          <p:cNvPr id="4" name="Symbol zastępczy numeru slajdu 3"/>
          <p:cNvSpPr>
            <a:spLocks noGrp="1"/>
          </p:cNvSpPr>
          <p:nvPr>
            <p:ph type="sldNum" sz="quarter" idx="12"/>
          </p:nvPr>
        </p:nvSpPr>
        <p:spPr/>
        <p:txBody>
          <a:bodyPr/>
          <a:lstStyle/>
          <a:p>
            <a:fld id="{F91CD1F4-3528-4247-A959-631B12F6D608}" type="slidenum">
              <a:rPr lang="pl-PL" smtClean="0"/>
              <a:t>32</a:t>
            </a:fld>
            <a:endParaRPr lang="pl-PL"/>
          </a:p>
        </p:txBody>
      </p:sp>
      <p:pic>
        <p:nvPicPr>
          <p:cNvPr id="5" name="Obraz 4">
            <a:extLst>
              <a:ext uri="{FF2B5EF4-FFF2-40B4-BE49-F238E27FC236}">
                <a16:creationId xmlns:a16="http://schemas.microsoft.com/office/drawing/2014/main" id="{C3F53927-62D0-4D5B-A79E-42EC05D2C40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660" t="13333" r="3516" b="43372"/>
          <a:stretch/>
        </p:blipFill>
        <p:spPr>
          <a:xfrm>
            <a:off x="7850239" y="5219903"/>
            <a:ext cx="1033043" cy="540000"/>
          </a:xfrm>
          <a:prstGeom prst="rect">
            <a:avLst/>
          </a:prstGeom>
        </p:spPr>
      </p:pic>
    </p:spTree>
    <p:extLst>
      <p:ext uri="{BB962C8B-B14F-4D97-AF65-F5344CB8AC3E}">
        <p14:creationId xmlns:p14="http://schemas.microsoft.com/office/powerpoint/2010/main" val="1989737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pPr algn="ctr"/>
            <a:r>
              <a:rPr lang="pl-PL" sz="2700" b="1" dirty="0"/>
              <a:t>Przedział ufności </a:t>
            </a:r>
            <a:br>
              <a:rPr lang="pl-PL" sz="2700" b="1" dirty="0"/>
            </a:br>
            <a:r>
              <a:rPr lang="pl-PL" sz="2700" b="1" dirty="0"/>
              <a:t>dla frakcji (struktury, odsetka, udziału)</a:t>
            </a:r>
            <a:br>
              <a:rPr lang="pl-PL" sz="2700" b="1" dirty="0"/>
            </a:br>
            <a:endParaRPr lang="pl-PL" sz="2700" b="1" dirty="0"/>
          </a:p>
        </p:txBody>
      </p:sp>
      <mc:AlternateContent xmlns:mc="http://schemas.openxmlformats.org/markup-compatibility/2006" xmlns:a14="http://schemas.microsoft.com/office/drawing/2010/main">
        <mc:Choice Requires="a14">
          <p:sp>
            <p:nvSpPr>
              <p:cNvPr id="3" name="Symbol zastępczy zawartości 2"/>
              <p:cNvSpPr>
                <a:spLocks noGrp="1"/>
              </p:cNvSpPr>
              <p:nvPr>
                <p:ph idx="1"/>
              </p:nvPr>
            </p:nvSpPr>
            <p:spPr>
              <a:xfrm>
                <a:off x="126665" y="2132856"/>
                <a:ext cx="8369441" cy="3635121"/>
              </a:xfrm>
            </p:spPr>
            <p:txBody>
              <a:bodyPr>
                <a:normAutofit/>
              </a:bodyPr>
              <a:lstStyle/>
              <a:p>
                <a:pPr>
                  <a:buFont typeface="Wingdings" panose="05000000000000000000" pitchFamily="2" charset="2"/>
                  <a:buChar char="Ø"/>
                </a:pPr>
                <a:r>
                  <a:rPr lang="pl-PL" dirty="0">
                    <a:solidFill>
                      <a:schemeClr val="tx1"/>
                    </a:solidFill>
                  </a:rPr>
                  <a:t>Jeżeli </a:t>
                </a:r>
                <a14:m>
                  <m:oMath xmlns:m="http://schemas.openxmlformats.org/officeDocument/2006/math">
                    <m:acc>
                      <m:accPr>
                        <m:chr m:val="̃"/>
                        <m:ctrlPr>
                          <a:rPr lang="pl-PL" i="1">
                            <a:solidFill>
                              <a:schemeClr val="tx1"/>
                            </a:solidFill>
                            <a:latin typeface="Cambria Math" panose="02040503050406030204" pitchFamily="18" charset="0"/>
                          </a:rPr>
                        </m:ctrlPr>
                      </m:accPr>
                      <m:e>
                        <m:r>
                          <a:rPr lang="pl-PL" i="1">
                            <a:solidFill>
                              <a:schemeClr val="tx1"/>
                            </a:solidFill>
                            <a:latin typeface="Cambria Math" panose="02040503050406030204" pitchFamily="18" charset="0"/>
                          </a:rPr>
                          <m:t>𝑝</m:t>
                        </m:r>
                      </m:e>
                    </m:acc>
                    <m:r>
                      <a:rPr lang="pl-PL" i="1">
                        <a:solidFill>
                          <a:schemeClr val="tx1"/>
                        </a:solidFill>
                        <a:latin typeface="Cambria Math" panose="02040503050406030204" pitchFamily="18" charset="0"/>
                      </a:rPr>
                      <m:t>≤0.</m:t>
                    </m:r>
                    <m:r>
                      <a:rPr lang="pl-PL" b="0" i="1" smtClean="0">
                        <a:solidFill>
                          <a:schemeClr val="tx1"/>
                        </a:solidFill>
                        <a:latin typeface="Cambria Math" panose="02040503050406030204" pitchFamily="18" charset="0"/>
                      </a:rPr>
                      <m:t>2</m:t>
                    </m:r>
                  </m:oMath>
                </a14:m>
                <a:r>
                  <a:rPr lang="pl-PL" dirty="0">
                    <a:solidFill>
                      <a:schemeClr val="tx1"/>
                    </a:solidFill>
                  </a:rPr>
                  <a:t> lub </a:t>
                </a:r>
                <a14:m>
                  <m:oMath xmlns:m="http://schemas.openxmlformats.org/officeDocument/2006/math">
                    <m:acc>
                      <m:accPr>
                        <m:chr m:val="̃"/>
                        <m:ctrlPr>
                          <a:rPr lang="pl-PL" i="1">
                            <a:solidFill>
                              <a:schemeClr val="tx1"/>
                            </a:solidFill>
                            <a:latin typeface="Cambria Math" panose="02040503050406030204" pitchFamily="18" charset="0"/>
                          </a:rPr>
                        </m:ctrlPr>
                      </m:accPr>
                      <m:e>
                        <m:r>
                          <a:rPr lang="pl-PL" i="1">
                            <a:solidFill>
                              <a:schemeClr val="tx1"/>
                            </a:solidFill>
                            <a:latin typeface="Cambria Math" panose="02040503050406030204" pitchFamily="18" charset="0"/>
                          </a:rPr>
                          <m:t>𝑝</m:t>
                        </m:r>
                      </m:e>
                    </m:acc>
                    <m:r>
                      <a:rPr lang="pl-PL" b="0" i="1" smtClean="0">
                        <a:solidFill>
                          <a:schemeClr val="tx1"/>
                        </a:solidFill>
                        <a:latin typeface="Cambria Math" panose="02040503050406030204" pitchFamily="18" charset="0"/>
                      </a:rPr>
                      <m:t>≥</m:t>
                    </m:r>
                    <m:r>
                      <a:rPr lang="pl-PL" i="1">
                        <a:solidFill>
                          <a:schemeClr val="tx1"/>
                        </a:solidFill>
                        <a:latin typeface="Cambria Math" panose="02040503050406030204" pitchFamily="18" charset="0"/>
                      </a:rPr>
                      <m:t>0.8</m:t>
                    </m:r>
                  </m:oMath>
                </a14:m>
                <a:r>
                  <a:rPr lang="pl-PL" dirty="0">
                    <a:solidFill>
                      <a:schemeClr val="tx1"/>
                    </a:solidFill>
                  </a:rPr>
                  <a:t> a próba jest mała, to przedział dla </a:t>
                </a:r>
                <a14:m>
                  <m:oMath xmlns:m="http://schemas.openxmlformats.org/officeDocument/2006/math">
                    <m:acc>
                      <m:accPr>
                        <m:chr m:val="̃"/>
                        <m:ctrlPr>
                          <a:rPr lang="pl-PL" i="1">
                            <a:solidFill>
                              <a:schemeClr val="tx1"/>
                            </a:solidFill>
                            <a:latin typeface="Cambria Math" panose="02040503050406030204" pitchFamily="18" charset="0"/>
                          </a:rPr>
                        </m:ctrlPr>
                      </m:accPr>
                      <m:e>
                        <m:r>
                          <a:rPr lang="pl-PL" i="1">
                            <a:solidFill>
                              <a:schemeClr val="tx1"/>
                            </a:solidFill>
                            <a:latin typeface="Cambria Math" panose="02040503050406030204" pitchFamily="18" charset="0"/>
                          </a:rPr>
                          <m:t>𝑝</m:t>
                        </m:r>
                      </m:e>
                    </m:acc>
                  </m:oMath>
                </a14:m>
                <a:r>
                  <a:rPr lang="pl-PL" dirty="0">
                    <a:solidFill>
                      <a:schemeClr val="tx1"/>
                    </a:solidFill>
                  </a:rPr>
                  <a:t> może mieć granice spoza przedziału </a:t>
                </a:r>
                <a14:m>
                  <m:oMath xmlns:m="http://schemas.openxmlformats.org/officeDocument/2006/math">
                    <m:d>
                      <m:dPr>
                        <m:begChr m:val="["/>
                        <m:endChr m:val="]"/>
                        <m:ctrlPr>
                          <a:rPr lang="pl-PL" b="0" i="1" smtClean="0">
                            <a:solidFill>
                              <a:schemeClr val="tx1"/>
                            </a:solidFill>
                            <a:latin typeface="Cambria Math" panose="02040503050406030204" pitchFamily="18" charset="0"/>
                          </a:rPr>
                        </m:ctrlPr>
                      </m:dPr>
                      <m:e>
                        <m:r>
                          <a:rPr lang="pl-PL" b="0" i="1" smtClean="0">
                            <a:solidFill>
                              <a:schemeClr val="tx1"/>
                            </a:solidFill>
                            <a:latin typeface="Cambria Math" panose="02040503050406030204" pitchFamily="18" charset="0"/>
                          </a:rPr>
                          <m:t>0,1</m:t>
                        </m:r>
                      </m:e>
                    </m:d>
                  </m:oMath>
                </a14:m>
                <a:r>
                  <a:rPr lang="pl-PL" dirty="0">
                    <a:solidFill>
                      <a:schemeClr val="tx1"/>
                    </a:solidFill>
                  </a:rPr>
                  <a:t>.</a:t>
                </a:r>
              </a:p>
              <a:p>
                <a:pPr>
                  <a:buFont typeface="Wingdings" panose="05000000000000000000" pitchFamily="2" charset="2"/>
                  <a:buChar char="Ø"/>
                </a:pPr>
                <a:r>
                  <a:rPr lang="pl-PL" dirty="0">
                    <a:solidFill>
                      <a:schemeClr val="tx1"/>
                    </a:solidFill>
                  </a:rPr>
                  <a:t>Niech </a:t>
                </a:r>
                <a14:m>
                  <m:oMath xmlns:m="http://schemas.openxmlformats.org/officeDocument/2006/math">
                    <m:r>
                      <a:rPr lang="pl-PL" b="0" i="1" smtClean="0">
                        <a:solidFill>
                          <a:schemeClr val="tx1"/>
                        </a:solidFill>
                        <a:latin typeface="Cambria Math" panose="02040503050406030204" pitchFamily="18" charset="0"/>
                      </a:rPr>
                      <m:t>𝑛</m:t>
                    </m:r>
                    <m:r>
                      <a:rPr lang="pl-PL" i="1">
                        <a:solidFill>
                          <a:schemeClr val="tx1"/>
                        </a:solidFill>
                        <a:latin typeface="Cambria Math" panose="02040503050406030204" pitchFamily="18" charset="0"/>
                      </a:rPr>
                      <m:t>=</m:t>
                    </m:r>
                    <m:r>
                      <a:rPr lang="pl-PL" b="0" i="1" smtClean="0">
                        <a:solidFill>
                          <a:schemeClr val="tx1"/>
                        </a:solidFill>
                        <a:latin typeface="Cambria Math" panose="02040503050406030204" pitchFamily="18" charset="0"/>
                      </a:rPr>
                      <m:t>20</m:t>
                    </m:r>
                  </m:oMath>
                </a14:m>
                <a:r>
                  <a:rPr lang="pl-PL" dirty="0">
                    <a:solidFill>
                      <a:schemeClr val="tx1"/>
                    </a:solidFill>
                  </a:rPr>
                  <a:t>, </a:t>
                </a:r>
                <a14:m>
                  <m:oMath xmlns:m="http://schemas.openxmlformats.org/officeDocument/2006/math">
                    <m:r>
                      <a:rPr lang="pl-PL" b="0" i="1" smtClean="0">
                        <a:solidFill>
                          <a:schemeClr val="tx1"/>
                        </a:solidFill>
                        <a:latin typeface="Cambria Math" panose="02040503050406030204" pitchFamily="18" charset="0"/>
                      </a:rPr>
                      <m:t>𝑚</m:t>
                    </m:r>
                    <m:r>
                      <a:rPr lang="pl-PL" i="1">
                        <a:solidFill>
                          <a:schemeClr val="tx1"/>
                        </a:solidFill>
                        <a:latin typeface="Cambria Math" panose="02040503050406030204" pitchFamily="18" charset="0"/>
                      </a:rPr>
                      <m:t>=</m:t>
                    </m:r>
                    <m:r>
                      <a:rPr lang="pl-PL" b="0" i="1" smtClean="0">
                        <a:solidFill>
                          <a:schemeClr val="tx1"/>
                        </a:solidFill>
                        <a:latin typeface="Cambria Math" panose="02040503050406030204" pitchFamily="18" charset="0"/>
                      </a:rPr>
                      <m:t>1</m:t>
                    </m:r>
                    <m:r>
                      <a:rPr lang="pl-PL" b="0" i="0" smtClean="0">
                        <a:solidFill>
                          <a:schemeClr val="tx1"/>
                        </a:solidFill>
                        <a:latin typeface="Cambria Math" panose="02040503050406030204" pitchFamily="18" charset="0"/>
                      </a:rPr>
                      <m:t> </m:t>
                    </m:r>
                  </m:oMath>
                </a14:m>
                <a:r>
                  <a:rPr lang="pl-PL" dirty="0">
                    <a:solidFill>
                      <a:schemeClr val="tx1"/>
                    </a:solidFill>
                  </a:rPr>
                  <a:t>i </a:t>
                </a:r>
                <a14:m>
                  <m:oMath xmlns:m="http://schemas.openxmlformats.org/officeDocument/2006/math">
                    <m:r>
                      <a:rPr lang="pl-PL" b="0" i="1" smtClean="0">
                        <a:solidFill>
                          <a:schemeClr val="tx1"/>
                        </a:solidFill>
                        <a:latin typeface="Cambria Math" panose="02040503050406030204" pitchFamily="18" charset="0"/>
                      </a:rPr>
                      <m:t>𝛼</m:t>
                    </m:r>
                    <m:r>
                      <a:rPr lang="pl-PL" i="1">
                        <a:solidFill>
                          <a:schemeClr val="tx1"/>
                        </a:solidFill>
                        <a:latin typeface="Cambria Math" panose="02040503050406030204" pitchFamily="18" charset="0"/>
                      </a:rPr>
                      <m:t>=0.05</m:t>
                    </m:r>
                  </m:oMath>
                </a14:m>
                <a:r>
                  <a:rPr lang="pl-PL" dirty="0">
                    <a:solidFill>
                      <a:schemeClr val="tx1"/>
                    </a:solidFill>
                  </a:rPr>
                  <a:t>.</a:t>
                </a:r>
              </a:p>
              <a:p>
                <a:pPr>
                  <a:buFont typeface="Wingdings" panose="05000000000000000000" pitchFamily="2" charset="2"/>
                  <a:buChar char="Ø"/>
                </a:pPr>
                <a:r>
                  <a:rPr lang="pl-PL" dirty="0">
                    <a:solidFill>
                      <a:schemeClr val="tx1"/>
                    </a:solidFill>
                  </a:rPr>
                  <a:t>Stąd </a:t>
                </a:r>
                <a14:m>
                  <m:oMath xmlns:m="http://schemas.openxmlformats.org/officeDocument/2006/math">
                    <m:acc>
                      <m:accPr>
                        <m:chr m:val="̃"/>
                        <m:ctrlPr>
                          <a:rPr lang="pl-PL" i="1">
                            <a:solidFill>
                              <a:schemeClr val="tx1"/>
                            </a:solidFill>
                            <a:latin typeface="Cambria Math" panose="02040503050406030204" pitchFamily="18" charset="0"/>
                          </a:rPr>
                        </m:ctrlPr>
                      </m:accPr>
                      <m:e>
                        <m:r>
                          <a:rPr lang="pl-PL" i="1">
                            <a:solidFill>
                              <a:schemeClr val="tx1"/>
                            </a:solidFill>
                            <a:latin typeface="Cambria Math" panose="02040503050406030204" pitchFamily="18" charset="0"/>
                          </a:rPr>
                          <m:t>𝑝</m:t>
                        </m:r>
                      </m:e>
                    </m:acc>
                    <m:r>
                      <a:rPr lang="pl-PL" b="0" i="1" smtClean="0">
                        <a:solidFill>
                          <a:schemeClr val="tx1"/>
                        </a:solidFill>
                        <a:latin typeface="Cambria Math" panose="02040503050406030204" pitchFamily="18" charset="0"/>
                      </a:rPr>
                      <m:t>=0.05</m:t>
                    </m:r>
                  </m:oMath>
                </a14:m>
                <a:r>
                  <a:rPr lang="pl-PL" dirty="0">
                    <a:solidFill>
                      <a:schemeClr val="tx1"/>
                    </a:solidFill>
                  </a:rPr>
                  <a:t>, </a:t>
                </a:r>
                <a14:m>
                  <m:oMath xmlns:m="http://schemas.openxmlformats.org/officeDocument/2006/math">
                    <m:sSub>
                      <m:sSubPr>
                        <m:ctrlPr>
                          <a:rPr lang="pl-PL" i="1">
                            <a:solidFill>
                              <a:schemeClr val="tx1"/>
                            </a:solidFill>
                            <a:latin typeface="Cambria Math" panose="02040503050406030204" pitchFamily="18" charset="0"/>
                          </a:rPr>
                        </m:ctrlPr>
                      </m:sSubPr>
                      <m:e>
                        <m:r>
                          <a:rPr lang="pl-PL" b="0" i="1" smtClean="0">
                            <a:solidFill>
                              <a:schemeClr val="tx1"/>
                            </a:solidFill>
                            <a:latin typeface="Cambria Math" panose="02040503050406030204" pitchFamily="18" charset="0"/>
                          </a:rPr>
                          <m:t>𝑢</m:t>
                        </m:r>
                      </m:e>
                      <m:sub>
                        <m:r>
                          <a:rPr lang="pl-PL" i="1">
                            <a:solidFill>
                              <a:schemeClr val="tx1"/>
                            </a:solidFill>
                            <a:latin typeface="Cambria Math" panose="02040503050406030204" pitchFamily="18" charset="0"/>
                          </a:rPr>
                          <m:t>𝛼</m:t>
                        </m:r>
                      </m:sub>
                    </m:sSub>
                    <m:r>
                      <a:rPr lang="pl-PL" b="0" i="1" smtClean="0">
                        <a:solidFill>
                          <a:schemeClr val="tx1"/>
                        </a:solidFill>
                        <a:latin typeface="Cambria Math" panose="02040503050406030204" pitchFamily="18" charset="0"/>
                      </a:rPr>
                      <m:t>=1.96</m:t>
                    </m:r>
                  </m:oMath>
                </a14:m>
                <a:r>
                  <a:rPr lang="pl-PL" dirty="0">
                    <a:solidFill>
                      <a:schemeClr val="tx1"/>
                    </a:solidFill>
                  </a:rPr>
                  <a:t> oraz</a:t>
                </a:r>
              </a:p>
              <a:p>
                <a:pPr>
                  <a:buFont typeface="Wingdings" panose="05000000000000000000" pitchFamily="2" charset="2"/>
                  <a:buChar char="Ø"/>
                </a:pPr>
                <a:endParaRPr lang="pl-PL"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pl-PL" sz="2000" b="0" i="1" smtClean="0">
                          <a:solidFill>
                            <a:schemeClr val="tx1"/>
                          </a:solidFill>
                          <a:latin typeface="Cambria Math" panose="02040503050406030204" pitchFamily="18" charset="0"/>
                        </a:rPr>
                        <m:t>𝑝</m:t>
                      </m:r>
                      <m:r>
                        <a:rPr lang="pl-PL" sz="2000" b="0" i="1" smtClean="0">
                          <a:solidFill>
                            <a:schemeClr val="tx1"/>
                          </a:solidFill>
                          <a:latin typeface="Cambria Math" panose="02040503050406030204" pitchFamily="18" charset="0"/>
                        </a:rPr>
                        <m:t>∈ </m:t>
                      </m:r>
                      <m:d>
                        <m:dPr>
                          <m:ctrlPr>
                            <a:rPr lang="pl-PL" sz="2000" b="0" i="1" smtClean="0">
                              <a:solidFill>
                                <a:schemeClr val="tx1"/>
                              </a:solidFill>
                              <a:latin typeface="Cambria Math" panose="02040503050406030204" pitchFamily="18" charset="0"/>
                            </a:rPr>
                          </m:ctrlPr>
                        </m:dPr>
                        <m:e>
                          <m:r>
                            <a:rPr lang="pl-PL" sz="2000" i="1">
                              <a:solidFill>
                                <a:schemeClr val="tx1"/>
                              </a:solidFill>
                              <a:latin typeface="Cambria Math" panose="02040503050406030204" pitchFamily="18" charset="0"/>
                            </a:rPr>
                            <m:t>−0.0455</m:t>
                          </m:r>
                          <m:r>
                            <a:rPr lang="pl-PL" sz="2000" b="0" i="1" smtClean="0">
                              <a:solidFill>
                                <a:schemeClr val="tx1"/>
                              </a:solidFill>
                              <a:latin typeface="Cambria Math" panose="02040503050406030204" pitchFamily="18" charset="0"/>
                            </a:rPr>
                            <m:t>,  </m:t>
                          </m:r>
                          <m:r>
                            <a:rPr lang="pl-PL" sz="2000" i="1">
                              <a:solidFill>
                                <a:schemeClr val="tx1"/>
                              </a:solidFill>
                              <a:latin typeface="Cambria Math" panose="02040503050406030204" pitchFamily="18" charset="0"/>
                            </a:rPr>
                            <m:t>0.1455</m:t>
                          </m:r>
                        </m:e>
                      </m:d>
                    </m:oMath>
                  </m:oMathPara>
                </a14:m>
                <a:endParaRPr lang="pl-PL" sz="2000" dirty="0">
                  <a:solidFill>
                    <a:srgbClr val="FF0000"/>
                  </a:solidFill>
                </a:endParaRPr>
              </a:p>
            </p:txBody>
          </p:sp>
        </mc:Choice>
        <mc:Fallback xmlns="">
          <p:sp>
            <p:nvSpPr>
              <p:cNvPr id="3" name="Symbol zastępczy zawartości 2"/>
              <p:cNvSpPr>
                <a:spLocks noGrp="1" noRot="1" noChangeAspect="1" noMove="1" noResize="1" noEditPoints="1" noAdjustHandles="1" noChangeArrowheads="1" noChangeShapeType="1" noTextEdit="1"/>
              </p:cNvSpPr>
              <p:nvPr>
                <p:ph idx="1"/>
              </p:nvPr>
            </p:nvSpPr>
            <p:spPr>
              <a:xfrm>
                <a:off x="126665" y="2132856"/>
                <a:ext cx="8369441" cy="3635121"/>
              </a:xfrm>
              <a:blipFill>
                <a:blip r:embed="rId2"/>
                <a:stretch>
                  <a:fillRect l="-146" t="-1174"/>
                </a:stretch>
              </a:blipFill>
            </p:spPr>
            <p:txBody>
              <a:bodyPr/>
              <a:lstStyle/>
              <a:p>
                <a:r>
                  <a:rPr lang="pl-PL">
                    <a:noFill/>
                  </a:rPr>
                  <a:t> </a:t>
                </a:r>
              </a:p>
            </p:txBody>
          </p:sp>
        </mc:Fallback>
      </mc:AlternateContent>
      <p:sp>
        <p:nvSpPr>
          <p:cNvPr id="4" name="Symbol zastępczy numeru slajdu 3"/>
          <p:cNvSpPr>
            <a:spLocks noGrp="1"/>
          </p:cNvSpPr>
          <p:nvPr>
            <p:ph type="sldNum" sz="quarter" idx="12"/>
          </p:nvPr>
        </p:nvSpPr>
        <p:spPr/>
        <p:txBody>
          <a:bodyPr/>
          <a:lstStyle/>
          <a:p>
            <a:fld id="{F91CD1F4-3528-4247-A959-631B12F6D608}" type="slidenum">
              <a:rPr lang="pl-PL" smtClean="0"/>
              <a:t>33</a:t>
            </a:fld>
            <a:endParaRPr lang="pl-PL"/>
          </a:p>
        </p:txBody>
      </p:sp>
      <p:pic>
        <p:nvPicPr>
          <p:cNvPr id="5" name="Obraz 4">
            <a:extLst>
              <a:ext uri="{FF2B5EF4-FFF2-40B4-BE49-F238E27FC236}">
                <a16:creationId xmlns:a16="http://schemas.microsoft.com/office/drawing/2014/main" id="{C3F53927-62D0-4D5B-A79E-42EC05D2C40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660" t="13333" r="3516" b="43372"/>
          <a:stretch/>
        </p:blipFill>
        <p:spPr>
          <a:xfrm>
            <a:off x="7850239" y="5219903"/>
            <a:ext cx="1033043" cy="540000"/>
          </a:xfrm>
          <a:prstGeom prst="rect">
            <a:avLst/>
          </a:prstGeom>
        </p:spPr>
      </p:pic>
      <p:sp>
        <p:nvSpPr>
          <p:cNvPr id="6" name="pole tekstowe 5">
            <a:extLst>
              <a:ext uri="{FF2B5EF4-FFF2-40B4-BE49-F238E27FC236}">
                <a16:creationId xmlns:a16="http://schemas.microsoft.com/office/drawing/2014/main" id="{82B3791E-B4DB-481D-8E90-537C194ACE70}"/>
              </a:ext>
            </a:extLst>
          </p:cNvPr>
          <p:cNvSpPr txBox="1"/>
          <p:nvPr/>
        </p:nvSpPr>
        <p:spPr>
          <a:xfrm>
            <a:off x="607573" y="6482789"/>
            <a:ext cx="7407626" cy="307777"/>
          </a:xfrm>
          <a:prstGeom prst="rect">
            <a:avLst/>
          </a:prstGeom>
          <a:noFill/>
        </p:spPr>
        <p:txBody>
          <a:bodyPr wrap="square" rtlCol="0">
            <a:spAutoFit/>
          </a:bodyPr>
          <a:lstStyle/>
          <a:p>
            <a:r>
              <a:rPr lang="pl-PL" sz="1400" dirty="0"/>
              <a:t>Źródło: https://en.wikipedia.org/wiki/Binomial_proportion_confidence_interval</a:t>
            </a:r>
          </a:p>
        </p:txBody>
      </p:sp>
    </p:spTree>
    <p:extLst>
      <p:ext uri="{BB962C8B-B14F-4D97-AF65-F5344CB8AC3E}">
        <p14:creationId xmlns:p14="http://schemas.microsoft.com/office/powerpoint/2010/main" val="1194451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pPr algn="ctr"/>
            <a:r>
              <a:rPr lang="pl-PL" sz="2700" b="1" dirty="0"/>
              <a:t>Przedział ufności </a:t>
            </a:r>
            <a:br>
              <a:rPr lang="pl-PL" sz="2700" b="1" dirty="0"/>
            </a:br>
            <a:r>
              <a:rPr lang="pl-PL" sz="2700" b="1" dirty="0"/>
              <a:t>dla frakcji (struktury, odsetka, udziału)</a:t>
            </a:r>
            <a:br>
              <a:rPr lang="pl-PL" sz="2700" b="1" dirty="0"/>
            </a:br>
            <a:endParaRPr lang="pl-PL" sz="2700" b="1" dirty="0"/>
          </a:p>
        </p:txBody>
      </p:sp>
      <mc:AlternateContent xmlns:mc="http://schemas.openxmlformats.org/markup-compatibility/2006" xmlns:a14="http://schemas.microsoft.com/office/drawing/2010/main">
        <mc:Choice Requires="a14">
          <p:sp>
            <p:nvSpPr>
              <p:cNvPr id="3" name="Symbol zastępczy zawartości 2"/>
              <p:cNvSpPr>
                <a:spLocks noGrp="1"/>
              </p:cNvSpPr>
              <p:nvPr>
                <p:ph idx="1"/>
              </p:nvPr>
            </p:nvSpPr>
            <p:spPr>
              <a:xfrm>
                <a:off x="260718" y="1556792"/>
                <a:ext cx="8273683" cy="4849696"/>
              </a:xfrm>
            </p:spPr>
            <p:txBody>
              <a:bodyPr>
                <a:normAutofit/>
              </a:bodyPr>
              <a:lstStyle/>
              <a:p>
                <a:pPr marL="0" indent="0">
                  <a:buNone/>
                </a:pPr>
                <a:r>
                  <a:rPr lang="pl-PL" dirty="0">
                    <a:solidFill>
                      <a:schemeClr val="tx1"/>
                    </a:solidFill>
                  </a:rPr>
                  <a:t>Jeżeli </a:t>
                </a:r>
                <a14:m>
                  <m:oMath xmlns:m="http://schemas.openxmlformats.org/officeDocument/2006/math">
                    <m:acc>
                      <m:accPr>
                        <m:chr m:val="̃"/>
                        <m:ctrlPr>
                          <a:rPr lang="pl-PL" i="1">
                            <a:solidFill>
                              <a:schemeClr val="tx1"/>
                            </a:solidFill>
                            <a:latin typeface="Cambria Math" panose="02040503050406030204" pitchFamily="18" charset="0"/>
                          </a:rPr>
                        </m:ctrlPr>
                      </m:accPr>
                      <m:e>
                        <m:r>
                          <a:rPr lang="pl-PL" i="1">
                            <a:solidFill>
                              <a:schemeClr val="tx1"/>
                            </a:solidFill>
                            <a:latin typeface="Cambria Math" panose="02040503050406030204" pitchFamily="18" charset="0"/>
                          </a:rPr>
                          <m:t>𝑝</m:t>
                        </m:r>
                      </m:e>
                    </m:acc>
                    <m:r>
                      <a:rPr lang="pl-PL" i="1">
                        <a:solidFill>
                          <a:schemeClr val="tx1"/>
                        </a:solidFill>
                        <a:latin typeface="Cambria Math" panose="02040503050406030204" pitchFamily="18" charset="0"/>
                      </a:rPr>
                      <m:t>≤0.2</m:t>
                    </m:r>
                  </m:oMath>
                </a14:m>
                <a:r>
                  <a:rPr lang="pl-PL" dirty="0">
                    <a:solidFill>
                      <a:schemeClr val="tx1"/>
                    </a:solidFill>
                  </a:rPr>
                  <a:t> lub </a:t>
                </a:r>
                <a14:m>
                  <m:oMath xmlns:m="http://schemas.openxmlformats.org/officeDocument/2006/math">
                    <m:acc>
                      <m:accPr>
                        <m:chr m:val="̃"/>
                        <m:ctrlPr>
                          <a:rPr lang="pl-PL" i="1">
                            <a:solidFill>
                              <a:schemeClr val="tx1"/>
                            </a:solidFill>
                            <a:latin typeface="Cambria Math" panose="02040503050406030204" pitchFamily="18" charset="0"/>
                          </a:rPr>
                        </m:ctrlPr>
                      </m:accPr>
                      <m:e>
                        <m:r>
                          <a:rPr lang="pl-PL" i="1">
                            <a:solidFill>
                              <a:schemeClr val="tx1"/>
                            </a:solidFill>
                            <a:latin typeface="Cambria Math" panose="02040503050406030204" pitchFamily="18" charset="0"/>
                          </a:rPr>
                          <m:t>𝑝</m:t>
                        </m:r>
                      </m:e>
                    </m:acc>
                    <m:r>
                      <a:rPr lang="pl-PL" i="1">
                        <a:solidFill>
                          <a:schemeClr val="tx1"/>
                        </a:solidFill>
                        <a:latin typeface="Cambria Math" panose="02040503050406030204" pitchFamily="18" charset="0"/>
                      </a:rPr>
                      <m:t>≥0.8</m:t>
                    </m:r>
                  </m:oMath>
                </a14:m>
                <a:r>
                  <a:rPr lang="pl-PL" dirty="0">
                    <a:solidFill>
                      <a:schemeClr val="tx1"/>
                    </a:solidFill>
                  </a:rPr>
                  <a:t> a próba jest mała, można użyć przedział Wilsona</a:t>
                </a:r>
                <a:r>
                  <a:rPr lang="pl-PL" b="0" i="1" dirty="0">
                    <a:solidFill>
                      <a:schemeClr val="tx1"/>
                    </a:solidFill>
                    <a:latin typeface="Cambria Math" panose="02040503050406030204" pitchFamily="18" charset="0"/>
                  </a:rPr>
                  <a:t> </a:t>
                </a:r>
              </a:p>
              <a:p>
                <a:pPr marL="0" indent="0">
                  <a:buNone/>
                </a:pPr>
                <a:endParaRPr lang="pl-PL" b="0"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l-PL" b="0" i="1" smtClean="0">
                          <a:solidFill>
                            <a:schemeClr val="tx1"/>
                          </a:solidFill>
                          <a:latin typeface="Cambria Math" panose="02040503050406030204" pitchFamily="18" charset="0"/>
                        </a:rPr>
                        <m:t>𝑝</m:t>
                      </m:r>
                      <m:r>
                        <a:rPr lang="pl-PL" b="0" i="1" smtClean="0">
                          <a:solidFill>
                            <a:schemeClr val="tx1"/>
                          </a:solidFill>
                          <a:latin typeface="Cambria Math" panose="02040503050406030204" pitchFamily="18" charset="0"/>
                        </a:rPr>
                        <m:t>∈ </m:t>
                      </m:r>
                      <m:d>
                        <m:dPr>
                          <m:ctrlPr>
                            <a:rPr lang="pl-PL" b="0" i="1" smtClean="0">
                              <a:solidFill>
                                <a:schemeClr val="tx1"/>
                              </a:solidFill>
                              <a:latin typeface="Cambria Math" panose="02040503050406030204" pitchFamily="18" charset="0"/>
                            </a:rPr>
                          </m:ctrlPr>
                        </m:dPr>
                        <m:e>
                          <m:f>
                            <m:fPr>
                              <m:ctrlPr>
                                <a:rPr lang="pl-PL" b="0" i="1" smtClean="0">
                                  <a:solidFill>
                                    <a:schemeClr val="tx1"/>
                                  </a:solidFill>
                                  <a:latin typeface="Cambria Math" panose="02040503050406030204" pitchFamily="18" charset="0"/>
                                </a:rPr>
                              </m:ctrlPr>
                            </m:fPr>
                            <m:num>
                              <m:sSub>
                                <m:sSubPr>
                                  <m:ctrlPr>
                                    <a:rPr lang="pl-PL" b="0" i="1" smtClean="0">
                                      <a:solidFill>
                                        <a:schemeClr val="tx1"/>
                                      </a:solidFill>
                                      <a:latin typeface="Cambria Math" panose="02040503050406030204" pitchFamily="18" charset="0"/>
                                    </a:rPr>
                                  </m:ctrlPr>
                                </m:sSubPr>
                                <m:e>
                                  <m:r>
                                    <a:rPr lang="pl-PL" b="0" i="1" smtClean="0">
                                      <a:solidFill>
                                        <a:schemeClr val="tx1"/>
                                      </a:solidFill>
                                      <a:latin typeface="Cambria Math" panose="02040503050406030204" pitchFamily="18" charset="0"/>
                                    </a:rPr>
                                    <m:t>𝑛</m:t>
                                  </m:r>
                                </m:e>
                                <m:sub>
                                  <m:r>
                                    <a:rPr lang="pl-PL" b="0" i="1" smtClean="0">
                                      <a:solidFill>
                                        <a:schemeClr val="tx1"/>
                                      </a:solidFill>
                                      <a:latin typeface="Cambria Math" panose="02040503050406030204" pitchFamily="18" charset="0"/>
                                    </a:rPr>
                                    <m:t>𝑆</m:t>
                                  </m:r>
                                </m:sub>
                              </m:sSub>
                              <m:r>
                                <a:rPr lang="pl-PL" b="0" i="1" smtClean="0">
                                  <a:solidFill>
                                    <a:schemeClr val="tx1"/>
                                  </a:solidFill>
                                  <a:latin typeface="Cambria Math" panose="02040503050406030204" pitchFamily="18" charset="0"/>
                                </a:rPr>
                                <m:t>+</m:t>
                              </m:r>
                              <m:f>
                                <m:fPr>
                                  <m:ctrlPr>
                                    <a:rPr lang="pl-PL" b="0" i="1" smtClean="0">
                                      <a:solidFill>
                                        <a:schemeClr val="tx1"/>
                                      </a:solidFill>
                                      <a:latin typeface="Cambria Math" panose="02040503050406030204" pitchFamily="18" charset="0"/>
                                    </a:rPr>
                                  </m:ctrlPr>
                                </m:fPr>
                                <m:num>
                                  <m:r>
                                    <a:rPr lang="pl-PL" b="0" i="1" smtClean="0">
                                      <a:solidFill>
                                        <a:schemeClr val="tx1"/>
                                      </a:solidFill>
                                      <a:latin typeface="Cambria Math" panose="02040503050406030204" pitchFamily="18" charset="0"/>
                                    </a:rPr>
                                    <m:t>1</m:t>
                                  </m:r>
                                </m:num>
                                <m:den>
                                  <m:r>
                                    <a:rPr lang="pl-PL" b="0" i="1" smtClean="0">
                                      <a:solidFill>
                                        <a:schemeClr val="tx1"/>
                                      </a:solidFill>
                                      <a:latin typeface="Cambria Math" panose="02040503050406030204" pitchFamily="18" charset="0"/>
                                    </a:rPr>
                                    <m:t>2</m:t>
                                  </m:r>
                                </m:den>
                              </m:f>
                              <m:r>
                                <a:rPr lang="pl-PL" b="0" i="1" smtClean="0">
                                  <a:solidFill>
                                    <a:schemeClr val="tx1"/>
                                  </a:solidFill>
                                  <a:latin typeface="Cambria Math" panose="02040503050406030204" pitchFamily="18" charset="0"/>
                                </a:rPr>
                                <m:t>⋅</m:t>
                              </m:r>
                              <m:sSubSup>
                                <m:sSubSupPr>
                                  <m:ctrlPr>
                                    <a:rPr lang="pl-PL" b="0" i="1" smtClean="0">
                                      <a:solidFill>
                                        <a:schemeClr val="tx1"/>
                                      </a:solidFill>
                                      <a:latin typeface="Cambria Math" panose="02040503050406030204" pitchFamily="18" charset="0"/>
                                    </a:rPr>
                                  </m:ctrlPr>
                                </m:sSubSupPr>
                                <m:e>
                                  <m:r>
                                    <a:rPr lang="pl-PL" b="0" i="1" smtClean="0">
                                      <a:solidFill>
                                        <a:schemeClr val="tx1"/>
                                      </a:solidFill>
                                      <a:latin typeface="Cambria Math" panose="02040503050406030204" pitchFamily="18" charset="0"/>
                                    </a:rPr>
                                    <m:t>𝑈</m:t>
                                  </m:r>
                                </m:e>
                                <m:sub>
                                  <m:r>
                                    <a:rPr lang="pl-PL" b="0" i="1" smtClean="0">
                                      <a:solidFill>
                                        <a:schemeClr val="tx1"/>
                                      </a:solidFill>
                                      <a:latin typeface="Cambria Math" panose="02040503050406030204" pitchFamily="18" charset="0"/>
                                    </a:rPr>
                                    <m:t>𝛼</m:t>
                                  </m:r>
                                </m:sub>
                                <m:sup>
                                  <m:r>
                                    <a:rPr lang="pl-PL" b="0" i="1" smtClean="0">
                                      <a:solidFill>
                                        <a:schemeClr val="tx1"/>
                                      </a:solidFill>
                                      <a:latin typeface="Cambria Math" panose="02040503050406030204" pitchFamily="18" charset="0"/>
                                    </a:rPr>
                                    <m:t>2</m:t>
                                  </m:r>
                                </m:sup>
                              </m:sSubSup>
                            </m:num>
                            <m:den>
                              <m:r>
                                <a:rPr lang="pl-PL" b="0" i="1" smtClean="0">
                                  <a:solidFill>
                                    <a:schemeClr val="tx1"/>
                                  </a:solidFill>
                                  <a:latin typeface="Cambria Math" panose="02040503050406030204" pitchFamily="18" charset="0"/>
                                </a:rPr>
                                <m:t>𝑛</m:t>
                              </m:r>
                              <m:r>
                                <a:rPr lang="pl-PL" b="0" i="1" smtClean="0">
                                  <a:solidFill>
                                    <a:schemeClr val="tx1"/>
                                  </a:solidFill>
                                  <a:latin typeface="Cambria Math" panose="02040503050406030204" pitchFamily="18" charset="0"/>
                                </a:rPr>
                                <m:t>+</m:t>
                              </m:r>
                              <m:sSubSup>
                                <m:sSubSupPr>
                                  <m:ctrlPr>
                                    <a:rPr lang="pl-PL" b="0" i="1" smtClean="0">
                                      <a:solidFill>
                                        <a:schemeClr val="tx1"/>
                                      </a:solidFill>
                                      <a:latin typeface="Cambria Math" panose="02040503050406030204" pitchFamily="18" charset="0"/>
                                    </a:rPr>
                                  </m:ctrlPr>
                                </m:sSubSupPr>
                                <m:e>
                                  <m:r>
                                    <a:rPr lang="pl-PL" b="0" i="1" smtClean="0">
                                      <a:solidFill>
                                        <a:schemeClr val="tx1"/>
                                      </a:solidFill>
                                      <a:latin typeface="Cambria Math" panose="02040503050406030204" pitchFamily="18" charset="0"/>
                                    </a:rPr>
                                    <m:t>𝑈</m:t>
                                  </m:r>
                                </m:e>
                                <m:sub>
                                  <m:r>
                                    <a:rPr lang="pl-PL" b="0" i="1" smtClean="0">
                                      <a:solidFill>
                                        <a:schemeClr val="tx1"/>
                                      </a:solidFill>
                                      <a:latin typeface="Cambria Math" panose="02040503050406030204" pitchFamily="18" charset="0"/>
                                    </a:rPr>
                                    <m:t>𝛼</m:t>
                                  </m:r>
                                </m:sub>
                                <m:sup>
                                  <m:r>
                                    <a:rPr lang="pl-PL" b="0" i="1" smtClean="0">
                                      <a:solidFill>
                                        <a:schemeClr val="tx1"/>
                                      </a:solidFill>
                                      <a:latin typeface="Cambria Math" panose="02040503050406030204" pitchFamily="18" charset="0"/>
                                    </a:rPr>
                                    <m:t>2</m:t>
                                  </m:r>
                                </m:sup>
                              </m:sSubSup>
                            </m:den>
                          </m:f>
                          <m:r>
                            <a:rPr lang="pl-PL" b="0" i="1" smtClean="0">
                              <a:solidFill>
                                <a:schemeClr val="tx1"/>
                              </a:solidFill>
                              <a:latin typeface="Cambria Math" panose="02040503050406030204" pitchFamily="18" charset="0"/>
                            </a:rPr>
                            <m:t>−</m:t>
                          </m:r>
                          <m:f>
                            <m:fPr>
                              <m:ctrlPr>
                                <a:rPr lang="pl-PL" b="0" i="1" smtClean="0">
                                  <a:solidFill>
                                    <a:schemeClr val="tx1"/>
                                  </a:solidFill>
                                  <a:latin typeface="Cambria Math" panose="02040503050406030204" pitchFamily="18" charset="0"/>
                                </a:rPr>
                              </m:ctrlPr>
                            </m:fPr>
                            <m:num>
                              <m:sSub>
                                <m:sSubPr>
                                  <m:ctrlPr>
                                    <a:rPr lang="pl-PL" b="0" i="1" smtClean="0">
                                      <a:solidFill>
                                        <a:schemeClr val="tx1"/>
                                      </a:solidFill>
                                      <a:latin typeface="Cambria Math" panose="02040503050406030204" pitchFamily="18" charset="0"/>
                                    </a:rPr>
                                  </m:ctrlPr>
                                </m:sSubPr>
                                <m:e>
                                  <m:r>
                                    <a:rPr lang="pl-PL" b="0" i="1" smtClean="0">
                                      <a:solidFill>
                                        <a:schemeClr val="tx1"/>
                                      </a:solidFill>
                                      <a:latin typeface="Cambria Math" panose="02040503050406030204" pitchFamily="18" charset="0"/>
                                    </a:rPr>
                                    <m:t>𝑈</m:t>
                                  </m:r>
                                </m:e>
                                <m:sub>
                                  <m:r>
                                    <a:rPr lang="pl-PL" b="0" i="1" smtClean="0">
                                      <a:solidFill>
                                        <a:schemeClr val="tx1"/>
                                      </a:solidFill>
                                      <a:latin typeface="Cambria Math" panose="02040503050406030204" pitchFamily="18" charset="0"/>
                                    </a:rPr>
                                    <m:t>𝛼</m:t>
                                  </m:r>
                                </m:sub>
                              </m:sSub>
                            </m:num>
                            <m:den>
                              <m:r>
                                <a:rPr lang="pl-PL" i="1">
                                  <a:solidFill>
                                    <a:schemeClr val="tx1"/>
                                  </a:solidFill>
                                  <a:latin typeface="Cambria Math" panose="02040503050406030204" pitchFamily="18" charset="0"/>
                                </a:rPr>
                                <m:t>𝑛</m:t>
                              </m:r>
                              <m:r>
                                <a:rPr lang="pl-PL" i="1">
                                  <a:solidFill>
                                    <a:schemeClr val="tx1"/>
                                  </a:solidFill>
                                  <a:latin typeface="Cambria Math" panose="02040503050406030204" pitchFamily="18" charset="0"/>
                                </a:rPr>
                                <m:t>+</m:t>
                              </m:r>
                              <m:sSubSup>
                                <m:sSubSupPr>
                                  <m:ctrlPr>
                                    <a:rPr lang="pl-PL" i="1">
                                      <a:solidFill>
                                        <a:schemeClr val="tx1"/>
                                      </a:solidFill>
                                      <a:latin typeface="Cambria Math" panose="02040503050406030204" pitchFamily="18" charset="0"/>
                                    </a:rPr>
                                  </m:ctrlPr>
                                </m:sSubSupPr>
                                <m:e>
                                  <m:r>
                                    <a:rPr lang="pl-PL" i="1">
                                      <a:solidFill>
                                        <a:schemeClr val="tx1"/>
                                      </a:solidFill>
                                      <a:latin typeface="Cambria Math" panose="02040503050406030204" pitchFamily="18" charset="0"/>
                                    </a:rPr>
                                    <m:t>𝑈</m:t>
                                  </m:r>
                                </m:e>
                                <m:sub>
                                  <m:r>
                                    <a:rPr lang="pl-PL" i="1">
                                      <a:solidFill>
                                        <a:schemeClr val="tx1"/>
                                      </a:solidFill>
                                      <a:latin typeface="Cambria Math" panose="02040503050406030204" pitchFamily="18" charset="0"/>
                                    </a:rPr>
                                    <m:t>𝛼</m:t>
                                  </m:r>
                                </m:sub>
                                <m:sup>
                                  <m:r>
                                    <a:rPr lang="pl-PL" i="1">
                                      <a:solidFill>
                                        <a:schemeClr val="tx1"/>
                                      </a:solidFill>
                                      <a:latin typeface="Cambria Math" panose="02040503050406030204" pitchFamily="18" charset="0"/>
                                    </a:rPr>
                                    <m:t>2</m:t>
                                  </m:r>
                                </m:sup>
                              </m:sSubSup>
                            </m:den>
                          </m:f>
                          <m:r>
                            <a:rPr lang="pl-PL" b="0" i="1" smtClean="0">
                              <a:solidFill>
                                <a:schemeClr val="tx1"/>
                              </a:solidFill>
                              <a:latin typeface="Cambria Math" panose="02040503050406030204" pitchFamily="18" charset="0"/>
                            </a:rPr>
                            <m:t>⋅</m:t>
                          </m:r>
                          <m:rad>
                            <m:radPr>
                              <m:degHide m:val="on"/>
                              <m:ctrlPr>
                                <a:rPr lang="pl-PL" b="0" i="1" smtClean="0">
                                  <a:solidFill>
                                    <a:schemeClr val="tx1"/>
                                  </a:solidFill>
                                  <a:latin typeface="Cambria Math" panose="02040503050406030204" pitchFamily="18" charset="0"/>
                                </a:rPr>
                              </m:ctrlPr>
                            </m:radPr>
                            <m:deg/>
                            <m:e>
                              <m:f>
                                <m:fPr>
                                  <m:ctrlPr>
                                    <a:rPr lang="pl-PL" b="0" i="1" smtClean="0">
                                      <a:solidFill>
                                        <a:schemeClr val="tx1"/>
                                      </a:solidFill>
                                      <a:latin typeface="Cambria Math" panose="02040503050406030204" pitchFamily="18" charset="0"/>
                                    </a:rPr>
                                  </m:ctrlPr>
                                </m:fPr>
                                <m:num>
                                  <m:sSub>
                                    <m:sSubPr>
                                      <m:ctrlPr>
                                        <a:rPr lang="pl-PL" b="0" i="1" smtClean="0">
                                          <a:solidFill>
                                            <a:schemeClr val="tx1"/>
                                          </a:solidFill>
                                          <a:latin typeface="Cambria Math" panose="02040503050406030204" pitchFamily="18" charset="0"/>
                                        </a:rPr>
                                      </m:ctrlPr>
                                    </m:sSubPr>
                                    <m:e>
                                      <m:r>
                                        <a:rPr lang="pl-PL" b="0" i="1" smtClean="0">
                                          <a:solidFill>
                                            <a:schemeClr val="tx1"/>
                                          </a:solidFill>
                                          <a:latin typeface="Cambria Math" panose="02040503050406030204" pitchFamily="18" charset="0"/>
                                        </a:rPr>
                                        <m:t>𝑛</m:t>
                                      </m:r>
                                    </m:e>
                                    <m:sub>
                                      <m:r>
                                        <a:rPr lang="pl-PL" b="0" i="1" smtClean="0">
                                          <a:solidFill>
                                            <a:schemeClr val="tx1"/>
                                          </a:solidFill>
                                          <a:latin typeface="Cambria Math" panose="02040503050406030204" pitchFamily="18" charset="0"/>
                                        </a:rPr>
                                        <m:t>𝑆</m:t>
                                      </m:r>
                                    </m:sub>
                                  </m:sSub>
                                  <m:r>
                                    <a:rPr lang="pl-PL" b="0" i="1" smtClean="0">
                                      <a:solidFill>
                                        <a:schemeClr val="tx1"/>
                                      </a:solidFill>
                                      <a:latin typeface="Cambria Math" panose="02040503050406030204" pitchFamily="18" charset="0"/>
                                    </a:rPr>
                                    <m:t>⋅</m:t>
                                  </m:r>
                                  <m:sSub>
                                    <m:sSubPr>
                                      <m:ctrlPr>
                                        <a:rPr lang="pl-PL" b="0" i="1" smtClean="0">
                                          <a:solidFill>
                                            <a:schemeClr val="tx1"/>
                                          </a:solidFill>
                                          <a:latin typeface="Cambria Math" panose="02040503050406030204" pitchFamily="18" charset="0"/>
                                        </a:rPr>
                                      </m:ctrlPr>
                                    </m:sSubPr>
                                    <m:e>
                                      <m:r>
                                        <a:rPr lang="pl-PL" b="0" i="1" smtClean="0">
                                          <a:solidFill>
                                            <a:schemeClr val="tx1"/>
                                          </a:solidFill>
                                          <a:latin typeface="Cambria Math" panose="02040503050406030204" pitchFamily="18" charset="0"/>
                                        </a:rPr>
                                        <m:t>𝑛</m:t>
                                      </m:r>
                                    </m:e>
                                    <m:sub>
                                      <m:r>
                                        <a:rPr lang="pl-PL" b="0" i="1" smtClean="0">
                                          <a:solidFill>
                                            <a:schemeClr val="tx1"/>
                                          </a:solidFill>
                                          <a:latin typeface="Cambria Math" panose="02040503050406030204" pitchFamily="18" charset="0"/>
                                        </a:rPr>
                                        <m:t>𝐹</m:t>
                                      </m:r>
                                    </m:sub>
                                  </m:sSub>
                                </m:num>
                                <m:den>
                                  <m:r>
                                    <a:rPr lang="pl-PL" b="0" i="1" smtClean="0">
                                      <a:solidFill>
                                        <a:schemeClr val="tx1"/>
                                      </a:solidFill>
                                      <a:latin typeface="Cambria Math" panose="02040503050406030204" pitchFamily="18" charset="0"/>
                                    </a:rPr>
                                    <m:t>𝑛</m:t>
                                  </m:r>
                                </m:den>
                              </m:f>
                              <m:r>
                                <a:rPr lang="pl-PL" b="0" i="1" smtClean="0">
                                  <a:solidFill>
                                    <a:schemeClr val="tx1"/>
                                  </a:solidFill>
                                  <a:latin typeface="Cambria Math" panose="02040503050406030204" pitchFamily="18" charset="0"/>
                                </a:rPr>
                                <m:t>+</m:t>
                              </m:r>
                              <m:f>
                                <m:fPr>
                                  <m:ctrlPr>
                                    <a:rPr lang="pl-PL" b="0" i="1" smtClean="0">
                                      <a:solidFill>
                                        <a:schemeClr val="tx1"/>
                                      </a:solidFill>
                                      <a:latin typeface="Cambria Math" panose="02040503050406030204" pitchFamily="18" charset="0"/>
                                    </a:rPr>
                                  </m:ctrlPr>
                                </m:fPr>
                                <m:num>
                                  <m:sSubSup>
                                    <m:sSubSupPr>
                                      <m:ctrlPr>
                                        <a:rPr lang="pl-PL" i="1">
                                          <a:solidFill>
                                            <a:schemeClr val="tx1"/>
                                          </a:solidFill>
                                          <a:latin typeface="Cambria Math" panose="02040503050406030204" pitchFamily="18" charset="0"/>
                                        </a:rPr>
                                      </m:ctrlPr>
                                    </m:sSubSupPr>
                                    <m:e>
                                      <m:r>
                                        <a:rPr lang="pl-PL" i="1">
                                          <a:solidFill>
                                            <a:schemeClr val="tx1"/>
                                          </a:solidFill>
                                          <a:latin typeface="Cambria Math" panose="02040503050406030204" pitchFamily="18" charset="0"/>
                                        </a:rPr>
                                        <m:t>𝑈</m:t>
                                      </m:r>
                                    </m:e>
                                    <m:sub>
                                      <m:r>
                                        <a:rPr lang="pl-PL" i="1">
                                          <a:solidFill>
                                            <a:schemeClr val="tx1"/>
                                          </a:solidFill>
                                          <a:latin typeface="Cambria Math" panose="02040503050406030204" pitchFamily="18" charset="0"/>
                                        </a:rPr>
                                        <m:t>𝛼</m:t>
                                      </m:r>
                                    </m:sub>
                                    <m:sup>
                                      <m:r>
                                        <a:rPr lang="pl-PL" i="1">
                                          <a:solidFill>
                                            <a:schemeClr val="tx1"/>
                                          </a:solidFill>
                                          <a:latin typeface="Cambria Math" panose="02040503050406030204" pitchFamily="18" charset="0"/>
                                        </a:rPr>
                                        <m:t>2</m:t>
                                      </m:r>
                                    </m:sup>
                                  </m:sSubSup>
                                </m:num>
                                <m:den>
                                  <m:r>
                                    <a:rPr lang="pl-PL" b="0" i="1" smtClean="0">
                                      <a:solidFill>
                                        <a:schemeClr val="tx1"/>
                                      </a:solidFill>
                                      <a:latin typeface="Cambria Math" panose="02040503050406030204" pitchFamily="18" charset="0"/>
                                    </a:rPr>
                                    <m:t>4</m:t>
                                  </m:r>
                                </m:den>
                              </m:f>
                            </m:e>
                          </m:rad>
                          <m:r>
                            <a:rPr lang="pl-PL" b="0" i="1" smtClean="0">
                              <a:solidFill>
                                <a:schemeClr val="tx1"/>
                              </a:solidFill>
                              <a:latin typeface="Cambria Math" panose="02040503050406030204" pitchFamily="18" charset="0"/>
                            </a:rPr>
                            <m:t>,</m:t>
                          </m:r>
                          <m:f>
                            <m:fPr>
                              <m:ctrlPr>
                                <a:rPr lang="pl-PL" i="1">
                                  <a:solidFill>
                                    <a:schemeClr val="tx1"/>
                                  </a:solidFill>
                                  <a:latin typeface="Cambria Math" panose="02040503050406030204" pitchFamily="18" charset="0"/>
                                </a:rPr>
                              </m:ctrlPr>
                            </m:fPr>
                            <m:num>
                              <m:sSub>
                                <m:sSubPr>
                                  <m:ctrlPr>
                                    <a:rPr lang="pl-PL" i="1">
                                      <a:solidFill>
                                        <a:schemeClr val="tx1"/>
                                      </a:solidFill>
                                      <a:latin typeface="Cambria Math" panose="02040503050406030204" pitchFamily="18" charset="0"/>
                                    </a:rPr>
                                  </m:ctrlPr>
                                </m:sSubPr>
                                <m:e>
                                  <m:r>
                                    <a:rPr lang="pl-PL" i="1">
                                      <a:solidFill>
                                        <a:schemeClr val="tx1"/>
                                      </a:solidFill>
                                      <a:latin typeface="Cambria Math" panose="02040503050406030204" pitchFamily="18" charset="0"/>
                                    </a:rPr>
                                    <m:t>𝑛</m:t>
                                  </m:r>
                                </m:e>
                                <m:sub>
                                  <m:r>
                                    <a:rPr lang="pl-PL" i="1">
                                      <a:solidFill>
                                        <a:schemeClr val="tx1"/>
                                      </a:solidFill>
                                      <a:latin typeface="Cambria Math" panose="02040503050406030204" pitchFamily="18" charset="0"/>
                                    </a:rPr>
                                    <m:t>𝑆</m:t>
                                  </m:r>
                                </m:sub>
                              </m:sSub>
                              <m:r>
                                <a:rPr lang="pl-PL" i="1">
                                  <a:solidFill>
                                    <a:schemeClr val="tx1"/>
                                  </a:solidFill>
                                  <a:latin typeface="Cambria Math" panose="02040503050406030204" pitchFamily="18" charset="0"/>
                                </a:rPr>
                                <m:t>+</m:t>
                              </m:r>
                              <m:f>
                                <m:fPr>
                                  <m:ctrlPr>
                                    <a:rPr lang="pl-PL" i="1">
                                      <a:solidFill>
                                        <a:schemeClr val="tx1"/>
                                      </a:solidFill>
                                      <a:latin typeface="Cambria Math" panose="02040503050406030204" pitchFamily="18" charset="0"/>
                                    </a:rPr>
                                  </m:ctrlPr>
                                </m:fPr>
                                <m:num>
                                  <m:r>
                                    <a:rPr lang="pl-PL" i="1">
                                      <a:solidFill>
                                        <a:schemeClr val="tx1"/>
                                      </a:solidFill>
                                      <a:latin typeface="Cambria Math" panose="02040503050406030204" pitchFamily="18" charset="0"/>
                                    </a:rPr>
                                    <m:t>1</m:t>
                                  </m:r>
                                </m:num>
                                <m:den>
                                  <m:r>
                                    <a:rPr lang="pl-PL" i="1">
                                      <a:solidFill>
                                        <a:schemeClr val="tx1"/>
                                      </a:solidFill>
                                      <a:latin typeface="Cambria Math" panose="02040503050406030204" pitchFamily="18" charset="0"/>
                                    </a:rPr>
                                    <m:t>2</m:t>
                                  </m:r>
                                </m:den>
                              </m:f>
                              <m:r>
                                <a:rPr lang="pl-PL" i="1">
                                  <a:solidFill>
                                    <a:schemeClr val="tx1"/>
                                  </a:solidFill>
                                  <a:latin typeface="Cambria Math" panose="02040503050406030204" pitchFamily="18" charset="0"/>
                                </a:rPr>
                                <m:t>⋅</m:t>
                              </m:r>
                              <m:sSubSup>
                                <m:sSubSupPr>
                                  <m:ctrlPr>
                                    <a:rPr lang="pl-PL" i="1">
                                      <a:solidFill>
                                        <a:schemeClr val="tx1"/>
                                      </a:solidFill>
                                      <a:latin typeface="Cambria Math" panose="02040503050406030204" pitchFamily="18" charset="0"/>
                                    </a:rPr>
                                  </m:ctrlPr>
                                </m:sSubSupPr>
                                <m:e>
                                  <m:r>
                                    <a:rPr lang="pl-PL" i="1">
                                      <a:solidFill>
                                        <a:schemeClr val="tx1"/>
                                      </a:solidFill>
                                      <a:latin typeface="Cambria Math" panose="02040503050406030204" pitchFamily="18" charset="0"/>
                                    </a:rPr>
                                    <m:t>𝑈</m:t>
                                  </m:r>
                                </m:e>
                                <m:sub>
                                  <m:r>
                                    <a:rPr lang="pl-PL" i="1">
                                      <a:solidFill>
                                        <a:schemeClr val="tx1"/>
                                      </a:solidFill>
                                      <a:latin typeface="Cambria Math" panose="02040503050406030204" pitchFamily="18" charset="0"/>
                                    </a:rPr>
                                    <m:t>𝛼</m:t>
                                  </m:r>
                                </m:sub>
                                <m:sup>
                                  <m:r>
                                    <a:rPr lang="pl-PL" i="1">
                                      <a:solidFill>
                                        <a:schemeClr val="tx1"/>
                                      </a:solidFill>
                                      <a:latin typeface="Cambria Math" panose="02040503050406030204" pitchFamily="18" charset="0"/>
                                    </a:rPr>
                                    <m:t>2</m:t>
                                  </m:r>
                                </m:sup>
                              </m:sSubSup>
                            </m:num>
                            <m:den>
                              <m:r>
                                <a:rPr lang="pl-PL" i="1">
                                  <a:solidFill>
                                    <a:schemeClr val="tx1"/>
                                  </a:solidFill>
                                  <a:latin typeface="Cambria Math" panose="02040503050406030204" pitchFamily="18" charset="0"/>
                                </a:rPr>
                                <m:t>𝑛</m:t>
                              </m:r>
                              <m:r>
                                <a:rPr lang="pl-PL" i="1">
                                  <a:solidFill>
                                    <a:schemeClr val="tx1"/>
                                  </a:solidFill>
                                  <a:latin typeface="Cambria Math" panose="02040503050406030204" pitchFamily="18" charset="0"/>
                                </a:rPr>
                                <m:t>+</m:t>
                              </m:r>
                              <m:sSubSup>
                                <m:sSubSupPr>
                                  <m:ctrlPr>
                                    <a:rPr lang="pl-PL" i="1">
                                      <a:solidFill>
                                        <a:schemeClr val="tx1"/>
                                      </a:solidFill>
                                      <a:latin typeface="Cambria Math" panose="02040503050406030204" pitchFamily="18" charset="0"/>
                                    </a:rPr>
                                  </m:ctrlPr>
                                </m:sSubSupPr>
                                <m:e>
                                  <m:r>
                                    <a:rPr lang="pl-PL" i="1">
                                      <a:solidFill>
                                        <a:schemeClr val="tx1"/>
                                      </a:solidFill>
                                      <a:latin typeface="Cambria Math" panose="02040503050406030204" pitchFamily="18" charset="0"/>
                                    </a:rPr>
                                    <m:t>𝑈</m:t>
                                  </m:r>
                                </m:e>
                                <m:sub>
                                  <m:r>
                                    <a:rPr lang="pl-PL" i="1">
                                      <a:solidFill>
                                        <a:schemeClr val="tx1"/>
                                      </a:solidFill>
                                      <a:latin typeface="Cambria Math" panose="02040503050406030204" pitchFamily="18" charset="0"/>
                                    </a:rPr>
                                    <m:t>𝛼</m:t>
                                  </m:r>
                                </m:sub>
                                <m:sup>
                                  <m:r>
                                    <a:rPr lang="pl-PL" i="1">
                                      <a:solidFill>
                                        <a:schemeClr val="tx1"/>
                                      </a:solidFill>
                                      <a:latin typeface="Cambria Math" panose="02040503050406030204" pitchFamily="18" charset="0"/>
                                    </a:rPr>
                                    <m:t>2</m:t>
                                  </m:r>
                                </m:sup>
                              </m:sSubSup>
                            </m:den>
                          </m:f>
                          <m:r>
                            <a:rPr lang="pl-PL" b="0" i="1" smtClean="0">
                              <a:solidFill>
                                <a:schemeClr val="tx1"/>
                              </a:solidFill>
                              <a:latin typeface="Cambria Math" panose="02040503050406030204" pitchFamily="18" charset="0"/>
                            </a:rPr>
                            <m:t>+</m:t>
                          </m:r>
                          <m:f>
                            <m:fPr>
                              <m:ctrlPr>
                                <a:rPr lang="pl-PL" i="1">
                                  <a:solidFill>
                                    <a:schemeClr val="tx1"/>
                                  </a:solidFill>
                                  <a:latin typeface="Cambria Math" panose="02040503050406030204" pitchFamily="18" charset="0"/>
                                </a:rPr>
                              </m:ctrlPr>
                            </m:fPr>
                            <m:num>
                              <m:sSub>
                                <m:sSubPr>
                                  <m:ctrlPr>
                                    <a:rPr lang="pl-PL" i="1">
                                      <a:solidFill>
                                        <a:schemeClr val="tx1"/>
                                      </a:solidFill>
                                      <a:latin typeface="Cambria Math" panose="02040503050406030204" pitchFamily="18" charset="0"/>
                                    </a:rPr>
                                  </m:ctrlPr>
                                </m:sSubPr>
                                <m:e>
                                  <m:r>
                                    <a:rPr lang="pl-PL" i="1">
                                      <a:solidFill>
                                        <a:schemeClr val="tx1"/>
                                      </a:solidFill>
                                      <a:latin typeface="Cambria Math" panose="02040503050406030204" pitchFamily="18" charset="0"/>
                                    </a:rPr>
                                    <m:t>𝑈</m:t>
                                  </m:r>
                                </m:e>
                                <m:sub>
                                  <m:r>
                                    <a:rPr lang="pl-PL" i="1">
                                      <a:solidFill>
                                        <a:schemeClr val="tx1"/>
                                      </a:solidFill>
                                      <a:latin typeface="Cambria Math" panose="02040503050406030204" pitchFamily="18" charset="0"/>
                                    </a:rPr>
                                    <m:t>𝛼</m:t>
                                  </m:r>
                                </m:sub>
                              </m:sSub>
                            </m:num>
                            <m:den>
                              <m:r>
                                <a:rPr lang="pl-PL" i="1">
                                  <a:solidFill>
                                    <a:schemeClr val="tx1"/>
                                  </a:solidFill>
                                  <a:latin typeface="Cambria Math" panose="02040503050406030204" pitchFamily="18" charset="0"/>
                                </a:rPr>
                                <m:t>𝑛</m:t>
                              </m:r>
                              <m:r>
                                <a:rPr lang="pl-PL" i="1">
                                  <a:solidFill>
                                    <a:schemeClr val="tx1"/>
                                  </a:solidFill>
                                  <a:latin typeface="Cambria Math" panose="02040503050406030204" pitchFamily="18" charset="0"/>
                                </a:rPr>
                                <m:t>+</m:t>
                              </m:r>
                              <m:sSubSup>
                                <m:sSubSupPr>
                                  <m:ctrlPr>
                                    <a:rPr lang="pl-PL" i="1">
                                      <a:solidFill>
                                        <a:schemeClr val="tx1"/>
                                      </a:solidFill>
                                      <a:latin typeface="Cambria Math" panose="02040503050406030204" pitchFamily="18" charset="0"/>
                                    </a:rPr>
                                  </m:ctrlPr>
                                </m:sSubSupPr>
                                <m:e>
                                  <m:r>
                                    <a:rPr lang="pl-PL" i="1">
                                      <a:solidFill>
                                        <a:schemeClr val="tx1"/>
                                      </a:solidFill>
                                      <a:latin typeface="Cambria Math" panose="02040503050406030204" pitchFamily="18" charset="0"/>
                                    </a:rPr>
                                    <m:t>𝑈</m:t>
                                  </m:r>
                                </m:e>
                                <m:sub>
                                  <m:r>
                                    <a:rPr lang="pl-PL" i="1">
                                      <a:solidFill>
                                        <a:schemeClr val="tx1"/>
                                      </a:solidFill>
                                      <a:latin typeface="Cambria Math" panose="02040503050406030204" pitchFamily="18" charset="0"/>
                                    </a:rPr>
                                    <m:t>𝛼</m:t>
                                  </m:r>
                                </m:sub>
                                <m:sup>
                                  <m:r>
                                    <a:rPr lang="pl-PL" i="1">
                                      <a:solidFill>
                                        <a:schemeClr val="tx1"/>
                                      </a:solidFill>
                                      <a:latin typeface="Cambria Math" panose="02040503050406030204" pitchFamily="18" charset="0"/>
                                    </a:rPr>
                                    <m:t>2</m:t>
                                  </m:r>
                                </m:sup>
                              </m:sSubSup>
                            </m:den>
                          </m:f>
                          <m:r>
                            <a:rPr lang="pl-PL" i="1">
                              <a:solidFill>
                                <a:schemeClr val="tx1"/>
                              </a:solidFill>
                              <a:latin typeface="Cambria Math" panose="02040503050406030204" pitchFamily="18" charset="0"/>
                            </a:rPr>
                            <m:t>⋅</m:t>
                          </m:r>
                          <m:rad>
                            <m:radPr>
                              <m:degHide m:val="on"/>
                              <m:ctrlPr>
                                <a:rPr lang="pl-PL" i="1">
                                  <a:solidFill>
                                    <a:schemeClr val="tx1"/>
                                  </a:solidFill>
                                  <a:latin typeface="Cambria Math" panose="02040503050406030204" pitchFamily="18" charset="0"/>
                                </a:rPr>
                              </m:ctrlPr>
                            </m:radPr>
                            <m:deg/>
                            <m:e>
                              <m:f>
                                <m:fPr>
                                  <m:ctrlPr>
                                    <a:rPr lang="pl-PL" i="1">
                                      <a:solidFill>
                                        <a:schemeClr val="tx1"/>
                                      </a:solidFill>
                                      <a:latin typeface="Cambria Math" panose="02040503050406030204" pitchFamily="18" charset="0"/>
                                    </a:rPr>
                                  </m:ctrlPr>
                                </m:fPr>
                                <m:num>
                                  <m:sSub>
                                    <m:sSubPr>
                                      <m:ctrlPr>
                                        <a:rPr lang="pl-PL" i="1">
                                          <a:solidFill>
                                            <a:schemeClr val="tx1"/>
                                          </a:solidFill>
                                          <a:latin typeface="Cambria Math" panose="02040503050406030204" pitchFamily="18" charset="0"/>
                                        </a:rPr>
                                      </m:ctrlPr>
                                    </m:sSubPr>
                                    <m:e>
                                      <m:r>
                                        <a:rPr lang="pl-PL" i="1">
                                          <a:solidFill>
                                            <a:schemeClr val="tx1"/>
                                          </a:solidFill>
                                          <a:latin typeface="Cambria Math" panose="02040503050406030204" pitchFamily="18" charset="0"/>
                                        </a:rPr>
                                        <m:t>𝑛</m:t>
                                      </m:r>
                                    </m:e>
                                    <m:sub>
                                      <m:r>
                                        <a:rPr lang="pl-PL" i="1">
                                          <a:solidFill>
                                            <a:schemeClr val="tx1"/>
                                          </a:solidFill>
                                          <a:latin typeface="Cambria Math" panose="02040503050406030204" pitchFamily="18" charset="0"/>
                                        </a:rPr>
                                        <m:t>𝑆</m:t>
                                      </m:r>
                                    </m:sub>
                                  </m:sSub>
                                  <m:r>
                                    <a:rPr lang="pl-PL" i="1">
                                      <a:solidFill>
                                        <a:schemeClr val="tx1"/>
                                      </a:solidFill>
                                      <a:latin typeface="Cambria Math" panose="02040503050406030204" pitchFamily="18" charset="0"/>
                                    </a:rPr>
                                    <m:t>⋅</m:t>
                                  </m:r>
                                  <m:sSub>
                                    <m:sSubPr>
                                      <m:ctrlPr>
                                        <a:rPr lang="pl-PL" i="1">
                                          <a:solidFill>
                                            <a:schemeClr val="tx1"/>
                                          </a:solidFill>
                                          <a:latin typeface="Cambria Math" panose="02040503050406030204" pitchFamily="18" charset="0"/>
                                        </a:rPr>
                                      </m:ctrlPr>
                                    </m:sSubPr>
                                    <m:e>
                                      <m:r>
                                        <a:rPr lang="pl-PL" i="1">
                                          <a:solidFill>
                                            <a:schemeClr val="tx1"/>
                                          </a:solidFill>
                                          <a:latin typeface="Cambria Math" panose="02040503050406030204" pitchFamily="18" charset="0"/>
                                        </a:rPr>
                                        <m:t>𝑛</m:t>
                                      </m:r>
                                    </m:e>
                                    <m:sub>
                                      <m:r>
                                        <a:rPr lang="pl-PL" i="1">
                                          <a:solidFill>
                                            <a:schemeClr val="tx1"/>
                                          </a:solidFill>
                                          <a:latin typeface="Cambria Math" panose="02040503050406030204" pitchFamily="18" charset="0"/>
                                        </a:rPr>
                                        <m:t>𝐹</m:t>
                                      </m:r>
                                    </m:sub>
                                  </m:sSub>
                                </m:num>
                                <m:den>
                                  <m:r>
                                    <a:rPr lang="pl-PL" i="1">
                                      <a:solidFill>
                                        <a:schemeClr val="tx1"/>
                                      </a:solidFill>
                                      <a:latin typeface="Cambria Math" panose="02040503050406030204" pitchFamily="18" charset="0"/>
                                    </a:rPr>
                                    <m:t>𝑛</m:t>
                                  </m:r>
                                </m:den>
                              </m:f>
                              <m:r>
                                <a:rPr lang="pl-PL" i="1">
                                  <a:solidFill>
                                    <a:schemeClr val="tx1"/>
                                  </a:solidFill>
                                  <a:latin typeface="Cambria Math" panose="02040503050406030204" pitchFamily="18" charset="0"/>
                                </a:rPr>
                                <m:t>+</m:t>
                              </m:r>
                              <m:f>
                                <m:fPr>
                                  <m:ctrlPr>
                                    <a:rPr lang="pl-PL" i="1">
                                      <a:solidFill>
                                        <a:schemeClr val="tx1"/>
                                      </a:solidFill>
                                      <a:latin typeface="Cambria Math" panose="02040503050406030204" pitchFamily="18" charset="0"/>
                                    </a:rPr>
                                  </m:ctrlPr>
                                </m:fPr>
                                <m:num>
                                  <m:sSubSup>
                                    <m:sSubSupPr>
                                      <m:ctrlPr>
                                        <a:rPr lang="pl-PL" i="1">
                                          <a:solidFill>
                                            <a:schemeClr val="tx1"/>
                                          </a:solidFill>
                                          <a:latin typeface="Cambria Math" panose="02040503050406030204" pitchFamily="18" charset="0"/>
                                        </a:rPr>
                                      </m:ctrlPr>
                                    </m:sSubSupPr>
                                    <m:e>
                                      <m:r>
                                        <a:rPr lang="pl-PL" i="1">
                                          <a:solidFill>
                                            <a:schemeClr val="tx1"/>
                                          </a:solidFill>
                                          <a:latin typeface="Cambria Math" panose="02040503050406030204" pitchFamily="18" charset="0"/>
                                        </a:rPr>
                                        <m:t>𝑈</m:t>
                                      </m:r>
                                    </m:e>
                                    <m:sub>
                                      <m:r>
                                        <a:rPr lang="pl-PL" i="1">
                                          <a:solidFill>
                                            <a:schemeClr val="tx1"/>
                                          </a:solidFill>
                                          <a:latin typeface="Cambria Math" panose="02040503050406030204" pitchFamily="18" charset="0"/>
                                        </a:rPr>
                                        <m:t>𝛼</m:t>
                                      </m:r>
                                    </m:sub>
                                    <m:sup>
                                      <m:r>
                                        <a:rPr lang="pl-PL" i="1">
                                          <a:solidFill>
                                            <a:schemeClr val="tx1"/>
                                          </a:solidFill>
                                          <a:latin typeface="Cambria Math" panose="02040503050406030204" pitchFamily="18" charset="0"/>
                                        </a:rPr>
                                        <m:t>2</m:t>
                                      </m:r>
                                    </m:sup>
                                  </m:sSubSup>
                                </m:num>
                                <m:den>
                                  <m:r>
                                    <a:rPr lang="pl-PL" i="1">
                                      <a:solidFill>
                                        <a:schemeClr val="tx1"/>
                                      </a:solidFill>
                                      <a:latin typeface="Cambria Math" panose="02040503050406030204" pitchFamily="18" charset="0"/>
                                    </a:rPr>
                                    <m:t>4</m:t>
                                  </m:r>
                                </m:den>
                              </m:f>
                            </m:e>
                          </m:rad>
                        </m:e>
                      </m:d>
                    </m:oMath>
                  </m:oMathPara>
                </a14:m>
                <a:endParaRPr lang="pl-PL" dirty="0">
                  <a:solidFill>
                    <a:srgbClr val="FF0000"/>
                  </a:solidFill>
                </a:endParaRPr>
              </a:p>
              <a:p>
                <a:pPr marL="0" indent="0">
                  <a:buNone/>
                </a:pPr>
                <a:r>
                  <a:rPr lang="pl-PL" dirty="0">
                    <a:solidFill>
                      <a:schemeClr val="tx1"/>
                    </a:solidFill>
                  </a:rPr>
                  <a:t>gdzie</a:t>
                </a:r>
              </a:p>
              <a:p>
                <a:pPr marL="0" indent="0">
                  <a:buNone/>
                </a:pPr>
                <a14:m>
                  <m:oMath xmlns:m="http://schemas.openxmlformats.org/officeDocument/2006/math">
                    <m:sSub>
                      <m:sSubPr>
                        <m:ctrlPr>
                          <a:rPr lang="pl-PL" i="1">
                            <a:solidFill>
                              <a:schemeClr val="tx1"/>
                            </a:solidFill>
                            <a:latin typeface="Cambria Math" panose="02040503050406030204" pitchFamily="18" charset="0"/>
                          </a:rPr>
                        </m:ctrlPr>
                      </m:sSubPr>
                      <m:e>
                        <m:r>
                          <a:rPr lang="pl-PL" i="1">
                            <a:solidFill>
                              <a:schemeClr val="tx1"/>
                            </a:solidFill>
                            <a:latin typeface="Cambria Math" panose="02040503050406030204" pitchFamily="18" charset="0"/>
                          </a:rPr>
                          <m:t>𝑛</m:t>
                        </m:r>
                      </m:e>
                      <m:sub>
                        <m:r>
                          <a:rPr lang="pl-PL" i="1">
                            <a:solidFill>
                              <a:schemeClr val="tx1"/>
                            </a:solidFill>
                            <a:latin typeface="Cambria Math" panose="02040503050406030204" pitchFamily="18" charset="0"/>
                          </a:rPr>
                          <m:t>𝑆</m:t>
                        </m:r>
                      </m:sub>
                    </m:sSub>
                  </m:oMath>
                </a14:m>
                <a:r>
                  <a:rPr lang="pl-PL" dirty="0">
                    <a:solidFill>
                      <a:schemeClr val="tx1"/>
                    </a:solidFill>
                  </a:rPr>
                  <a:t> - liczba elementów wyróżnionych w próbie</a:t>
                </a:r>
              </a:p>
              <a:p>
                <a:pPr marL="0" indent="0">
                  <a:buNone/>
                </a:pPr>
                <a14:m>
                  <m:oMath xmlns:m="http://schemas.openxmlformats.org/officeDocument/2006/math">
                    <m:sSub>
                      <m:sSubPr>
                        <m:ctrlPr>
                          <a:rPr lang="pl-PL" i="1">
                            <a:solidFill>
                              <a:schemeClr val="tx1"/>
                            </a:solidFill>
                            <a:latin typeface="Cambria Math" panose="02040503050406030204" pitchFamily="18" charset="0"/>
                          </a:rPr>
                        </m:ctrlPr>
                      </m:sSubPr>
                      <m:e>
                        <m:r>
                          <a:rPr lang="pl-PL" i="1">
                            <a:solidFill>
                              <a:schemeClr val="tx1"/>
                            </a:solidFill>
                            <a:latin typeface="Cambria Math" panose="02040503050406030204" pitchFamily="18" charset="0"/>
                          </a:rPr>
                          <m:t>𝑛</m:t>
                        </m:r>
                      </m:e>
                      <m:sub>
                        <m:r>
                          <a:rPr lang="pl-PL" b="0" i="1" smtClean="0">
                            <a:solidFill>
                              <a:schemeClr val="tx1"/>
                            </a:solidFill>
                            <a:latin typeface="Cambria Math" panose="02040503050406030204" pitchFamily="18" charset="0"/>
                          </a:rPr>
                          <m:t>𝐹</m:t>
                        </m:r>
                      </m:sub>
                    </m:sSub>
                  </m:oMath>
                </a14:m>
                <a:r>
                  <a:rPr lang="pl-PL" dirty="0">
                    <a:solidFill>
                      <a:schemeClr val="tx1"/>
                    </a:solidFill>
                  </a:rPr>
                  <a:t> - liczba elementów niewyróżnionych w próbie</a:t>
                </a:r>
              </a:p>
              <a:p>
                <a:pPr marL="0" indent="0">
                  <a:buNone/>
                </a:pPr>
                <a14:m>
                  <m:oMath xmlns:m="http://schemas.openxmlformats.org/officeDocument/2006/math">
                    <m:sSub>
                      <m:sSubPr>
                        <m:ctrlPr>
                          <a:rPr lang="pl-PL" i="1">
                            <a:solidFill>
                              <a:schemeClr val="tx1"/>
                            </a:solidFill>
                            <a:latin typeface="Cambria Math" panose="02040503050406030204" pitchFamily="18" charset="0"/>
                          </a:rPr>
                        </m:ctrlPr>
                      </m:sSubPr>
                      <m:e>
                        <m:r>
                          <a:rPr lang="pl-PL" i="1">
                            <a:solidFill>
                              <a:schemeClr val="tx1"/>
                            </a:solidFill>
                            <a:latin typeface="Cambria Math" panose="02040503050406030204" pitchFamily="18" charset="0"/>
                          </a:rPr>
                          <m:t>𝑛</m:t>
                        </m:r>
                      </m:e>
                      <m:sub>
                        <m:r>
                          <a:rPr lang="pl-PL" b="0" i="1" smtClean="0">
                            <a:solidFill>
                              <a:schemeClr val="tx1"/>
                            </a:solidFill>
                            <a:latin typeface="Cambria Math" panose="02040503050406030204" pitchFamily="18" charset="0"/>
                          </a:rPr>
                          <m:t> </m:t>
                        </m:r>
                      </m:sub>
                    </m:sSub>
                  </m:oMath>
                </a14:m>
                <a:r>
                  <a:rPr lang="pl-PL" dirty="0">
                    <a:solidFill>
                      <a:schemeClr val="tx1"/>
                    </a:solidFill>
                  </a:rPr>
                  <a:t> - wielkość próby</a:t>
                </a:r>
                <a:endParaRPr lang="pl-PL" dirty="0">
                  <a:solidFill>
                    <a:srgbClr val="FF0000"/>
                  </a:solidFill>
                </a:endParaRPr>
              </a:p>
            </p:txBody>
          </p:sp>
        </mc:Choice>
        <mc:Fallback xmlns="">
          <p:sp>
            <p:nvSpPr>
              <p:cNvPr id="3" name="Symbol zastępczy zawartości 2"/>
              <p:cNvSpPr>
                <a:spLocks noGrp="1" noRot="1" noChangeAspect="1" noMove="1" noResize="1" noEditPoints="1" noAdjustHandles="1" noChangeArrowheads="1" noChangeShapeType="1" noTextEdit="1"/>
              </p:cNvSpPr>
              <p:nvPr>
                <p:ph idx="1"/>
              </p:nvPr>
            </p:nvSpPr>
            <p:spPr>
              <a:xfrm>
                <a:off x="260718" y="1556792"/>
                <a:ext cx="8273683" cy="4849696"/>
              </a:xfrm>
              <a:blipFill>
                <a:blip r:embed="rId2"/>
                <a:stretch>
                  <a:fillRect l="-663" t="-754"/>
                </a:stretch>
              </a:blipFill>
            </p:spPr>
            <p:txBody>
              <a:bodyPr/>
              <a:lstStyle/>
              <a:p>
                <a:r>
                  <a:rPr lang="pl-PL">
                    <a:noFill/>
                  </a:rPr>
                  <a:t> </a:t>
                </a:r>
              </a:p>
            </p:txBody>
          </p:sp>
        </mc:Fallback>
      </mc:AlternateContent>
      <p:sp>
        <p:nvSpPr>
          <p:cNvPr id="4" name="Symbol zastępczy numeru slajdu 3"/>
          <p:cNvSpPr>
            <a:spLocks noGrp="1"/>
          </p:cNvSpPr>
          <p:nvPr>
            <p:ph type="sldNum" sz="quarter" idx="12"/>
          </p:nvPr>
        </p:nvSpPr>
        <p:spPr/>
        <p:txBody>
          <a:bodyPr/>
          <a:lstStyle/>
          <a:p>
            <a:fld id="{F91CD1F4-3528-4247-A959-631B12F6D608}" type="slidenum">
              <a:rPr lang="pl-PL" smtClean="0"/>
              <a:t>34</a:t>
            </a:fld>
            <a:endParaRPr lang="pl-PL"/>
          </a:p>
        </p:txBody>
      </p:sp>
      <p:pic>
        <p:nvPicPr>
          <p:cNvPr id="5" name="Obraz 4">
            <a:extLst>
              <a:ext uri="{FF2B5EF4-FFF2-40B4-BE49-F238E27FC236}">
                <a16:creationId xmlns:a16="http://schemas.microsoft.com/office/drawing/2014/main" id="{C3F53927-62D0-4D5B-A79E-42EC05D2C40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660" t="13333" r="3516" b="43372"/>
          <a:stretch/>
        </p:blipFill>
        <p:spPr>
          <a:xfrm>
            <a:off x="7850239" y="5953925"/>
            <a:ext cx="1033043" cy="540000"/>
          </a:xfrm>
          <a:prstGeom prst="rect">
            <a:avLst/>
          </a:prstGeom>
        </p:spPr>
      </p:pic>
    </p:spTree>
    <p:extLst>
      <p:ext uri="{BB962C8B-B14F-4D97-AF65-F5344CB8AC3E}">
        <p14:creationId xmlns:p14="http://schemas.microsoft.com/office/powerpoint/2010/main" val="13382745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pPr algn="ctr"/>
            <a:r>
              <a:rPr lang="pl-PL" sz="2700" b="1" dirty="0"/>
              <a:t>Przedział ufności </a:t>
            </a:r>
            <a:br>
              <a:rPr lang="pl-PL" sz="2700" b="1" dirty="0"/>
            </a:br>
            <a:r>
              <a:rPr lang="pl-PL" sz="2700" b="1" dirty="0"/>
              <a:t>dla frakcji (struktury, odsetka, udziału)</a:t>
            </a:r>
            <a:br>
              <a:rPr lang="pl-PL" sz="2700" b="1" dirty="0"/>
            </a:br>
            <a:endParaRPr lang="pl-PL" sz="2700" b="1" dirty="0"/>
          </a:p>
        </p:txBody>
      </p:sp>
      <mc:AlternateContent xmlns:mc="http://schemas.openxmlformats.org/markup-compatibility/2006" xmlns:a14="http://schemas.microsoft.com/office/drawing/2010/main">
        <mc:Choice Requires="a14">
          <p:sp>
            <p:nvSpPr>
              <p:cNvPr id="3" name="Symbol zastępczy zawartości 2"/>
              <p:cNvSpPr>
                <a:spLocks noGrp="1"/>
              </p:cNvSpPr>
              <p:nvPr>
                <p:ph idx="1"/>
              </p:nvPr>
            </p:nvSpPr>
            <p:spPr>
              <a:xfrm>
                <a:off x="126665" y="2132856"/>
                <a:ext cx="8369441" cy="3635121"/>
              </a:xfrm>
            </p:spPr>
            <p:txBody>
              <a:bodyPr>
                <a:normAutofit/>
              </a:bodyPr>
              <a:lstStyle/>
              <a:p>
                <a:pPr>
                  <a:buFont typeface="Wingdings" panose="05000000000000000000" pitchFamily="2" charset="2"/>
                  <a:buChar char="Ø"/>
                </a:pPr>
                <a:r>
                  <a:rPr lang="pl-PL" dirty="0">
                    <a:solidFill>
                      <a:schemeClr val="tx1"/>
                    </a:solidFill>
                  </a:rPr>
                  <a:t>Niech </a:t>
                </a:r>
                <a14:m>
                  <m:oMath xmlns:m="http://schemas.openxmlformats.org/officeDocument/2006/math">
                    <m:r>
                      <a:rPr lang="pl-PL" b="0" i="1" smtClean="0">
                        <a:solidFill>
                          <a:schemeClr val="tx1"/>
                        </a:solidFill>
                        <a:latin typeface="Cambria Math" panose="02040503050406030204" pitchFamily="18" charset="0"/>
                      </a:rPr>
                      <m:t>𝑛</m:t>
                    </m:r>
                    <m:r>
                      <a:rPr lang="pl-PL" i="1">
                        <a:solidFill>
                          <a:schemeClr val="tx1"/>
                        </a:solidFill>
                        <a:latin typeface="Cambria Math" panose="02040503050406030204" pitchFamily="18" charset="0"/>
                      </a:rPr>
                      <m:t>=</m:t>
                    </m:r>
                    <m:r>
                      <a:rPr lang="pl-PL" b="0" i="1" smtClean="0">
                        <a:solidFill>
                          <a:schemeClr val="tx1"/>
                        </a:solidFill>
                        <a:latin typeface="Cambria Math" panose="02040503050406030204" pitchFamily="18" charset="0"/>
                      </a:rPr>
                      <m:t>20</m:t>
                    </m:r>
                  </m:oMath>
                </a14:m>
                <a:r>
                  <a:rPr lang="pl-PL" dirty="0">
                    <a:solidFill>
                      <a:schemeClr val="tx1"/>
                    </a:solidFill>
                  </a:rPr>
                  <a:t>, </a:t>
                </a:r>
                <a14:m>
                  <m:oMath xmlns:m="http://schemas.openxmlformats.org/officeDocument/2006/math">
                    <m:r>
                      <a:rPr lang="pl-PL" b="0" i="1" smtClean="0">
                        <a:solidFill>
                          <a:schemeClr val="tx1"/>
                        </a:solidFill>
                        <a:latin typeface="Cambria Math" panose="02040503050406030204" pitchFamily="18" charset="0"/>
                      </a:rPr>
                      <m:t>𝑚</m:t>
                    </m:r>
                    <m:r>
                      <a:rPr lang="pl-PL" i="1">
                        <a:solidFill>
                          <a:schemeClr val="tx1"/>
                        </a:solidFill>
                        <a:latin typeface="Cambria Math" panose="02040503050406030204" pitchFamily="18" charset="0"/>
                      </a:rPr>
                      <m:t>=</m:t>
                    </m:r>
                    <m:r>
                      <a:rPr lang="pl-PL" b="0" i="1" smtClean="0">
                        <a:solidFill>
                          <a:schemeClr val="tx1"/>
                        </a:solidFill>
                        <a:latin typeface="Cambria Math" panose="02040503050406030204" pitchFamily="18" charset="0"/>
                      </a:rPr>
                      <m:t>1</m:t>
                    </m:r>
                    <m:r>
                      <a:rPr lang="pl-PL" b="0" i="0" smtClean="0">
                        <a:solidFill>
                          <a:schemeClr val="tx1"/>
                        </a:solidFill>
                        <a:latin typeface="Cambria Math" panose="02040503050406030204" pitchFamily="18" charset="0"/>
                      </a:rPr>
                      <m:t> </m:t>
                    </m:r>
                  </m:oMath>
                </a14:m>
                <a:r>
                  <a:rPr lang="pl-PL" dirty="0">
                    <a:solidFill>
                      <a:schemeClr val="tx1"/>
                    </a:solidFill>
                  </a:rPr>
                  <a:t>i </a:t>
                </a:r>
                <a14:m>
                  <m:oMath xmlns:m="http://schemas.openxmlformats.org/officeDocument/2006/math">
                    <m:r>
                      <a:rPr lang="pl-PL" b="0" i="1" smtClean="0">
                        <a:solidFill>
                          <a:schemeClr val="tx1"/>
                        </a:solidFill>
                        <a:latin typeface="Cambria Math" panose="02040503050406030204" pitchFamily="18" charset="0"/>
                      </a:rPr>
                      <m:t>𝛼</m:t>
                    </m:r>
                    <m:r>
                      <a:rPr lang="pl-PL" i="1">
                        <a:solidFill>
                          <a:schemeClr val="tx1"/>
                        </a:solidFill>
                        <a:latin typeface="Cambria Math" panose="02040503050406030204" pitchFamily="18" charset="0"/>
                      </a:rPr>
                      <m:t>=0.05</m:t>
                    </m:r>
                  </m:oMath>
                </a14:m>
                <a:r>
                  <a:rPr lang="pl-PL" dirty="0">
                    <a:solidFill>
                      <a:schemeClr val="tx1"/>
                    </a:solidFill>
                  </a:rPr>
                  <a:t>.</a:t>
                </a:r>
              </a:p>
              <a:p>
                <a:pPr>
                  <a:buFont typeface="Wingdings" panose="05000000000000000000" pitchFamily="2" charset="2"/>
                  <a:buChar char="Ø"/>
                </a:pPr>
                <a:r>
                  <a:rPr lang="pl-PL" dirty="0">
                    <a:solidFill>
                      <a:schemeClr val="tx1"/>
                    </a:solidFill>
                  </a:rPr>
                  <a:t>Stąd </a:t>
                </a:r>
                <a14:m>
                  <m:oMath xmlns:m="http://schemas.openxmlformats.org/officeDocument/2006/math">
                    <m:acc>
                      <m:accPr>
                        <m:chr m:val="̃"/>
                        <m:ctrlPr>
                          <a:rPr lang="pl-PL" i="1">
                            <a:solidFill>
                              <a:schemeClr val="tx1"/>
                            </a:solidFill>
                            <a:latin typeface="Cambria Math" panose="02040503050406030204" pitchFamily="18" charset="0"/>
                          </a:rPr>
                        </m:ctrlPr>
                      </m:accPr>
                      <m:e>
                        <m:r>
                          <a:rPr lang="pl-PL" i="1">
                            <a:solidFill>
                              <a:schemeClr val="tx1"/>
                            </a:solidFill>
                            <a:latin typeface="Cambria Math" panose="02040503050406030204" pitchFamily="18" charset="0"/>
                          </a:rPr>
                          <m:t>𝑝</m:t>
                        </m:r>
                      </m:e>
                    </m:acc>
                    <m:r>
                      <a:rPr lang="pl-PL" b="0" i="1" smtClean="0">
                        <a:solidFill>
                          <a:schemeClr val="tx1"/>
                        </a:solidFill>
                        <a:latin typeface="Cambria Math" panose="02040503050406030204" pitchFamily="18" charset="0"/>
                      </a:rPr>
                      <m:t>=0.05</m:t>
                    </m:r>
                  </m:oMath>
                </a14:m>
                <a:r>
                  <a:rPr lang="pl-PL" dirty="0">
                    <a:solidFill>
                      <a:schemeClr val="tx1"/>
                    </a:solidFill>
                  </a:rPr>
                  <a:t>, </a:t>
                </a:r>
                <a14:m>
                  <m:oMath xmlns:m="http://schemas.openxmlformats.org/officeDocument/2006/math">
                    <m:sSub>
                      <m:sSubPr>
                        <m:ctrlPr>
                          <a:rPr lang="pl-PL" i="1">
                            <a:solidFill>
                              <a:schemeClr val="tx1"/>
                            </a:solidFill>
                            <a:latin typeface="Cambria Math" panose="02040503050406030204" pitchFamily="18" charset="0"/>
                          </a:rPr>
                        </m:ctrlPr>
                      </m:sSubPr>
                      <m:e>
                        <m:r>
                          <a:rPr lang="pl-PL" b="0" i="1" smtClean="0">
                            <a:solidFill>
                              <a:schemeClr val="tx1"/>
                            </a:solidFill>
                            <a:latin typeface="Cambria Math" panose="02040503050406030204" pitchFamily="18" charset="0"/>
                          </a:rPr>
                          <m:t>𝑢</m:t>
                        </m:r>
                      </m:e>
                      <m:sub>
                        <m:r>
                          <a:rPr lang="pl-PL" i="1">
                            <a:solidFill>
                              <a:schemeClr val="tx1"/>
                            </a:solidFill>
                            <a:latin typeface="Cambria Math" panose="02040503050406030204" pitchFamily="18" charset="0"/>
                          </a:rPr>
                          <m:t>𝛼</m:t>
                        </m:r>
                      </m:sub>
                    </m:sSub>
                    <m:r>
                      <a:rPr lang="pl-PL" b="0" i="1" smtClean="0">
                        <a:solidFill>
                          <a:schemeClr val="tx1"/>
                        </a:solidFill>
                        <a:latin typeface="Cambria Math" panose="02040503050406030204" pitchFamily="18" charset="0"/>
                      </a:rPr>
                      <m:t>=1.96</m:t>
                    </m:r>
                  </m:oMath>
                </a14:m>
                <a:r>
                  <a:rPr lang="pl-PL" dirty="0">
                    <a:solidFill>
                      <a:schemeClr val="tx1"/>
                    </a:solidFill>
                  </a:rPr>
                  <a:t> oraz przedział Wilsona jest postaci</a:t>
                </a:r>
              </a:p>
              <a:p>
                <a:pPr>
                  <a:buFont typeface="Wingdings" panose="05000000000000000000" pitchFamily="2" charset="2"/>
                  <a:buChar char="Ø"/>
                </a:pPr>
                <a:endParaRPr lang="pl-PL"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pl-PL" sz="2000" b="0" i="1" smtClean="0">
                          <a:solidFill>
                            <a:schemeClr val="tx1"/>
                          </a:solidFill>
                          <a:latin typeface="Cambria Math" panose="02040503050406030204" pitchFamily="18" charset="0"/>
                        </a:rPr>
                        <m:t>𝑝</m:t>
                      </m:r>
                      <m:r>
                        <a:rPr lang="pl-PL" sz="2000" b="0" i="1" smtClean="0">
                          <a:solidFill>
                            <a:schemeClr val="tx1"/>
                          </a:solidFill>
                          <a:latin typeface="Cambria Math" panose="02040503050406030204" pitchFamily="18" charset="0"/>
                        </a:rPr>
                        <m:t>∈ </m:t>
                      </m:r>
                      <m:d>
                        <m:dPr>
                          <m:ctrlPr>
                            <a:rPr lang="pl-PL" sz="2000" b="0" i="1" smtClean="0">
                              <a:solidFill>
                                <a:schemeClr val="tx1"/>
                              </a:solidFill>
                              <a:latin typeface="Cambria Math" panose="02040503050406030204" pitchFamily="18" charset="0"/>
                            </a:rPr>
                          </m:ctrlPr>
                        </m:dPr>
                        <m:e>
                          <m:r>
                            <a:rPr lang="pl-PL" sz="2000" i="1">
                              <a:solidFill>
                                <a:schemeClr val="tx1"/>
                              </a:solidFill>
                              <a:latin typeface="Cambria Math" panose="02040503050406030204" pitchFamily="18" charset="0"/>
                            </a:rPr>
                            <m:t>0.00888</m:t>
                          </m:r>
                          <m:r>
                            <a:rPr lang="pl-PL" sz="2000" b="0" i="1" smtClean="0">
                              <a:solidFill>
                                <a:schemeClr val="tx1"/>
                              </a:solidFill>
                              <a:latin typeface="Cambria Math" panose="02040503050406030204" pitchFamily="18" charset="0"/>
                            </a:rPr>
                            <m:t>,  </m:t>
                          </m:r>
                          <m:r>
                            <a:rPr lang="pl-PL" sz="2000" i="1">
                              <a:solidFill>
                                <a:schemeClr val="tx1"/>
                              </a:solidFill>
                              <a:latin typeface="Cambria Math" panose="02040503050406030204" pitchFamily="18" charset="0"/>
                            </a:rPr>
                            <m:t>0.23613</m:t>
                          </m:r>
                        </m:e>
                      </m:d>
                    </m:oMath>
                  </m:oMathPara>
                </a14:m>
                <a:endParaRPr lang="pl-PL" sz="2000" dirty="0">
                  <a:solidFill>
                    <a:srgbClr val="FF0000"/>
                  </a:solidFill>
                </a:endParaRPr>
              </a:p>
            </p:txBody>
          </p:sp>
        </mc:Choice>
        <mc:Fallback xmlns="">
          <p:sp>
            <p:nvSpPr>
              <p:cNvPr id="3" name="Symbol zastępczy zawartości 2"/>
              <p:cNvSpPr>
                <a:spLocks noGrp="1" noRot="1" noChangeAspect="1" noMove="1" noResize="1" noEditPoints="1" noAdjustHandles="1" noChangeArrowheads="1" noChangeShapeType="1" noTextEdit="1"/>
              </p:cNvSpPr>
              <p:nvPr>
                <p:ph idx="1"/>
              </p:nvPr>
            </p:nvSpPr>
            <p:spPr>
              <a:xfrm>
                <a:off x="126665" y="2132856"/>
                <a:ext cx="8369441" cy="3635121"/>
              </a:xfrm>
              <a:blipFill>
                <a:blip r:embed="rId2"/>
                <a:stretch>
                  <a:fillRect l="-146" t="-1174"/>
                </a:stretch>
              </a:blipFill>
            </p:spPr>
            <p:txBody>
              <a:bodyPr/>
              <a:lstStyle/>
              <a:p>
                <a:r>
                  <a:rPr lang="pl-PL">
                    <a:noFill/>
                  </a:rPr>
                  <a:t> </a:t>
                </a:r>
              </a:p>
            </p:txBody>
          </p:sp>
        </mc:Fallback>
      </mc:AlternateContent>
      <p:sp>
        <p:nvSpPr>
          <p:cNvPr id="4" name="Symbol zastępczy numeru slajdu 3"/>
          <p:cNvSpPr>
            <a:spLocks noGrp="1"/>
          </p:cNvSpPr>
          <p:nvPr>
            <p:ph type="sldNum" sz="quarter" idx="12"/>
          </p:nvPr>
        </p:nvSpPr>
        <p:spPr/>
        <p:txBody>
          <a:bodyPr/>
          <a:lstStyle/>
          <a:p>
            <a:fld id="{F91CD1F4-3528-4247-A959-631B12F6D608}" type="slidenum">
              <a:rPr lang="pl-PL" smtClean="0"/>
              <a:t>35</a:t>
            </a:fld>
            <a:endParaRPr lang="pl-PL"/>
          </a:p>
        </p:txBody>
      </p:sp>
      <p:pic>
        <p:nvPicPr>
          <p:cNvPr id="5" name="Obraz 4">
            <a:extLst>
              <a:ext uri="{FF2B5EF4-FFF2-40B4-BE49-F238E27FC236}">
                <a16:creationId xmlns:a16="http://schemas.microsoft.com/office/drawing/2014/main" id="{C3F53927-62D0-4D5B-A79E-42EC05D2C40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660" t="13333" r="3516" b="43372"/>
          <a:stretch/>
        </p:blipFill>
        <p:spPr>
          <a:xfrm>
            <a:off x="7850239" y="5219903"/>
            <a:ext cx="1033043" cy="540000"/>
          </a:xfrm>
          <a:prstGeom prst="rect">
            <a:avLst/>
          </a:prstGeom>
        </p:spPr>
      </p:pic>
      <p:sp>
        <p:nvSpPr>
          <p:cNvPr id="6" name="pole tekstowe 5">
            <a:extLst>
              <a:ext uri="{FF2B5EF4-FFF2-40B4-BE49-F238E27FC236}">
                <a16:creationId xmlns:a16="http://schemas.microsoft.com/office/drawing/2014/main" id="{82B3791E-B4DB-481D-8E90-537C194ACE70}"/>
              </a:ext>
            </a:extLst>
          </p:cNvPr>
          <p:cNvSpPr txBox="1"/>
          <p:nvPr/>
        </p:nvSpPr>
        <p:spPr>
          <a:xfrm>
            <a:off x="607573" y="6482789"/>
            <a:ext cx="7407626" cy="307777"/>
          </a:xfrm>
          <a:prstGeom prst="rect">
            <a:avLst/>
          </a:prstGeom>
          <a:noFill/>
        </p:spPr>
        <p:txBody>
          <a:bodyPr wrap="square" rtlCol="0">
            <a:spAutoFit/>
          </a:bodyPr>
          <a:lstStyle/>
          <a:p>
            <a:r>
              <a:rPr lang="pl-PL" sz="1400" dirty="0"/>
              <a:t>Źródło: https://en.wikipedia.org/wiki/Binomial_proportion_confidence_interval</a:t>
            </a:r>
          </a:p>
        </p:txBody>
      </p:sp>
    </p:spTree>
    <p:extLst>
      <p:ext uri="{BB962C8B-B14F-4D97-AF65-F5344CB8AC3E}">
        <p14:creationId xmlns:p14="http://schemas.microsoft.com/office/powerpoint/2010/main" val="1359310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700" b="1" dirty="0"/>
              <a:t>Metoda </a:t>
            </a:r>
            <a:r>
              <a:rPr lang="pl-PL" sz="2700" b="1" dirty="0" err="1"/>
              <a:t>Bootstrap</a:t>
            </a:r>
            <a:endParaRPr lang="pl-PL" sz="2700" b="1" dirty="0"/>
          </a:p>
        </p:txBody>
      </p:sp>
      <p:sp>
        <p:nvSpPr>
          <p:cNvPr id="3" name="Symbol zastępczy zawartości 2"/>
          <p:cNvSpPr>
            <a:spLocks noGrp="1"/>
          </p:cNvSpPr>
          <p:nvPr>
            <p:ph idx="1"/>
          </p:nvPr>
        </p:nvSpPr>
        <p:spPr>
          <a:xfrm>
            <a:off x="126665" y="1556792"/>
            <a:ext cx="8369441" cy="4211185"/>
          </a:xfrm>
        </p:spPr>
        <p:txBody>
          <a:bodyPr>
            <a:normAutofit/>
          </a:bodyPr>
          <a:lstStyle/>
          <a:p>
            <a:pPr>
              <a:buFont typeface="Wingdings" panose="05000000000000000000" pitchFamily="2" charset="2"/>
              <a:buChar char="Ø"/>
            </a:pPr>
            <a:r>
              <a:rPr lang="pl-PL" dirty="0">
                <a:solidFill>
                  <a:schemeClr val="tx1"/>
                </a:solidFill>
              </a:rPr>
              <a:t>Można ją wykorzystać do konstruowania przedziału ufności dowolnej statystyki dla dowolnego rozkładu</a:t>
            </a:r>
          </a:p>
          <a:p>
            <a:pPr>
              <a:buFont typeface="Wingdings" panose="05000000000000000000" pitchFamily="2" charset="2"/>
              <a:buChar char="Ø"/>
            </a:pPr>
            <a:r>
              <a:rPr lang="pl-PL" sz="2000" dirty="0">
                <a:solidFill>
                  <a:schemeClr val="tx1"/>
                </a:solidFill>
              </a:rPr>
              <a:t>Opiera się o symulacje a nie zadany wzór</a:t>
            </a:r>
          </a:p>
          <a:p>
            <a:pPr>
              <a:buFont typeface="Wingdings" panose="05000000000000000000" pitchFamily="2" charset="2"/>
              <a:buChar char="Ø"/>
            </a:pPr>
            <a:r>
              <a:rPr lang="pl-PL" sz="2000" dirty="0">
                <a:solidFill>
                  <a:schemeClr val="tx1"/>
                </a:solidFill>
              </a:rPr>
              <a:t>Procedura </a:t>
            </a:r>
            <a:r>
              <a:rPr lang="pl-PL" sz="2000" dirty="0" err="1">
                <a:solidFill>
                  <a:schemeClr val="tx1"/>
                </a:solidFill>
              </a:rPr>
              <a:t>bootstrapu</a:t>
            </a:r>
            <a:r>
              <a:rPr lang="pl-PL" sz="2000" dirty="0">
                <a:solidFill>
                  <a:schemeClr val="tx1"/>
                </a:solidFill>
              </a:rPr>
              <a:t> dla n-elementowego zbioru:</a:t>
            </a:r>
          </a:p>
          <a:p>
            <a:pPr marL="803275" indent="-246063">
              <a:buFont typeface="Arial" panose="020B0604020202020204" pitchFamily="34" charset="0"/>
              <a:buChar char="•"/>
            </a:pPr>
            <a:r>
              <a:rPr lang="pl-PL" sz="2000" dirty="0">
                <a:solidFill>
                  <a:schemeClr val="tx1"/>
                </a:solidFill>
              </a:rPr>
              <a:t>Wylosuj n-elementową próbę ze zwracaniem</a:t>
            </a:r>
          </a:p>
          <a:p>
            <a:pPr marL="803275" indent="-246063">
              <a:buFont typeface="Arial" panose="020B0604020202020204" pitchFamily="34" charset="0"/>
              <a:buChar char="•"/>
            </a:pPr>
            <a:r>
              <a:rPr lang="pl-PL" sz="2000" dirty="0">
                <a:solidFill>
                  <a:schemeClr val="tx1"/>
                </a:solidFill>
              </a:rPr>
              <a:t>Policz żądaną statystykę na tym zbiorze</a:t>
            </a:r>
          </a:p>
          <a:p>
            <a:pPr marL="803275" indent="-246063">
              <a:buFont typeface="Arial" panose="020B0604020202020204" pitchFamily="34" charset="0"/>
              <a:buChar char="•"/>
            </a:pPr>
            <a:r>
              <a:rPr lang="pl-PL" sz="2000" dirty="0">
                <a:solidFill>
                  <a:schemeClr val="tx1"/>
                </a:solidFill>
              </a:rPr>
              <a:t>Powtórz wcześniejsze kroki r-razy</a:t>
            </a:r>
          </a:p>
          <a:p>
            <a:pPr>
              <a:buFont typeface="Wingdings" panose="05000000000000000000" pitchFamily="2" charset="2"/>
              <a:buChar char="Ø"/>
            </a:pPr>
            <a:r>
              <a:rPr lang="pl-PL" sz="2000" dirty="0">
                <a:solidFill>
                  <a:schemeClr val="tx1"/>
                </a:solidFill>
              </a:rPr>
              <a:t>Wyznacz przedział ufności dla zbioru r statystyk wygenerowanych poprzez </a:t>
            </a:r>
            <a:r>
              <a:rPr lang="pl-PL" sz="2000" dirty="0" err="1">
                <a:solidFill>
                  <a:schemeClr val="tx1"/>
                </a:solidFill>
              </a:rPr>
              <a:t>bootstrap</a:t>
            </a:r>
            <a:endParaRPr lang="pl-PL" sz="2000" dirty="0">
              <a:solidFill>
                <a:schemeClr val="tx1"/>
              </a:solidFill>
            </a:endParaRPr>
          </a:p>
        </p:txBody>
      </p:sp>
      <p:sp>
        <p:nvSpPr>
          <p:cNvPr id="4" name="Symbol zastępczy numeru slajdu 3"/>
          <p:cNvSpPr>
            <a:spLocks noGrp="1"/>
          </p:cNvSpPr>
          <p:nvPr>
            <p:ph type="sldNum" sz="quarter" idx="12"/>
          </p:nvPr>
        </p:nvSpPr>
        <p:spPr/>
        <p:txBody>
          <a:bodyPr/>
          <a:lstStyle/>
          <a:p>
            <a:fld id="{F91CD1F4-3528-4247-A959-631B12F6D608}" type="slidenum">
              <a:rPr lang="pl-PL" smtClean="0"/>
              <a:t>36</a:t>
            </a:fld>
            <a:endParaRPr lang="pl-PL"/>
          </a:p>
        </p:txBody>
      </p:sp>
      <p:pic>
        <p:nvPicPr>
          <p:cNvPr id="5" name="Obraz 4">
            <a:extLst>
              <a:ext uri="{FF2B5EF4-FFF2-40B4-BE49-F238E27FC236}">
                <a16:creationId xmlns:a16="http://schemas.microsoft.com/office/drawing/2014/main" id="{C3F53927-62D0-4D5B-A79E-42EC05D2C4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660" t="13333" r="3516" b="43372"/>
          <a:stretch/>
        </p:blipFill>
        <p:spPr>
          <a:xfrm>
            <a:off x="7850239" y="5219903"/>
            <a:ext cx="1033043" cy="540000"/>
          </a:xfrm>
          <a:prstGeom prst="rect">
            <a:avLst/>
          </a:prstGeom>
        </p:spPr>
      </p:pic>
      <p:sp>
        <p:nvSpPr>
          <p:cNvPr id="6" name="pole tekstowe 5">
            <a:extLst>
              <a:ext uri="{FF2B5EF4-FFF2-40B4-BE49-F238E27FC236}">
                <a16:creationId xmlns:a16="http://schemas.microsoft.com/office/drawing/2014/main" id="{82B3791E-B4DB-481D-8E90-537C194ACE70}"/>
              </a:ext>
            </a:extLst>
          </p:cNvPr>
          <p:cNvSpPr txBox="1"/>
          <p:nvPr/>
        </p:nvSpPr>
        <p:spPr>
          <a:xfrm>
            <a:off x="607573" y="6482789"/>
            <a:ext cx="7407626" cy="307777"/>
          </a:xfrm>
          <a:prstGeom prst="rect">
            <a:avLst/>
          </a:prstGeom>
          <a:noFill/>
        </p:spPr>
        <p:txBody>
          <a:bodyPr wrap="square" rtlCol="0">
            <a:spAutoFit/>
          </a:bodyPr>
          <a:lstStyle/>
          <a:p>
            <a:r>
              <a:rPr lang="pl-PL" sz="1400" dirty="0"/>
              <a:t>Źródło: https://en.wikipedia.org/wiki/Binomial_proportion_confidence_interval</a:t>
            </a:r>
          </a:p>
        </p:txBody>
      </p:sp>
    </p:spTree>
    <p:extLst>
      <p:ext uri="{BB962C8B-B14F-4D97-AF65-F5344CB8AC3E}">
        <p14:creationId xmlns:p14="http://schemas.microsoft.com/office/powerpoint/2010/main" val="3865200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700" b="1" dirty="0"/>
              <a:t>Metoda </a:t>
            </a:r>
            <a:r>
              <a:rPr lang="pl-PL" sz="2700" b="1" dirty="0" err="1"/>
              <a:t>Bootstrap</a:t>
            </a:r>
            <a:endParaRPr lang="pl-PL" sz="2700" b="1" dirty="0"/>
          </a:p>
        </p:txBody>
      </p:sp>
      <p:sp>
        <p:nvSpPr>
          <p:cNvPr id="3" name="Symbol zastępczy zawartości 2"/>
          <p:cNvSpPr>
            <a:spLocks noGrp="1"/>
          </p:cNvSpPr>
          <p:nvPr>
            <p:ph idx="1"/>
          </p:nvPr>
        </p:nvSpPr>
        <p:spPr>
          <a:xfrm>
            <a:off x="126665" y="1323408"/>
            <a:ext cx="8369441" cy="683294"/>
          </a:xfrm>
        </p:spPr>
        <p:txBody>
          <a:bodyPr>
            <a:normAutofit/>
          </a:bodyPr>
          <a:lstStyle/>
          <a:p>
            <a:pPr>
              <a:buFont typeface="Wingdings" panose="05000000000000000000" pitchFamily="2" charset="2"/>
              <a:buChar char="Ø"/>
            </a:pPr>
            <a:r>
              <a:rPr lang="pl-PL" dirty="0">
                <a:solidFill>
                  <a:schemeClr val="tx1"/>
                </a:solidFill>
              </a:rPr>
              <a:t>Rozkład normalny na poziomie istotności  0.0695</a:t>
            </a:r>
          </a:p>
        </p:txBody>
      </p:sp>
      <p:sp>
        <p:nvSpPr>
          <p:cNvPr id="4" name="Symbol zastępczy numeru slajdu 3"/>
          <p:cNvSpPr>
            <a:spLocks noGrp="1"/>
          </p:cNvSpPr>
          <p:nvPr>
            <p:ph type="sldNum" sz="quarter" idx="12"/>
          </p:nvPr>
        </p:nvSpPr>
        <p:spPr/>
        <p:txBody>
          <a:bodyPr/>
          <a:lstStyle/>
          <a:p>
            <a:fld id="{F91CD1F4-3528-4247-A959-631B12F6D608}" type="slidenum">
              <a:rPr lang="pl-PL" smtClean="0"/>
              <a:t>37</a:t>
            </a:fld>
            <a:endParaRPr lang="pl-PL"/>
          </a:p>
        </p:txBody>
      </p:sp>
      <p:pic>
        <p:nvPicPr>
          <p:cNvPr id="5" name="Obraz 4">
            <a:extLst>
              <a:ext uri="{FF2B5EF4-FFF2-40B4-BE49-F238E27FC236}">
                <a16:creationId xmlns:a16="http://schemas.microsoft.com/office/drawing/2014/main" id="{C3F53927-62D0-4D5B-A79E-42EC05D2C4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660" t="13333" r="3516" b="43372"/>
          <a:stretch/>
        </p:blipFill>
        <p:spPr>
          <a:xfrm>
            <a:off x="7850239" y="5219903"/>
            <a:ext cx="1033043" cy="540000"/>
          </a:xfrm>
          <a:prstGeom prst="rect">
            <a:avLst/>
          </a:prstGeom>
        </p:spPr>
      </p:pic>
      <p:pic>
        <p:nvPicPr>
          <p:cNvPr id="7" name="Obraz 6">
            <a:extLst>
              <a:ext uri="{FF2B5EF4-FFF2-40B4-BE49-F238E27FC236}">
                <a16:creationId xmlns:a16="http://schemas.microsoft.com/office/drawing/2014/main" id="{99DEB24E-8E5D-4333-87A0-3088AB3BC3B5}"/>
              </a:ext>
            </a:extLst>
          </p:cNvPr>
          <p:cNvPicPr>
            <a:picLocks noChangeAspect="1"/>
          </p:cNvPicPr>
          <p:nvPr/>
        </p:nvPicPr>
        <p:blipFill>
          <a:blip r:embed="rId3"/>
          <a:stretch>
            <a:fillRect/>
          </a:stretch>
        </p:blipFill>
        <p:spPr>
          <a:xfrm>
            <a:off x="691747" y="1674465"/>
            <a:ext cx="7923627" cy="5183535"/>
          </a:xfrm>
          <a:prstGeom prst="rect">
            <a:avLst/>
          </a:prstGeom>
        </p:spPr>
      </p:pic>
    </p:spTree>
    <p:extLst>
      <p:ext uri="{BB962C8B-B14F-4D97-AF65-F5344CB8AC3E}">
        <p14:creationId xmlns:p14="http://schemas.microsoft.com/office/powerpoint/2010/main" val="4097474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700" b="1" dirty="0"/>
              <a:t>Metoda </a:t>
            </a:r>
            <a:r>
              <a:rPr lang="pl-PL" sz="2700" b="1" dirty="0" err="1"/>
              <a:t>Bootstrap</a:t>
            </a:r>
            <a:endParaRPr lang="pl-PL" sz="2700" b="1" dirty="0"/>
          </a:p>
        </p:txBody>
      </p:sp>
      <p:sp>
        <p:nvSpPr>
          <p:cNvPr id="3" name="Symbol zastępczy zawartości 2"/>
          <p:cNvSpPr>
            <a:spLocks noGrp="1"/>
          </p:cNvSpPr>
          <p:nvPr>
            <p:ph idx="1"/>
          </p:nvPr>
        </p:nvSpPr>
        <p:spPr>
          <a:xfrm>
            <a:off x="126665" y="1323408"/>
            <a:ext cx="8369441" cy="683294"/>
          </a:xfrm>
        </p:spPr>
        <p:txBody>
          <a:bodyPr>
            <a:normAutofit/>
          </a:bodyPr>
          <a:lstStyle/>
          <a:p>
            <a:pPr>
              <a:buFont typeface="Wingdings" panose="05000000000000000000" pitchFamily="2" charset="2"/>
              <a:buChar char="Ø"/>
            </a:pPr>
            <a:r>
              <a:rPr lang="pl-PL" dirty="0">
                <a:solidFill>
                  <a:schemeClr val="tx1"/>
                </a:solidFill>
              </a:rPr>
              <a:t>Rozkład normalny na poziomie istotności  0.821</a:t>
            </a:r>
          </a:p>
        </p:txBody>
      </p:sp>
      <p:sp>
        <p:nvSpPr>
          <p:cNvPr id="4" name="Symbol zastępczy numeru slajdu 3"/>
          <p:cNvSpPr>
            <a:spLocks noGrp="1"/>
          </p:cNvSpPr>
          <p:nvPr>
            <p:ph type="sldNum" sz="quarter" idx="12"/>
          </p:nvPr>
        </p:nvSpPr>
        <p:spPr/>
        <p:txBody>
          <a:bodyPr/>
          <a:lstStyle/>
          <a:p>
            <a:fld id="{F91CD1F4-3528-4247-A959-631B12F6D608}" type="slidenum">
              <a:rPr lang="pl-PL" smtClean="0"/>
              <a:t>38</a:t>
            </a:fld>
            <a:endParaRPr lang="pl-PL"/>
          </a:p>
        </p:txBody>
      </p:sp>
      <p:pic>
        <p:nvPicPr>
          <p:cNvPr id="5" name="Obraz 4">
            <a:extLst>
              <a:ext uri="{FF2B5EF4-FFF2-40B4-BE49-F238E27FC236}">
                <a16:creationId xmlns:a16="http://schemas.microsoft.com/office/drawing/2014/main" id="{C3F53927-62D0-4D5B-A79E-42EC05D2C4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660" t="13333" r="3516" b="43372"/>
          <a:stretch/>
        </p:blipFill>
        <p:spPr>
          <a:xfrm>
            <a:off x="7850239" y="5219903"/>
            <a:ext cx="1033043" cy="540000"/>
          </a:xfrm>
          <a:prstGeom prst="rect">
            <a:avLst/>
          </a:prstGeom>
        </p:spPr>
      </p:pic>
      <p:pic>
        <p:nvPicPr>
          <p:cNvPr id="8" name="Obraz 7">
            <a:extLst>
              <a:ext uri="{FF2B5EF4-FFF2-40B4-BE49-F238E27FC236}">
                <a16:creationId xmlns:a16="http://schemas.microsoft.com/office/drawing/2014/main" id="{6BAA3FB9-1FFB-48BB-AD73-84832EEC0833}"/>
              </a:ext>
            </a:extLst>
          </p:cNvPr>
          <p:cNvPicPr>
            <a:picLocks noChangeAspect="1"/>
          </p:cNvPicPr>
          <p:nvPr/>
        </p:nvPicPr>
        <p:blipFill>
          <a:blip r:embed="rId3"/>
          <a:stretch>
            <a:fillRect/>
          </a:stretch>
        </p:blipFill>
        <p:spPr>
          <a:xfrm>
            <a:off x="827585" y="1686140"/>
            <a:ext cx="7848872" cy="5134631"/>
          </a:xfrm>
          <a:prstGeom prst="rect">
            <a:avLst/>
          </a:prstGeom>
        </p:spPr>
      </p:pic>
    </p:spTree>
    <p:extLst>
      <p:ext uri="{BB962C8B-B14F-4D97-AF65-F5344CB8AC3E}">
        <p14:creationId xmlns:p14="http://schemas.microsoft.com/office/powerpoint/2010/main" val="33262836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700" b="1" dirty="0"/>
              <a:t>Przydatne funkcje w R</a:t>
            </a:r>
          </a:p>
        </p:txBody>
      </p:sp>
      <p:sp>
        <p:nvSpPr>
          <p:cNvPr id="3" name="Symbol zastępczy zawartości 2"/>
          <p:cNvSpPr>
            <a:spLocks noGrp="1"/>
          </p:cNvSpPr>
          <p:nvPr>
            <p:ph idx="1"/>
          </p:nvPr>
        </p:nvSpPr>
        <p:spPr>
          <a:xfrm>
            <a:off x="126665" y="1323407"/>
            <a:ext cx="8369441" cy="4717955"/>
          </a:xfrm>
        </p:spPr>
        <p:txBody>
          <a:bodyPr>
            <a:normAutofit/>
          </a:bodyPr>
          <a:lstStyle/>
          <a:p>
            <a:pPr>
              <a:buFont typeface="Wingdings" panose="05000000000000000000" pitchFamily="2" charset="2"/>
              <a:buChar char="Ø"/>
            </a:pPr>
            <a:r>
              <a:rPr lang="pl-PL" dirty="0" err="1">
                <a:solidFill>
                  <a:schemeClr val="tx1"/>
                </a:solidFill>
              </a:rPr>
              <a:t>mean</a:t>
            </a:r>
            <a:r>
              <a:rPr lang="pl-PL" dirty="0">
                <a:solidFill>
                  <a:schemeClr val="tx1"/>
                </a:solidFill>
              </a:rPr>
              <a:t>() – średnia arytmetyczna</a:t>
            </a:r>
          </a:p>
          <a:p>
            <a:pPr>
              <a:buFont typeface="Wingdings" panose="05000000000000000000" pitchFamily="2" charset="2"/>
              <a:buChar char="Ø"/>
            </a:pPr>
            <a:r>
              <a:rPr lang="pl-PL" dirty="0" err="1">
                <a:solidFill>
                  <a:schemeClr val="tx1"/>
                </a:solidFill>
              </a:rPr>
              <a:t>sd</a:t>
            </a:r>
            <a:r>
              <a:rPr lang="pl-PL" dirty="0">
                <a:solidFill>
                  <a:schemeClr val="tx1"/>
                </a:solidFill>
              </a:rPr>
              <a:t>() – odchylenie standardowe</a:t>
            </a:r>
          </a:p>
          <a:p>
            <a:pPr>
              <a:buFont typeface="Wingdings" panose="05000000000000000000" pitchFamily="2" charset="2"/>
              <a:buChar char="Ø"/>
            </a:pPr>
            <a:endParaRPr lang="pl-PL" dirty="0">
              <a:solidFill>
                <a:schemeClr val="tx1"/>
              </a:solidFill>
            </a:endParaRPr>
          </a:p>
          <a:p>
            <a:pPr>
              <a:buFont typeface="Wingdings" panose="05000000000000000000" pitchFamily="2" charset="2"/>
              <a:buChar char="Ø"/>
            </a:pPr>
            <a:r>
              <a:rPr lang="pl-PL" dirty="0" err="1">
                <a:solidFill>
                  <a:schemeClr val="tx1"/>
                </a:solidFill>
              </a:rPr>
              <a:t>qnorm</a:t>
            </a:r>
            <a:r>
              <a:rPr lang="pl-PL" dirty="0">
                <a:solidFill>
                  <a:schemeClr val="tx1"/>
                </a:solidFill>
              </a:rPr>
              <a:t>() - </a:t>
            </a:r>
            <a:r>
              <a:rPr lang="pl-PL" dirty="0" err="1">
                <a:solidFill>
                  <a:schemeClr val="tx1"/>
                </a:solidFill>
              </a:rPr>
              <a:t>kwantyl</a:t>
            </a:r>
            <a:r>
              <a:rPr lang="pl-PL" dirty="0">
                <a:solidFill>
                  <a:schemeClr val="tx1"/>
                </a:solidFill>
              </a:rPr>
              <a:t> rzędu p standardowego rozkładu normalnego</a:t>
            </a:r>
          </a:p>
          <a:p>
            <a:pPr>
              <a:buFont typeface="Wingdings" panose="05000000000000000000" pitchFamily="2" charset="2"/>
              <a:buChar char="Ø"/>
            </a:pPr>
            <a:r>
              <a:rPr lang="pl-PL" dirty="0" err="1">
                <a:solidFill>
                  <a:schemeClr val="tx1"/>
                </a:solidFill>
              </a:rPr>
              <a:t>qchisq</a:t>
            </a:r>
            <a:r>
              <a:rPr lang="pl-PL" dirty="0">
                <a:solidFill>
                  <a:schemeClr val="tx1"/>
                </a:solidFill>
              </a:rPr>
              <a:t>() - </a:t>
            </a:r>
            <a:r>
              <a:rPr lang="pl-PL" dirty="0" err="1">
                <a:solidFill>
                  <a:schemeClr val="tx1"/>
                </a:solidFill>
              </a:rPr>
              <a:t>kwantyl</a:t>
            </a:r>
            <a:r>
              <a:rPr lang="pl-PL" dirty="0">
                <a:solidFill>
                  <a:schemeClr val="tx1"/>
                </a:solidFill>
              </a:rPr>
              <a:t> rzędu p rozkładu chi2</a:t>
            </a:r>
          </a:p>
          <a:p>
            <a:pPr>
              <a:buFont typeface="Wingdings" panose="05000000000000000000" pitchFamily="2" charset="2"/>
              <a:buChar char="Ø"/>
            </a:pPr>
            <a:r>
              <a:rPr lang="pl-PL" dirty="0" err="1">
                <a:solidFill>
                  <a:schemeClr val="tx1"/>
                </a:solidFill>
              </a:rPr>
              <a:t>qt</a:t>
            </a:r>
            <a:r>
              <a:rPr lang="pl-PL" dirty="0">
                <a:solidFill>
                  <a:schemeClr val="tx1"/>
                </a:solidFill>
              </a:rPr>
              <a:t>() - </a:t>
            </a:r>
            <a:r>
              <a:rPr lang="pl-PL" dirty="0" err="1">
                <a:solidFill>
                  <a:schemeClr val="tx1"/>
                </a:solidFill>
              </a:rPr>
              <a:t>kwantyl</a:t>
            </a:r>
            <a:r>
              <a:rPr lang="pl-PL" dirty="0">
                <a:solidFill>
                  <a:schemeClr val="tx1"/>
                </a:solidFill>
              </a:rPr>
              <a:t> rzędu p rozkładu t-Studenta</a:t>
            </a:r>
          </a:p>
          <a:p>
            <a:pPr>
              <a:buFont typeface="Wingdings" panose="05000000000000000000" pitchFamily="2" charset="2"/>
              <a:buChar char="Ø"/>
            </a:pPr>
            <a:r>
              <a:rPr lang="pl-PL" dirty="0" err="1">
                <a:solidFill>
                  <a:schemeClr val="tx1"/>
                </a:solidFill>
              </a:rPr>
              <a:t>qf</a:t>
            </a:r>
            <a:r>
              <a:rPr lang="pl-PL" dirty="0">
                <a:solidFill>
                  <a:schemeClr val="tx1"/>
                </a:solidFill>
              </a:rPr>
              <a:t>() - </a:t>
            </a:r>
            <a:r>
              <a:rPr lang="pl-PL" dirty="0" err="1">
                <a:solidFill>
                  <a:schemeClr val="tx1"/>
                </a:solidFill>
              </a:rPr>
              <a:t>kwantyl</a:t>
            </a:r>
            <a:r>
              <a:rPr lang="pl-PL" dirty="0">
                <a:solidFill>
                  <a:schemeClr val="tx1"/>
                </a:solidFill>
              </a:rPr>
              <a:t> rzędu p rozkładu F</a:t>
            </a:r>
          </a:p>
          <a:p>
            <a:pPr>
              <a:buFont typeface="Wingdings" panose="05000000000000000000" pitchFamily="2" charset="2"/>
              <a:buChar char="Ø"/>
            </a:pPr>
            <a:endParaRPr lang="pl-PL" dirty="0">
              <a:solidFill>
                <a:schemeClr val="tx1"/>
              </a:solidFill>
            </a:endParaRPr>
          </a:p>
        </p:txBody>
      </p:sp>
      <p:sp>
        <p:nvSpPr>
          <p:cNvPr id="4" name="Symbol zastępczy numeru slajdu 3"/>
          <p:cNvSpPr>
            <a:spLocks noGrp="1"/>
          </p:cNvSpPr>
          <p:nvPr>
            <p:ph type="sldNum" sz="quarter" idx="12"/>
          </p:nvPr>
        </p:nvSpPr>
        <p:spPr/>
        <p:txBody>
          <a:bodyPr/>
          <a:lstStyle/>
          <a:p>
            <a:fld id="{F91CD1F4-3528-4247-A959-631B12F6D608}" type="slidenum">
              <a:rPr lang="pl-PL" smtClean="0"/>
              <a:t>39</a:t>
            </a:fld>
            <a:endParaRPr lang="pl-PL"/>
          </a:p>
        </p:txBody>
      </p:sp>
      <p:pic>
        <p:nvPicPr>
          <p:cNvPr id="5" name="Obraz 4">
            <a:extLst>
              <a:ext uri="{FF2B5EF4-FFF2-40B4-BE49-F238E27FC236}">
                <a16:creationId xmlns:a16="http://schemas.microsoft.com/office/drawing/2014/main" id="{C3F53927-62D0-4D5B-A79E-42EC05D2C4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660" t="13333" r="3516" b="43372"/>
          <a:stretch/>
        </p:blipFill>
        <p:spPr>
          <a:xfrm>
            <a:off x="7850239" y="5219903"/>
            <a:ext cx="1033043" cy="540000"/>
          </a:xfrm>
          <a:prstGeom prst="rect">
            <a:avLst/>
          </a:prstGeom>
        </p:spPr>
      </p:pic>
    </p:spTree>
    <p:extLst>
      <p:ext uri="{BB962C8B-B14F-4D97-AF65-F5344CB8AC3E}">
        <p14:creationId xmlns:p14="http://schemas.microsoft.com/office/powerpoint/2010/main" val="323497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ED63519-FEF3-4741-85DB-6236606A73FE}"/>
              </a:ext>
            </a:extLst>
          </p:cNvPr>
          <p:cNvSpPr>
            <a:spLocks noGrp="1"/>
          </p:cNvSpPr>
          <p:nvPr>
            <p:ph type="title"/>
          </p:nvPr>
        </p:nvSpPr>
        <p:spPr/>
        <p:txBody>
          <a:bodyPr/>
          <a:lstStyle/>
          <a:p>
            <a:r>
              <a:rPr lang="pl-PL" dirty="0"/>
              <a:t>Estymacje parametryczne</a:t>
            </a:r>
          </a:p>
        </p:txBody>
      </p:sp>
      <p:sp>
        <p:nvSpPr>
          <p:cNvPr id="3" name="Symbol zastępczy tekstu 2">
            <a:extLst>
              <a:ext uri="{FF2B5EF4-FFF2-40B4-BE49-F238E27FC236}">
                <a16:creationId xmlns:a16="http://schemas.microsoft.com/office/drawing/2014/main" id="{95A8344E-6DEE-42EF-AC08-F6C6AF745005}"/>
              </a:ext>
            </a:extLst>
          </p:cNvPr>
          <p:cNvSpPr>
            <a:spLocks noGrp="1"/>
          </p:cNvSpPr>
          <p:nvPr>
            <p:ph type="body" sz="half" idx="1"/>
          </p:nvPr>
        </p:nvSpPr>
        <p:spPr>
          <a:xfrm>
            <a:off x="457200" y="1196752"/>
            <a:ext cx="7211144" cy="5204048"/>
          </a:xfrm>
        </p:spPr>
        <p:txBody>
          <a:bodyPr>
            <a:normAutofit/>
          </a:bodyPr>
          <a:lstStyle/>
          <a:p>
            <a:pPr>
              <a:lnSpc>
                <a:spcPct val="150000"/>
              </a:lnSpc>
            </a:pPr>
            <a:endParaRPr lang="pl-PL" dirty="0">
              <a:solidFill>
                <a:schemeClr val="tx1"/>
              </a:solidFill>
              <a:cs typeface="Arial" pitchFamily="34" charset="0"/>
            </a:endParaRPr>
          </a:p>
          <a:p>
            <a:pPr>
              <a:lnSpc>
                <a:spcPct val="150000"/>
              </a:lnSpc>
              <a:buFont typeface="Wingdings" panose="05000000000000000000" pitchFamily="2" charset="2"/>
              <a:buChar char="Ø"/>
            </a:pPr>
            <a:r>
              <a:rPr lang="pl-PL" b="1" dirty="0">
                <a:solidFill>
                  <a:schemeClr val="tx1"/>
                </a:solidFill>
                <a:cs typeface="Arial" pitchFamily="34" charset="0"/>
              </a:rPr>
              <a:t>Estymacja punktowa, która sprowadza się do wyznaczenia liczby   </a:t>
            </a:r>
            <a:br>
              <a:rPr lang="pl-PL" b="1" dirty="0">
                <a:solidFill>
                  <a:schemeClr val="tx1"/>
                </a:solidFill>
                <a:cs typeface="Arial" pitchFamily="34" charset="0"/>
              </a:rPr>
            </a:br>
            <a:r>
              <a:rPr lang="pl-PL" dirty="0">
                <a:solidFill>
                  <a:schemeClr val="tx1"/>
                </a:solidFill>
                <a:cs typeface="Arial" pitchFamily="34" charset="0"/>
              </a:rPr>
              <a:t>(a</a:t>
            </a:r>
            <a:r>
              <a:rPr lang="pl-PL" b="1" dirty="0">
                <a:solidFill>
                  <a:schemeClr val="tx1"/>
                </a:solidFill>
                <a:cs typeface="Arial" pitchFamily="34" charset="0"/>
              </a:rPr>
              <a:t> </a:t>
            </a:r>
            <a:r>
              <a:rPr lang="pl-PL" dirty="0">
                <a:solidFill>
                  <a:schemeClr val="tx1"/>
                </a:solidFill>
                <a:cs typeface="Arial" pitchFamily="34" charset="0"/>
              </a:rPr>
              <a:t>właściwie funkcji liczbowej), która uwzględniając wyniki próby najlepiej przybliża (zgodnie z przyjętymi kryteriami) interesujący nas parametr. Podstawowym narzędziem estymacji punktowej jest estymator.</a:t>
            </a:r>
          </a:p>
          <a:p>
            <a:pPr>
              <a:lnSpc>
                <a:spcPct val="150000"/>
              </a:lnSpc>
              <a:buFont typeface="Wingdings" panose="05000000000000000000" pitchFamily="2" charset="2"/>
              <a:buChar char="Ø"/>
            </a:pPr>
            <a:r>
              <a:rPr lang="pl-PL" b="1" dirty="0">
                <a:solidFill>
                  <a:schemeClr val="tx1"/>
                </a:solidFill>
                <a:cs typeface="Arial" pitchFamily="34" charset="0"/>
              </a:rPr>
              <a:t>Estymacja przedziałowa, która polega na wyznaczeniu przedziałów liczbowych</a:t>
            </a:r>
            <a:r>
              <a:rPr lang="pl-PL" dirty="0">
                <a:solidFill>
                  <a:schemeClr val="tx1"/>
                </a:solidFill>
                <a:cs typeface="Arial" pitchFamily="34" charset="0"/>
              </a:rPr>
              <a:t>, w których możemy oczekiwać, że z odpowiednim prawdopodobieństwem (bliskim jedności) znajdzie się wartość interesującego nas parametru.</a:t>
            </a:r>
          </a:p>
          <a:p>
            <a:endParaRPr lang="pl-PL" dirty="0">
              <a:solidFill>
                <a:schemeClr val="tx1"/>
              </a:solidFill>
            </a:endParaRPr>
          </a:p>
        </p:txBody>
      </p:sp>
      <p:sp>
        <p:nvSpPr>
          <p:cNvPr id="6" name="Symbol zastępczy numeru slajdu 5">
            <a:extLst>
              <a:ext uri="{FF2B5EF4-FFF2-40B4-BE49-F238E27FC236}">
                <a16:creationId xmlns:a16="http://schemas.microsoft.com/office/drawing/2014/main" id="{0604485A-5069-4F75-B053-D202FC82D53F}"/>
              </a:ext>
            </a:extLst>
          </p:cNvPr>
          <p:cNvSpPr>
            <a:spLocks noGrp="1"/>
          </p:cNvSpPr>
          <p:nvPr>
            <p:ph type="sldNum" sz="quarter" idx="11"/>
          </p:nvPr>
        </p:nvSpPr>
        <p:spPr/>
        <p:txBody>
          <a:bodyPr/>
          <a:lstStyle/>
          <a:p>
            <a:fld id="{DBCA605C-C72D-4B44-8DE4-2A0270D723F6}" type="slidenum">
              <a:rPr lang="pl-PL" altLang="pl-PL" smtClean="0"/>
              <a:pPr/>
              <a:t>4</a:t>
            </a:fld>
            <a:endParaRPr lang="pl-PL" altLang="pl-PL"/>
          </a:p>
        </p:txBody>
      </p:sp>
    </p:spTree>
    <p:extLst>
      <p:ext uri="{BB962C8B-B14F-4D97-AF65-F5344CB8AC3E}">
        <p14:creationId xmlns:p14="http://schemas.microsoft.com/office/powerpoint/2010/main" val="23298255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56404" y="1205842"/>
            <a:ext cx="8185605" cy="502031"/>
          </a:xfrm>
        </p:spPr>
        <p:txBody>
          <a:bodyPr>
            <a:noAutofit/>
          </a:bodyPr>
          <a:lstStyle/>
          <a:p>
            <a:pPr algn="ctr"/>
            <a:r>
              <a:rPr lang="pl-PL" b="1" dirty="0"/>
              <a:t>Bibliografia</a:t>
            </a:r>
          </a:p>
        </p:txBody>
      </p:sp>
      <p:sp>
        <p:nvSpPr>
          <p:cNvPr id="3" name="Symbol zastępczy zawartości 2"/>
          <p:cNvSpPr>
            <a:spLocks noGrp="1"/>
          </p:cNvSpPr>
          <p:nvPr>
            <p:ph idx="1"/>
          </p:nvPr>
        </p:nvSpPr>
        <p:spPr>
          <a:xfrm>
            <a:off x="556404" y="2370947"/>
            <a:ext cx="8022566" cy="3017520"/>
          </a:xfrm>
        </p:spPr>
        <p:txBody>
          <a:bodyPr>
            <a:normAutofit/>
          </a:bodyPr>
          <a:lstStyle/>
          <a:p>
            <a:pPr>
              <a:lnSpc>
                <a:spcPct val="120000"/>
              </a:lnSpc>
              <a:buFont typeface="+mj-lt"/>
              <a:buAutoNum type="arabicPeriod"/>
            </a:pPr>
            <a:r>
              <a:rPr lang="pl-PL" dirty="0">
                <a:latin typeface="+mj-lt"/>
              </a:rPr>
              <a:t>P. Pusz, L. Zaręba, </a:t>
            </a:r>
            <a:r>
              <a:rPr lang="pl-PL" i="1" dirty="0">
                <a:latin typeface="+mj-lt"/>
              </a:rPr>
              <a:t>Elementy statystyki</a:t>
            </a:r>
            <a:r>
              <a:rPr lang="pl-PL" dirty="0">
                <a:latin typeface="+mj-lt"/>
              </a:rPr>
              <a:t>, Wydawnictwo Oświatowe FOSZE, wyd. I, Rzeszów 2006.</a:t>
            </a:r>
          </a:p>
          <a:p>
            <a:pPr>
              <a:lnSpc>
                <a:spcPct val="120000"/>
              </a:lnSpc>
              <a:buFont typeface="+mj-lt"/>
              <a:buAutoNum type="arabicPeriod"/>
            </a:pPr>
            <a:r>
              <a:rPr lang="pl-PL" dirty="0">
                <a:latin typeface="+mj-lt"/>
              </a:rPr>
              <a:t>A. Snarska, Statystyka, Ekonometria, Prognozowanie, Wydawnictwo Placet, wyd. I, Warszawa 2005</a:t>
            </a:r>
          </a:p>
        </p:txBody>
      </p:sp>
      <p:sp>
        <p:nvSpPr>
          <p:cNvPr id="4" name="Symbol zastępczy numeru slajdu 3"/>
          <p:cNvSpPr>
            <a:spLocks noGrp="1"/>
          </p:cNvSpPr>
          <p:nvPr>
            <p:ph type="sldNum" sz="quarter" idx="12"/>
          </p:nvPr>
        </p:nvSpPr>
        <p:spPr>
          <a:xfrm>
            <a:off x="6439415" y="5726907"/>
            <a:ext cx="2057400" cy="273844"/>
          </a:xfrm>
        </p:spPr>
        <p:txBody>
          <a:bodyPr/>
          <a:lstStyle/>
          <a:p>
            <a:fld id="{F91CD1F4-3528-4247-A959-631B12F6D608}" type="slidenum">
              <a:rPr lang="pl-PL" smtClean="0"/>
              <a:t>40</a:t>
            </a:fld>
            <a:endParaRPr lang="pl-PL" dirty="0"/>
          </a:p>
        </p:txBody>
      </p:sp>
    </p:spTree>
    <p:extLst>
      <p:ext uri="{BB962C8B-B14F-4D97-AF65-F5344CB8AC3E}">
        <p14:creationId xmlns:p14="http://schemas.microsoft.com/office/powerpoint/2010/main" val="26242535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normAutofit fontScale="92500" lnSpcReduction="20000"/>
          </a:bodyPr>
          <a:lstStyle/>
          <a:p>
            <a:r>
              <a:rPr lang="pl-PL" dirty="0">
                <a:latin typeface="+mj-lt"/>
                <a:hlinkClick r:id="rId2"/>
              </a:rPr>
              <a:t>http://www.statystyka-zadania.pl/przedzial-ufnosci-dla-sredniej/</a:t>
            </a:r>
            <a:endParaRPr lang="pl-PL" dirty="0">
              <a:latin typeface="+mj-lt"/>
            </a:endParaRPr>
          </a:p>
          <a:p>
            <a:r>
              <a:rPr lang="pl-PL" dirty="0">
                <a:latin typeface="+mj-lt"/>
                <a:hlinkClick r:id="rId3"/>
              </a:rPr>
              <a:t>http://docplayer.pl/58313929-Rachunek-prawdopodobienstwa-i-statystyka-matematyczna-estymacja-przedzialowa-parametrow-strukturalnych-zbiorowosci-generalnej.html</a:t>
            </a:r>
            <a:endParaRPr lang="pl-PL" dirty="0">
              <a:latin typeface="+mj-lt"/>
            </a:endParaRPr>
          </a:p>
          <a:p>
            <a:r>
              <a:rPr lang="pl-PL" dirty="0">
                <a:latin typeface="+mj-lt"/>
                <a:hlinkClick r:id="rId4"/>
              </a:rPr>
              <a:t>http://lublin.stat.gov.pl/gfx/lublin/userfiles/_public/sigma_kwadrat/weryfikacja_hipotez_statystycznych_.pdf</a:t>
            </a:r>
            <a:endParaRPr lang="pl-PL" dirty="0">
              <a:latin typeface="+mj-lt"/>
            </a:endParaRPr>
          </a:p>
          <a:p>
            <a:r>
              <a:rPr lang="pl-PL" dirty="0">
                <a:latin typeface="+mj-lt"/>
                <a:hlinkClick r:id="rId5"/>
              </a:rPr>
              <a:t>http://prac.im.pwr.edu.pl/~zak/wyklad8_tekst.pdf</a:t>
            </a:r>
            <a:endParaRPr lang="pl-PL" dirty="0">
              <a:latin typeface="+mj-lt"/>
            </a:endParaRPr>
          </a:p>
          <a:p>
            <a:r>
              <a:rPr lang="pl-PL" dirty="0">
                <a:latin typeface="+mj-lt"/>
                <a:hlinkClick r:id="rId6"/>
              </a:rPr>
              <a:t>http://docplayer.pl/29289915-Statystyka-matematyczna-testowanie-hipotez-i-estymacja-parametrow-wroclaw-r.html</a:t>
            </a:r>
            <a:endParaRPr lang="pl-PL" dirty="0">
              <a:latin typeface="+mj-lt"/>
            </a:endParaRPr>
          </a:p>
          <a:p>
            <a:r>
              <a:rPr lang="pl-PL" dirty="0">
                <a:latin typeface="+mj-lt"/>
                <a:hlinkClick r:id="rId7" action="ppaction://hlinkfile"/>
              </a:rPr>
              <a:t>docplayer.pl/47442774-Wyklad-10-estymacja-przedzialowa-przedzialy-ufnosci-dla-sredn.html</a:t>
            </a:r>
            <a:endParaRPr lang="pl-PL" dirty="0">
              <a:latin typeface="+mj-lt"/>
            </a:endParaRPr>
          </a:p>
          <a:p>
            <a:endParaRPr lang="pl-PL" dirty="0"/>
          </a:p>
          <a:p>
            <a:endParaRPr lang="pl-PL" dirty="0"/>
          </a:p>
        </p:txBody>
      </p:sp>
      <p:sp>
        <p:nvSpPr>
          <p:cNvPr id="4" name="Symbol zastępczy numeru slajdu 3"/>
          <p:cNvSpPr>
            <a:spLocks noGrp="1"/>
          </p:cNvSpPr>
          <p:nvPr>
            <p:ph type="sldNum" sz="quarter" idx="12"/>
          </p:nvPr>
        </p:nvSpPr>
        <p:spPr>
          <a:xfrm>
            <a:off x="6457950" y="5680119"/>
            <a:ext cx="2057400" cy="273844"/>
          </a:xfrm>
        </p:spPr>
        <p:txBody>
          <a:bodyPr/>
          <a:lstStyle/>
          <a:p>
            <a:fld id="{F91CD1F4-3528-4247-A959-631B12F6D608}" type="slidenum">
              <a:rPr lang="pl-PL" smtClean="0"/>
              <a:t>41</a:t>
            </a:fld>
            <a:endParaRPr lang="pl-PL" dirty="0"/>
          </a:p>
        </p:txBody>
      </p:sp>
      <p:pic>
        <p:nvPicPr>
          <p:cNvPr id="5" name="Obraz 4"/>
          <p:cNvPicPr>
            <a:picLocks noChangeAspect="1"/>
          </p:cNvPicPr>
          <p:nvPr/>
        </p:nvPicPr>
        <p:blipFill rotWithShape="1">
          <a:blip r:embed="rId8" cstate="print">
            <a:extLst>
              <a:ext uri="{28A0092B-C50C-407E-A947-70E740481C1C}">
                <a14:useLocalDpi xmlns:a14="http://schemas.microsoft.com/office/drawing/2010/main" val="0"/>
              </a:ext>
            </a:extLst>
          </a:blip>
          <a:srcRect l="13660" t="13333" r="3516" b="43372"/>
          <a:stretch/>
        </p:blipFill>
        <p:spPr>
          <a:xfrm>
            <a:off x="7850239" y="5219903"/>
            <a:ext cx="1033043" cy="540000"/>
          </a:xfrm>
          <a:prstGeom prst="rect">
            <a:avLst/>
          </a:prstGeom>
        </p:spPr>
      </p:pic>
      <p:sp>
        <p:nvSpPr>
          <p:cNvPr id="6" name="Tytuł 1"/>
          <p:cNvSpPr>
            <a:spLocks noGrp="1"/>
          </p:cNvSpPr>
          <p:nvPr>
            <p:ph type="title"/>
          </p:nvPr>
        </p:nvSpPr>
        <p:spPr>
          <a:xfrm>
            <a:off x="556404" y="1065733"/>
            <a:ext cx="8185605" cy="502031"/>
          </a:xfrm>
        </p:spPr>
        <p:txBody>
          <a:bodyPr>
            <a:noAutofit/>
          </a:bodyPr>
          <a:lstStyle/>
          <a:p>
            <a:pPr algn="ctr"/>
            <a:r>
              <a:rPr lang="pl-PL" b="1" dirty="0"/>
              <a:t>Bibliografia</a:t>
            </a:r>
          </a:p>
        </p:txBody>
      </p:sp>
    </p:spTree>
    <p:extLst>
      <p:ext uri="{BB962C8B-B14F-4D97-AF65-F5344CB8AC3E}">
        <p14:creationId xmlns:p14="http://schemas.microsoft.com/office/powerpoint/2010/main" val="36737041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a:xfrm>
            <a:off x="2738567" y="5653683"/>
            <a:ext cx="2057400" cy="273844"/>
          </a:xfrm>
        </p:spPr>
        <p:txBody>
          <a:bodyPr/>
          <a:lstStyle/>
          <a:p>
            <a:pPr defTabSz="685800" fontAlgn="auto">
              <a:spcBef>
                <a:spcPts val="0"/>
              </a:spcBef>
              <a:spcAft>
                <a:spcPts val="0"/>
              </a:spcAft>
              <a:defRPr/>
            </a:pPr>
            <a:fld id="{F91CD1F4-3528-4247-A959-631B12F6D608}" type="slidenum">
              <a:rPr lang="pl-PL">
                <a:solidFill>
                  <a:prstClr val="black">
                    <a:tint val="75000"/>
                  </a:prstClr>
                </a:solidFill>
                <a:latin typeface="Calibri" panose="020F0502020204030204"/>
              </a:rPr>
              <a:pPr defTabSz="685800" fontAlgn="auto">
                <a:spcBef>
                  <a:spcPts val="0"/>
                </a:spcBef>
                <a:spcAft>
                  <a:spcPts val="0"/>
                </a:spcAft>
                <a:defRPr/>
              </a:pPr>
              <a:t>42</a:t>
            </a:fld>
            <a:endParaRPr lang="pl-PL" dirty="0">
              <a:solidFill>
                <a:prstClr val="black">
                  <a:tint val="75000"/>
                </a:prstClr>
              </a:solidFill>
              <a:latin typeface="Calibri" panose="020F0502020204030204"/>
            </a:endParaRPr>
          </a:p>
        </p:txBody>
      </p:sp>
      <p:sp>
        <p:nvSpPr>
          <p:cNvPr id="3" name="Symbol zastępczy zawartości 2"/>
          <p:cNvSpPr>
            <a:spLocks noGrp="1"/>
          </p:cNvSpPr>
          <p:nvPr>
            <p:ph idx="4294967295"/>
          </p:nvPr>
        </p:nvSpPr>
        <p:spPr>
          <a:xfrm>
            <a:off x="822959" y="1982034"/>
            <a:ext cx="7543800" cy="3017044"/>
          </a:xfrm>
        </p:spPr>
        <p:txBody>
          <a:bodyPr>
            <a:normAutofit/>
          </a:bodyPr>
          <a:lstStyle/>
          <a:p>
            <a:pPr algn="just"/>
            <a:r>
              <a:rPr lang="pl-PL" dirty="0">
                <a:latin typeface="+mj-lt"/>
              </a:rPr>
              <a:t>Z populacji studentów Bydgoszczy wylosowano  400 osób którym zadano pytanie czy palą papierosy. Stwierdzono, że 160 badanych osób systematycznie albo sporadycznie pali papierosy. Przyjmując współczynnik ufności 0,98 zbudować przedział ufności dla nieznanego odsetka palących studentów w Bydgoszczy. </a:t>
            </a:r>
          </a:p>
        </p:txBody>
      </p:sp>
      <p:sp>
        <p:nvSpPr>
          <p:cNvPr id="7" name="Tytuł 1"/>
          <p:cNvSpPr>
            <a:spLocks noGrp="1"/>
          </p:cNvSpPr>
          <p:nvPr>
            <p:ph type="title" idx="4294967295"/>
          </p:nvPr>
        </p:nvSpPr>
        <p:spPr>
          <a:xfrm>
            <a:off x="1225222" y="1075102"/>
            <a:ext cx="6133268" cy="473869"/>
          </a:xfrm>
        </p:spPr>
        <p:txBody>
          <a:bodyPr>
            <a:normAutofit/>
          </a:bodyPr>
          <a:lstStyle/>
          <a:p>
            <a:pPr algn="ctr"/>
            <a:r>
              <a:rPr lang="pl-PL" sz="2400" b="1" dirty="0">
                <a:ea typeface="+mn-ea"/>
                <a:cs typeface="+mn-cs"/>
              </a:rPr>
              <a:t>Przedział ufności dla frakcji - przykład</a:t>
            </a:r>
          </a:p>
        </p:txBody>
      </p:sp>
      <p:pic>
        <p:nvPicPr>
          <p:cNvPr id="8" name="Obraz 7"/>
          <p:cNvPicPr>
            <a:picLocks noChangeAspect="1"/>
          </p:cNvPicPr>
          <p:nvPr/>
        </p:nvPicPr>
        <p:blipFill rotWithShape="1">
          <a:blip r:embed="rId2" cstate="print">
            <a:extLst>
              <a:ext uri="{28A0092B-C50C-407E-A947-70E740481C1C}">
                <a14:useLocalDpi xmlns:a14="http://schemas.microsoft.com/office/drawing/2010/main" val="0"/>
              </a:ext>
            </a:extLst>
          </a:blip>
          <a:srcRect l="13660" t="13333" r="3516" b="43372"/>
          <a:stretch/>
        </p:blipFill>
        <p:spPr>
          <a:xfrm>
            <a:off x="7850239" y="5219903"/>
            <a:ext cx="1033043" cy="540000"/>
          </a:xfrm>
          <a:prstGeom prst="rect">
            <a:avLst/>
          </a:prstGeom>
        </p:spPr>
      </p:pic>
      <p:sp>
        <p:nvSpPr>
          <p:cNvPr id="9" name="Symbol zastępczy numeru slajdu 3"/>
          <p:cNvSpPr txBox="1">
            <a:spLocks/>
          </p:cNvSpPr>
          <p:nvPr/>
        </p:nvSpPr>
        <p:spPr>
          <a:xfrm>
            <a:off x="6439415" y="5652966"/>
            <a:ext cx="2057400" cy="273844"/>
          </a:xfrm>
          <a:prstGeom prst="rect">
            <a:avLst/>
          </a:prstGeom>
        </p:spPr>
        <p:txBody>
          <a:bodyPr vert="horz" lIns="68580" tIns="34290" rIns="68580" bIns="3429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auto">
              <a:spcBef>
                <a:spcPts val="0"/>
              </a:spcBef>
              <a:spcAft>
                <a:spcPts val="0"/>
              </a:spcAft>
              <a:defRPr/>
            </a:pPr>
            <a:r>
              <a:rPr lang="pl-PL" sz="900" dirty="0">
                <a:solidFill>
                  <a:prstClr val="black">
                    <a:tint val="75000"/>
                  </a:prstClr>
                </a:solidFill>
                <a:latin typeface="Calibri" panose="020F0502020204030204"/>
              </a:rPr>
              <a:t>14</a:t>
            </a:r>
          </a:p>
        </p:txBody>
      </p:sp>
    </p:spTree>
    <p:extLst>
      <p:ext uri="{BB962C8B-B14F-4D97-AF65-F5344CB8AC3E}">
        <p14:creationId xmlns:p14="http://schemas.microsoft.com/office/powerpoint/2010/main" val="3062409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CB7AF1F-6DD4-4B74-8B19-124CFC61BD91}"/>
              </a:ext>
            </a:extLst>
          </p:cNvPr>
          <p:cNvSpPr>
            <a:spLocks noGrp="1"/>
          </p:cNvSpPr>
          <p:nvPr>
            <p:ph type="title"/>
          </p:nvPr>
        </p:nvSpPr>
        <p:spPr/>
        <p:txBody>
          <a:bodyPr/>
          <a:lstStyle/>
          <a:p>
            <a:r>
              <a:rPr lang="pl-PL" dirty="0"/>
              <a:t>Estymacja przedziałowa</a:t>
            </a:r>
          </a:p>
        </p:txBody>
      </p:sp>
      <p:sp>
        <p:nvSpPr>
          <p:cNvPr id="3" name="Symbol zastępczy tekstu 2">
            <a:extLst>
              <a:ext uri="{FF2B5EF4-FFF2-40B4-BE49-F238E27FC236}">
                <a16:creationId xmlns:a16="http://schemas.microsoft.com/office/drawing/2014/main" id="{CC7B27E4-A563-491B-B961-8A5A5DFE6771}"/>
              </a:ext>
            </a:extLst>
          </p:cNvPr>
          <p:cNvSpPr>
            <a:spLocks noGrp="1"/>
          </p:cNvSpPr>
          <p:nvPr>
            <p:ph type="body" sz="half" idx="1"/>
          </p:nvPr>
        </p:nvSpPr>
        <p:spPr>
          <a:xfrm>
            <a:off x="457200" y="1981200"/>
            <a:ext cx="6995120" cy="3886200"/>
          </a:xfrm>
        </p:spPr>
        <p:txBody>
          <a:bodyPr>
            <a:normAutofit/>
          </a:bodyPr>
          <a:lstStyle/>
          <a:p>
            <a:pPr>
              <a:lnSpc>
                <a:spcPct val="150000"/>
              </a:lnSpc>
            </a:pPr>
            <a:r>
              <a:rPr lang="pl-PL" b="1" dirty="0">
                <a:solidFill>
                  <a:schemeClr val="tx1"/>
                </a:solidFill>
              </a:rPr>
              <a:t>Estymacja przedziałowa</a:t>
            </a:r>
            <a:r>
              <a:rPr lang="pl-PL" dirty="0">
                <a:solidFill>
                  <a:schemeClr val="tx1"/>
                </a:solidFill>
              </a:rPr>
              <a:t> to jedna z metod statystycznych służąca do oszacowania parametrów rozkładu zmiennej losowej w populacji generalnej. Wynikiem oszacowania jest tutaj </a:t>
            </a:r>
            <a:r>
              <a:rPr lang="pl-PL" b="1" dirty="0">
                <a:solidFill>
                  <a:schemeClr val="tx1"/>
                </a:solidFill>
              </a:rPr>
              <a:t>pewien przedział</a:t>
            </a:r>
            <a:r>
              <a:rPr lang="pl-PL" dirty="0">
                <a:solidFill>
                  <a:schemeClr val="tx1"/>
                </a:solidFill>
              </a:rPr>
              <a:t>, który z określonym z góry prawdopodobieństwem (bliskim jedności), będzie zawierał nieznaną, prawdziwą wartość szacowanego parametru </a:t>
            </a:r>
            <a:r>
              <a:rPr lang="el-GR" dirty="0">
                <a:solidFill>
                  <a:schemeClr val="tx1"/>
                </a:solidFill>
              </a:rPr>
              <a:t>θ </a:t>
            </a:r>
            <a:r>
              <a:rPr lang="pl-PL" dirty="0">
                <a:solidFill>
                  <a:schemeClr val="tx1"/>
                </a:solidFill>
              </a:rPr>
              <a:t>z populacji generalnej. </a:t>
            </a:r>
          </a:p>
          <a:p>
            <a:pPr>
              <a:lnSpc>
                <a:spcPct val="150000"/>
              </a:lnSpc>
            </a:pPr>
            <a:r>
              <a:rPr lang="pl-PL" dirty="0">
                <a:solidFill>
                  <a:schemeClr val="tx1"/>
                </a:solidFill>
              </a:rPr>
              <a:t>Poszukiwany przedział nazywany jest </a:t>
            </a:r>
            <a:r>
              <a:rPr lang="pl-PL" b="1" dirty="0">
                <a:solidFill>
                  <a:schemeClr val="tx1"/>
                </a:solidFill>
              </a:rPr>
              <a:t>przedziałem ufności</a:t>
            </a:r>
            <a:endParaRPr lang="pl-PL" dirty="0"/>
          </a:p>
        </p:txBody>
      </p:sp>
      <p:sp>
        <p:nvSpPr>
          <p:cNvPr id="6" name="Symbol zastępczy numeru slajdu 5">
            <a:extLst>
              <a:ext uri="{FF2B5EF4-FFF2-40B4-BE49-F238E27FC236}">
                <a16:creationId xmlns:a16="http://schemas.microsoft.com/office/drawing/2014/main" id="{A12F355C-875B-4091-9CB3-2C8F0841D573}"/>
              </a:ext>
            </a:extLst>
          </p:cNvPr>
          <p:cNvSpPr>
            <a:spLocks noGrp="1"/>
          </p:cNvSpPr>
          <p:nvPr>
            <p:ph type="sldNum" sz="quarter" idx="11"/>
          </p:nvPr>
        </p:nvSpPr>
        <p:spPr/>
        <p:txBody>
          <a:bodyPr/>
          <a:lstStyle/>
          <a:p>
            <a:fld id="{DBCA605C-C72D-4B44-8DE4-2A0270D723F6}" type="slidenum">
              <a:rPr lang="pl-PL" altLang="pl-PL" smtClean="0"/>
              <a:pPr/>
              <a:t>5</a:t>
            </a:fld>
            <a:endParaRPr lang="pl-PL" altLang="pl-PL"/>
          </a:p>
        </p:txBody>
      </p:sp>
    </p:spTree>
    <p:extLst>
      <p:ext uri="{BB962C8B-B14F-4D97-AF65-F5344CB8AC3E}">
        <p14:creationId xmlns:p14="http://schemas.microsoft.com/office/powerpoint/2010/main" val="3165523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2E9410F-688F-42CC-925B-0646A09C03BB}"/>
              </a:ext>
            </a:extLst>
          </p:cNvPr>
          <p:cNvSpPr>
            <a:spLocks noGrp="1"/>
          </p:cNvSpPr>
          <p:nvPr>
            <p:ph type="title"/>
          </p:nvPr>
        </p:nvSpPr>
        <p:spPr/>
        <p:txBody>
          <a:bodyPr/>
          <a:lstStyle/>
          <a:p>
            <a:r>
              <a:rPr lang="pl-PL" dirty="0"/>
              <a:t>Współczynnik ufności a poziom istotności </a:t>
            </a:r>
          </a:p>
        </p:txBody>
      </p:sp>
      <p:sp>
        <p:nvSpPr>
          <p:cNvPr id="3" name="Symbol zastępczy tekstu 2">
            <a:extLst>
              <a:ext uri="{FF2B5EF4-FFF2-40B4-BE49-F238E27FC236}">
                <a16:creationId xmlns:a16="http://schemas.microsoft.com/office/drawing/2014/main" id="{9416FAD7-9A2B-463A-A421-14722E27E869}"/>
              </a:ext>
            </a:extLst>
          </p:cNvPr>
          <p:cNvSpPr>
            <a:spLocks noGrp="1"/>
          </p:cNvSpPr>
          <p:nvPr>
            <p:ph type="body" sz="half" idx="1"/>
          </p:nvPr>
        </p:nvSpPr>
        <p:spPr>
          <a:xfrm>
            <a:off x="457200" y="1981200"/>
            <a:ext cx="7067128" cy="4419600"/>
          </a:xfrm>
        </p:spPr>
        <p:txBody>
          <a:bodyPr>
            <a:normAutofit/>
          </a:bodyPr>
          <a:lstStyle/>
          <a:p>
            <a:pPr algn="just">
              <a:lnSpc>
                <a:spcPct val="120000"/>
              </a:lnSpc>
            </a:pPr>
            <a:r>
              <a:rPr lang="pl-PL" dirty="0">
                <a:solidFill>
                  <a:schemeClr val="tx1"/>
                </a:solidFill>
              </a:rPr>
              <a:t>Prawdopodobieństwo, z którym chcemy poznać prawdziwe położenie wybranych parametrów statystycznych nazywane jest </a:t>
            </a:r>
            <a:r>
              <a:rPr lang="pl-PL" b="1" dirty="0">
                <a:solidFill>
                  <a:schemeClr val="tx1"/>
                </a:solidFill>
              </a:rPr>
              <a:t>współczynnikiem ufności </a:t>
            </a:r>
            <a:r>
              <a:rPr lang="pl-PL" dirty="0">
                <a:solidFill>
                  <a:schemeClr val="tx1"/>
                </a:solidFill>
              </a:rPr>
              <a:t>i oznaczane przez </a:t>
            </a:r>
            <a:r>
              <a:rPr lang="pl-PL" b="1" dirty="0">
                <a:solidFill>
                  <a:schemeClr val="tx1"/>
                </a:solidFill>
              </a:rPr>
              <a:t>1–</a:t>
            </a:r>
            <a:r>
              <a:rPr lang="el-GR" b="1" dirty="0">
                <a:solidFill>
                  <a:schemeClr val="tx1"/>
                </a:solidFill>
              </a:rPr>
              <a:t>α</a:t>
            </a:r>
            <a:r>
              <a:rPr lang="pl-PL" b="1" dirty="0">
                <a:solidFill>
                  <a:schemeClr val="tx1"/>
                </a:solidFill>
              </a:rPr>
              <a:t>  </a:t>
            </a:r>
            <a:r>
              <a:rPr lang="pl-PL" dirty="0">
                <a:solidFill>
                  <a:schemeClr val="tx1"/>
                </a:solidFill>
              </a:rPr>
              <a:t>(0&lt;</a:t>
            </a:r>
            <a:r>
              <a:rPr lang="el-GR" dirty="0">
                <a:solidFill>
                  <a:schemeClr val="tx1"/>
                </a:solidFill>
              </a:rPr>
              <a:t> α </a:t>
            </a:r>
            <a:r>
              <a:rPr lang="pl-PL" dirty="0">
                <a:solidFill>
                  <a:schemeClr val="tx1"/>
                </a:solidFill>
              </a:rPr>
              <a:t>&lt;1). </a:t>
            </a:r>
          </a:p>
          <a:p>
            <a:pPr algn="just">
              <a:lnSpc>
                <a:spcPct val="100000"/>
              </a:lnSpc>
            </a:pPr>
            <a:r>
              <a:rPr lang="pl-PL" dirty="0">
                <a:solidFill>
                  <a:schemeClr val="tx1"/>
                </a:solidFill>
              </a:rPr>
              <a:t>Samo </a:t>
            </a:r>
            <a:r>
              <a:rPr lang="pl-PL" b="1" dirty="0">
                <a:solidFill>
                  <a:schemeClr val="tx1"/>
                </a:solidFill>
              </a:rPr>
              <a:t>α</a:t>
            </a:r>
            <a:r>
              <a:rPr lang="pl-PL" dirty="0">
                <a:solidFill>
                  <a:schemeClr val="tx1"/>
                </a:solidFill>
              </a:rPr>
              <a:t> (tzw. </a:t>
            </a:r>
            <a:r>
              <a:rPr lang="pl-PL" b="1" dirty="0">
                <a:solidFill>
                  <a:schemeClr val="tx1"/>
                </a:solidFill>
              </a:rPr>
              <a:t>poziom istotności</a:t>
            </a:r>
            <a:r>
              <a:rPr lang="pl-PL" dirty="0">
                <a:solidFill>
                  <a:schemeClr val="tx1"/>
                </a:solidFill>
              </a:rPr>
              <a:t>) określa maksymalne ryzyko błędu jakie jesteśmy skłonni zaakceptować. Wybór jego wartości zależy od badacza, natury problemu i od tego jak dokładnie chce on weryfikować swoje hipotezy.</a:t>
            </a:r>
          </a:p>
          <a:p>
            <a:pPr algn="just">
              <a:lnSpc>
                <a:spcPct val="100000"/>
              </a:lnSpc>
            </a:pPr>
            <a:r>
              <a:rPr lang="pl-PL" dirty="0">
                <a:solidFill>
                  <a:schemeClr val="tx1"/>
                </a:solidFill>
              </a:rPr>
              <a:t>Najczęściej przyjmuje się arbitralnie α = 0.05; 0.01 lub 0.001 (stąd wartości współczynnika ufności (1–</a:t>
            </a:r>
            <a:r>
              <a:rPr lang="el-GR" dirty="0">
                <a:solidFill>
                  <a:schemeClr val="tx1"/>
                </a:solidFill>
              </a:rPr>
              <a:t>α</a:t>
            </a:r>
            <a:r>
              <a:rPr lang="pl-PL" dirty="0">
                <a:solidFill>
                  <a:schemeClr val="tx1"/>
                </a:solidFill>
              </a:rPr>
              <a:t>) są w praktyce odpowiednio równe: 0.95; 0.99 lub 0.999). </a:t>
            </a:r>
          </a:p>
          <a:p>
            <a:endParaRPr lang="pl-PL" dirty="0"/>
          </a:p>
        </p:txBody>
      </p:sp>
      <p:sp>
        <p:nvSpPr>
          <p:cNvPr id="6" name="Symbol zastępczy numeru slajdu 5">
            <a:extLst>
              <a:ext uri="{FF2B5EF4-FFF2-40B4-BE49-F238E27FC236}">
                <a16:creationId xmlns:a16="http://schemas.microsoft.com/office/drawing/2014/main" id="{8A62BC36-9DDF-4131-AA2B-279437934DE8}"/>
              </a:ext>
            </a:extLst>
          </p:cNvPr>
          <p:cNvSpPr>
            <a:spLocks noGrp="1"/>
          </p:cNvSpPr>
          <p:nvPr>
            <p:ph type="sldNum" sz="quarter" idx="11"/>
          </p:nvPr>
        </p:nvSpPr>
        <p:spPr/>
        <p:txBody>
          <a:bodyPr/>
          <a:lstStyle/>
          <a:p>
            <a:fld id="{DBCA605C-C72D-4B44-8DE4-2A0270D723F6}" type="slidenum">
              <a:rPr lang="pl-PL" altLang="pl-PL" smtClean="0"/>
              <a:pPr/>
              <a:t>6</a:t>
            </a:fld>
            <a:endParaRPr lang="pl-PL" altLang="pl-PL"/>
          </a:p>
        </p:txBody>
      </p:sp>
    </p:spTree>
    <p:extLst>
      <p:ext uri="{BB962C8B-B14F-4D97-AF65-F5344CB8AC3E}">
        <p14:creationId xmlns:p14="http://schemas.microsoft.com/office/powerpoint/2010/main" val="3020163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2E9410F-688F-42CC-925B-0646A09C03BB}"/>
              </a:ext>
            </a:extLst>
          </p:cNvPr>
          <p:cNvSpPr>
            <a:spLocks noGrp="1"/>
          </p:cNvSpPr>
          <p:nvPr>
            <p:ph type="title"/>
          </p:nvPr>
        </p:nvSpPr>
        <p:spPr/>
        <p:txBody>
          <a:bodyPr/>
          <a:lstStyle/>
          <a:p>
            <a:r>
              <a:rPr lang="pl-PL" dirty="0"/>
              <a:t>Budowa przedziałów ufności </a:t>
            </a:r>
          </a:p>
        </p:txBody>
      </p:sp>
      <mc:AlternateContent xmlns:mc="http://schemas.openxmlformats.org/markup-compatibility/2006" xmlns:a14="http://schemas.microsoft.com/office/drawing/2010/main">
        <mc:Choice Requires="a14">
          <p:sp>
            <p:nvSpPr>
              <p:cNvPr id="3" name="Symbol zastępczy tekstu 2">
                <a:extLst>
                  <a:ext uri="{FF2B5EF4-FFF2-40B4-BE49-F238E27FC236}">
                    <a16:creationId xmlns:a16="http://schemas.microsoft.com/office/drawing/2014/main" id="{9416FAD7-9A2B-463A-A421-14722E27E869}"/>
                  </a:ext>
                </a:extLst>
              </p:cNvPr>
              <p:cNvSpPr>
                <a:spLocks noGrp="1"/>
              </p:cNvSpPr>
              <p:nvPr>
                <p:ph type="body" sz="half" idx="1"/>
              </p:nvPr>
            </p:nvSpPr>
            <p:spPr>
              <a:xfrm>
                <a:off x="447119" y="1342794"/>
                <a:ext cx="7067128" cy="5184576"/>
              </a:xfrm>
            </p:spPr>
            <p:txBody>
              <a:bodyPr>
                <a:normAutofit/>
              </a:bodyPr>
              <a:lstStyle/>
              <a:p>
                <a:pPr algn="just">
                  <a:lnSpc>
                    <a:spcPct val="120000"/>
                  </a:lnSpc>
                </a:pPr>
                <a:r>
                  <a:rPr lang="pl-PL" dirty="0">
                    <a:solidFill>
                      <a:schemeClr val="tx1"/>
                    </a:solidFill>
                  </a:rPr>
                  <a:t>Konstrukcję przedziałów ufności zapoczątkował Jerzy </a:t>
                </a:r>
                <a:r>
                  <a:rPr lang="pl-PL" dirty="0" err="1">
                    <a:solidFill>
                      <a:schemeClr val="tx1"/>
                    </a:solidFill>
                  </a:rPr>
                  <a:t>Spława-Neyman</a:t>
                </a:r>
                <a:r>
                  <a:rPr lang="pl-PL" dirty="0">
                    <a:solidFill>
                      <a:schemeClr val="tx1"/>
                    </a:solidFill>
                  </a:rPr>
                  <a:t>. Jego pomysł opiera się o następujące spostrzeżenia:</a:t>
                </a:r>
              </a:p>
              <a:p>
                <a:pPr marL="534988" indent="-161925" algn="just">
                  <a:lnSpc>
                    <a:spcPct val="120000"/>
                  </a:lnSpc>
                  <a:buFont typeface="Arial" panose="020B0604020202020204" pitchFamily="34" charset="0"/>
                  <a:buChar char="•"/>
                </a:pPr>
                <a:r>
                  <a:rPr lang="pl-PL" dirty="0">
                    <a:solidFill>
                      <a:schemeClr val="tx1"/>
                    </a:solidFill>
                  </a:rPr>
                  <a:t>Jeżeli </a:t>
                </a:r>
                <a14:m>
                  <m:oMath xmlns:m="http://schemas.openxmlformats.org/officeDocument/2006/math">
                    <m:sSub>
                      <m:sSubPr>
                        <m:ctrlPr>
                          <a:rPr lang="pl-PL" b="0" i="1" dirty="0" smtClean="0">
                            <a:solidFill>
                              <a:schemeClr val="tx1"/>
                            </a:solidFill>
                            <a:latin typeface="Cambria Math" panose="02040503050406030204" pitchFamily="18" charset="0"/>
                          </a:rPr>
                        </m:ctrlPr>
                      </m:sSubPr>
                      <m:e>
                        <m:r>
                          <m:rPr>
                            <m:sty m:val="p"/>
                          </m:rPr>
                          <a:rPr lang="pl-PL" b="0" i="0" dirty="0" smtClean="0">
                            <a:solidFill>
                              <a:schemeClr val="tx1"/>
                            </a:solidFill>
                            <a:latin typeface="Cambria Math" panose="02040503050406030204" pitchFamily="18" charset="0"/>
                          </a:rPr>
                          <m:t>X</m:t>
                        </m:r>
                      </m:e>
                      <m:sub>
                        <m:r>
                          <a:rPr lang="pl-PL" b="0" i="0" dirty="0" smtClean="0">
                            <a:solidFill>
                              <a:schemeClr val="tx1"/>
                            </a:solidFill>
                            <a:latin typeface="Cambria Math" panose="02040503050406030204" pitchFamily="18" charset="0"/>
                          </a:rPr>
                          <m:t>1</m:t>
                        </m:r>
                      </m:sub>
                    </m:sSub>
                    <m:r>
                      <a:rPr lang="pl-PL" b="0" i="0" dirty="0" smtClean="0">
                        <a:solidFill>
                          <a:schemeClr val="tx1"/>
                        </a:solidFill>
                        <a:latin typeface="Cambria Math" panose="02040503050406030204" pitchFamily="18" charset="0"/>
                      </a:rPr>
                      <m:t>,…,</m:t>
                    </m:r>
                    <m:sSub>
                      <m:sSubPr>
                        <m:ctrlPr>
                          <a:rPr lang="pl-PL" b="0" i="1" dirty="0" smtClean="0">
                            <a:solidFill>
                              <a:schemeClr val="tx1"/>
                            </a:solidFill>
                            <a:latin typeface="Cambria Math" panose="02040503050406030204" pitchFamily="18" charset="0"/>
                          </a:rPr>
                        </m:ctrlPr>
                      </m:sSubPr>
                      <m:e>
                        <m:r>
                          <m:rPr>
                            <m:sty m:val="p"/>
                          </m:rPr>
                          <a:rPr lang="pl-PL" b="0" i="0" dirty="0" smtClean="0">
                            <a:solidFill>
                              <a:schemeClr val="tx1"/>
                            </a:solidFill>
                            <a:latin typeface="Cambria Math" panose="02040503050406030204" pitchFamily="18" charset="0"/>
                          </a:rPr>
                          <m:t>X</m:t>
                        </m:r>
                      </m:e>
                      <m:sub>
                        <m:r>
                          <m:rPr>
                            <m:sty m:val="p"/>
                          </m:rPr>
                          <a:rPr lang="pl-PL" b="0" i="0" dirty="0" smtClean="0">
                            <a:solidFill>
                              <a:schemeClr val="tx1"/>
                            </a:solidFill>
                            <a:latin typeface="Cambria Math" panose="02040503050406030204" pitchFamily="18" charset="0"/>
                          </a:rPr>
                          <m:t>n</m:t>
                        </m:r>
                      </m:sub>
                    </m:sSub>
                  </m:oMath>
                </a14:m>
                <a:r>
                  <a:rPr lang="pl-PL" dirty="0">
                    <a:solidFill>
                      <a:schemeClr val="tx1"/>
                    </a:solidFill>
                  </a:rPr>
                  <a:t> są niezależnymi zmiennymi losowymi o rozkładzie normalnym, to dowolna ich kombinacja liniowa ma również rozkład normalny</a:t>
                </a:r>
              </a:p>
              <a:p>
                <a:pPr marL="534988" indent="-161925" algn="just">
                  <a:lnSpc>
                    <a:spcPct val="120000"/>
                  </a:lnSpc>
                  <a:buFont typeface="Arial" panose="020B0604020202020204" pitchFamily="34" charset="0"/>
                  <a:buChar char="•"/>
                </a:pPr>
                <a:r>
                  <a:rPr lang="pl-PL" dirty="0">
                    <a:solidFill>
                      <a:schemeClr val="tx1"/>
                    </a:solidFill>
                  </a:rPr>
                  <a:t>Jeżeli </a:t>
                </a:r>
                <a14:m>
                  <m:oMath xmlns:m="http://schemas.openxmlformats.org/officeDocument/2006/math">
                    <m:sSub>
                      <m:sSubPr>
                        <m:ctrlPr>
                          <a:rPr lang="pl-PL" i="1" dirty="0">
                            <a:solidFill>
                              <a:schemeClr val="tx1"/>
                            </a:solidFill>
                            <a:latin typeface="Cambria Math" panose="02040503050406030204" pitchFamily="18" charset="0"/>
                          </a:rPr>
                        </m:ctrlPr>
                      </m:sSubPr>
                      <m:e>
                        <m:r>
                          <m:rPr>
                            <m:sty m:val="p"/>
                          </m:rPr>
                          <a:rPr lang="pl-PL" dirty="0">
                            <a:solidFill>
                              <a:schemeClr val="tx1"/>
                            </a:solidFill>
                            <a:latin typeface="Cambria Math" panose="02040503050406030204" pitchFamily="18" charset="0"/>
                          </a:rPr>
                          <m:t>X</m:t>
                        </m:r>
                      </m:e>
                      <m:sub>
                        <m:r>
                          <a:rPr lang="pl-PL" dirty="0">
                            <a:solidFill>
                              <a:schemeClr val="tx1"/>
                            </a:solidFill>
                            <a:latin typeface="Cambria Math" panose="02040503050406030204" pitchFamily="18" charset="0"/>
                          </a:rPr>
                          <m:t> </m:t>
                        </m:r>
                      </m:sub>
                    </m:sSub>
                    <m:r>
                      <a:rPr lang="pl-PL" i="1" dirty="0">
                        <a:solidFill>
                          <a:schemeClr val="tx1"/>
                        </a:solidFill>
                        <a:latin typeface="Cambria Math" panose="02040503050406030204" pitchFamily="18" charset="0"/>
                      </a:rPr>
                      <m:t>~</m:t>
                    </m:r>
                    <m:r>
                      <a:rPr lang="pl-PL" i="1" dirty="0">
                        <a:solidFill>
                          <a:schemeClr val="tx1"/>
                        </a:solidFill>
                        <a:latin typeface="Cambria Math" panose="02040503050406030204" pitchFamily="18" charset="0"/>
                      </a:rPr>
                      <m:t>𝑁</m:t>
                    </m:r>
                    <m:r>
                      <a:rPr lang="pl-PL" i="1" dirty="0">
                        <a:solidFill>
                          <a:schemeClr val="tx1"/>
                        </a:solidFill>
                        <a:latin typeface="Cambria Math" panose="02040503050406030204" pitchFamily="18" charset="0"/>
                      </a:rPr>
                      <m:t>(</m:t>
                    </m:r>
                    <m:r>
                      <a:rPr lang="el-GR" i="1" dirty="0">
                        <a:solidFill>
                          <a:schemeClr val="tx1"/>
                        </a:solidFill>
                        <a:latin typeface="Cambria Math" panose="02040503050406030204" pitchFamily="18" charset="0"/>
                      </a:rPr>
                      <m:t>𝜇</m:t>
                    </m:r>
                    <m:r>
                      <a:rPr lang="pl-PL" i="1" dirty="0">
                        <a:solidFill>
                          <a:schemeClr val="tx1"/>
                        </a:solidFill>
                        <a:latin typeface="Cambria Math" panose="02040503050406030204" pitchFamily="18" charset="0"/>
                      </a:rPr>
                      <m:t>,</m:t>
                    </m:r>
                    <m:r>
                      <a:rPr lang="el-GR" i="1" dirty="0">
                        <a:solidFill>
                          <a:schemeClr val="tx1"/>
                        </a:solidFill>
                        <a:latin typeface="Cambria Math" panose="02040503050406030204" pitchFamily="18" charset="0"/>
                      </a:rPr>
                      <m:t>𝜎</m:t>
                    </m:r>
                    <m:r>
                      <a:rPr lang="pl-PL" i="1" dirty="0">
                        <a:solidFill>
                          <a:schemeClr val="tx1"/>
                        </a:solidFill>
                        <a:latin typeface="Cambria Math" panose="02040503050406030204" pitchFamily="18" charset="0"/>
                      </a:rPr>
                      <m:t>)</m:t>
                    </m:r>
                  </m:oMath>
                </a14:m>
                <a:r>
                  <a:rPr lang="pl-PL" dirty="0">
                    <a:solidFill>
                      <a:schemeClr val="tx1"/>
                    </a:solidFill>
                  </a:rPr>
                  <a:t>, to funkcja </a:t>
                </a:r>
              </a:p>
              <a:p>
                <a:pPr marL="373063" indent="0" algn="ctr">
                  <a:lnSpc>
                    <a:spcPct val="120000"/>
                  </a:lnSpc>
                  <a:buNone/>
                </a:pPr>
                <a14:m>
                  <m:oMathPara xmlns:m="http://schemas.openxmlformats.org/officeDocument/2006/math">
                    <m:oMathParaPr>
                      <m:jc m:val="centerGroup"/>
                    </m:oMathParaPr>
                    <m:oMath xmlns:m="http://schemas.openxmlformats.org/officeDocument/2006/math">
                      <m:r>
                        <m:rPr>
                          <m:sty m:val="p"/>
                        </m:rPr>
                        <a:rPr lang="pl-PL" dirty="0">
                          <a:solidFill>
                            <a:schemeClr val="tx1"/>
                          </a:solidFill>
                          <a:latin typeface="Cambria Math" panose="02040503050406030204" pitchFamily="18" charset="0"/>
                        </a:rPr>
                        <m:t>Z</m:t>
                      </m:r>
                      <m:r>
                        <a:rPr lang="pl-PL" dirty="0">
                          <a:solidFill>
                            <a:schemeClr val="tx1"/>
                          </a:solidFill>
                          <a:latin typeface="Cambria Math" panose="02040503050406030204" pitchFamily="18" charset="0"/>
                        </a:rPr>
                        <m:t>=</m:t>
                      </m:r>
                      <m:f>
                        <m:fPr>
                          <m:ctrlPr>
                            <a:rPr lang="pl-PL" i="1" dirty="0">
                              <a:solidFill>
                                <a:schemeClr val="tx1"/>
                              </a:solidFill>
                              <a:latin typeface="Cambria Math" panose="02040503050406030204" pitchFamily="18" charset="0"/>
                            </a:rPr>
                          </m:ctrlPr>
                        </m:fPr>
                        <m:num>
                          <m:r>
                            <m:rPr>
                              <m:sty m:val="p"/>
                            </m:rPr>
                            <a:rPr lang="pl-PL" dirty="0">
                              <a:solidFill>
                                <a:schemeClr val="tx1"/>
                              </a:solidFill>
                              <a:latin typeface="Cambria Math" panose="02040503050406030204" pitchFamily="18" charset="0"/>
                            </a:rPr>
                            <m:t>X</m:t>
                          </m:r>
                          <m:r>
                            <a:rPr lang="pl-PL" dirty="0">
                              <a:solidFill>
                                <a:schemeClr val="tx1"/>
                              </a:solidFill>
                              <a:latin typeface="Cambria Math" panose="02040503050406030204" pitchFamily="18" charset="0"/>
                            </a:rPr>
                            <m:t>−</m:t>
                          </m:r>
                          <m:r>
                            <a:rPr lang="pl-PL" i="1" dirty="0">
                              <a:solidFill>
                                <a:schemeClr val="tx1"/>
                              </a:solidFill>
                              <a:latin typeface="Cambria Math" panose="02040503050406030204" pitchFamily="18" charset="0"/>
                            </a:rPr>
                            <m:t>𝜇</m:t>
                          </m:r>
                        </m:num>
                        <m:den>
                          <m:r>
                            <a:rPr lang="pl-PL" i="1" dirty="0">
                              <a:solidFill>
                                <a:schemeClr val="tx1"/>
                              </a:solidFill>
                              <a:latin typeface="Cambria Math" panose="02040503050406030204" pitchFamily="18" charset="0"/>
                            </a:rPr>
                            <m:t>𝜎</m:t>
                          </m:r>
                        </m:den>
                      </m:f>
                    </m:oMath>
                  </m:oMathPara>
                </a14:m>
                <a:endParaRPr lang="pl-PL" dirty="0">
                  <a:solidFill>
                    <a:schemeClr val="tx1"/>
                  </a:solidFill>
                </a:endParaRPr>
              </a:p>
              <a:p>
                <a:pPr marL="373063" indent="0" algn="just">
                  <a:lnSpc>
                    <a:spcPct val="120000"/>
                  </a:lnSpc>
                  <a:buNone/>
                </a:pPr>
                <a:r>
                  <a:rPr lang="pl-PL" dirty="0">
                    <a:solidFill>
                      <a:schemeClr val="tx1"/>
                    </a:solidFill>
                  </a:rPr>
                  <a:t>  ma również rozkład normalny </a:t>
                </a:r>
                <a14:m>
                  <m:oMath xmlns:m="http://schemas.openxmlformats.org/officeDocument/2006/math">
                    <m:r>
                      <a:rPr lang="pl-PL" i="1" dirty="0">
                        <a:solidFill>
                          <a:schemeClr val="tx1"/>
                        </a:solidFill>
                        <a:latin typeface="Cambria Math" panose="02040503050406030204" pitchFamily="18" charset="0"/>
                      </a:rPr>
                      <m:t>𝑁</m:t>
                    </m:r>
                    <m:r>
                      <a:rPr lang="pl-PL" i="1" dirty="0">
                        <a:solidFill>
                          <a:schemeClr val="tx1"/>
                        </a:solidFill>
                        <a:latin typeface="Cambria Math" panose="02040503050406030204" pitchFamily="18" charset="0"/>
                      </a:rPr>
                      <m:t>(0,1)</m:t>
                    </m:r>
                  </m:oMath>
                </a14:m>
                <a:endParaRPr lang="pl-PL" dirty="0">
                  <a:solidFill>
                    <a:schemeClr val="tx1"/>
                  </a:solidFill>
                </a:endParaRPr>
              </a:p>
              <a:p>
                <a:pPr marL="534988" indent="-161925">
                  <a:buFont typeface="Arial" panose="020B0604020202020204" pitchFamily="34" charset="0"/>
                  <a:buChar char="•"/>
                </a:pPr>
                <a:r>
                  <a:rPr lang="pl-PL" dirty="0">
                    <a:solidFill>
                      <a:schemeClr val="tx1"/>
                    </a:solidFill>
                  </a:rPr>
                  <a:t>Rozkład </a:t>
                </a:r>
                <a14:m>
                  <m:oMath xmlns:m="http://schemas.openxmlformats.org/officeDocument/2006/math">
                    <m:r>
                      <a:rPr lang="pl-PL" i="1" dirty="0">
                        <a:solidFill>
                          <a:schemeClr val="tx1"/>
                        </a:solidFill>
                        <a:latin typeface="Cambria Math" panose="02040503050406030204" pitchFamily="18" charset="0"/>
                      </a:rPr>
                      <m:t>𝑁</m:t>
                    </m:r>
                    <m:r>
                      <a:rPr lang="pl-PL" i="1" dirty="0">
                        <a:solidFill>
                          <a:schemeClr val="tx1"/>
                        </a:solidFill>
                        <a:latin typeface="Cambria Math" panose="02040503050406030204" pitchFamily="18" charset="0"/>
                      </a:rPr>
                      <m:t>(0,1)</m:t>
                    </m:r>
                  </m:oMath>
                </a14:m>
                <a:r>
                  <a:rPr lang="pl-PL" dirty="0">
                    <a:solidFill>
                      <a:schemeClr val="tx1"/>
                    </a:solidFill>
                  </a:rPr>
                  <a:t> jest stablicowany</a:t>
                </a:r>
              </a:p>
            </p:txBody>
          </p:sp>
        </mc:Choice>
        <mc:Fallback xmlns="">
          <p:sp>
            <p:nvSpPr>
              <p:cNvPr id="3" name="Symbol zastępczy tekstu 2">
                <a:extLst>
                  <a:ext uri="{FF2B5EF4-FFF2-40B4-BE49-F238E27FC236}">
                    <a16:creationId xmlns:a16="http://schemas.microsoft.com/office/drawing/2014/main" id="{9416FAD7-9A2B-463A-A421-14722E27E869}"/>
                  </a:ext>
                </a:extLst>
              </p:cNvPr>
              <p:cNvSpPr>
                <a:spLocks noGrp="1" noRot="1" noChangeAspect="1" noMove="1" noResize="1" noEditPoints="1" noAdjustHandles="1" noChangeArrowheads="1" noChangeShapeType="1" noTextEdit="1"/>
              </p:cNvSpPr>
              <p:nvPr>
                <p:ph type="body" sz="half" idx="1"/>
              </p:nvPr>
            </p:nvSpPr>
            <p:spPr>
              <a:xfrm>
                <a:off x="447119" y="1342794"/>
                <a:ext cx="7067128" cy="5184576"/>
              </a:xfrm>
              <a:blipFill>
                <a:blip r:embed="rId2"/>
                <a:stretch>
                  <a:fillRect l="-172" t="-118" r="-690"/>
                </a:stretch>
              </a:blipFill>
            </p:spPr>
            <p:txBody>
              <a:bodyPr/>
              <a:lstStyle/>
              <a:p>
                <a:r>
                  <a:rPr lang="pl-PL">
                    <a:noFill/>
                  </a:rPr>
                  <a:t> </a:t>
                </a:r>
              </a:p>
            </p:txBody>
          </p:sp>
        </mc:Fallback>
      </mc:AlternateContent>
      <p:sp>
        <p:nvSpPr>
          <p:cNvPr id="6" name="Symbol zastępczy numeru slajdu 5">
            <a:extLst>
              <a:ext uri="{FF2B5EF4-FFF2-40B4-BE49-F238E27FC236}">
                <a16:creationId xmlns:a16="http://schemas.microsoft.com/office/drawing/2014/main" id="{8A62BC36-9DDF-4131-AA2B-279437934DE8}"/>
              </a:ext>
            </a:extLst>
          </p:cNvPr>
          <p:cNvSpPr>
            <a:spLocks noGrp="1"/>
          </p:cNvSpPr>
          <p:nvPr>
            <p:ph type="sldNum" sz="quarter" idx="11"/>
          </p:nvPr>
        </p:nvSpPr>
        <p:spPr/>
        <p:txBody>
          <a:bodyPr/>
          <a:lstStyle/>
          <a:p>
            <a:fld id="{DBCA605C-C72D-4B44-8DE4-2A0270D723F6}" type="slidenum">
              <a:rPr lang="pl-PL" altLang="pl-PL" smtClean="0"/>
              <a:pPr/>
              <a:t>7</a:t>
            </a:fld>
            <a:endParaRPr lang="pl-PL" altLang="pl-PL"/>
          </a:p>
        </p:txBody>
      </p:sp>
    </p:spTree>
    <p:extLst>
      <p:ext uri="{BB962C8B-B14F-4D97-AF65-F5344CB8AC3E}">
        <p14:creationId xmlns:p14="http://schemas.microsoft.com/office/powerpoint/2010/main" val="1842696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2E9410F-688F-42CC-925B-0646A09C03BB}"/>
              </a:ext>
            </a:extLst>
          </p:cNvPr>
          <p:cNvSpPr>
            <a:spLocks noGrp="1"/>
          </p:cNvSpPr>
          <p:nvPr>
            <p:ph type="title"/>
          </p:nvPr>
        </p:nvSpPr>
        <p:spPr/>
        <p:txBody>
          <a:bodyPr/>
          <a:lstStyle/>
          <a:p>
            <a:r>
              <a:rPr lang="pl-PL" dirty="0"/>
              <a:t>Budowa przedziałów ufności </a:t>
            </a:r>
          </a:p>
        </p:txBody>
      </p:sp>
      <mc:AlternateContent xmlns:mc="http://schemas.openxmlformats.org/markup-compatibility/2006" xmlns:a14="http://schemas.microsoft.com/office/drawing/2010/main">
        <mc:Choice Requires="a14">
          <p:sp>
            <p:nvSpPr>
              <p:cNvPr id="3" name="Symbol zastępczy tekstu 2">
                <a:extLst>
                  <a:ext uri="{FF2B5EF4-FFF2-40B4-BE49-F238E27FC236}">
                    <a16:creationId xmlns:a16="http://schemas.microsoft.com/office/drawing/2014/main" id="{9416FAD7-9A2B-463A-A421-14722E27E869}"/>
                  </a:ext>
                </a:extLst>
              </p:cNvPr>
              <p:cNvSpPr>
                <a:spLocks noGrp="1"/>
              </p:cNvSpPr>
              <p:nvPr>
                <p:ph type="body" sz="half" idx="1"/>
              </p:nvPr>
            </p:nvSpPr>
            <p:spPr>
              <a:xfrm>
                <a:off x="447119" y="1342794"/>
                <a:ext cx="7067128" cy="5184576"/>
              </a:xfrm>
            </p:spPr>
            <p:txBody>
              <a:bodyPr>
                <a:normAutofit/>
              </a:bodyPr>
              <a:lstStyle/>
              <a:p>
                <a:pPr algn="just">
                  <a:lnSpc>
                    <a:spcPct val="120000"/>
                  </a:lnSpc>
                </a:pPr>
                <a:r>
                  <a:rPr lang="pl-PL" dirty="0">
                    <a:solidFill>
                      <a:schemeClr val="tx1"/>
                    </a:solidFill>
                  </a:rPr>
                  <a:t>Konstrukcję przedziałów ufności zapoczątkował Jerzy </a:t>
                </a:r>
                <a:r>
                  <a:rPr lang="pl-PL" dirty="0" err="1">
                    <a:solidFill>
                      <a:schemeClr val="tx1"/>
                    </a:solidFill>
                  </a:rPr>
                  <a:t>Spława-Neyman</a:t>
                </a:r>
                <a:r>
                  <a:rPr lang="pl-PL" dirty="0">
                    <a:solidFill>
                      <a:schemeClr val="tx1"/>
                    </a:solidFill>
                  </a:rPr>
                  <a:t>. Jego pomysł opiera się o następujące spostrzeżenia:</a:t>
                </a:r>
              </a:p>
              <a:p>
                <a:pPr marL="534988" indent="-161925">
                  <a:buFont typeface="Arial" panose="020B0604020202020204" pitchFamily="34" charset="0"/>
                  <a:buChar char="•"/>
                </a:pPr>
                <a:r>
                  <a:rPr lang="pl-PL" dirty="0">
                    <a:solidFill>
                      <a:schemeClr val="tx1"/>
                    </a:solidFill>
                  </a:rPr>
                  <a:t>Korzystając z własności: </a:t>
                </a:r>
              </a:p>
              <a:p>
                <a:pPr marL="373063" indent="0">
                  <a:buNone/>
                </a:pPr>
                <a:endParaRPr lang="pl-PL" dirty="0">
                  <a:solidFill>
                    <a:schemeClr val="tx1"/>
                  </a:solidFill>
                  <a:latin typeface="Cambria Math" panose="02040503050406030204" pitchFamily="18" charset="0"/>
                </a:endParaRPr>
              </a:p>
              <a:p>
                <a:pPr marL="534988" indent="-161925">
                  <a:buNone/>
                </a:pPr>
                <a14:m>
                  <m:oMathPara xmlns:m="http://schemas.openxmlformats.org/officeDocument/2006/math">
                    <m:oMathParaPr>
                      <m:jc m:val="centerGroup"/>
                    </m:oMathParaPr>
                    <m:oMath xmlns:m="http://schemas.openxmlformats.org/officeDocument/2006/math">
                      <m:r>
                        <a:rPr lang="pl-PL">
                          <a:solidFill>
                            <a:schemeClr val="tx1"/>
                          </a:solidFill>
                          <a:latin typeface="Cambria Math" panose="02040503050406030204" pitchFamily="18" charset="0"/>
                        </a:rPr>
                        <m:t>𝐸</m:t>
                      </m:r>
                      <m:d>
                        <m:dPr>
                          <m:ctrlPr>
                            <a:rPr lang="pl-PL" i="1">
                              <a:solidFill>
                                <a:schemeClr val="tx1"/>
                              </a:solidFill>
                              <a:latin typeface="Cambria Math" panose="02040503050406030204" pitchFamily="18" charset="0"/>
                            </a:rPr>
                          </m:ctrlPr>
                        </m:dPr>
                        <m:e>
                          <m:r>
                            <a:rPr lang="pl-PL">
                              <a:solidFill>
                                <a:schemeClr val="tx1"/>
                              </a:solidFill>
                              <a:latin typeface="Cambria Math" panose="02040503050406030204" pitchFamily="18" charset="0"/>
                            </a:rPr>
                            <m:t>𝑎𝑋</m:t>
                          </m:r>
                        </m:e>
                      </m:d>
                      <m:r>
                        <a:rPr lang="pl-PL">
                          <a:solidFill>
                            <a:schemeClr val="tx1"/>
                          </a:solidFill>
                          <a:latin typeface="Cambria Math" panose="02040503050406030204" pitchFamily="18" charset="0"/>
                        </a:rPr>
                        <m:t>=</m:t>
                      </m:r>
                      <m:r>
                        <a:rPr lang="pl-PL">
                          <a:solidFill>
                            <a:schemeClr val="tx1"/>
                          </a:solidFill>
                          <a:latin typeface="Cambria Math" panose="02040503050406030204" pitchFamily="18" charset="0"/>
                        </a:rPr>
                        <m:t>𝑎𝐸</m:t>
                      </m:r>
                      <m:d>
                        <m:dPr>
                          <m:ctrlPr>
                            <a:rPr lang="pl-PL" i="1">
                              <a:solidFill>
                                <a:schemeClr val="tx1"/>
                              </a:solidFill>
                              <a:latin typeface="Cambria Math" panose="02040503050406030204" pitchFamily="18" charset="0"/>
                            </a:rPr>
                          </m:ctrlPr>
                        </m:dPr>
                        <m:e>
                          <m:r>
                            <a:rPr lang="pl-PL">
                              <a:solidFill>
                                <a:schemeClr val="tx1"/>
                              </a:solidFill>
                              <a:latin typeface="Cambria Math" panose="02040503050406030204" pitchFamily="18" charset="0"/>
                            </a:rPr>
                            <m:t>𝑋</m:t>
                          </m:r>
                        </m:e>
                      </m:d>
                      <m:r>
                        <a:rPr lang="pl-PL" i="1">
                          <a:solidFill>
                            <a:schemeClr val="tx1"/>
                          </a:solidFill>
                          <a:latin typeface="Cambria Math" panose="02040503050406030204" pitchFamily="18" charset="0"/>
                        </a:rPr>
                        <m:t>,  </m:t>
                      </m:r>
                      <m:r>
                        <a:rPr lang="pl-PL" b="0" i="1" smtClean="0">
                          <a:solidFill>
                            <a:schemeClr val="tx1"/>
                          </a:solidFill>
                          <a:latin typeface="Cambria Math" panose="02040503050406030204" pitchFamily="18" charset="0"/>
                        </a:rPr>
                        <m:t>   </m:t>
                      </m:r>
                      <m:r>
                        <a:rPr lang="pl-PL" i="1">
                          <a:solidFill>
                            <a:schemeClr val="tx1"/>
                          </a:solidFill>
                          <a:latin typeface="Cambria Math" panose="02040503050406030204" pitchFamily="18" charset="0"/>
                        </a:rPr>
                        <m:t> </m:t>
                      </m:r>
                      <m:r>
                        <a:rPr lang="pl-PL">
                          <a:solidFill>
                            <a:schemeClr val="tx1"/>
                          </a:solidFill>
                          <a:latin typeface="Cambria Math" panose="02040503050406030204" pitchFamily="18" charset="0"/>
                        </a:rPr>
                        <m:t>𝐸</m:t>
                      </m:r>
                      <m:d>
                        <m:dPr>
                          <m:ctrlPr>
                            <a:rPr lang="pl-PL" i="1">
                              <a:solidFill>
                                <a:schemeClr val="tx1"/>
                              </a:solidFill>
                              <a:latin typeface="Cambria Math" panose="02040503050406030204" pitchFamily="18" charset="0"/>
                            </a:rPr>
                          </m:ctrlPr>
                        </m:dPr>
                        <m:e>
                          <m:r>
                            <a:rPr lang="pl-PL">
                              <a:solidFill>
                                <a:schemeClr val="tx1"/>
                              </a:solidFill>
                              <a:latin typeface="Cambria Math" panose="02040503050406030204" pitchFamily="18" charset="0"/>
                            </a:rPr>
                            <m:t>𝑋</m:t>
                          </m:r>
                          <m:r>
                            <a:rPr lang="pl-PL">
                              <a:solidFill>
                                <a:schemeClr val="tx1"/>
                              </a:solidFill>
                              <a:latin typeface="Cambria Math" panose="02040503050406030204" pitchFamily="18" charset="0"/>
                            </a:rPr>
                            <m:t>+</m:t>
                          </m:r>
                          <m:r>
                            <a:rPr lang="pl-PL">
                              <a:solidFill>
                                <a:schemeClr val="tx1"/>
                              </a:solidFill>
                              <a:latin typeface="Cambria Math" panose="02040503050406030204" pitchFamily="18" charset="0"/>
                            </a:rPr>
                            <m:t>𝑌</m:t>
                          </m:r>
                        </m:e>
                      </m:d>
                      <m:r>
                        <a:rPr lang="pl-PL">
                          <a:solidFill>
                            <a:schemeClr val="tx1"/>
                          </a:solidFill>
                          <a:latin typeface="Cambria Math" panose="02040503050406030204" pitchFamily="18" charset="0"/>
                        </a:rPr>
                        <m:t>=</m:t>
                      </m:r>
                      <m:r>
                        <a:rPr lang="pl-PL">
                          <a:solidFill>
                            <a:schemeClr val="tx1"/>
                          </a:solidFill>
                          <a:latin typeface="Cambria Math" panose="02040503050406030204" pitchFamily="18" charset="0"/>
                        </a:rPr>
                        <m:t>𝐸</m:t>
                      </m:r>
                      <m:d>
                        <m:dPr>
                          <m:ctrlPr>
                            <a:rPr lang="pl-PL" i="1">
                              <a:solidFill>
                                <a:schemeClr val="tx1"/>
                              </a:solidFill>
                              <a:latin typeface="Cambria Math" panose="02040503050406030204" pitchFamily="18" charset="0"/>
                            </a:rPr>
                          </m:ctrlPr>
                        </m:dPr>
                        <m:e>
                          <m:r>
                            <a:rPr lang="pl-PL">
                              <a:solidFill>
                                <a:schemeClr val="tx1"/>
                              </a:solidFill>
                              <a:latin typeface="Cambria Math" panose="02040503050406030204" pitchFamily="18" charset="0"/>
                            </a:rPr>
                            <m:t>𝑋</m:t>
                          </m:r>
                        </m:e>
                      </m:d>
                      <m:r>
                        <a:rPr lang="pl-PL">
                          <a:solidFill>
                            <a:schemeClr val="tx1"/>
                          </a:solidFill>
                          <a:latin typeface="Cambria Math" panose="02040503050406030204" pitchFamily="18" charset="0"/>
                        </a:rPr>
                        <m:t>+</m:t>
                      </m:r>
                      <m:r>
                        <a:rPr lang="pl-PL">
                          <a:solidFill>
                            <a:schemeClr val="tx1"/>
                          </a:solidFill>
                          <a:latin typeface="Cambria Math" panose="02040503050406030204" pitchFamily="18" charset="0"/>
                        </a:rPr>
                        <m:t>𝐸</m:t>
                      </m:r>
                      <m:r>
                        <a:rPr lang="pl-PL">
                          <a:solidFill>
                            <a:schemeClr val="tx1"/>
                          </a:solidFill>
                          <a:latin typeface="Cambria Math" panose="02040503050406030204" pitchFamily="18" charset="0"/>
                        </a:rPr>
                        <m:t>(</m:t>
                      </m:r>
                      <m:r>
                        <a:rPr lang="pl-PL">
                          <a:solidFill>
                            <a:schemeClr val="tx1"/>
                          </a:solidFill>
                          <a:latin typeface="Cambria Math" panose="02040503050406030204" pitchFamily="18" charset="0"/>
                        </a:rPr>
                        <m:t>𝑌</m:t>
                      </m:r>
                      <m:r>
                        <a:rPr lang="pl-PL">
                          <a:solidFill>
                            <a:schemeClr val="tx1"/>
                          </a:solidFill>
                          <a:latin typeface="Cambria Math" panose="02040503050406030204" pitchFamily="18" charset="0"/>
                        </a:rPr>
                        <m:t>)</m:t>
                      </m:r>
                    </m:oMath>
                  </m:oMathPara>
                </a14:m>
                <a:endParaRPr lang="pl-PL" dirty="0">
                  <a:solidFill>
                    <a:schemeClr val="tx1"/>
                  </a:solidFill>
                </a:endParaRPr>
              </a:p>
              <a:p>
                <a:pPr marL="534988" indent="-161925">
                  <a:buNone/>
                </a:pPr>
                <a14:m>
                  <m:oMathPara xmlns:m="http://schemas.openxmlformats.org/officeDocument/2006/math">
                    <m:oMathParaPr>
                      <m:jc m:val="centerGroup"/>
                    </m:oMathParaPr>
                    <m:oMath xmlns:m="http://schemas.openxmlformats.org/officeDocument/2006/math">
                      <m:sSup>
                        <m:sSupPr>
                          <m:ctrlPr>
                            <a:rPr lang="pl-PL" i="1">
                              <a:solidFill>
                                <a:schemeClr val="tx1"/>
                              </a:solidFill>
                              <a:latin typeface="Cambria Math" panose="02040503050406030204" pitchFamily="18" charset="0"/>
                            </a:rPr>
                          </m:ctrlPr>
                        </m:sSupPr>
                        <m:e>
                          <m:r>
                            <a:rPr lang="pl-PL">
                              <a:solidFill>
                                <a:schemeClr val="tx1"/>
                              </a:solidFill>
                              <a:latin typeface="Cambria Math" panose="02040503050406030204" pitchFamily="18" charset="0"/>
                            </a:rPr>
                            <m:t>𝐷</m:t>
                          </m:r>
                        </m:e>
                        <m:sup>
                          <m:r>
                            <a:rPr lang="pl-PL">
                              <a:solidFill>
                                <a:schemeClr val="tx1"/>
                              </a:solidFill>
                              <a:latin typeface="Cambria Math" panose="02040503050406030204" pitchFamily="18" charset="0"/>
                            </a:rPr>
                            <m:t>2</m:t>
                          </m:r>
                        </m:sup>
                      </m:sSup>
                      <m:d>
                        <m:dPr>
                          <m:ctrlPr>
                            <a:rPr lang="pl-PL" i="1">
                              <a:solidFill>
                                <a:schemeClr val="tx1"/>
                              </a:solidFill>
                              <a:latin typeface="Cambria Math" panose="02040503050406030204" pitchFamily="18" charset="0"/>
                            </a:rPr>
                          </m:ctrlPr>
                        </m:dPr>
                        <m:e>
                          <m:r>
                            <a:rPr lang="pl-PL">
                              <a:solidFill>
                                <a:schemeClr val="tx1"/>
                              </a:solidFill>
                              <a:latin typeface="Cambria Math" panose="02040503050406030204" pitchFamily="18" charset="0"/>
                            </a:rPr>
                            <m:t>𝑎𝑋</m:t>
                          </m:r>
                        </m:e>
                      </m:d>
                      <m:r>
                        <a:rPr lang="pl-PL">
                          <a:solidFill>
                            <a:schemeClr val="tx1"/>
                          </a:solidFill>
                          <a:latin typeface="Cambria Math" panose="02040503050406030204" pitchFamily="18" charset="0"/>
                        </a:rPr>
                        <m:t>=</m:t>
                      </m:r>
                      <m:sSup>
                        <m:sSupPr>
                          <m:ctrlPr>
                            <a:rPr lang="pl-PL" i="1">
                              <a:solidFill>
                                <a:schemeClr val="tx1"/>
                              </a:solidFill>
                              <a:latin typeface="Cambria Math" panose="02040503050406030204" pitchFamily="18" charset="0"/>
                            </a:rPr>
                          </m:ctrlPr>
                        </m:sSupPr>
                        <m:e>
                          <m:r>
                            <a:rPr lang="pl-PL">
                              <a:solidFill>
                                <a:schemeClr val="tx1"/>
                              </a:solidFill>
                              <a:latin typeface="Cambria Math" panose="02040503050406030204" pitchFamily="18" charset="0"/>
                            </a:rPr>
                            <m:t>𝑎</m:t>
                          </m:r>
                        </m:e>
                        <m:sup>
                          <m:r>
                            <a:rPr lang="pl-PL">
                              <a:solidFill>
                                <a:schemeClr val="tx1"/>
                              </a:solidFill>
                              <a:latin typeface="Cambria Math" panose="02040503050406030204" pitchFamily="18" charset="0"/>
                            </a:rPr>
                            <m:t>2</m:t>
                          </m:r>
                        </m:sup>
                      </m:sSup>
                      <m:sSup>
                        <m:sSupPr>
                          <m:ctrlPr>
                            <a:rPr lang="pl-PL" i="1">
                              <a:solidFill>
                                <a:schemeClr val="tx1"/>
                              </a:solidFill>
                              <a:latin typeface="Cambria Math" panose="02040503050406030204" pitchFamily="18" charset="0"/>
                            </a:rPr>
                          </m:ctrlPr>
                        </m:sSupPr>
                        <m:e>
                          <m:r>
                            <a:rPr lang="pl-PL">
                              <a:solidFill>
                                <a:schemeClr val="tx1"/>
                              </a:solidFill>
                              <a:latin typeface="Cambria Math" panose="02040503050406030204" pitchFamily="18" charset="0"/>
                            </a:rPr>
                            <m:t>𝐷</m:t>
                          </m:r>
                        </m:e>
                        <m:sup>
                          <m:r>
                            <a:rPr lang="pl-PL">
                              <a:solidFill>
                                <a:schemeClr val="tx1"/>
                              </a:solidFill>
                              <a:latin typeface="Cambria Math" panose="02040503050406030204" pitchFamily="18" charset="0"/>
                            </a:rPr>
                            <m:t>2</m:t>
                          </m:r>
                        </m:sup>
                      </m:sSup>
                      <m:d>
                        <m:dPr>
                          <m:ctrlPr>
                            <a:rPr lang="pl-PL" i="1">
                              <a:solidFill>
                                <a:schemeClr val="tx1"/>
                              </a:solidFill>
                              <a:latin typeface="Cambria Math" panose="02040503050406030204" pitchFamily="18" charset="0"/>
                            </a:rPr>
                          </m:ctrlPr>
                        </m:dPr>
                        <m:e>
                          <m:r>
                            <a:rPr lang="pl-PL">
                              <a:solidFill>
                                <a:schemeClr val="tx1"/>
                              </a:solidFill>
                              <a:latin typeface="Cambria Math" panose="02040503050406030204" pitchFamily="18" charset="0"/>
                            </a:rPr>
                            <m:t>𝑋</m:t>
                          </m:r>
                        </m:e>
                      </m:d>
                      <m:r>
                        <a:rPr lang="pl-PL" i="1">
                          <a:solidFill>
                            <a:schemeClr val="tx1"/>
                          </a:solidFill>
                          <a:latin typeface="Cambria Math" panose="02040503050406030204" pitchFamily="18" charset="0"/>
                        </a:rPr>
                        <m:t>,    </m:t>
                      </m:r>
                      <m:sSup>
                        <m:sSupPr>
                          <m:ctrlPr>
                            <a:rPr lang="pl-PL" i="1">
                              <a:solidFill>
                                <a:schemeClr val="tx1"/>
                              </a:solidFill>
                              <a:latin typeface="Cambria Math" panose="02040503050406030204" pitchFamily="18" charset="0"/>
                            </a:rPr>
                          </m:ctrlPr>
                        </m:sSupPr>
                        <m:e>
                          <m:r>
                            <a:rPr lang="pl-PL">
                              <a:solidFill>
                                <a:schemeClr val="tx1"/>
                              </a:solidFill>
                              <a:latin typeface="Cambria Math" panose="02040503050406030204" pitchFamily="18" charset="0"/>
                            </a:rPr>
                            <m:t>𝐷</m:t>
                          </m:r>
                        </m:e>
                        <m:sup>
                          <m:r>
                            <a:rPr lang="pl-PL">
                              <a:solidFill>
                                <a:schemeClr val="tx1"/>
                              </a:solidFill>
                              <a:latin typeface="Cambria Math" panose="02040503050406030204" pitchFamily="18" charset="0"/>
                            </a:rPr>
                            <m:t>2</m:t>
                          </m:r>
                        </m:sup>
                      </m:sSup>
                      <m:d>
                        <m:dPr>
                          <m:ctrlPr>
                            <a:rPr lang="pl-PL" i="1">
                              <a:solidFill>
                                <a:schemeClr val="tx1"/>
                              </a:solidFill>
                              <a:latin typeface="Cambria Math" panose="02040503050406030204" pitchFamily="18" charset="0"/>
                            </a:rPr>
                          </m:ctrlPr>
                        </m:dPr>
                        <m:e>
                          <m:r>
                            <a:rPr lang="pl-PL">
                              <a:solidFill>
                                <a:schemeClr val="tx1"/>
                              </a:solidFill>
                              <a:latin typeface="Cambria Math" panose="02040503050406030204" pitchFamily="18" charset="0"/>
                            </a:rPr>
                            <m:t>𝑋</m:t>
                          </m:r>
                          <m:r>
                            <a:rPr lang="pl-PL">
                              <a:solidFill>
                                <a:schemeClr val="tx1"/>
                              </a:solidFill>
                              <a:latin typeface="Cambria Math" panose="02040503050406030204" pitchFamily="18" charset="0"/>
                            </a:rPr>
                            <m:t>+</m:t>
                          </m:r>
                          <m:r>
                            <a:rPr lang="pl-PL">
                              <a:solidFill>
                                <a:schemeClr val="tx1"/>
                              </a:solidFill>
                              <a:latin typeface="Cambria Math" panose="02040503050406030204" pitchFamily="18" charset="0"/>
                            </a:rPr>
                            <m:t>𝑌</m:t>
                          </m:r>
                        </m:e>
                      </m:d>
                      <m:r>
                        <a:rPr lang="pl-PL">
                          <a:solidFill>
                            <a:schemeClr val="tx1"/>
                          </a:solidFill>
                          <a:latin typeface="Cambria Math" panose="02040503050406030204" pitchFamily="18" charset="0"/>
                        </a:rPr>
                        <m:t>=</m:t>
                      </m:r>
                      <m:sSup>
                        <m:sSupPr>
                          <m:ctrlPr>
                            <a:rPr lang="pl-PL" i="1">
                              <a:solidFill>
                                <a:schemeClr val="tx1"/>
                              </a:solidFill>
                              <a:latin typeface="Cambria Math" panose="02040503050406030204" pitchFamily="18" charset="0"/>
                            </a:rPr>
                          </m:ctrlPr>
                        </m:sSupPr>
                        <m:e>
                          <m:r>
                            <a:rPr lang="pl-PL">
                              <a:solidFill>
                                <a:schemeClr val="tx1"/>
                              </a:solidFill>
                              <a:latin typeface="Cambria Math" panose="02040503050406030204" pitchFamily="18" charset="0"/>
                            </a:rPr>
                            <m:t>𝐷</m:t>
                          </m:r>
                        </m:e>
                        <m:sup>
                          <m:r>
                            <a:rPr lang="pl-PL">
                              <a:solidFill>
                                <a:schemeClr val="tx1"/>
                              </a:solidFill>
                              <a:latin typeface="Cambria Math" panose="02040503050406030204" pitchFamily="18" charset="0"/>
                            </a:rPr>
                            <m:t>2</m:t>
                          </m:r>
                        </m:sup>
                      </m:sSup>
                      <m:d>
                        <m:dPr>
                          <m:ctrlPr>
                            <a:rPr lang="pl-PL" i="1">
                              <a:solidFill>
                                <a:schemeClr val="tx1"/>
                              </a:solidFill>
                              <a:latin typeface="Cambria Math" panose="02040503050406030204" pitchFamily="18" charset="0"/>
                            </a:rPr>
                          </m:ctrlPr>
                        </m:dPr>
                        <m:e>
                          <m:r>
                            <a:rPr lang="pl-PL">
                              <a:solidFill>
                                <a:schemeClr val="tx1"/>
                              </a:solidFill>
                              <a:latin typeface="Cambria Math" panose="02040503050406030204" pitchFamily="18" charset="0"/>
                            </a:rPr>
                            <m:t>𝑋</m:t>
                          </m:r>
                        </m:e>
                      </m:d>
                      <m:r>
                        <a:rPr lang="pl-PL">
                          <a:solidFill>
                            <a:schemeClr val="tx1"/>
                          </a:solidFill>
                          <a:latin typeface="Cambria Math" panose="02040503050406030204" pitchFamily="18" charset="0"/>
                        </a:rPr>
                        <m:t>+</m:t>
                      </m:r>
                      <m:sSup>
                        <m:sSupPr>
                          <m:ctrlPr>
                            <a:rPr lang="pl-PL" i="1">
                              <a:solidFill>
                                <a:schemeClr val="tx1"/>
                              </a:solidFill>
                              <a:latin typeface="Cambria Math" panose="02040503050406030204" pitchFamily="18" charset="0"/>
                            </a:rPr>
                          </m:ctrlPr>
                        </m:sSupPr>
                        <m:e>
                          <m:r>
                            <a:rPr lang="pl-PL">
                              <a:solidFill>
                                <a:schemeClr val="tx1"/>
                              </a:solidFill>
                              <a:latin typeface="Cambria Math" panose="02040503050406030204" pitchFamily="18" charset="0"/>
                            </a:rPr>
                            <m:t>𝐷</m:t>
                          </m:r>
                        </m:e>
                        <m:sup>
                          <m:r>
                            <a:rPr lang="pl-PL">
                              <a:solidFill>
                                <a:schemeClr val="tx1"/>
                              </a:solidFill>
                              <a:latin typeface="Cambria Math" panose="02040503050406030204" pitchFamily="18" charset="0"/>
                            </a:rPr>
                            <m:t>2</m:t>
                          </m:r>
                        </m:sup>
                      </m:sSup>
                      <m:r>
                        <a:rPr lang="pl-PL">
                          <a:solidFill>
                            <a:schemeClr val="tx1"/>
                          </a:solidFill>
                          <a:latin typeface="Cambria Math" panose="02040503050406030204" pitchFamily="18" charset="0"/>
                        </a:rPr>
                        <m:t>(</m:t>
                      </m:r>
                      <m:r>
                        <a:rPr lang="pl-PL">
                          <a:solidFill>
                            <a:schemeClr val="tx1"/>
                          </a:solidFill>
                          <a:latin typeface="Cambria Math" panose="02040503050406030204" pitchFamily="18" charset="0"/>
                        </a:rPr>
                        <m:t>𝑌</m:t>
                      </m:r>
                      <m:r>
                        <a:rPr lang="pl-PL">
                          <a:solidFill>
                            <a:schemeClr val="tx1"/>
                          </a:solidFill>
                          <a:latin typeface="Cambria Math" panose="02040503050406030204" pitchFamily="18" charset="0"/>
                        </a:rPr>
                        <m:t>)</m:t>
                      </m:r>
                    </m:oMath>
                  </m:oMathPara>
                </a14:m>
                <a:endParaRPr lang="pl-PL" dirty="0">
                  <a:solidFill>
                    <a:schemeClr val="tx1"/>
                  </a:solidFill>
                </a:endParaRPr>
              </a:p>
              <a:p>
                <a:pPr marL="534988" indent="-161925">
                  <a:buNone/>
                </a:pPr>
                <a:endParaRPr lang="pl-PL" dirty="0">
                  <a:solidFill>
                    <a:schemeClr val="tx1"/>
                  </a:solidFill>
                </a:endParaRPr>
              </a:p>
              <a:p>
                <a:pPr marL="373063" indent="0">
                  <a:buNone/>
                </a:pPr>
                <a:r>
                  <a:rPr lang="pl-PL" dirty="0">
                    <a:solidFill>
                      <a:schemeClr val="tx1"/>
                    </a:solidFill>
                  </a:rPr>
                  <a:t>	  otrzymujemy, że</a:t>
                </a:r>
              </a:p>
              <a:p>
                <a:pPr marL="0" indent="0" algn="just">
                  <a:lnSpc>
                    <a:spcPct val="120000"/>
                  </a:lnSpc>
                  <a:buNone/>
                </a:pPr>
                <a14:m>
                  <m:oMathPara xmlns:m="http://schemas.openxmlformats.org/officeDocument/2006/math">
                    <m:oMathParaPr>
                      <m:jc m:val="centerGroup"/>
                    </m:oMathParaPr>
                    <m:oMath xmlns:m="http://schemas.openxmlformats.org/officeDocument/2006/math">
                      <m:r>
                        <a:rPr lang="pl-PL">
                          <a:solidFill>
                            <a:schemeClr val="tx1"/>
                          </a:solidFill>
                          <a:latin typeface="Cambria Math" panose="02040503050406030204" pitchFamily="18" charset="0"/>
                        </a:rPr>
                        <m:t>𝐸</m:t>
                      </m:r>
                      <m:d>
                        <m:dPr>
                          <m:ctrlPr>
                            <a:rPr lang="pl-PL" i="1">
                              <a:solidFill>
                                <a:schemeClr val="tx1"/>
                              </a:solidFill>
                              <a:latin typeface="Cambria Math" panose="02040503050406030204" pitchFamily="18" charset="0"/>
                            </a:rPr>
                          </m:ctrlPr>
                        </m:dPr>
                        <m:e>
                          <m:nary>
                            <m:naryPr>
                              <m:chr m:val="∑"/>
                              <m:ctrlPr>
                                <a:rPr lang="pl-PL" i="1">
                                  <a:solidFill>
                                    <a:schemeClr val="tx1"/>
                                  </a:solidFill>
                                  <a:latin typeface="Cambria Math" panose="02040503050406030204" pitchFamily="18" charset="0"/>
                                </a:rPr>
                              </m:ctrlPr>
                            </m:naryPr>
                            <m:sub>
                              <m:r>
                                <a:rPr lang="pl-PL" i="1">
                                  <a:solidFill>
                                    <a:schemeClr val="tx1"/>
                                  </a:solidFill>
                                  <a:latin typeface="Cambria Math" panose="02040503050406030204" pitchFamily="18" charset="0"/>
                                </a:rPr>
                                <m:t>𝑖</m:t>
                              </m:r>
                            </m:sub>
                            <m:sup>
                              <m:r>
                                <a:rPr lang="pl-PL" i="1">
                                  <a:solidFill>
                                    <a:schemeClr val="tx1"/>
                                  </a:solidFill>
                                  <a:latin typeface="Cambria Math" panose="02040503050406030204" pitchFamily="18" charset="0"/>
                                </a:rPr>
                                <m:t>𝑛</m:t>
                              </m:r>
                            </m:sup>
                            <m:e>
                              <m:sSub>
                                <m:sSubPr>
                                  <m:ctrlPr>
                                    <a:rPr lang="pl-PL" i="1">
                                      <a:solidFill>
                                        <a:schemeClr val="tx1"/>
                                      </a:solidFill>
                                      <a:latin typeface="Cambria Math" panose="02040503050406030204" pitchFamily="18" charset="0"/>
                                    </a:rPr>
                                  </m:ctrlPr>
                                </m:sSubPr>
                                <m:e>
                                  <m:r>
                                    <a:rPr lang="pl-PL" i="1">
                                      <a:solidFill>
                                        <a:schemeClr val="tx1"/>
                                      </a:solidFill>
                                      <a:latin typeface="Cambria Math" panose="02040503050406030204" pitchFamily="18" charset="0"/>
                                    </a:rPr>
                                    <m:t>𝛼</m:t>
                                  </m:r>
                                </m:e>
                                <m:sub>
                                  <m:r>
                                    <a:rPr lang="pl-PL" i="1">
                                      <a:solidFill>
                                        <a:schemeClr val="tx1"/>
                                      </a:solidFill>
                                      <a:latin typeface="Cambria Math" panose="02040503050406030204" pitchFamily="18" charset="0"/>
                                    </a:rPr>
                                    <m:t>𝑖</m:t>
                                  </m:r>
                                </m:sub>
                              </m:sSub>
                              <m:sSub>
                                <m:sSubPr>
                                  <m:ctrlPr>
                                    <a:rPr lang="pl-PL" i="1">
                                      <a:solidFill>
                                        <a:schemeClr val="tx1"/>
                                      </a:solidFill>
                                      <a:latin typeface="Cambria Math" panose="02040503050406030204" pitchFamily="18" charset="0"/>
                                    </a:rPr>
                                  </m:ctrlPr>
                                </m:sSubPr>
                                <m:e>
                                  <m:r>
                                    <a:rPr lang="pl-PL" i="1">
                                      <a:solidFill>
                                        <a:schemeClr val="tx1"/>
                                      </a:solidFill>
                                      <a:latin typeface="Cambria Math" panose="02040503050406030204" pitchFamily="18" charset="0"/>
                                    </a:rPr>
                                    <m:t>𝑋</m:t>
                                  </m:r>
                                </m:e>
                                <m:sub>
                                  <m:r>
                                    <a:rPr lang="pl-PL" i="1">
                                      <a:solidFill>
                                        <a:schemeClr val="tx1"/>
                                      </a:solidFill>
                                      <a:latin typeface="Cambria Math" panose="02040503050406030204" pitchFamily="18" charset="0"/>
                                    </a:rPr>
                                    <m:t>𝑖</m:t>
                                  </m:r>
                                </m:sub>
                              </m:sSub>
                            </m:e>
                          </m:nary>
                        </m:e>
                      </m:d>
                      <m:r>
                        <a:rPr lang="pl-PL">
                          <a:solidFill>
                            <a:schemeClr val="tx1"/>
                          </a:solidFill>
                          <a:latin typeface="Cambria Math" panose="02040503050406030204" pitchFamily="18" charset="0"/>
                        </a:rPr>
                        <m:t>=</m:t>
                      </m:r>
                      <m:nary>
                        <m:naryPr>
                          <m:chr m:val="∑"/>
                          <m:ctrlPr>
                            <a:rPr lang="pl-PL" i="1">
                              <a:solidFill>
                                <a:schemeClr val="tx1"/>
                              </a:solidFill>
                              <a:latin typeface="Cambria Math" panose="02040503050406030204" pitchFamily="18" charset="0"/>
                            </a:rPr>
                          </m:ctrlPr>
                        </m:naryPr>
                        <m:sub>
                          <m:r>
                            <a:rPr lang="pl-PL" i="1">
                              <a:solidFill>
                                <a:schemeClr val="tx1"/>
                              </a:solidFill>
                              <a:latin typeface="Cambria Math" panose="02040503050406030204" pitchFamily="18" charset="0"/>
                            </a:rPr>
                            <m:t>𝑖</m:t>
                          </m:r>
                        </m:sub>
                        <m:sup>
                          <m:r>
                            <a:rPr lang="pl-PL" i="1">
                              <a:solidFill>
                                <a:schemeClr val="tx1"/>
                              </a:solidFill>
                              <a:latin typeface="Cambria Math" panose="02040503050406030204" pitchFamily="18" charset="0"/>
                            </a:rPr>
                            <m:t>𝑛</m:t>
                          </m:r>
                        </m:sup>
                        <m:e>
                          <m:sSub>
                            <m:sSubPr>
                              <m:ctrlPr>
                                <a:rPr lang="pl-PL" i="1">
                                  <a:solidFill>
                                    <a:schemeClr val="tx1"/>
                                  </a:solidFill>
                                  <a:latin typeface="Cambria Math" panose="02040503050406030204" pitchFamily="18" charset="0"/>
                                </a:rPr>
                              </m:ctrlPr>
                            </m:sSubPr>
                            <m:e>
                              <m:r>
                                <a:rPr lang="pl-PL" i="1">
                                  <a:solidFill>
                                    <a:schemeClr val="tx1"/>
                                  </a:solidFill>
                                  <a:latin typeface="Cambria Math" panose="02040503050406030204" pitchFamily="18" charset="0"/>
                                </a:rPr>
                                <m:t>𝛼</m:t>
                              </m:r>
                            </m:e>
                            <m:sub>
                              <m:r>
                                <a:rPr lang="pl-PL" i="1">
                                  <a:solidFill>
                                    <a:schemeClr val="tx1"/>
                                  </a:solidFill>
                                  <a:latin typeface="Cambria Math" panose="02040503050406030204" pitchFamily="18" charset="0"/>
                                </a:rPr>
                                <m:t>𝑖</m:t>
                              </m:r>
                            </m:sub>
                          </m:sSub>
                          <m:sSub>
                            <m:sSubPr>
                              <m:ctrlPr>
                                <a:rPr lang="pl-PL" i="1">
                                  <a:solidFill>
                                    <a:schemeClr val="tx1"/>
                                  </a:solidFill>
                                  <a:latin typeface="Cambria Math" panose="02040503050406030204" pitchFamily="18" charset="0"/>
                                </a:rPr>
                              </m:ctrlPr>
                            </m:sSubPr>
                            <m:e>
                              <m:r>
                                <a:rPr lang="pl-PL" i="1">
                                  <a:solidFill>
                                    <a:schemeClr val="tx1"/>
                                  </a:solidFill>
                                  <a:latin typeface="Cambria Math" panose="02040503050406030204" pitchFamily="18" charset="0"/>
                                </a:rPr>
                                <m:t>𝐸</m:t>
                              </m:r>
                              <m:r>
                                <a:rPr lang="pl-PL" i="1">
                                  <a:solidFill>
                                    <a:schemeClr val="tx1"/>
                                  </a:solidFill>
                                  <a:latin typeface="Cambria Math" panose="02040503050406030204" pitchFamily="18" charset="0"/>
                                </a:rPr>
                                <m:t>(</m:t>
                              </m:r>
                              <m:r>
                                <a:rPr lang="pl-PL" i="1">
                                  <a:solidFill>
                                    <a:schemeClr val="tx1"/>
                                  </a:solidFill>
                                  <a:latin typeface="Cambria Math" panose="02040503050406030204" pitchFamily="18" charset="0"/>
                                </a:rPr>
                                <m:t>𝑋</m:t>
                              </m:r>
                            </m:e>
                            <m:sub>
                              <m:r>
                                <a:rPr lang="pl-PL" i="1">
                                  <a:solidFill>
                                    <a:schemeClr val="tx1"/>
                                  </a:solidFill>
                                  <a:latin typeface="Cambria Math" panose="02040503050406030204" pitchFamily="18" charset="0"/>
                                </a:rPr>
                                <m:t>𝑖</m:t>
                              </m:r>
                            </m:sub>
                          </m:sSub>
                          <m:r>
                            <a:rPr lang="pl-PL" i="1">
                              <a:solidFill>
                                <a:schemeClr val="tx1"/>
                              </a:solidFill>
                              <a:latin typeface="Cambria Math" panose="02040503050406030204" pitchFamily="18" charset="0"/>
                            </a:rPr>
                            <m:t>)</m:t>
                          </m:r>
                        </m:e>
                      </m:nary>
                    </m:oMath>
                  </m:oMathPara>
                </a14:m>
                <a:endParaRPr lang="pl-PL" dirty="0">
                  <a:solidFill>
                    <a:schemeClr val="tx1"/>
                  </a:solidFill>
                </a:endParaRPr>
              </a:p>
              <a:p>
                <a:pPr marL="0" indent="0" algn="just">
                  <a:lnSpc>
                    <a:spcPct val="120000"/>
                  </a:lnSpc>
                  <a:buNone/>
                </a:pPr>
                <a14:m>
                  <m:oMathPara xmlns:m="http://schemas.openxmlformats.org/officeDocument/2006/math">
                    <m:oMathParaPr>
                      <m:jc m:val="centerGroup"/>
                    </m:oMathParaPr>
                    <m:oMath xmlns:m="http://schemas.openxmlformats.org/officeDocument/2006/math">
                      <m:sSup>
                        <m:sSupPr>
                          <m:ctrlPr>
                            <a:rPr lang="pl-PL" i="1">
                              <a:solidFill>
                                <a:schemeClr val="tx1"/>
                              </a:solidFill>
                              <a:latin typeface="Cambria Math" panose="02040503050406030204" pitchFamily="18" charset="0"/>
                            </a:rPr>
                          </m:ctrlPr>
                        </m:sSupPr>
                        <m:e>
                          <m:r>
                            <a:rPr lang="pl-PL">
                              <a:solidFill>
                                <a:schemeClr val="tx1"/>
                              </a:solidFill>
                              <a:latin typeface="Cambria Math" panose="02040503050406030204" pitchFamily="18" charset="0"/>
                            </a:rPr>
                            <m:t>𝐷</m:t>
                          </m:r>
                        </m:e>
                        <m:sup>
                          <m:r>
                            <a:rPr lang="pl-PL" i="1">
                              <a:solidFill>
                                <a:schemeClr val="tx1"/>
                              </a:solidFill>
                              <a:latin typeface="Cambria Math" panose="02040503050406030204" pitchFamily="18" charset="0"/>
                            </a:rPr>
                            <m:t> </m:t>
                          </m:r>
                        </m:sup>
                      </m:sSup>
                      <m:d>
                        <m:dPr>
                          <m:ctrlPr>
                            <a:rPr lang="pl-PL" i="1">
                              <a:solidFill>
                                <a:schemeClr val="tx1"/>
                              </a:solidFill>
                              <a:latin typeface="Cambria Math" panose="02040503050406030204" pitchFamily="18" charset="0"/>
                            </a:rPr>
                          </m:ctrlPr>
                        </m:dPr>
                        <m:e>
                          <m:nary>
                            <m:naryPr>
                              <m:chr m:val="∑"/>
                              <m:ctrlPr>
                                <a:rPr lang="pl-PL" i="1">
                                  <a:solidFill>
                                    <a:schemeClr val="tx1"/>
                                  </a:solidFill>
                                  <a:latin typeface="Cambria Math" panose="02040503050406030204" pitchFamily="18" charset="0"/>
                                </a:rPr>
                              </m:ctrlPr>
                            </m:naryPr>
                            <m:sub>
                              <m:r>
                                <a:rPr lang="pl-PL" i="1">
                                  <a:solidFill>
                                    <a:schemeClr val="tx1"/>
                                  </a:solidFill>
                                  <a:latin typeface="Cambria Math" panose="02040503050406030204" pitchFamily="18" charset="0"/>
                                </a:rPr>
                                <m:t>𝑖</m:t>
                              </m:r>
                            </m:sub>
                            <m:sup>
                              <m:r>
                                <a:rPr lang="pl-PL" i="1">
                                  <a:solidFill>
                                    <a:schemeClr val="tx1"/>
                                  </a:solidFill>
                                  <a:latin typeface="Cambria Math" panose="02040503050406030204" pitchFamily="18" charset="0"/>
                                </a:rPr>
                                <m:t>𝑛</m:t>
                              </m:r>
                            </m:sup>
                            <m:e>
                              <m:sSub>
                                <m:sSubPr>
                                  <m:ctrlPr>
                                    <a:rPr lang="pl-PL" i="1">
                                      <a:solidFill>
                                        <a:schemeClr val="tx1"/>
                                      </a:solidFill>
                                      <a:latin typeface="Cambria Math" panose="02040503050406030204" pitchFamily="18" charset="0"/>
                                    </a:rPr>
                                  </m:ctrlPr>
                                </m:sSubPr>
                                <m:e>
                                  <m:r>
                                    <a:rPr lang="pl-PL" i="1">
                                      <a:solidFill>
                                        <a:schemeClr val="tx1"/>
                                      </a:solidFill>
                                      <a:latin typeface="Cambria Math" panose="02040503050406030204" pitchFamily="18" charset="0"/>
                                    </a:rPr>
                                    <m:t>𝛼</m:t>
                                  </m:r>
                                </m:e>
                                <m:sub>
                                  <m:r>
                                    <a:rPr lang="pl-PL" i="1">
                                      <a:solidFill>
                                        <a:schemeClr val="tx1"/>
                                      </a:solidFill>
                                      <a:latin typeface="Cambria Math" panose="02040503050406030204" pitchFamily="18" charset="0"/>
                                    </a:rPr>
                                    <m:t>𝑖</m:t>
                                  </m:r>
                                </m:sub>
                              </m:sSub>
                              <m:sSub>
                                <m:sSubPr>
                                  <m:ctrlPr>
                                    <a:rPr lang="pl-PL" i="1">
                                      <a:solidFill>
                                        <a:schemeClr val="tx1"/>
                                      </a:solidFill>
                                      <a:latin typeface="Cambria Math" panose="02040503050406030204" pitchFamily="18" charset="0"/>
                                    </a:rPr>
                                  </m:ctrlPr>
                                </m:sSubPr>
                                <m:e>
                                  <m:r>
                                    <a:rPr lang="pl-PL" i="1">
                                      <a:solidFill>
                                        <a:schemeClr val="tx1"/>
                                      </a:solidFill>
                                      <a:latin typeface="Cambria Math" panose="02040503050406030204" pitchFamily="18" charset="0"/>
                                    </a:rPr>
                                    <m:t>𝑋</m:t>
                                  </m:r>
                                </m:e>
                                <m:sub>
                                  <m:r>
                                    <a:rPr lang="pl-PL" i="1">
                                      <a:solidFill>
                                        <a:schemeClr val="tx1"/>
                                      </a:solidFill>
                                      <a:latin typeface="Cambria Math" panose="02040503050406030204" pitchFamily="18" charset="0"/>
                                    </a:rPr>
                                    <m:t>𝑖</m:t>
                                  </m:r>
                                </m:sub>
                              </m:sSub>
                            </m:e>
                          </m:nary>
                        </m:e>
                      </m:d>
                      <m:r>
                        <a:rPr lang="pl-PL">
                          <a:solidFill>
                            <a:schemeClr val="tx1"/>
                          </a:solidFill>
                          <a:latin typeface="Cambria Math" panose="02040503050406030204" pitchFamily="18" charset="0"/>
                        </a:rPr>
                        <m:t>=</m:t>
                      </m:r>
                      <m:rad>
                        <m:radPr>
                          <m:degHide m:val="on"/>
                          <m:ctrlPr>
                            <a:rPr lang="pl-PL" i="1">
                              <a:solidFill>
                                <a:schemeClr val="tx1"/>
                              </a:solidFill>
                              <a:latin typeface="Cambria Math" panose="02040503050406030204" pitchFamily="18" charset="0"/>
                            </a:rPr>
                          </m:ctrlPr>
                        </m:radPr>
                        <m:deg/>
                        <m:e>
                          <m:sSup>
                            <m:sSupPr>
                              <m:ctrlPr>
                                <a:rPr lang="pl-PL" i="1">
                                  <a:solidFill>
                                    <a:schemeClr val="tx1"/>
                                  </a:solidFill>
                                  <a:latin typeface="Cambria Math" panose="02040503050406030204" pitchFamily="18" charset="0"/>
                                </a:rPr>
                              </m:ctrlPr>
                            </m:sSupPr>
                            <m:e>
                              <m:r>
                                <a:rPr lang="pl-PL">
                                  <a:solidFill>
                                    <a:schemeClr val="tx1"/>
                                  </a:solidFill>
                                  <a:latin typeface="Cambria Math" panose="02040503050406030204" pitchFamily="18" charset="0"/>
                                </a:rPr>
                                <m:t>𝐷</m:t>
                              </m:r>
                            </m:e>
                            <m:sup>
                              <m:r>
                                <a:rPr lang="pl-PL">
                                  <a:solidFill>
                                    <a:schemeClr val="tx1"/>
                                  </a:solidFill>
                                  <a:latin typeface="Cambria Math" panose="02040503050406030204" pitchFamily="18" charset="0"/>
                                </a:rPr>
                                <m:t>2</m:t>
                              </m:r>
                            </m:sup>
                          </m:sSup>
                          <m:d>
                            <m:dPr>
                              <m:ctrlPr>
                                <a:rPr lang="pl-PL" i="1">
                                  <a:solidFill>
                                    <a:schemeClr val="tx1"/>
                                  </a:solidFill>
                                  <a:latin typeface="Cambria Math" panose="02040503050406030204" pitchFamily="18" charset="0"/>
                                </a:rPr>
                              </m:ctrlPr>
                            </m:dPr>
                            <m:e>
                              <m:nary>
                                <m:naryPr>
                                  <m:chr m:val="∑"/>
                                  <m:ctrlPr>
                                    <a:rPr lang="pl-PL" i="1">
                                      <a:solidFill>
                                        <a:schemeClr val="tx1"/>
                                      </a:solidFill>
                                      <a:latin typeface="Cambria Math" panose="02040503050406030204" pitchFamily="18" charset="0"/>
                                    </a:rPr>
                                  </m:ctrlPr>
                                </m:naryPr>
                                <m:sub>
                                  <m:r>
                                    <a:rPr lang="pl-PL" i="1">
                                      <a:solidFill>
                                        <a:schemeClr val="tx1"/>
                                      </a:solidFill>
                                      <a:latin typeface="Cambria Math" panose="02040503050406030204" pitchFamily="18" charset="0"/>
                                    </a:rPr>
                                    <m:t>𝑖</m:t>
                                  </m:r>
                                </m:sub>
                                <m:sup>
                                  <m:r>
                                    <a:rPr lang="pl-PL" i="1">
                                      <a:solidFill>
                                        <a:schemeClr val="tx1"/>
                                      </a:solidFill>
                                      <a:latin typeface="Cambria Math" panose="02040503050406030204" pitchFamily="18" charset="0"/>
                                    </a:rPr>
                                    <m:t>𝑛</m:t>
                                  </m:r>
                                </m:sup>
                                <m:e>
                                  <m:sSub>
                                    <m:sSubPr>
                                      <m:ctrlPr>
                                        <a:rPr lang="pl-PL" i="1">
                                          <a:solidFill>
                                            <a:schemeClr val="tx1"/>
                                          </a:solidFill>
                                          <a:latin typeface="Cambria Math" panose="02040503050406030204" pitchFamily="18" charset="0"/>
                                        </a:rPr>
                                      </m:ctrlPr>
                                    </m:sSubPr>
                                    <m:e>
                                      <m:r>
                                        <a:rPr lang="pl-PL" i="1">
                                          <a:solidFill>
                                            <a:schemeClr val="tx1"/>
                                          </a:solidFill>
                                          <a:latin typeface="Cambria Math" panose="02040503050406030204" pitchFamily="18" charset="0"/>
                                        </a:rPr>
                                        <m:t>𝛼</m:t>
                                      </m:r>
                                    </m:e>
                                    <m:sub>
                                      <m:r>
                                        <a:rPr lang="pl-PL" i="1">
                                          <a:solidFill>
                                            <a:schemeClr val="tx1"/>
                                          </a:solidFill>
                                          <a:latin typeface="Cambria Math" panose="02040503050406030204" pitchFamily="18" charset="0"/>
                                        </a:rPr>
                                        <m:t>𝑖</m:t>
                                      </m:r>
                                    </m:sub>
                                  </m:sSub>
                                  <m:sSub>
                                    <m:sSubPr>
                                      <m:ctrlPr>
                                        <a:rPr lang="pl-PL" i="1">
                                          <a:solidFill>
                                            <a:schemeClr val="tx1"/>
                                          </a:solidFill>
                                          <a:latin typeface="Cambria Math" panose="02040503050406030204" pitchFamily="18" charset="0"/>
                                        </a:rPr>
                                      </m:ctrlPr>
                                    </m:sSubPr>
                                    <m:e>
                                      <m:r>
                                        <a:rPr lang="pl-PL" i="1">
                                          <a:solidFill>
                                            <a:schemeClr val="tx1"/>
                                          </a:solidFill>
                                          <a:latin typeface="Cambria Math" panose="02040503050406030204" pitchFamily="18" charset="0"/>
                                        </a:rPr>
                                        <m:t>𝑋</m:t>
                                      </m:r>
                                    </m:e>
                                    <m:sub>
                                      <m:r>
                                        <a:rPr lang="pl-PL" i="1">
                                          <a:solidFill>
                                            <a:schemeClr val="tx1"/>
                                          </a:solidFill>
                                          <a:latin typeface="Cambria Math" panose="02040503050406030204" pitchFamily="18" charset="0"/>
                                        </a:rPr>
                                        <m:t>𝑖</m:t>
                                      </m:r>
                                    </m:sub>
                                  </m:sSub>
                                </m:e>
                              </m:nary>
                            </m:e>
                          </m:d>
                        </m:e>
                      </m:rad>
                      <m:r>
                        <a:rPr lang="pl-PL">
                          <a:solidFill>
                            <a:schemeClr val="tx1"/>
                          </a:solidFill>
                          <a:latin typeface="Cambria Math" panose="02040503050406030204" pitchFamily="18" charset="0"/>
                        </a:rPr>
                        <m:t>=</m:t>
                      </m:r>
                      <m:rad>
                        <m:radPr>
                          <m:degHide m:val="on"/>
                          <m:ctrlPr>
                            <a:rPr lang="pl-PL" i="1">
                              <a:solidFill>
                                <a:schemeClr val="tx1"/>
                              </a:solidFill>
                              <a:latin typeface="Cambria Math" panose="02040503050406030204" pitchFamily="18" charset="0"/>
                            </a:rPr>
                          </m:ctrlPr>
                        </m:radPr>
                        <m:deg/>
                        <m:e>
                          <m:nary>
                            <m:naryPr>
                              <m:chr m:val="∑"/>
                              <m:ctrlPr>
                                <a:rPr lang="pl-PL" i="1">
                                  <a:solidFill>
                                    <a:schemeClr val="tx1"/>
                                  </a:solidFill>
                                  <a:latin typeface="Cambria Math" panose="02040503050406030204" pitchFamily="18" charset="0"/>
                                </a:rPr>
                              </m:ctrlPr>
                            </m:naryPr>
                            <m:sub>
                              <m:r>
                                <a:rPr lang="pl-PL" i="1">
                                  <a:solidFill>
                                    <a:schemeClr val="tx1"/>
                                  </a:solidFill>
                                  <a:latin typeface="Cambria Math" panose="02040503050406030204" pitchFamily="18" charset="0"/>
                                </a:rPr>
                                <m:t>𝑖</m:t>
                              </m:r>
                            </m:sub>
                            <m:sup>
                              <m:r>
                                <a:rPr lang="pl-PL" i="1">
                                  <a:solidFill>
                                    <a:schemeClr val="tx1"/>
                                  </a:solidFill>
                                  <a:latin typeface="Cambria Math" panose="02040503050406030204" pitchFamily="18" charset="0"/>
                                </a:rPr>
                                <m:t>𝑛</m:t>
                              </m:r>
                            </m:sup>
                            <m:e>
                              <m:sSubSup>
                                <m:sSubSupPr>
                                  <m:ctrlPr>
                                    <a:rPr lang="pl-PL" i="1">
                                      <a:solidFill>
                                        <a:schemeClr val="tx1"/>
                                      </a:solidFill>
                                      <a:latin typeface="Cambria Math" panose="02040503050406030204" pitchFamily="18" charset="0"/>
                                    </a:rPr>
                                  </m:ctrlPr>
                                </m:sSubSupPr>
                                <m:e>
                                  <m:r>
                                    <a:rPr lang="pl-PL" i="1">
                                      <a:solidFill>
                                        <a:schemeClr val="tx1"/>
                                      </a:solidFill>
                                      <a:latin typeface="Cambria Math" panose="02040503050406030204" pitchFamily="18" charset="0"/>
                                    </a:rPr>
                                    <m:t>𝛼</m:t>
                                  </m:r>
                                </m:e>
                                <m:sub>
                                  <m:r>
                                    <a:rPr lang="pl-PL" i="1">
                                      <a:solidFill>
                                        <a:schemeClr val="tx1"/>
                                      </a:solidFill>
                                      <a:latin typeface="Cambria Math" panose="02040503050406030204" pitchFamily="18" charset="0"/>
                                    </a:rPr>
                                    <m:t>𝑖</m:t>
                                  </m:r>
                                </m:sub>
                                <m:sup>
                                  <m:r>
                                    <a:rPr lang="pl-PL" i="1">
                                      <a:solidFill>
                                        <a:schemeClr val="tx1"/>
                                      </a:solidFill>
                                      <a:latin typeface="Cambria Math" panose="02040503050406030204" pitchFamily="18" charset="0"/>
                                    </a:rPr>
                                    <m:t>2</m:t>
                                  </m:r>
                                </m:sup>
                              </m:sSubSup>
                              <m:sSub>
                                <m:sSubPr>
                                  <m:ctrlPr>
                                    <a:rPr lang="pl-PL" i="1">
                                      <a:solidFill>
                                        <a:schemeClr val="tx1"/>
                                      </a:solidFill>
                                      <a:latin typeface="Cambria Math" panose="02040503050406030204" pitchFamily="18" charset="0"/>
                                    </a:rPr>
                                  </m:ctrlPr>
                                </m:sSubPr>
                                <m:e>
                                  <m:sSup>
                                    <m:sSupPr>
                                      <m:ctrlPr>
                                        <a:rPr lang="pl-PL" i="1">
                                          <a:solidFill>
                                            <a:schemeClr val="tx1"/>
                                          </a:solidFill>
                                          <a:latin typeface="Cambria Math" panose="02040503050406030204" pitchFamily="18" charset="0"/>
                                        </a:rPr>
                                      </m:ctrlPr>
                                    </m:sSupPr>
                                    <m:e>
                                      <m:r>
                                        <a:rPr lang="pl-PL">
                                          <a:solidFill>
                                            <a:schemeClr val="tx1"/>
                                          </a:solidFill>
                                          <a:latin typeface="Cambria Math" panose="02040503050406030204" pitchFamily="18" charset="0"/>
                                        </a:rPr>
                                        <m:t>𝐷</m:t>
                                      </m:r>
                                    </m:e>
                                    <m:sup>
                                      <m:r>
                                        <a:rPr lang="pl-PL">
                                          <a:solidFill>
                                            <a:schemeClr val="tx1"/>
                                          </a:solidFill>
                                          <a:latin typeface="Cambria Math" panose="02040503050406030204" pitchFamily="18" charset="0"/>
                                        </a:rPr>
                                        <m:t>2</m:t>
                                      </m:r>
                                    </m:sup>
                                  </m:sSup>
                                  <m:r>
                                    <a:rPr lang="pl-PL" i="1">
                                      <a:solidFill>
                                        <a:schemeClr val="tx1"/>
                                      </a:solidFill>
                                      <a:latin typeface="Cambria Math" panose="02040503050406030204" pitchFamily="18" charset="0"/>
                                    </a:rPr>
                                    <m:t>(</m:t>
                                  </m:r>
                                  <m:r>
                                    <a:rPr lang="pl-PL" i="1">
                                      <a:solidFill>
                                        <a:schemeClr val="tx1"/>
                                      </a:solidFill>
                                      <a:latin typeface="Cambria Math" panose="02040503050406030204" pitchFamily="18" charset="0"/>
                                    </a:rPr>
                                    <m:t>𝑋</m:t>
                                  </m:r>
                                </m:e>
                                <m:sub>
                                  <m:r>
                                    <a:rPr lang="pl-PL" i="1">
                                      <a:solidFill>
                                        <a:schemeClr val="tx1"/>
                                      </a:solidFill>
                                      <a:latin typeface="Cambria Math" panose="02040503050406030204" pitchFamily="18" charset="0"/>
                                    </a:rPr>
                                    <m:t>𝑖</m:t>
                                  </m:r>
                                </m:sub>
                              </m:sSub>
                              <m:r>
                                <a:rPr lang="pl-PL" i="1">
                                  <a:solidFill>
                                    <a:schemeClr val="tx1"/>
                                  </a:solidFill>
                                  <a:latin typeface="Cambria Math" panose="02040503050406030204" pitchFamily="18" charset="0"/>
                                </a:rPr>
                                <m:t>)</m:t>
                              </m:r>
                            </m:e>
                          </m:nary>
                        </m:e>
                      </m:rad>
                    </m:oMath>
                  </m:oMathPara>
                </a14:m>
                <a:endParaRPr lang="pl-PL" dirty="0">
                  <a:solidFill>
                    <a:schemeClr val="tx1"/>
                  </a:solidFill>
                </a:endParaRPr>
              </a:p>
              <a:p>
                <a:pPr marL="534988" indent="-161925">
                  <a:buFont typeface="Arial" panose="020B0604020202020204" pitchFamily="34" charset="0"/>
                  <a:buChar char="•"/>
                </a:pPr>
                <a:endParaRPr lang="pl-PL" dirty="0">
                  <a:solidFill>
                    <a:schemeClr val="tx1"/>
                  </a:solidFill>
                </a:endParaRPr>
              </a:p>
            </p:txBody>
          </p:sp>
        </mc:Choice>
        <mc:Fallback xmlns="">
          <p:sp>
            <p:nvSpPr>
              <p:cNvPr id="3" name="Symbol zastępczy tekstu 2">
                <a:extLst>
                  <a:ext uri="{FF2B5EF4-FFF2-40B4-BE49-F238E27FC236}">
                    <a16:creationId xmlns:a16="http://schemas.microsoft.com/office/drawing/2014/main" id="{9416FAD7-9A2B-463A-A421-14722E27E869}"/>
                  </a:ext>
                </a:extLst>
              </p:cNvPr>
              <p:cNvSpPr>
                <a:spLocks noGrp="1" noRot="1" noChangeAspect="1" noMove="1" noResize="1" noEditPoints="1" noAdjustHandles="1" noChangeArrowheads="1" noChangeShapeType="1" noTextEdit="1"/>
              </p:cNvSpPr>
              <p:nvPr>
                <p:ph type="body" sz="half" idx="1"/>
              </p:nvPr>
            </p:nvSpPr>
            <p:spPr>
              <a:xfrm>
                <a:off x="447119" y="1342794"/>
                <a:ext cx="7067128" cy="5184576"/>
              </a:xfrm>
              <a:blipFill>
                <a:blip r:embed="rId2"/>
                <a:stretch>
                  <a:fillRect l="-172" t="-118" r="-690"/>
                </a:stretch>
              </a:blipFill>
            </p:spPr>
            <p:txBody>
              <a:bodyPr/>
              <a:lstStyle/>
              <a:p>
                <a:r>
                  <a:rPr lang="pl-PL">
                    <a:noFill/>
                  </a:rPr>
                  <a:t> </a:t>
                </a:r>
              </a:p>
            </p:txBody>
          </p:sp>
        </mc:Fallback>
      </mc:AlternateContent>
      <p:sp>
        <p:nvSpPr>
          <p:cNvPr id="6" name="Symbol zastępczy numeru slajdu 5">
            <a:extLst>
              <a:ext uri="{FF2B5EF4-FFF2-40B4-BE49-F238E27FC236}">
                <a16:creationId xmlns:a16="http://schemas.microsoft.com/office/drawing/2014/main" id="{8A62BC36-9DDF-4131-AA2B-279437934DE8}"/>
              </a:ext>
            </a:extLst>
          </p:cNvPr>
          <p:cNvSpPr>
            <a:spLocks noGrp="1"/>
          </p:cNvSpPr>
          <p:nvPr>
            <p:ph type="sldNum" sz="quarter" idx="11"/>
          </p:nvPr>
        </p:nvSpPr>
        <p:spPr/>
        <p:txBody>
          <a:bodyPr/>
          <a:lstStyle/>
          <a:p>
            <a:fld id="{DBCA605C-C72D-4B44-8DE4-2A0270D723F6}" type="slidenum">
              <a:rPr lang="pl-PL" altLang="pl-PL" smtClean="0"/>
              <a:pPr/>
              <a:t>8</a:t>
            </a:fld>
            <a:endParaRPr lang="pl-PL" altLang="pl-PL"/>
          </a:p>
        </p:txBody>
      </p:sp>
    </p:spTree>
    <p:extLst>
      <p:ext uri="{BB962C8B-B14F-4D97-AF65-F5344CB8AC3E}">
        <p14:creationId xmlns:p14="http://schemas.microsoft.com/office/powerpoint/2010/main" val="2255414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2E9410F-688F-42CC-925B-0646A09C03BB}"/>
              </a:ext>
            </a:extLst>
          </p:cNvPr>
          <p:cNvSpPr>
            <a:spLocks noGrp="1"/>
          </p:cNvSpPr>
          <p:nvPr>
            <p:ph type="title"/>
          </p:nvPr>
        </p:nvSpPr>
        <p:spPr/>
        <p:txBody>
          <a:bodyPr/>
          <a:lstStyle/>
          <a:p>
            <a:r>
              <a:rPr lang="pl-PL" dirty="0"/>
              <a:t>Budowa przedziałów ufności </a:t>
            </a:r>
          </a:p>
        </p:txBody>
      </p:sp>
      <mc:AlternateContent xmlns:mc="http://schemas.openxmlformats.org/markup-compatibility/2006" xmlns:a14="http://schemas.microsoft.com/office/drawing/2010/main">
        <mc:Choice Requires="a14">
          <p:sp>
            <p:nvSpPr>
              <p:cNvPr id="3" name="Symbol zastępczy tekstu 2">
                <a:extLst>
                  <a:ext uri="{FF2B5EF4-FFF2-40B4-BE49-F238E27FC236}">
                    <a16:creationId xmlns:a16="http://schemas.microsoft.com/office/drawing/2014/main" id="{9416FAD7-9A2B-463A-A421-14722E27E869}"/>
                  </a:ext>
                </a:extLst>
              </p:cNvPr>
              <p:cNvSpPr>
                <a:spLocks noGrp="1"/>
              </p:cNvSpPr>
              <p:nvPr>
                <p:ph type="body" sz="half" idx="1"/>
              </p:nvPr>
            </p:nvSpPr>
            <p:spPr>
              <a:xfrm>
                <a:off x="447119" y="1342794"/>
                <a:ext cx="7067128" cy="5184576"/>
              </a:xfrm>
            </p:spPr>
            <p:txBody>
              <a:bodyPr>
                <a:normAutofit/>
              </a:bodyPr>
              <a:lstStyle/>
              <a:p>
                <a:pPr algn="just">
                  <a:lnSpc>
                    <a:spcPct val="120000"/>
                  </a:lnSpc>
                </a:pPr>
                <a:r>
                  <a:rPr lang="pl-PL" dirty="0">
                    <a:solidFill>
                      <a:schemeClr val="tx1"/>
                    </a:solidFill>
                  </a:rPr>
                  <a:t>Załóżmy, że </a:t>
                </a:r>
                <a14:m>
                  <m:oMath xmlns:m="http://schemas.openxmlformats.org/officeDocument/2006/math">
                    <m:r>
                      <a:rPr lang="pl-PL" i="1" dirty="0">
                        <a:solidFill>
                          <a:schemeClr val="tx1"/>
                        </a:solidFill>
                        <a:latin typeface="Cambria Math" panose="02040503050406030204" pitchFamily="18" charset="0"/>
                      </a:rPr>
                      <m:t>𝑍</m:t>
                    </m:r>
                  </m:oMath>
                </a14:m>
                <a:r>
                  <a:rPr lang="pl-PL" dirty="0">
                    <a:solidFill>
                      <a:schemeClr val="tx1"/>
                    </a:solidFill>
                  </a:rPr>
                  <a:t> jest zmienną losową i ustalmy poziom ufności </a:t>
                </a:r>
                <a14:m>
                  <m:oMath xmlns:m="http://schemas.openxmlformats.org/officeDocument/2006/math">
                    <m:r>
                      <a:rPr lang="pl-PL" b="0" i="1" dirty="0" smtClean="0">
                        <a:solidFill>
                          <a:schemeClr val="tx1"/>
                        </a:solidFill>
                        <a:latin typeface="Cambria Math" panose="02040503050406030204" pitchFamily="18" charset="0"/>
                      </a:rPr>
                      <m:t>1−</m:t>
                    </m:r>
                    <m:r>
                      <a:rPr lang="pl-PL" b="0" i="1" dirty="0" smtClean="0">
                        <a:solidFill>
                          <a:schemeClr val="tx1"/>
                        </a:solidFill>
                        <a:latin typeface="Cambria Math" panose="02040503050406030204" pitchFamily="18" charset="0"/>
                      </a:rPr>
                      <m:t>𝛼</m:t>
                    </m:r>
                  </m:oMath>
                </a14:m>
                <a:r>
                  <a:rPr lang="pl-PL" dirty="0">
                    <a:solidFill>
                      <a:schemeClr val="tx1"/>
                    </a:solidFill>
                  </a:rPr>
                  <a:t>. Szukamy takiego przedziału </a:t>
                </a:r>
                <a14:m>
                  <m:oMath xmlns:m="http://schemas.openxmlformats.org/officeDocument/2006/math">
                    <m:d>
                      <m:dPr>
                        <m:ctrlPr>
                          <a:rPr lang="pl-PL" i="1" dirty="0">
                            <a:solidFill>
                              <a:schemeClr val="tx1"/>
                            </a:solidFill>
                            <a:latin typeface="Cambria Math" panose="02040503050406030204" pitchFamily="18" charset="0"/>
                          </a:rPr>
                        </m:ctrlPr>
                      </m:dPr>
                      <m:e>
                        <m:sSub>
                          <m:sSubPr>
                            <m:ctrlPr>
                              <a:rPr lang="pl-PL" i="1" dirty="0">
                                <a:solidFill>
                                  <a:schemeClr val="tx1"/>
                                </a:solidFill>
                                <a:latin typeface="Cambria Math" panose="02040503050406030204" pitchFamily="18" charset="0"/>
                              </a:rPr>
                            </m:ctrlPr>
                          </m:sSubPr>
                          <m:e>
                            <m:r>
                              <a:rPr lang="pl-PL" i="1" dirty="0">
                                <a:solidFill>
                                  <a:schemeClr val="tx1"/>
                                </a:solidFill>
                                <a:latin typeface="Cambria Math" panose="02040503050406030204" pitchFamily="18" charset="0"/>
                              </a:rPr>
                              <m:t>𝑧</m:t>
                            </m:r>
                          </m:e>
                          <m:sub>
                            <m:r>
                              <a:rPr lang="pl-PL" i="1" dirty="0">
                                <a:solidFill>
                                  <a:schemeClr val="tx1"/>
                                </a:solidFill>
                                <a:latin typeface="Cambria Math" panose="02040503050406030204" pitchFamily="18" charset="0"/>
                              </a:rPr>
                              <m:t>1</m:t>
                            </m:r>
                          </m:sub>
                        </m:sSub>
                        <m:r>
                          <a:rPr lang="pl-PL" i="1" dirty="0">
                            <a:solidFill>
                              <a:schemeClr val="tx1"/>
                            </a:solidFill>
                            <a:latin typeface="Cambria Math" panose="02040503050406030204" pitchFamily="18" charset="0"/>
                          </a:rPr>
                          <m:t>,</m:t>
                        </m:r>
                        <m:sSub>
                          <m:sSubPr>
                            <m:ctrlPr>
                              <a:rPr lang="pl-PL" i="1" dirty="0">
                                <a:solidFill>
                                  <a:schemeClr val="tx1"/>
                                </a:solidFill>
                                <a:latin typeface="Cambria Math" panose="02040503050406030204" pitchFamily="18" charset="0"/>
                              </a:rPr>
                            </m:ctrlPr>
                          </m:sSubPr>
                          <m:e>
                            <m:r>
                              <a:rPr lang="pl-PL" i="1" dirty="0">
                                <a:solidFill>
                                  <a:schemeClr val="tx1"/>
                                </a:solidFill>
                                <a:latin typeface="Cambria Math" panose="02040503050406030204" pitchFamily="18" charset="0"/>
                              </a:rPr>
                              <m:t>𝑧</m:t>
                            </m:r>
                          </m:e>
                          <m:sub>
                            <m:r>
                              <a:rPr lang="pl-PL" i="1" dirty="0">
                                <a:solidFill>
                                  <a:schemeClr val="tx1"/>
                                </a:solidFill>
                                <a:latin typeface="Cambria Math" panose="02040503050406030204" pitchFamily="18" charset="0"/>
                              </a:rPr>
                              <m:t>2</m:t>
                            </m:r>
                          </m:sub>
                        </m:sSub>
                      </m:e>
                    </m:d>
                  </m:oMath>
                </a14:m>
                <a:r>
                  <a:rPr lang="pl-PL" dirty="0">
                    <a:solidFill>
                      <a:schemeClr val="tx1"/>
                    </a:solidFill>
                  </a:rPr>
                  <a:t>, że</a:t>
                </a:r>
              </a:p>
              <a:p>
                <a:pPr marL="0" indent="0" algn="just">
                  <a:lnSpc>
                    <a:spcPct val="120000"/>
                  </a:lnSpc>
                  <a:buNone/>
                </a:pPr>
                <a:endParaRPr lang="pl-PL" dirty="0">
                  <a:solidFill>
                    <a:schemeClr val="tx1"/>
                  </a:solidFill>
                </a:endParaRPr>
              </a:p>
              <a:p>
                <a:pPr marL="0" indent="0" algn="just">
                  <a:lnSpc>
                    <a:spcPct val="120000"/>
                  </a:lnSpc>
                  <a:buNone/>
                </a:pPr>
                <a14:m>
                  <m:oMathPara xmlns:m="http://schemas.openxmlformats.org/officeDocument/2006/math">
                    <m:oMathParaPr>
                      <m:jc m:val="centerGroup"/>
                    </m:oMathParaPr>
                    <m:oMath xmlns:m="http://schemas.openxmlformats.org/officeDocument/2006/math">
                      <m:r>
                        <a:rPr lang="pl-PL" b="0" i="1" dirty="0" smtClean="0">
                          <a:solidFill>
                            <a:schemeClr val="tx1"/>
                          </a:solidFill>
                          <a:latin typeface="Cambria Math" panose="02040503050406030204" pitchFamily="18" charset="0"/>
                        </a:rPr>
                        <m:t>𝑃</m:t>
                      </m:r>
                      <m:d>
                        <m:dPr>
                          <m:ctrlPr>
                            <a:rPr lang="pl-PL" b="0" i="1" dirty="0" smtClean="0">
                              <a:solidFill>
                                <a:schemeClr val="tx1"/>
                              </a:solidFill>
                              <a:latin typeface="Cambria Math" panose="02040503050406030204" pitchFamily="18" charset="0"/>
                            </a:rPr>
                          </m:ctrlPr>
                        </m:dPr>
                        <m:e>
                          <m:r>
                            <a:rPr lang="pl-PL" b="0" i="1" dirty="0" smtClean="0">
                              <a:solidFill>
                                <a:schemeClr val="tx1"/>
                              </a:solidFill>
                              <a:latin typeface="Cambria Math" panose="02040503050406030204" pitchFamily="18" charset="0"/>
                            </a:rPr>
                            <m:t>𝑍</m:t>
                          </m:r>
                          <m:r>
                            <a:rPr lang="pl-PL" b="0" i="1" dirty="0" smtClean="0">
                              <a:solidFill>
                                <a:schemeClr val="tx1"/>
                              </a:solidFill>
                              <a:latin typeface="Cambria Math" panose="02040503050406030204" pitchFamily="18" charset="0"/>
                            </a:rPr>
                            <m:t>∈</m:t>
                          </m:r>
                          <m:d>
                            <m:dPr>
                              <m:ctrlPr>
                                <a:rPr lang="pl-PL" b="0" i="1" dirty="0" smtClean="0">
                                  <a:solidFill>
                                    <a:schemeClr val="tx1"/>
                                  </a:solidFill>
                                  <a:latin typeface="Cambria Math" panose="02040503050406030204" pitchFamily="18" charset="0"/>
                                </a:rPr>
                              </m:ctrlPr>
                            </m:dPr>
                            <m:e>
                              <m:sSub>
                                <m:sSubPr>
                                  <m:ctrlPr>
                                    <a:rPr lang="pl-PL" i="1" dirty="0">
                                      <a:solidFill>
                                        <a:schemeClr val="tx1"/>
                                      </a:solidFill>
                                      <a:latin typeface="Cambria Math" panose="02040503050406030204" pitchFamily="18" charset="0"/>
                                    </a:rPr>
                                  </m:ctrlPr>
                                </m:sSubPr>
                                <m:e>
                                  <m:r>
                                    <a:rPr lang="pl-PL" i="1" dirty="0">
                                      <a:solidFill>
                                        <a:schemeClr val="tx1"/>
                                      </a:solidFill>
                                      <a:latin typeface="Cambria Math" panose="02040503050406030204" pitchFamily="18" charset="0"/>
                                    </a:rPr>
                                    <m:t>𝑧</m:t>
                                  </m:r>
                                </m:e>
                                <m:sub>
                                  <m:r>
                                    <a:rPr lang="pl-PL" i="1" dirty="0">
                                      <a:solidFill>
                                        <a:schemeClr val="tx1"/>
                                      </a:solidFill>
                                      <a:latin typeface="Cambria Math" panose="02040503050406030204" pitchFamily="18" charset="0"/>
                                    </a:rPr>
                                    <m:t>1</m:t>
                                  </m:r>
                                </m:sub>
                              </m:sSub>
                              <m:r>
                                <a:rPr lang="pl-PL" i="1" dirty="0">
                                  <a:solidFill>
                                    <a:schemeClr val="tx1"/>
                                  </a:solidFill>
                                  <a:latin typeface="Cambria Math" panose="02040503050406030204" pitchFamily="18" charset="0"/>
                                </a:rPr>
                                <m:t>,</m:t>
                              </m:r>
                              <m:sSub>
                                <m:sSubPr>
                                  <m:ctrlPr>
                                    <a:rPr lang="pl-PL" i="1" dirty="0">
                                      <a:solidFill>
                                        <a:schemeClr val="tx1"/>
                                      </a:solidFill>
                                      <a:latin typeface="Cambria Math" panose="02040503050406030204" pitchFamily="18" charset="0"/>
                                    </a:rPr>
                                  </m:ctrlPr>
                                </m:sSubPr>
                                <m:e>
                                  <m:r>
                                    <a:rPr lang="pl-PL" i="1" dirty="0">
                                      <a:solidFill>
                                        <a:schemeClr val="tx1"/>
                                      </a:solidFill>
                                      <a:latin typeface="Cambria Math" panose="02040503050406030204" pitchFamily="18" charset="0"/>
                                    </a:rPr>
                                    <m:t>𝑧</m:t>
                                  </m:r>
                                </m:e>
                                <m:sub>
                                  <m:r>
                                    <a:rPr lang="pl-PL" i="1" dirty="0">
                                      <a:solidFill>
                                        <a:schemeClr val="tx1"/>
                                      </a:solidFill>
                                      <a:latin typeface="Cambria Math" panose="02040503050406030204" pitchFamily="18" charset="0"/>
                                    </a:rPr>
                                    <m:t>2</m:t>
                                  </m:r>
                                </m:sub>
                              </m:sSub>
                            </m:e>
                          </m:d>
                        </m:e>
                      </m:d>
                      <m:r>
                        <a:rPr lang="pl-PL" b="0" i="1" dirty="0" smtClean="0">
                          <a:solidFill>
                            <a:schemeClr val="tx1"/>
                          </a:solidFill>
                          <a:latin typeface="Cambria Math" panose="02040503050406030204" pitchFamily="18" charset="0"/>
                        </a:rPr>
                        <m:t>=</m:t>
                      </m:r>
                      <m:r>
                        <a:rPr lang="pl-PL" i="1" dirty="0">
                          <a:solidFill>
                            <a:schemeClr val="tx1"/>
                          </a:solidFill>
                          <a:latin typeface="Cambria Math" panose="02040503050406030204" pitchFamily="18" charset="0"/>
                        </a:rPr>
                        <m:t>𝑃</m:t>
                      </m:r>
                      <m:d>
                        <m:dPr>
                          <m:ctrlPr>
                            <a:rPr lang="pl-PL" i="1" dirty="0">
                              <a:solidFill>
                                <a:schemeClr val="tx1"/>
                              </a:solidFill>
                              <a:latin typeface="Cambria Math" panose="02040503050406030204" pitchFamily="18" charset="0"/>
                            </a:rPr>
                          </m:ctrlPr>
                        </m:dPr>
                        <m:e>
                          <m:sSub>
                            <m:sSubPr>
                              <m:ctrlPr>
                                <a:rPr lang="pl-PL" i="1" dirty="0">
                                  <a:solidFill>
                                    <a:schemeClr val="tx1"/>
                                  </a:solidFill>
                                  <a:latin typeface="Cambria Math" panose="02040503050406030204" pitchFamily="18" charset="0"/>
                                </a:rPr>
                              </m:ctrlPr>
                            </m:sSubPr>
                            <m:e>
                              <m:r>
                                <a:rPr lang="pl-PL" i="1" dirty="0">
                                  <a:solidFill>
                                    <a:schemeClr val="tx1"/>
                                  </a:solidFill>
                                  <a:latin typeface="Cambria Math" panose="02040503050406030204" pitchFamily="18" charset="0"/>
                                </a:rPr>
                                <m:t>𝑧</m:t>
                              </m:r>
                            </m:e>
                            <m:sub>
                              <m:r>
                                <a:rPr lang="pl-PL" i="1" dirty="0">
                                  <a:solidFill>
                                    <a:schemeClr val="tx1"/>
                                  </a:solidFill>
                                  <a:latin typeface="Cambria Math" panose="02040503050406030204" pitchFamily="18" charset="0"/>
                                </a:rPr>
                                <m:t>1</m:t>
                              </m:r>
                            </m:sub>
                          </m:sSub>
                          <m:r>
                            <a:rPr lang="pl-PL" b="0" i="1" dirty="0" smtClean="0">
                              <a:solidFill>
                                <a:schemeClr val="tx1"/>
                              </a:solidFill>
                              <a:latin typeface="Cambria Math" panose="02040503050406030204" pitchFamily="18" charset="0"/>
                            </a:rPr>
                            <m:t>&lt;</m:t>
                          </m:r>
                          <m:r>
                            <a:rPr lang="pl-PL" i="1" dirty="0">
                              <a:solidFill>
                                <a:schemeClr val="tx1"/>
                              </a:solidFill>
                              <a:latin typeface="Cambria Math" panose="02040503050406030204" pitchFamily="18" charset="0"/>
                            </a:rPr>
                            <m:t>𝑍</m:t>
                          </m:r>
                          <m:r>
                            <a:rPr lang="pl-PL" b="0" i="1" dirty="0" smtClean="0">
                              <a:solidFill>
                                <a:schemeClr val="tx1"/>
                              </a:solidFill>
                              <a:latin typeface="Cambria Math" panose="02040503050406030204" pitchFamily="18" charset="0"/>
                            </a:rPr>
                            <m:t>&lt;</m:t>
                          </m:r>
                          <m:sSub>
                            <m:sSubPr>
                              <m:ctrlPr>
                                <a:rPr lang="pl-PL" i="1" dirty="0">
                                  <a:solidFill>
                                    <a:schemeClr val="tx1"/>
                                  </a:solidFill>
                                  <a:latin typeface="Cambria Math" panose="02040503050406030204" pitchFamily="18" charset="0"/>
                                </a:rPr>
                              </m:ctrlPr>
                            </m:sSubPr>
                            <m:e>
                              <m:r>
                                <a:rPr lang="pl-PL" i="1" dirty="0">
                                  <a:solidFill>
                                    <a:schemeClr val="tx1"/>
                                  </a:solidFill>
                                  <a:latin typeface="Cambria Math" panose="02040503050406030204" pitchFamily="18" charset="0"/>
                                </a:rPr>
                                <m:t>𝑧</m:t>
                              </m:r>
                            </m:e>
                            <m:sub>
                              <m:r>
                                <a:rPr lang="pl-PL" i="1" dirty="0">
                                  <a:solidFill>
                                    <a:schemeClr val="tx1"/>
                                  </a:solidFill>
                                  <a:latin typeface="Cambria Math" panose="02040503050406030204" pitchFamily="18" charset="0"/>
                                </a:rPr>
                                <m:t>2</m:t>
                              </m:r>
                            </m:sub>
                          </m:sSub>
                        </m:e>
                      </m:d>
                      <m:r>
                        <a:rPr lang="pl-PL" b="0" i="1" dirty="0" smtClean="0">
                          <a:solidFill>
                            <a:schemeClr val="tx1"/>
                          </a:solidFill>
                          <a:latin typeface="Cambria Math" panose="02040503050406030204" pitchFamily="18" charset="0"/>
                        </a:rPr>
                        <m:t>=1−</m:t>
                      </m:r>
                      <m:r>
                        <a:rPr lang="pl-PL" b="0" i="1" dirty="0" smtClean="0">
                          <a:solidFill>
                            <a:schemeClr val="tx1"/>
                          </a:solidFill>
                          <a:latin typeface="Cambria Math" panose="02040503050406030204" pitchFamily="18" charset="0"/>
                        </a:rPr>
                        <m:t>𝛼</m:t>
                      </m:r>
                    </m:oMath>
                  </m:oMathPara>
                </a14:m>
                <a:endParaRPr lang="pl-PL" dirty="0">
                  <a:solidFill>
                    <a:schemeClr val="tx1"/>
                  </a:solidFill>
                </a:endParaRPr>
              </a:p>
              <a:p>
                <a:pPr marL="0" indent="0" algn="just">
                  <a:lnSpc>
                    <a:spcPct val="120000"/>
                  </a:lnSpc>
                  <a:buNone/>
                </a:pPr>
                <a:endParaRPr lang="pl-PL" dirty="0">
                  <a:solidFill>
                    <a:schemeClr val="tx1"/>
                  </a:solidFill>
                </a:endParaRPr>
              </a:p>
              <a:p>
                <a:pPr algn="just">
                  <a:lnSpc>
                    <a:spcPct val="120000"/>
                  </a:lnSpc>
                </a:pPr>
                <a:r>
                  <a:rPr lang="pl-PL" dirty="0">
                    <a:solidFill>
                      <a:schemeClr val="tx1"/>
                    </a:solidFill>
                  </a:rPr>
                  <a:t>Przedział ten powinien być jak najwęższy</a:t>
                </a:r>
              </a:p>
              <a:p>
                <a:pPr algn="just">
                  <a:lnSpc>
                    <a:spcPct val="120000"/>
                  </a:lnSpc>
                </a:pPr>
                <a:r>
                  <a:rPr lang="pl-PL" dirty="0">
                    <a:solidFill>
                      <a:schemeClr val="tx1"/>
                    </a:solidFill>
                  </a:rPr>
                  <a:t>Załóżmy, że </a:t>
                </a:r>
                <a14:m>
                  <m:oMath xmlns:m="http://schemas.openxmlformats.org/officeDocument/2006/math">
                    <m:r>
                      <m:rPr>
                        <m:sty m:val="p"/>
                      </m:rPr>
                      <a:rPr lang="pl-PL" dirty="0">
                        <a:solidFill>
                          <a:schemeClr val="tx1"/>
                        </a:solidFill>
                        <a:latin typeface="Cambria Math" panose="02040503050406030204" pitchFamily="18" charset="0"/>
                      </a:rPr>
                      <m:t>Z</m:t>
                    </m:r>
                    <m:r>
                      <a:rPr lang="pl-PL" dirty="0">
                        <a:solidFill>
                          <a:schemeClr val="tx1"/>
                        </a:solidFill>
                        <a:latin typeface="Cambria Math" panose="02040503050406030204" pitchFamily="18" charset="0"/>
                      </a:rPr>
                      <m:t>~</m:t>
                    </m:r>
                    <m:r>
                      <a:rPr lang="pl-PL" i="1" dirty="0">
                        <a:solidFill>
                          <a:schemeClr val="tx1"/>
                        </a:solidFill>
                        <a:latin typeface="Cambria Math" panose="02040503050406030204" pitchFamily="18" charset="0"/>
                      </a:rPr>
                      <m:t>𝑁</m:t>
                    </m:r>
                    <m:r>
                      <a:rPr lang="pl-PL" i="1" dirty="0">
                        <a:solidFill>
                          <a:schemeClr val="tx1"/>
                        </a:solidFill>
                        <a:latin typeface="Cambria Math" panose="02040503050406030204" pitchFamily="18" charset="0"/>
                      </a:rPr>
                      <m:t>(0,1)</m:t>
                    </m:r>
                  </m:oMath>
                </a14:m>
                <a:r>
                  <a:rPr lang="pl-PL" dirty="0">
                    <a:solidFill>
                      <a:schemeClr val="tx1"/>
                    </a:solidFill>
                  </a:rPr>
                  <a:t>. Wówczas z tablic standardowego rozkładu normalnego mamy</a:t>
                </a:r>
              </a:p>
              <a:p>
                <a:pPr algn="just">
                  <a:lnSpc>
                    <a:spcPct val="120000"/>
                  </a:lnSpc>
                </a:pPr>
                <a:endParaRPr lang="pl-PL" dirty="0">
                  <a:solidFill>
                    <a:schemeClr val="tx1"/>
                  </a:solidFill>
                </a:endParaRPr>
              </a:p>
              <a:p>
                <a:pPr marL="0" indent="0" algn="just">
                  <a:lnSpc>
                    <a:spcPct val="120000"/>
                  </a:lnSpc>
                  <a:buNone/>
                </a:pPr>
                <a14:m>
                  <m:oMathPara xmlns:m="http://schemas.openxmlformats.org/officeDocument/2006/math">
                    <m:oMathParaPr>
                      <m:jc m:val="centerGroup"/>
                    </m:oMathParaPr>
                    <m:oMath xmlns:m="http://schemas.openxmlformats.org/officeDocument/2006/math">
                      <m:r>
                        <a:rPr lang="pl-PL" i="1" dirty="0">
                          <a:solidFill>
                            <a:schemeClr val="tx1"/>
                          </a:solidFill>
                          <a:latin typeface="Cambria Math" panose="02040503050406030204" pitchFamily="18" charset="0"/>
                        </a:rPr>
                        <m:t>𝑃</m:t>
                      </m:r>
                      <m:d>
                        <m:dPr>
                          <m:ctrlPr>
                            <a:rPr lang="pl-PL" i="1" dirty="0">
                              <a:solidFill>
                                <a:schemeClr val="tx1"/>
                              </a:solidFill>
                              <a:latin typeface="Cambria Math" panose="02040503050406030204" pitchFamily="18" charset="0"/>
                            </a:rPr>
                          </m:ctrlPr>
                        </m:dPr>
                        <m:e>
                          <m:sSub>
                            <m:sSubPr>
                              <m:ctrlPr>
                                <a:rPr lang="pl-PL" i="1" dirty="0">
                                  <a:solidFill>
                                    <a:schemeClr val="tx1"/>
                                  </a:solidFill>
                                  <a:latin typeface="Cambria Math" panose="02040503050406030204" pitchFamily="18" charset="0"/>
                                </a:rPr>
                              </m:ctrlPr>
                            </m:sSubPr>
                            <m:e>
                              <m:r>
                                <a:rPr lang="pl-PL" i="1" dirty="0">
                                  <a:solidFill>
                                    <a:schemeClr val="tx1"/>
                                  </a:solidFill>
                                  <a:latin typeface="Cambria Math" panose="02040503050406030204" pitchFamily="18" charset="0"/>
                                </a:rPr>
                                <m:t>𝑧</m:t>
                              </m:r>
                            </m:e>
                            <m:sub>
                              <m:f>
                                <m:fPr>
                                  <m:ctrlPr>
                                    <a:rPr lang="pl-PL" b="0" i="1" dirty="0" smtClean="0">
                                      <a:solidFill>
                                        <a:schemeClr val="tx1"/>
                                      </a:solidFill>
                                      <a:latin typeface="Cambria Math" panose="02040503050406030204" pitchFamily="18" charset="0"/>
                                    </a:rPr>
                                  </m:ctrlPr>
                                </m:fPr>
                                <m:num>
                                  <m:r>
                                    <a:rPr lang="pl-PL" b="0" i="1" dirty="0" smtClean="0">
                                      <a:solidFill>
                                        <a:schemeClr val="tx1"/>
                                      </a:solidFill>
                                      <a:latin typeface="Cambria Math" panose="02040503050406030204" pitchFamily="18" charset="0"/>
                                    </a:rPr>
                                    <m:t>𝛼</m:t>
                                  </m:r>
                                </m:num>
                                <m:den>
                                  <m:r>
                                    <a:rPr lang="pl-PL" b="0" i="1" dirty="0" smtClean="0">
                                      <a:solidFill>
                                        <a:schemeClr val="tx1"/>
                                      </a:solidFill>
                                      <a:latin typeface="Cambria Math" panose="02040503050406030204" pitchFamily="18" charset="0"/>
                                    </a:rPr>
                                    <m:t>2</m:t>
                                  </m:r>
                                </m:den>
                              </m:f>
                            </m:sub>
                          </m:sSub>
                          <m:r>
                            <a:rPr lang="pl-PL" b="0" i="1" dirty="0" smtClean="0">
                              <a:solidFill>
                                <a:schemeClr val="tx1"/>
                              </a:solidFill>
                              <a:latin typeface="Cambria Math" panose="02040503050406030204" pitchFamily="18" charset="0"/>
                            </a:rPr>
                            <m:t>&lt;</m:t>
                          </m:r>
                          <m:r>
                            <a:rPr lang="pl-PL" i="1" dirty="0">
                              <a:solidFill>
                                <a:schemeClr val="tx1"/>
                              </a:solidFill>
                              <a:latin typeface="Cambria Math" panose="02040503050406030204" pitchFamily="18" charset="0"/>
                            </a:rPr>
                            <m:t>𝑍</m:t>
                          </m:r>
                          <m:r>
                            <a:rPr lang="pl-PL" b="0" i="1" dirty="0" smtClean="0">
                              <a:solidFill>
                                <a:schemeClr val="tx1"/>
                              </a:solidFill>
                              <a:latin typeface="Cambria Math" panose="02040503050406030204" pitchFamily="18" charset="0"/>
                            </a:rPr>
                            <m:t>&lt;</m:t>
                          </m:r>
                          <m:sSub>
                            <m:sSubPr>
                              <m:ctrlPr>
                                <a:rPr lang="pl-PL" i="1" dirty="0">
                                  <a:solidFill>
                                    <a:schemeClr val="tx1"/>
                                  </a:solidFill>
                                  <a:latin typeface="Cambria Math" panose="02040503050406030204" pitchFamily="18" charset="0"/>
                                </a:rPr>
                              </m:ctrlPr>
                            </m:sSubPr>
                            <m:e>
                              <m:r>
                                <a:rPr lang="pl-PL" i="1" dirty="0">
                                  <a:solidFill>
                                    <a:schemeClr val="tx1"/>
                                  </a:solidFill>
                                  <a:latin typeface="Cambria Math" panose="02040503050406030204" pitchFamily="18" charset="0"/>
                                </a:rPr>
                                <m:t>𝑧</m:t>
                              </m:r>
                            </m:e>
                            <m:sub>
                              <m:r>
                                <a:rPr lang="pl-PL" b="0" i="1" dirty="0" smtClean="0">
                                  <a:solidFill>
                                    <a:schemeClr val="tx1"/>
                                  </a:solidFill>
                                  <a:latin typeface="Cambria Math" panose="02040503050406030204" pitchFamily="18" charset="0"/>
                                </a:rPr>
                                <m:t>1−</m:t>
                              </m:r>
                              <m:f>
                                <m:fPr>
                                  <m:ctrlPr>
                                    <a:rPr lang="pl-PL" i="1" dirty="0">
                                      <a:solidFill>
                                        <a:schemeClr val="tx1"/>
                                      </a:solidFill>
                                      <a:latin typeface="Cambria Math" panose="02040503050406030204" pitchFamily="18" charset="0"/>
                                    </a:rPr>
                                  </m:ctrlPr>
                                </m:fPr>
                                <m:num>
                                  <m:r>
                                    <a:rPr lang="pl-PL" i="1" dirty="0">
                                      <a:solidFill>
                                        <a:schemeClr val="tx1"/>
                                      </a:solidFill>
                                      <a:latin typeface="Cambria Math" panose="02040503050406030204" pitchFamily="18" charset="0"/>
                                    </a:rPr>
                                    <m:t>𝛼</m:t>
                                  </m:r>
                                </m:num>
                                <m:den>
                                  <m:r>
                                    <a:rPr lang="pl-PL" i="1" dirty="0">
                                      <a:solidFill>
                                        <a:schemeClr val="tx1"/>
                                      </a:solidFill>
                                      <a:latin typeface="Cambria Math" panose="02040503050406030204" pitchFamily="18" charset="0"/>
                                    </a:rPr>
                                    <m:t>2</m:t>
                                  </m:r>
                                </m:den>
                              </m:f>
                            </m:sub>
                          </m:sSub>
                        </m:e>
                      </m:d>
                      <m:r>
                        <a:rPr lang="pl-PL" i="1" dirty="0">
                          <a:solidFill>
                            <a:schemeClr val="tx1"/>
                          </a:solidFill>
                          <a:latin typeface="Cambria Math" panose="02040503050406030204" pitchFamily="18" charset="0"/>
                        </a:rPr>
                        <m:t>=1−</m:t>
                      </m:r>
                      <m:r>
                        <a:rPr lang="pl-PL" i="1" dirty="0">
                          <a:solidFill>
                            <a:schemeClr val="tx1"/>
                          </a:solidFill>
                          <a:latin typeface="Cambria Math" panose="02040503050406030204" pitchFamily="18" charset="0"/>
                        </a:rPr>
                        <m:t>𝛼</m:t>
                      </m:r>
                    </m:oMath>
                  </m:oMathPara>
                </a14:m>
                <a:endParaRPr lang="pl-PL" dirty="0">
                  <a:solidFill>
                    <a:schemeClr val="tx1"/>
                  </a:solidFill>
                </a:endParaRPr>
              </a:p>
            </p:txBody>
          </p:sp>
        </mc:Choice>
        <mc:Fallback xmlns="">
          <p:sp>
            <p:nvSpPr>
              <p:cNvPr id="3" name="Symbol zastępczy tekstu 2">
                <a:extLst>
                  <a:ext uri="{FF2B5EF4-FFF2-40B4-BE49-F238E27FC236}">
                    <a16:creationId xmlns:a16="http://schemas.microsoft.com/office/drawing/2014/main" id="{9416FAD7-9A2B-463A-A421-14722E27E869}"/>
                  </a:ext>
                </a:extLst>
              </p:cNvPr>
              <p:cNvSpPr>
                <a:spLocks noGrp="1" noRot="1" noChangeAspect="1" noMove="1" noResize="1" noEditPoints="1" noAdjustHandles="1" noChangeArrowheads="1" noChangeShapeType="1" noTextEdit="1"/>
              </p:cNvSpPr>
              <p:nvPr>
                <p:ph type="body" sz="half" idx="1"/>
              </p:nvPr>
            </p:nvSpPr>
            <p:spPr>
              <a:xfrm>
                <a:off x="447119" y="1342794"/>
                <a:ext cx="7067128" cy="5184576"/>
              </a:xfrm>
              <a:blipFill>
                <a:blip r:embed="rId2"/>
                <a:stretch>
                  <a:fillRect l="-172" t="-118" r="-690"/>
                </a:stretch>
              </a:blipFill>
            </p:spPr>
            <p:txBody>
              <a:bodyPr/>
              <a:lstStyle/>
              <a:p>
                <a:r>
                  <a:rPr lang="pl-PL">
                    <a:noFill/>
                  </a:rPr>
                  <a:t> </a:t>
                </a:r>
              </a:p>
            </p:txBody>
          </p:sp>
        </mc:Fallback>
      </mc:AlternateContent>
      <p:sp>
        <p:nvSpPr>
          <p:cNvPr id="6" name="Symbol zastępczy numeru slajdu 5">
            <a:extLst>
              <a:ext uri="{FF2B5EF4-FFF2-40B4-BE49-F238E27FC236}">
                <a16:creationId xmlns:a16="http://schemas.microsoft.com/office/drawing/2014/main" id="{8A62BC36-9DDF-4131-AA2B-279437934DE8}"/>
              </a:ext>
            </a:extLst>
          </p:cNvPr>
          <p:cNvSpPr>
            <a:spLocks noGrp="1"/>
          </p:cNvSpPr>
          <p:nvPr>
            <p:ph type="sldNum" sz="quarter" idx="11"/>
          </p:nvPr>
        </p:nvSpPr>
        <p:spPr/>
        <p:txBody>
          <a:bodyPr/>
          <a:lstStyle/>
          <a:p>
            <a:fld id="{DBCA605C-C72D-4B44-8DE4-2A0270D723F6}" type="slidenum">
              <a:rPr lang="pl-PL" altLang="pl-PL" smtClean="0"/>
              <a:pPr/>
              <a:t>9</a:t>
            </a:fld>
            <a:endParaRPr lang="pl-PL" altLang="pl-PL"/>
          </a:p>
        </p:txBody>
      </p:sp>
    </p:spTree>
    <p:extLst>
      <p:ext uri="{BB962C8B-B14F-4D97-AF65-F5344CB8AC3E}">
        <p14:creationId xmlns:p14="http://schemas.microsoft.com/office/powerpoint/2010/main" val="16221075"/>
      </p:ext>
    </p:extLst>
  </p:cSld>
  <p:clrMapOvr>
    <a:masterClrMapping/>
  </p:clrMapOvr>
</p:sld>
</file>

<file path=ppt/theme/theme1.xml><?xml version="1.0" encoding="utf-8"?>
<a:theme xmlns:a="http://schemas.openxmlformats.org/drawingml/2006/main" name="Faseta">
  <a:themeElements>
    <a:clrScheme name="Fas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seta">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s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23927</TotalTime>
  <Words>2474</Words>
  <Application>Microsoft Office PowerPoint</Application>
  <PresentationFormat>Pokaz na ekranie (4:3)</PresentationFormat>
  <Paragraphs>301</Paragraphs>
  <Slides>42</Slides>
  <Notes>2</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42</vt:i4>
      </vt:variant>
    </vt:vector>
  </HeadingPairs>
  <TitlesOfParts>
    <vt:vector size="49" baseType="lpstr">
      <vt:lpstr>Arial</vt:lpstr>
      <vt:lpstr>Calibri</vt:lpstr>
      <vt:lpstr>Cambria Math</vt:lpstr>
      <vt:lpstr>Trebuchet MS</vt:lpstr>
      <vt:lpstr>Wingdings</vt:lpstr>
      <vt:lpstr>Wingdings 3</vt:lpstr>
      <vt:lpstr>Faseta</vt:lpstr>
      <vt:lpstr>Przedziały ufności</vt:lpstr>
      <vt:lpstr>Estymacja - definicja</vt:lpstr>
      <vt:lpstr>Estymacja - definicja</vt:lpstr>
      <vt:lpstr>Estymacje parametryczne</vt:lpstr>
      <vt:lpstr>Estymacja przedziałowa</vt:lpstr>
      <vt:lpstr>Współczynnik ufności a poziom istotności </vt:lpstr>
      <vt:lpstr>Budowa przedziałów ufności </vt:lpstr>
      <vt:lpstr>Budowa przedziałów ufności </vt:lpstr>
      <vt:lpstr>Budowa przedziałów ufności </vt:lpstr>
      <vt:lpstr>Budowa przedziałów ufności </vt:lpstr>
      <vt:lpstr>Budowa przedziałów ufności </vt:lpstr>
      <vt:lpstr>Budowa przedziałów ufności </vt:lpstr>
      <vt:lpstr>Budowa przedziałów ufności </vt:lpstr>
      <vt:lpstr>Prezentacja programu PowerPoint</vt:lpstr>
      <vt:lpstr>Budowa przedziałów ufności </vt:lpstr>
      <vt:lpstr>Budowa przedziałów ufności </vt:lpstr>
      <vt:lpstr>Przedział ufności dla średniej</vt:lpstr>
      <vt:lpstr>Prezentacja programu PowerPoint</vt:lpstr>
      <vt:lpstr>Prezentacja programu PowerPoint</vt:lpstr>
      <vt:lpstr>Przedział ufności dla średniej – model 1</vt:lpstr>
      <vt:lpstr>Przedział ufności dla średniej  – model 2</vt:lpstr>
      <vt:lpstr>Przedział ufności dla średniej  – model 3</vt:lpstr>
      <vt:lpstr>Przedział ufności  dla wariancji i odchylenia standardowego</vt:lpstr>
      <vt:lpstr>Przedział ufności  dla wariancji i odchylenia standardowego – model 1</vt:lpstr>
      <vt:lpstr>Przedział ufności  dla wariancji i odchylenia standardowego – Model 2</vt:lpstr>
      <vt:lpstr>Przedział ufności  dla wariancji i odchylenia standardowego – Model 2</vt:lpstr>
      <vt:lpstr>Przedział ufności  dla wariancji i odchylenia standardowego – model 2</vt:lpstr>
      <vt:lpstr>Przedział ufności  dla wariancji i odchylenia standardowego</vt:lpstr>
      <vt:lpstr>Przedział ufności  dla frakcji (struktury, odsetka, udziału)</vt:lpstr>
      <vt:lpstr>Przedział ufności  dla frakcji (struktury, odsetka, udziału)</vt:lpstr>
      <vt:lpstr>Przedział ufności dla frakcji (struktury, odsetka, udziału)</vt:lpstr>
      <vt:lpstr>Przedział ufności dla frakcji (struktury, odsetka, udziału)</vt:lpstr>
      <vt:lpstr>Przedział ufności  dla frakcji (struktury, odsetka, udziału) </vt:lpstr>
      <vt:lpstr>Przedział ufności  dla frakcji (struktury, odsetka, udziału) </vt:lpstr>
      <vt:lpstr>Przedział ufności  dla frakcji (struktury, odsetka, udziału) </vt:lpstr>
      <vt:lpstr>Metoda Bootstrap</vt:lpstr>
      <vt:lpstr>Metoda Bootstrap</vt:lpstr>
      <vt:lpstr>Metoda Bootstrap</vt:lpstr>
      <vt:lpstr>Przydatne funkcje w R</vt:lpstr>
      <vt:lpstr>Bibliografia</vt:lpstr>
      <vt:lpstr>Bibliografia</vt:lpstr>
      <vt:lpstr>Przedział ufności dla frakcji - przykład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 Ciołek       EKONOMETRIA – wykład 1</dc:title>
  <dc:creator>Ekonometria</dc:creator>
  <cp:lastModifiedBy>Wójcik Sebastian</cp:lastModifiedBy>
  <cp:revision>321</cp:revision>
  <dcterms:created xsi:type="dcterms:W3CDTF">2007-02-09T20:01:01Z</dcterms:created>
  <dcterms:modified xsi:type="dcterms:W3CDTF">2022-05-24T15:18:16Z</dcterms:modified>
</cp:coreProperties>
</file>