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1" r:id="rId34"/>
    <p:sldId id="289" r:id="rId35"/>
    <p:sldId id="290" r:id="rId36"/>
    <p:sldId id="292" r:id="rId37"/>
    <p:sldId id="294"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Zlotek" initials="SZ" lastIdx="1" clrIdx="0">
    <p:extLst>
      <p:ext uri="{19B8F6BF-5375-455C-9EA6-DF929625EA0E}">
        <p15:presenceInfo xmlns:p15="http://schemas.microsoft.com/office/powerpoint/2012/main" userId="345a99236cb964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pl-PL"/>
              <a:t>Kliknij, aby edytować styl</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pl-PL"/>
              <a:t>Kliknij, aby edytować styl</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7" name="Date Placeholder 6"/>
          <p:cNvSpPr>
            <a:spLocks noGrp="1"/>
          </p:cNvSpPr>
          <p:nvPr>
            <p:ph type="dt" sz="half" idx="10"/>
          </p:nvPr>
        </p:nvSpPr>
        <p:spPr/>
        <p:txBody>
          <a:bodyPr/>
          <a:lstStyle/>
          <a:p>
            <a:fld id="{1160EA64-D806-43AC-9DF2-F8C432F32B4C}" type="datetimeFigureOut">
              <a:rPr lang="en-US" dirty="0"/>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583436" y="3143250"/>
            <a:ext cx="4270248" cy="2596776"/>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7" name="Date Placeholder 6"/>
          <p:cNvSpPr>
            <a:spLocks noGrp="1"/>
          </p:cNvSpPr>
          <p:nvPr>
            <p:ph type="dt" sz="half" idx="10"/>
          </p:nvPr>
        </p:nvSpPr>
        <p:spPr/>
        <p:txBody>
          <a:bodyPr/>
          <a:lstStyle/>
          <a:p>
            <a:fld id="{4F7D4976-E339-4826-83B7-FBD03F55ECF8}" type="datetimeFigureOut">
              <a:rPr lang="en-US" dirty="0"/>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pl-PL"/>
              <a:t>Kliknij, aby edytować styl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pl-PL"/>
              <a:t>Kliknij, aby edytować styl</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9" name="Date Placeholder 8"/>
          <p:cNvSpPr>
            <a:spLocks noGrp="1"/>
          </p:cNvSpPr>
          <p:nvPr>
            <p:ph type="dt" sz="half" idx="10"/>
          </p:nvPr>
        </p:nvSpPr>
        <p:spPr/>
        <p:txBody>
          <a:bodyPr/>
          <a:lstStyle/>
          <a:p>
            <a:fld id="{D1BE4249-C0D0-4B06-8692-E8BB871AF643}" type="datetimeFigureOut">
              <a:rPr lang="en-US" dirty="0"/>
              <a:t>1/24/2024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pl-PL"/>
              <a:t>Kliknij, aby edytować styl</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1/24/2024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1/24/2024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nlml.github.io/in-raw-numpy/in-raw-numpy-t-sne/" TargetMode="External"/><Relationship Id="rId3" Type="http://schemas.openxmlformats.org/officeDocument/2006/relationships/hyperlink" Target="https://forbot.pl/forum/topic/19925-zrozumiec-dzialanie-sieci-neuronowej-opis-dzialaniasztucznych-sieci-neuronowych" TargetMode="External"/><Relationship Id="rId7" Type="http://schemas.openxmlformats.org/officeDocument/2006/relationships/hyperlink" Target="https://www.researchgate.net/figure/An-Example-Illustrating-the-Density-Based-DBSCANClustering-Method-Applied-to-SMLM-Data_fig4_342141592" TargetMode="External"/><Relationship Id="rId2" Type="http://schemas.openxmlformats.org/officeDocument/2006/relationships/hyperlink" Target="https://kidshealth.org/en/parents/ddh.html" TargetMode="External"/><Relationship Id="rId1" Type="http://schemas.openxmlformats.org/officeDocument/2006/relationships/slideLayout" Target="../slideLayouts/slideLayout2.xml"/><Relationship Id="rId6" Type="http://schemas.openxmlformats.org/officeDocument/2006/relationships/hyperlink" Target="https://developer.nvidia.com/discover/convolutional-neural-network" TargetMode="External"/><Relationship Id="rId5" Type="http://schemas.openxmlformats.org/officeDocument/2006/relationships/hyperlink" Target="https://www.researchgate.net/figure/The-structure-of-proposed-Convolutional-AutoEncodersCAE-for-MNIST-In-the-middle-there_fig1_320658590" TargetMode="External"/><Relationship Id="rId4" Type="http://schemas.openxmlformats.org/officeDocument/2006/relationships/hyperlink" Target="https://pl.wikipedia.org/wiki/Neuron_McCullocha-Pittsa"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223CAD-7966-34F6-D4BD-3A2D80BFB60D}"/>
              </a:ext>
            </a:extLst>
          </p:cNvPr>
          <p:cNvSpPr>
            <a:spLocks noGrp="1"/>
          </p:cNvSpPr>
          <p:nvPr>
            <p:ph type="ctrTitle"/>
          </p:nvPr>
        </p:nvSpPr>
        <p:spPr/>
        <p:txBody>
          <a:bodyPr>
            <a:normAutofit fontScale="90000"/>
          </a:bodyPr>
          <a:lstStyle/>
          <a:p>
            <a:r>
              <a:rPr lang="pl-PL" dirty="0"/>
              <a:t>ANALIZA ZBIORU USG BIODEREK DZIECIĘCYCH METODĄ UCZENIA BEZ NAUCZYCIELA</a:t>
            </a:r>
          </a:p>
        </p:txBody>
      </p:sp>
      <p:sp>
        <p:nvSpPr>
          <p:cNvPr id="3" name="Podtytuł 2">
            <a:extLst>
              <a:ext uri="{FF2B5EF4-FFF2-40B4-BE49-F238E27FC236}">
                <a16:creationId xmlns:a16="http://schemas.microsoft.com/office/drawing/2014/main" id="{00F7A956-5FFA-E269-E090-1DFF32295C2E}"/>
              </a:ext>
            </a:extLst>
          </p:cNvPr>
          <p:cNvSpPr>
            <a:spLocks noGrp="1"/>
          </p:cNvSpPr>
          <p:nvPr>
            <p:ph type="subTitle" idx="1"/>
          </p:nvPr>
        </p:nvSpPr>
        <p:spPr>
          <a:xfrm>
            <a:off x="2695194" y="4352543"/>
            <a:ext cx="6801612" cy="1861825"/>
          </a:xfrm>
        </p:spPr>
        <p:txBody>
          <a:bodyPr>
            <a:normAutofit/>
          </a:bodyPr>
          <a:lstStyle/>
          <a:p>
            <a:r>
              <a:rPr lang="pl-PL" dirty="0"/>
              <a:t>Złotek Sebastian</a:t>
            </a:r>
          </a:p>
          <a:p>
            <a:r>
              <a:rPr lang="pl-PL" dirty="0"/>
              <a:t>Projekt inżynierski </a:t>
            </a:r>
          </a:p>
          <a:p>
            <a:r>
              <a:rPr lang="pl-PL" dirty="0"/>
              <a:t>Inżynieria i analiza danych</a:t>
            </a:r>
          </a:p>
          <a:p>
            <a:r>
              <a:rPr lang="pl-PL" dirty="0"/>
              <a:t>Opiekun pracy: Dr inż. Marcin Kowalik</a:t>
            </a:r>
          </a:p>
        </p:txBody>
      </p:sp>
    </p:spTree>
    <p:extLst>
      <p:ext uri="{BB962C8B-B14F-4D97-AF65-F5344CB8AC3E}">
        <p14:creationId xmlns:p14="http://schemas.microsoft.com/office/powerpoint/2010/main" val="630220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445D822-939E-C9A4-0282-1BF09D3E854B}"/>
              </a:ext>
            </a:extLst>
          </p:cNvPr>
          <p:cNvSpPr>
            <a:spLocks noGrp="1"/>
          </p:cNvSpPr>
          <p:nvPr>
            <p:ph type="title"/>
          </p:nvPr>
        </p:nvSpPr>
        <p:spPr/>
        <p:txBody>
          <a:bodyPr/>
          <a:lstStyle/>
          <a:p>
            <a:r>
              <a:rPr lang="pl-PL" dirty="0"/>
              <a:t>AUTOENKODER</a:t>
            </a:r>
          </a:p>
        </p:txBody>
      </p:sp>
      <p:sp>
        <p:nvSpPr>
          <p:cNvPr id="3" name="Symbol zastępczy zawartości 2">
            <a:extLst>
              <a:ext uri="{FF2B5EF4-FFF2-40B4-BE49-F238E27FC236}">
                <a16:creationId xmlns:a16="http://schemas.microsoft.com/office/drawing/2014/main" id="{501FE539-202E-244C-EF74-9DF5C35B56A5}"/>
              </a:ext>
            </a:extLst>
          </p:cNvPr>
          <p:cNvSpPr>
            <a:spLocks noGrp="1"/>
          </p:cNvSpPr>
          <p:nvPr>
            <p:ph idx="1"/>
          </p:nvPr>
        </p:nvSpPr>
        <p:spPr/>
        <p:txBody>
          <a:bodyPr>
            <a:normAutofit/>
          </a:bodyPr>
          <a:lstStyle/>
          <a:p>
            <a:pPr marL="0" indent="0" algn="just">
              <a:buNone/>
            </a:pPr>
            <a:r>
              <a:rPr lang="pl-PL" dirty="0" err="1"/>
              <a:t>Autoenkoder</a:t>
            </a:r>
            <a:r>
              <a:rPr lang="pl-PL" dirty="0"/>
              <a:t>, składający się z pary koder-dekoder, redukuje wymiarowość danych, zachowując kluczowe cechy. Wyróżnia się </a:t>
            </a:r>
            <a:r>
              <a:rPr lang="pl-PL" dirty="0" err="1"/>
              <a:t>autoenkodery</a:t>
            </a:r>
            <a:r>
              <a:rPr lang="pl-PL" dirty="0"/>
              <a:t> deterministyczne i probabilistyczne, takie jak </a:t>
            </a:r>
            <a:r>
              <a:rPr lang="pl-PL" dirty="0" err="1"/>
              <a:t>odszumiające</a:t>
            </a:r>
            <a:r>
              <a:rPr lang="pl-PL" dirty="0"/>
              <a:t>, rekurencyjne, splotowe czy wariacyjne.</a:t>
            </a:r>
          </a:p>
          <a:p>
            <a:pPr marL="0" indent="0" algn="just">
              <a:buNone/>
            </a:pPr>
            <a:r>
              <a:rPr lang="pl-PL" dirty="0"/>
              <a:t>Podstawową strukturą </a:t>
            </a:r>
            <a:r>
              <a:rPr lang="pl-PL" dirty="0" err="1"/>
              <a:t>autoenkodera</a:t>
            </a:r>
            <a:r>
              <a:rPr lang="pl-PL" dirty="0"/>
              <a:t> są dwie części: </a:t>
            </a:r>
            <a:r>
              <a:rPr lang="pl-PL" dirty="0" err="1"/>
              <a:t>enkoder</a:t>
            </a:r>
            <a:r>
              <a:rPr lang="pl-PL" dirty="0"/>
              <a:t> (koder) i dekoder. </a:t>
            </a:r>
            <a:r>
              <a:rPr lang="pl-PL" dirty="0" err="1"/>
              <a:t>Enkoder</a:t>
            </a:r>
            <a:r>
              <a:rPr lang="pl-PL" dirty="0"/>
              <a:t> mapuje wejściowe dane do reprezentacji skompresowanej, ekstrahując istotne cechy. Dekoder odwrotnie odtwarza dane z uzyskanego kodowania.</a:t>
            </a:r>
          </a:p>
          <a:p>
            <a:pPr marL="0" indent="0" algn="just">
              <a:buNone/>
            </a:pPr>
            <a:r>
              <a:rPr lang="pl-PL" dirty="0"/>
              <a:t>Celem </a:t>
            </a:r>
            <a:r>
              <a:rPr lang="pl-PL" dirty="0" err="1"/>
              <a:t>autoenkodera</a:t>
            </a:r>
            <a:r>
              <a:rPr lang="pl-PL" dirty="0"/>
              <a:t> jest minimalizacja różnicy między danymi wejściowymi a wyjściowymi, osiągając jednocześnie kompaktowe kodowanie. Zastosowania obejmują redukcję wymiarowości, </a:t>
            </a:r>
            <a:r>
              <a:rPr lang="pl-PL" dirty="0" err="1"/>
              <a:t>odszumianie</a:t>
            </a:r>
            <a:r>
              <a:rPr lang="pl-PL" dirty="0"/>
              <a:t> danych oraz generowanie nowych danych podobnych do oryginalnych.</a:t>
            </a:r>
          </a:p>
        </p:txBody>
      </p:sp>
    </p:spTree>
    <p:extLst>
      <p:ext uri="{BB962C8B-B14F-4D97-AF65-F5344CB8AC3E}">
        <p14:creationId xmlns:p14="http://schemas.microsoft.com/office/powerpoint/2010/main" val="1848994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B0515BC-6EA7-2684-7DC6-BB72C16824F0}"/>
              </a:ext>
            </a:extLst>
          </p:cNvPr>
          <p:cNvSpPr>
            <a:spLocks noGrp="1"/>
          </p:cNvSpPr>
          <p:nvPr>
            <p:ph type="title"/>
          </p:nvPr>
        </p:nvSpPr>
        <p:spPr>
          <a:xfrm>
            <a:off x="2231136" y="701336"/>
            <a:ext cx="7729728" cy="1452076"/>
          </a:xfrm>
        </p:spPr>
        <p:txBody>
          <a:bodyPr>
            <a:normAutofit fontScale="90000"/>
          </a:bodyPr>
          <a:lstStyle/>
          <a:p>
            <a:r>
              <a:rPr lang="pl-PL" dirty="0"/>
              <a:t>procesu redukcji wymiarowości danych na przykładzie obrazu cyfry o rozdzielczości 28x28 pikseli do rozmiaru 2x5</a:t>
            </a:r>
          </a:p>
        </p:txBody>
      </p:sp>
      <p:pic>
        <p:nvPicPr>
          <p:cNvPr id="4" name="object 5">
            <a:extLst>
              <a:ext uri="{FF2B5EF4-FFF2-40B4-BE49-F238E27FC236}">
                <a16:creationId xmlns:a16="http://schemas.microsoft.com/office/drawing/2014/main" id="{88E84F15-4D5C-7D17-9582-F3E1D3A733C3}"/>
              </a:ext>
            </a:extLst>
          </p:cNvPr>
          <p:cNvPicPr>
            <a:picLocks noGrp="1"/>
          </p:cNvPicPr>
          <p:nvPr>
            <p:ph idx="1"/>
          </p:nvPr>
        </p:nvPicPr>
        <p:blipFill>
          <a:blip r:embed="rId2" cstate="print"/>
          <a:stretch>
            <a:fillRect/>
          </a:stretch>
        </p:blipFill>
        <p:spPr>
          <a:xfrm>
            <a:off x="2231136" y="2985517"/>
            <a:ext cx="7729728" cy="2527516"/>
          </a:xfrm>
          <a:prstGeom prst="rect">
            <a:avLst/>
          </a:prstGeom>
        </p:spPr>
      </p:pic>
      <p:sp>
        <p:nvSpPr>
          <p:cNvPr id="3" name="pole tekstowe 2">
            <a:extLst>
              <a:ext uri="{FF2B5EF4-FFF2-40B4-BE49-F238E27FC236}">
                <a16:creationId xmlns:a16="http://schemas.microsoft.com/office/drawing/2014/main" id="{8581FB5A-ACC2-9CC4-A5EF-338993B3A78A}"/>
              </a:ext>
            </a:extLst>
          </p:cNvPr>
          <p:cNvSpPr txBox="1"/>
          <p:nvPr/>
        </p:nvSpPr>
        <p:spPr>
          <a:xfrm>
            <a:off x="9888152" y="5143701"/>
            <a:ext cx="470516" cy="369332"/>
          </a:xfrm>
          <a:prstGeom prst="rect">
            <a:avLst/>
          </a:prstGeom>
          <a:noFill/>
        </p:spPr>
        <p:txBody>
          <a:bodyPr wrap="square" rtlCol="0">
            <a:spAutoFit/>
          </a:bodyPr>
          <a:lstStyle/>
          <a:p>
            <a:r>
              <a:rPr lang="pl-PL" dirty="0"/>
              <a:t>[4]</a:t>
            </a:r>
          </a:p>
        </p:txBody>
      </p:sp>
    </p:spTree>
    <p:extLst>
      <p:ext uri="{BB962C8B-B14F-4D97-AF65-F5344CB8AC3E}">
        <p14:creationId xmlns:p14="http://schemas.microsoft.com/office/powerpoint/2010/main" val="3796861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D9D230F-9BE7-FEFA-45E1-A23CAFBD114D}"/>
              </a:ext>
            </a:extLst>
          </p:cNvPr>
          <p:cNvSpPr>
            <a:spLocks noGrp="1"/>
          </p:cNvSpPr>
          <p:nvPr>
            <p:ph type="title"/>
          </p:nvPr>
        </p:nvSpPr>
        <p:spPr/>
        <p:txBody>
          <a:bodyPr/>
          <a:lstStyle/>
          <a:p>
            <a:r>
              <a:rPr lang="pl-PL" dirty="0" err="1"/>
              <a:t>Autoenkoder</a:t>
            </a:r>
            <a:r>
              <a:rPr lang="pl-PL" dirty="0"/>
              <a:t> </a:t>
            </a:r>
            <a:r>
              <a:rPr lang="pl-PL" dirty="0" err="1"/>
              <a:t>konwolucyjny</a:t>
            </a:r>
            <a:endParaRPr lang="pl-PL" dirty="0"/>
          </a:p>
        </p:txBody>
      </p:sp>
      <p:sp>
        <p:nvSpPr>
          <p:cNvPr id="3" name="Symbol zastępczy zawartości 2">
            <a:extLst>
              <a:ext uri="{FF2B5EF4-FFF2-40B4-BE49-F238E27FC236}">
                <a16:creationId xmlns:a16="http://schemas.microsoft.com/office/drawing/2014/main" id="{EAB6DED3-949F-A406-78E5-AA76D4A98DA2}"/>
              </a:ext>
            </a:extLst>
          </p:cNvPr>
          <p:cNvSpPr>
            <a:spLocks noGrp="1"/>
          </p:cNvSpPr>
          <p:nvPr>
            <p:ph idx="1"/>
          </p:nvPr>
        </p:nvSpPr>
        <p:spPr/>
        <p:txBody>
          <a:bodyPr>
            <a:normAutofit fontScale="25000" lnSpcReduction="20000"/>
          </a:bodyPr>
          <a:lstStyle/>
          <a:p>
            <a:pPr marL="0" indent="0" algn="just">
              <a:buNone/>
            </a:pPr>
            <a:r>
              <a:rPr lang="pl-PL" sz="7200" dirty="0" err="1"/>
              <a:t>Autoenkoder</a:t>
            </a:r>
            <a:r>
              <a:rPr lang="pl-PL" sz="7200" dirty="0"/>
              <a:t> </a:t>
            </a:r>
            <a:r>
              <a:rPr lang="pl-PL" sz="7200" dirty="0" err="1"/>
              <a:t>konwolucyjny</a:t>
            </a:r>
            <a:r>
              <a:rPr lang="pl-PL" sz="7200" dirty="0"/>
              <a:t> (</a:t>
            </a:r>
            <a:r>
              <a:rPr lang="pl-PL" sz="7200" dirty="0" err="1"/>
              <a:t>Convolutional</a:t>
            </a:r>
            <a:r>
              <a:rPr lang="pl-PL" sz="7200" dirty="0"/>
              <a:t> </a:t>
            </a:r>
            <a:r>
              <a:rPr lang="pl-PL" sz="7200" dirty="0" err="1"/>
              <a:t>Autoencoder</a:t>
            </a:r>
            <a:r>
              <a:rPr lang="pl-PL" sz="7200" dirty="0"/>
              <a:t>) to specyficzny rodzaj </a:t>
            </a:r>
            <a:r>
              <a:rPr lang="pl-PL" sz="7200" dirty="0" err="1"/>
              <a:t>autoenkodera</a:t>
            </a:r>
            <a:r>
              <a:rPr lang="pl-PL" sz="7200" dirty="0"/>
              <a:t>, wykorzystujący warstwy </a:t>
            </a:r>
            <a:r>
              <a:rPr lang="pl-PL" sz="7200" dirty="0" err="1"/>
              <a:t>konwolucyjne</a:t>
            </a:r>
            <a:r>
              <a:rPr lang="pl-PL" sz="7200" dirty="0"/>
              <a:t> do przetwarzania danych przestrzennych, szczególnie skuteczny w analizie obrazów. W odróżnieniu od standardowego </a:t>
            </a:r>
            <a:r>
              <a:rPr lang="pl-PL" sz="7200" dirty="0" err="1"/>
              <a:t>autoenkodera</a:t>
            </a:r>
            <a:r>
              <a:rPr lang="pl-PL" sz="7200" dirty="0"/>
              <a:t>, operuje na pełnych wektorach, uwzględniając relacje między sąsiednimi pikselami. Składa się z:</a:t>
            </a:r>
          </a:p>
          <a:p>
            <a:pPr marL="0" indent="0" algn="just">
              <a:buNone/>
            </a:pPr>
            <a:r>
              <a:rPr lang="pl-PL" sz="7200" dirty="0" err="1"/>
              <a:t>Enkoder</a:t>
            </a:r>
            <a:r>
              <a:rPr lang="pl-PL" sz="7200" dirty="0"/>
              <a:t> </a:t>
            </a:r>
            <a:r>
              <a:rPr lang="pl-PL" sz="7200" dirty="0" err="1"/>
              <a:t>konwolucyjny</a:t>
            </a:r>
            <a:r>
              <a:rPr lang="pl-PL" sz="7200" dirty="0"/>
              <a:t>: Warstwy </a:t>
            </a:r>
            <a:r>
              <a:rPr lang="pl-PL" sz="7200" dirty="0" err="1"/>
              <a:t>konwolucyjne</a:t>
            </a:r>
            <a:r>
              <a:rPr lang="pl-PL" sz="7200" dirty="0"/>
              <a:t>, warstwy </a:t>
            </a:r>
            <a:r>
              <a:rPr lang="pl-PL" sz="7200" dirty="0" err="1"/>
              <a:t>sub-samplingu</a:t>
            </a:r>
            <a:r>
              <a:rPr lang="pl-PL" sz="7200" dirty="0"/>
              <a:t>, oraz warstwy normalizacyjne redukują rozmiar przestrzeni cech, zachowując strukturalne informacje.</a:t>
            </a:r>
          </a:p>
          <a:p>
            <a:pPr marL="0" indent="0" algn="just">
              <a:buNone/>
            </a:pPr>
            <a:r>
              <a:rPr lang="pl-PL" sz="7200" dirty="0"/>
              <a:t>Przestrzeń kodu (</a:t>
            </a:r>
            <a:r>
              <a:rPr lang="pl-PL" sz="7200" dirty="0" err="1"/>
              <a:t>latent</a:t>
            </a:r>
            <a:r>
              <a:rPr lang="pl-PL" sz="7200" dirty="0"/>
              <a:t> </a:t>
            </a:r>
            <a:r>
              <a:rPr lang="pl-PL" sz="7200" dirty="0" err="1"/>
              <a:t>space</a:t>
            </a:r>
            <a:r>
              <a:rPr lang="pl-PL" sz="7200" dirty="0"/>
              <a:t>): Niskowymiarowa reprezentacja danych, zawierająca istotne cechy skoncentrowane na kluczowych aspektach danych.</a:t>
            </a:r>
          </a:p>
          <a:p>
            <a:pPr marL="0" indent="0" algn="just">
              <a:buNone/>
            </a:pPr>
            <a:r>
              <a:rPr lang="pl-PL" sz="7200" dirty="0"/>
              <a:t>Dekoder </a:t>
            </a:r>
            <a:r>
              <a:rPr lang="pl-PL" sz="7200" dirty="0" err="1"/>
              <a:t>konwolucyjny</a:t>
            </a:r>
            <a:r>
              <a:rPr lang="pl-PL" sz="7200" dirty="0"/>
              <a:t>: Warstwy </a:t>
            </a:r>
            <a:r>
              <a:rPr lang="pl-PL" sz="7200" dirty="0" err="1"/>
              <a:t>konwolucyjne</a:t>
            </a:r>
            <a:r>
              <a:rPr lang="pl-PL" sz="7200" dirty="0"/>
              <a:t> i warstwy "</a:t>
            </a:r>
            <a:r>
              <a:rPr lang="pl-PL" sz="7200" dirty="0" err="1"/>
              <a:t>upsampling</a:t>
            </a:r>
            <a:r>
              <a:rPr lang="pl-PL" sz="7200" dirty="0"/>
              <a:t>" odtwarzają strukturę danych na podstawie reprezentacji z przestrzeni kodu.</a:t>
            </a:r>
          </a:p>
        </p:txBody>
      </p:sp>
    </p:spTree>
    <p:extLst>
      <p:ext uri="{BB962C8B-B14F-4D97-AF65-F5344CB8AC3E}">
        <p14:creationId xmlns:p14="http://schemas.microsoft.com/office/powerpoint/2010/main" val="3428460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995FAB4-4652-FC23-BE4F-F538321BD524}"/>
              </a:ext>
            </a:extLst>
          </p:cNvPr>
          <p:cNvSpPr>
            <a:spLocks noGrp="1"/>
          </p:cNvSpPr>
          <p:nvPr>
            <p:ph type="title"/>
          </p:nvPr>
        </p:nvSpPr>
        <p:spPr/>
        <p:txBody>
          <a:bodyPr/>
          <a:lstStyle/>
          <a:p>
            <a:r>
              <a:rPr lang="pl-PL" dirty="0" err="1"/>
              <a:t>Autoenkoder</a:t>
            </a:r>
            <a:r>
              <a:rPr lang="pl-PL" dirty="0"/>
              <a:t> </a:t>
            </a:r>
            <a:r>
              <a:rPr lang="pl-PL" dirty="0" err="1"/>
              <a:t>konwolucyjny</a:t>
            </a:r>
            <a:r>
              <a:rPr lang="pl-PL" dirty="0"/>
              <a:t> i jego zastosowanie</a:t>
            </a:r>
          </a:p>
        </p:txBody>
      </p:sp>
      <p:sp>
        <p:nvSpPr>
          <p:cNvPr id="3" name="Symbol zastępczy zawartości 2">
            <a:extLst>
              <a:ext uri="{FF2B5EF4-FFF2-40B4-BE49-F238E27FC236}">
                <a16:creationId xmlns:a16="http://schemas.microsoft.com/office/drawing/2014/main" id="{86A3EEDA-9862-29B2-3DB7-AEBB5F3A9C49}"/>
              </a:ext>
            </a:extLst>
          </p:cNvPr>
          <p:cNvSpPr>
            <a:spLocks noGrp="1"/>
          </p:cNvSpPr>
          <p:nvPr>
            <p:ph idx="1"/>
          </p:nvPr>
        </p:nvSpPr>
        <p:spPr>
          <a:xfrm>
            <a:off x="633156" y="2726821"/>
            <a:ext cx="5847544" cy="3101983"/>
          </a:xfrm>
        </p:spPr>
        <p:txBody>
          <a:bodyPr>
            <a:normAutofit/>
          </a:bodyPr>
          <a:lstStyle/>
          <a:p>
            <a:pPr marL="0" indent="0" algn="just">
              <a:buNone/>
            </a:pPr>
            <a:r>
              <a:rPr lang="pl-PL" sz="1800" dirty="0" err="1"/>
              <a:t>Autoenkodery</a:t>
            </a:r>
            <a:r>
              <a:rPr lang="pl-PL" sz="1800" dirty="0"/>
              <a:t> </a:t>
            </a:r>
            <a:r>
              <a:rPr lang="pl-PL" sz="1800" dirty="0" err="1"/>
              <a:t>konwolucyjne</a:t>
            </a:r>
            <a:r>
              <a:rPr lang="pl-PL" sz="1800" dirty="0"/>
              <a:t> znajdują zastosowanie w rekonstrukcji obrazów, usuwaniu szumów, generacji obrazów oraz przetwarzaniu obrazów. </a:t>
            </a:r>
          </a:p>
          <a:p>
            <a:pPr marL="0" indent="0" algn="just">
              <a:buNone/>
            </a:pPr>
            <a:r>
              <a:rPr lang="pl-PL" sz="1800" dirty="0"/>
              <a:t>Dzięki </a:t>
            </a:r>
            <a:r>
              <a:rPr lang="pl-PL" sz="1800" dirty="0" err="1"/>
              <a:t>konwolucjom</a:t>
            </a:r>
            <a:r>
              <a:rPr lang="pl-PL" sz="1800" dirty="0"/>
              <a:t> efektywnie wydobywają hierarchiczne cechy, co sprawia, że są skuteczne zwłaszcza w obszarze dużych zestawów danych obrazowych, np. w przypadku zbioru danych MNIST.</a:t>
            </a:r>
          </a:p>
          <a:p>
            <a:endParaRPr lang="pl-PL" dirty="0"/>
          </a:p>
        </p:txBody>
      </p:sp>
      <p:pic>
        <p:nvPicPr>
          <p:cNvPr id="4" name="object 4">
            <a:extLst>
              <a:ext uri="{FF2B5EF4-FFF2-40B4-BE49-F238E27FC236}">
                <a16:creationId xmlns:a16="http://schemas.microsoft.com/office/drawing/2014/main" id="{AF04E790-9E13-4BAF-13B8-F59501D04481}"/>
              </a:ext>
            </a:extLst>
          </p:cNvPr>
          <p:cNvPicPr/>
          <p:nvPr/>
        </p:nvPicPr>
        <p:blipFill>
          <a:blip r:embed="rId2" cstate="print"/>
          <a:stretch>
            <a:fillRect/>
          </a:stretch>
        </p:blipFill>
        <p:spPr>
          <a:xfrm>
            <a:off x="6703757" y="2754532"/>
            <a:ext cx="4855087" cy="1950057"/>
          </a:xfrm>
          <a:prstGeom prst="rect">
            <a:avLst/>
          </a:prstGeom>
        </p:spPr>
      </p:pic>
      <p:sp>
        <p:nvSpPr>
          <p:cNvPr id="5" name="pole tekstowe 4">
            <a:extLst>
              <a:ext uri="{FF2B5EF4-FFF2-40B4-BE49-F238E27FC236}">
                <a16:creationId xmlns:a16="http://schemas.microsoft.com/office/drawing/2014/main" id="{3C52D104-92EE-49CB-FFBB-5759A6435985}"/>
              </a:ext>
            </a:extLst>
          </p:cNvPr>
          <p:cNvSpPr txBox="1"/>
          <p:nvPr/>
        </p:nvSpPr>
        <p:spPr>
          <a:xfrm>
            <a:off x="11450622" y="4335257"/>
            <a:ext cx="470516" cy="369332"/>
          </a:xfrm>
          <a:prstGeom prst="rect">
            <a:avLst/>
          </a:prstGeom>
          <a:noFill/>
        </p:spPr>
        <p:txBody>
          <a:bodyPr wrap="square" rtlCol="0">
            <a:spAutoFit/>
          </a:bodyPr>
          <a:lstStyle/>
          <a:p>
            <a:r>
              <a:rPr lang="pl-PL" dirty="0"/>
              <a:t>[5]</a:t>
            </a:r>
          </a:p>
        </p:txBody>
      </p:sp>
    </p:spTree>
    <p:extLst>
      <p:ext uri="{BB962C8B-B14F-4D97-AF65-F5344CB8AC3E}">
        <p14:creationId xmlns:p14="http://schemas.microsoft.com/office/powerpoint/2010/main" val="333051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E6D7CE8-0021-B141-53BD-30B7DB0B0BDE}"/>
              </a:ext>
            </a:extLst>
          </p:cNvPr>
          <p:cNvSpPr>
            <a:spLocks noGrp="1"/>
          </p:cNvSpPr>
          <p:nvPr>
            <p:ph type="title"/>
          </p:nvPr>
        </p:nvSpPr>
        <p:spPr/>
        <p:txBody>
          <a:bodyPr/>
          <a:lstStyle/>
          <a:p>
            <a:r>
              <a:rPr lang="pl-PL" dirty="0"/>
              <a:t>WARSTWA KONWOLUCYJNA</a:t>
            </a:r>
          </a:p>
        </p:txBody>
      </p:sp>
      <p:sp>
        <p:nvSpPr>
          <p:cNvPr id="3" name="Symbol zastępczy zawartości 2">
            <a:extLst>
              <a:ext uri="{FF2B5EF4-FFF2-40B4-BE49-F238E27FC236}">
                <a16:creationId xmlns:a16="http://schemas.microsoft.com/office/drawing/2014/main" id="{BD1EDDA7-49B1-0123-48CA-6AE2EA5CC0DE}"/>
              </a:ext>
            </a:extLst>
          </p:cNvPr>
          <p:cNvSpPr>
            <a:spLocks noGrp="1"/>
          </p:cNvSpPr>
          <p:nvPr>
            <p:ph idx="1"/>
          </p:nvPr>
        </p:nvSpPr>
        <p:spPr/>
        <p:txBody>
          <a:bodyPr>
            <a:normAutofit fontScale="77500" lnSpcReduction="20000"/>
          </a:bodyPr>
          <a:lstStyle/>
          <a:p>
            <a:pPr marL="0" indent="0">
              <a:buNone/>
            </a:pPr>
            <a:r>
              <a:rPr lang="pl-PL" sz="2300" dirty="0"/>
              <a:t>Warstwa </a:t>
            </a:r>
            <a:r>
              <a:rPr lang="pl-PL" sz="2300" dirty="0" err="1"/>
              <a:t>konwolucyjna</a:t>
            </a:r>
            <a:r>
              <a:rPr lang="pl-PL" sz="2300" dirty="0"/>
              <a:t> (</a:t>
            </a:r>
            <a:r>
              <a:rPr lang="pl-PL" sz="2300" dirty="0" err="1"/>
              <a:t>convolutional</a:t>
            </a:r>
            <a:r>
              <a:rPr lang="pl-PL" sz="2300" dirty="0"/>
              <a:t> </a:t>
            </a:r>
            <a:r>
              <a:rPr lang="pl-PL" sz="2300" dirty="0" err="1"/>
              <a:t>layer</a:t>
            </a:r>
            <a:r>
              <a:rPr lang="pl-PL" sz="2300" dirty="0"/>
              <a:t>) w sieciach neuronowych przetwarza dane wejściowe, stosując operację </a:t>
            </a:r>
            <a:r>
              <a:rPr lang="pl-PL" sz="2300" dirty="0" err="1"/>
              <a:t>konwolucji</a:t>
            </a:r>
            <a:r>
              <a:rPr lang="pl-PL" sz="2300" dirty="0"/>
              <a:t>. Filtry (jądra </a:t>
            </a:r>
            <a:r>
              <a:rPr lang="pl-PL" sz="2300" dirty="0" err="1"/>
              <a:t>konwolucyjne</a:t>
            </a:r>
            <a:r>
              <a:rPr lang="pl-PL" sz="2300" dirty="0"/>
              <a:t>) przesuwane po danych wejściowych wydobywają lokalne cechy, umożliwiając sieci automatyczne wykrywanie i hierarchiczne reprezentowanie cech, co jest istotne w analizie obrazów.</a:t>
            </a:r>
          </a:p>
          <a:p>
            <a:pPr marL="0" indent="0">
              <a:buNone/>
            </a:pPr>
            <a:r>
              <a:rPr lang="pl-PL" sz="2300" dirty="0"/>
              <a:t>Warstwa </a:t>
            </a:r>
            <a:r>
              <a:rPr lang="pl-PL" sz="2300" dirty="0" err="1"/>
              <a:t>fully</a:t>
            </a:r>
            <a:r>
              <a:rPr lang="pl-PL" sz="2300" dirty="0"/>
              <a:t> </a:t>
            </a:r>
            <a:r>
              <a:rPr lang="pl-PL" sz="2300" dirty="0" err="1"/>
              <a:t>connected</a:t>
            </a:r>
            <a:r>
              <a:rPr lang="pl-PL" sz="2300" dirty="0"/>
              <a:t> (w pełni połączona) to warstwa, w której każdy neuron jest połączony z każdym neuronem z poprzedniej warstwy. Każde połączenie ma przypisaną wagę, a warstwa ta integruje informacje z różnych lokalnych cech, wyodrębnionych w poprzednich warstwach, np. </a:t>
            </a:r>
            <a:r>
              <a:rPr lang="pl-PL" sz="2300" dirty="0" err="1"/>
              <a:t>konwolucyjnych</a:t>
            </a:r>
            <a:r>
              <a:rPr lang="pl-PL" sz="2300" dirty="0"/>
              <a:t>. Jest często używana w końcowych częściach sieci neuronowych, gdzie dokonywane są decyzje lub klasyfikacje na podstawie połączonych cech.</a:t>
            </a:r>
          </a:p>
        </p:txBody>
      </p:sp>
    </p:spTree>
    <p:extLst>
      <p:ext uri="{BB962C8B-B14F-4D97-AF65-F5344CB8AC3E}">
        <p14:creationId xmlns:p14="http://schemas.microsoft.com/office/powerpoint/2010/main" val="4152427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930518F-7A19-8708-8DFD-B95B5942F886}"/>
              </a:ext>
            </a:extLst>
          </p:cNvPr>
          <p:cNvSpPr>
            <a:spLocks noGrp="1"/>
          </p:cNvSpPr>
          <p:nvPr>
            <p:ph type="title"/>
          </p:nvPr>
        </p:nvSpPr>
        <p:spPr>
          <a:xfrm>
            <a:off x="2231136" y="568170"/>
            <a:ext cx="7729728" cy="1647385"/>
          </a:xfrm>
        </p:spPr>
        <p:txBody>
          <a:bodyPr>
            <a:normAutofit fontScale="90000"/>
          </a:bodyPr>
          <a:lstStyle/>
          <a:p>
            <a:r>
              <a:rPr lang="pl-PL" dirty="0"/>
              <a:t>Przetwarzanie obrazu znaku drogowego poprzez </a:t>
            </a:r>
            <a:r>
              <a:rPr lang="pl-PL" dirty="0" err="1"/>
              <a:t>konwolucję</a:t>
            </a:r>
            <a:r>
              <a:rPr lang="pl-PL" dirty="0"/>
              <a:t> i pogłębianie, a następnie klasyfikację za pomocą regresji logistycznej</a:t>
            </a:r>
          </a:p>
        </p:txBody>
      </p:sp>
      <p:pic>
        <p:nvPicPr>
          <p:cNvPr id="4" name="object 4">
            <a:extLst>
              <a:ext uri="{FF2B5EF4-FFF2-40B4-BE49-F238E27FC236}">
                <a16:creationId xmlns:a16="http://schemas.microsoft.com/office/drawing/2014/main" id="{D7DB82A6-D1B1-8417-8151-7F0C167B87F4}"/>
              </a:ext>
            </a:extLst>
          </p:cNvPr>
          <p:cNvPicPr>
            <a:picLocks noGrp="1"/>
          </p:cNvPicPr>
          <p:nvPr>
            <p:ph idx="1"/>
          </p:nvPr>
        </p:nvPicPr>
        <p:blipFill>
          <a:blip r:embed="rId2" cstate="print"/>
          <a:stretch>
            <a:fillRect/>
          </a:stretch>
        </p:blipFill>
        <p:spPr>
          <a:xfrm>
            <a:off x="2749118" y="2659475"/>
            <a:ext cx="6693763" cy="3227511"/>
          </a:xfrm>
          <a:prstGeom prst="rect">
            <a:avLst/>
          </a:prstGeom>
        </p:spPr>
      </p:pic>
      <p:sp>
        <p:nvSpPr>
          <p:cNvPr id="3" name="pole tekstowe 2">
            <a:extLst>
              <a:ext uri="{FF2B5EF4-FFF2-40B4-BE49-F238E27FC236}">
                <a16:creationId xmlns:a16="http://schemas.microsoft.com/office/drawing/2014/main" id="{7B04AD1B-467A-A665-FCE1-FFC0F70386BF}"/>
              </a:ext>
            </a:extLst>
          </p:cNvPr>
          <p:cNvSpPr txBox="1"/>
          <p:nvPr/>
        </p:nvSpPr>
        <p:spPr>
          <a:xfrm>
            <a:off x="9442881" y="5517654"/>
            <a:ext cx="470516" cy="369332"/>
          </a:xfrm>
          <a:prstGeom prst="rect">
            <a:avLst/>
          </a:prstGeom>
          <a:noFill/>
        </p:spPr>
        <p:txBody>
          <a:bodyPr wrap="square" rtlCol="0">
            <a:spAutoFit/>
          </a:bodyPr>
          <a:lstStyle/>
          <a:p>
            <a:r>
              <a:rPr lang="pl-PL" dirty="0"/>
              <a:t>[6]</a:t>
            </a:r>
          </a:p>
        </p:txBody>
      </p:sp>
    </p:spTree>
    <p:extLst>
      <p:ext uri="{BB962C8B-B14F-4D97-AF65-F5344CB8AC3E}">
        <p14:creationId xmlns:p14="http://schemas.microsoft.com/office/powerpoint/2010/main" val="1028122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4EC03CA-9BE1-65A5-AA36-A6D392B449AF}"/>
              </a:ext>
            </a:extLst>
          </p:cNvPr>
          <p:cNvSpPr>
            <a:spLocks noGrp="1"/>
          </p:cNvSpPr>
          <p:nvPr>
            <p:ph type="title"/>
          </p:nvPr>
        </p:nvSpPr>
        <p:spPr/>
        <p:txBody>
          <a:bodyPr/>
          <a:lstStyle/>
          <a:p>
            <a:r>
              <a:rPr lang="pl-PL" dirty="0"/>
              <a:t>Algorytm </a:t>
            </a:r>
            <a:r>
              <a:rPr lang="pl-PL" dirty="0" err="1"/>
              <a:t>klastrowania</a:t>
            </a:r>
            <a:r>
              <a:rPr lang="pl-PL" dirty="0"/>
              <a:t> k-</a:t>
            </a:r>
            <a:r>
              <a:rPr lang="pl-PL" dirty="0" err="1"/>
              <a:t>means</a:t>
            </a:r>
            <a:endParaRPr lang="pl-PL" dirty="0"/>
          </a:p>
        </p:txBody>
      </p:sp>
      <p:sp>
        <p:nvSpPr>
          <p:cNvPr id="3" name="Symbol zastępczy zawartości 2">
            <a:extLst>
              <a:ext uri="{FF2B5EF4-FFF2-40B4-BE49-F238E27FC236}">
                <a16:creationId xmlns:a16="http://schemas.microsoft.com/office/drawing/2014/main" id="{388E14E4-CCBC-0A19-E194-AA1EA63C9C95}"/>
              </a:ext>
            </a:extLst>
          </p:cNvPr>
          <p:cNvSpPr>
            <a:spLocks noGrp="1"/>
          </p:cNvSpPr>
          <p:nvPr>
            <p:ph idx="1"/>
          </p:nvPr>
        </p:nvSpPr>
        <p:spPr/>
        <p:txBody>
          <a:bodyPr/>
          <a:lstStyle/>
          <a:p>
            <a:pPr marL="0" indent="0" algn="just">
              <a:buNone/>
            </a:pPr>
            <a:r>
              <a:rPr lang="pl-PL" dirty="0"/>
              <a:t>Algorytm </a:t>
            </a:r>
            <a:r>
              <a:rPr lang="pl-PL" dirty="0" err="1"/>
              <a:t>klastrowania</a:t>
            </a:r>
            <a:r>
              <a:rPr lang="pl-PL" dirty="0"/>
              <a:t> k-</a:t>
            </a:r>
            <a:r>
              <a:rPr lang="pl-PL" dirty="0" err="1"/>
              <a:t>means</a:t>
            </a:r>
            <a:r>
              <a:rPr lang="pl-PL" dirty="0"/>
              <a:t> to metoda analizy skupień, której celem jest podział zbioru danych na klastry, gdzie punkty wewnątrz jednego klastra są sobie podobne. Algorytm działa poprzez iteracyjne przypisywanie punktów do klastrów na podstawie odległości od </a:t>
            </a:r>
            <a:r>
              <a:rPr lang="pl-PL" dirty="0" err="1"/>
              <a:t>centroidów</a:t>
            </a:r>
            <a:r>
              <a:rPr lang="pl-PL" dirty="0"/>
              <a:t> (środków) klastrów, a następnie aktualizuje ich położenie podstawie nowo utworzonych klastrów. Proces ten jest powtarzany, aż do osiągnięcia ustalonego warunku stopu, takiego jak minimalizacja sumy kwadratów odległości między punktami a ich przypisanymi centroidami.</a:t>
            </a:r>
          </a:p>
          <a:p>
            <a:endParaRPr lang="pl-PL" dirty="0"/>
          </a:p>
        </p:txBody>
      </p:sp>
    </p:spTree>
    <p:extLst>
      <p:ext uri="{BB962C8B-B14F-4D97-AF65-F5344CB8AC3E}">
        <p14:creationId xmlns:p14="http://schemas.microsoft.com/office/powerpoint/2010/main" val="1759693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C6710E7-481D-3288-94AD-2ADEC02E9AAB}"/>
              </a:ext>
            </a:extLst>
          </p:cNvPr>
          <p:cNvSpPr>
            <a:spLocks noGrp="1"/>
          </p:cNvSpPr>
          <p:nvPr>
            <p:ph type="title"/>
          </p:nvPr>
        </p:nvSpPr>
        <p:spPr>
          <a:xfrm>
            <a:off x="2231136" y="727969"/>
            <a:ext cx="7729728" cy="1425443"/>
          </a:xfrm>
        </p:spPr>
        <p:txBody>
          <a:bodyPr/>
          <a:lstStyle/>
          <a:p>
            <a:r>
              <a:rPr lang="pl-PL" dirty="0"/>
              <a:t>Klasteryzacja k-</a:t>
            </a:r>
            <a:r>
              <a:rPr lang="pl-PL" dirty="0" err="1"/>
              <a:t>means</a:t>
            </a:r>
            <a:r>
              <a:rPr lang="pl-PL" dirty="0"/>
              <a:t> z widocznym centroidami</a:t>
            </a:r>
          </a:p>
        </p:txBody>
      </p:sp>
      <p:pic>
        <p:nvPicPr>
          <p:cNvPr id="4" name="object 4">
            <a:extLst>
              <a:ext uri="{FF2B5EF4-FFF2-40B4-BE49-F238E27FC236}">
                <a16:creationId xmlns:a16="http://schemas.microsoft.com/office/drawing/2014/main" id="{CA1C7942-68DA-5832-CF96-5314BEE9344D}"/>
              </a:ext>
            </a:extLst>
          </p:cNvPr>
          <p:cNvPicPr>
            <a:picLocks noGrp="1"/>
          </p:cNvPicPr>
          <p:nvPr>
            <p:ph idx="1"/>
          </p:nvPr>
        </p:nvPicPr>
        <p:blipFill>
          <a:blip r:embed="rId2" cstate="print"/>
          <a:stretch>
            <a:fillRect/>
          </a:stretch>
        </p:blipFill>
        <p:spPr>
          <a:xfrm>
            <a:off x="2230438" y="2716817"/>
            <a:ext cx="7731125" cy="2945190"/>
          </a:xfrm>
          <a:prstGeom prst="rect">
            <a:avLst/>
          </a:prstGeom>
        </p:spPr>
      </p:pic>
      <p:sp>
        <p:nvSpPr>
          <p:cNvPr id="3" name="pole tekstowe 2">
            <a:extLst>
              <a:ext uri="{FF2B5EF4-FFF2-40B4-BE49-F238E27FC236}">
                <a16:creationId xmlns:a16="http://schemas.microsoft.com/office/drawing/2014/main" id="{C05C654E-B9F3-1535-FDAC-BD571DCD9E94}"/>
              </a:ext>
            </a:extLst>
          </p:cNvPr>
          <p:cNvSpPr txBox="1"/>
          <p:nvPr/>
        </p:nvSpPr>
        <p:spPr>
          <a:xfrm>
            <a:off x="9870397" y="5292675"/>
            <a:ext cx="470516" cy="369332"/>
          </a:xfrm>
          <a:prstGeom prst="rect">
            <a:avLst/>
          </a:prstGeom>
          <a:noFill/>
        </p:spPr>
        <p:txBody>
          <a:bodyPr wrap="square" rtlCol="0">
            <a:spAutoFit/>
          </a:bodyPr>
          <a:lstStyle/>
          <a:p>
            <a:r>
              <a:rPr lang="pl-PL" dirty="0"/>
              <a:t>[7]</a:t>
            </a:r>
          </a:p>
        </p:txBody>
      </p:sp>
    </p:spTree>
    <p:extLst>
      <p:ext uri="{BB962C8B-B14F-4D97-AF65-F5344CB8AC3E}">
        <p14:creationId xmlns:p14="http://schemas.microsoft.com/office/powerpoint/2010/main" val="1238382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77D8638-E3C4-31B5-4D0F-57A617873CE8}"/>
              </a:ext>
            </a:extLst>
          </p:cNvPr>
          <p:cNvSpPr>
            <a:spLocks noGrp="1"/>
          </p:cNvSpPr>
          <p:nvPr>
            <p:ph type="title"/>
          </p:nvPr>
        </p:nvSpPr>
        <p:spPr/>
        <p:txBody>
          <a:bodyPr/>
          <a:lstStyle/>
          <a:p>
            <a:r>
              <a:rPr lang="pl-PL" dirty="0"/>
              <a:t>Algorytm </a:t>
            </a:r>
            <a:r>
              <a:rPr lang="pl-PL" dirty="0" err="1"/>
              <a:t>klastrowania</a:t>
            </a:r>
            <a:r>
              <a:rPr lang="pl-PL" dirty="0"/>
              <a:t> </a:t>
            </a:r>
            <a:r>
              <a:rPr lang="pl-PL" dirty="0" err="1"/>
              <a:t>dbscan</a:t>
            </a:r>
            <a:endParaRPr lang="pl-PL" dirty="0"/>
          </a:p>
        </p:txBody>
      </p:sp>
      <p:sp>
        <p:nvSpPr>
          <p:cNvPr id="3" name="Symbol zastępczy zawartości 2">
            <a:extLst>
              <a:ext uri="{FF2B5EF4-FFF2-40B4-BE49-F238E27FC236}">
                <a16:creationId xmlns:a16="http://schemas.microsoft.com/office/drawing/2014/main" id="{3CE9069B-6BE6-CC47-C6F5-88D6E73C13AD}"/>
              </a:ext>
            </a:extLst>
          </p:cNvPr>
          <p:cNvSpPr>
            <a:spLocks noGrp="1"/>
          </p:cNvSpPr>
          <p:nvPr>
            <p:ph idx="1"/>
          </p:nvPr>
        </p:nvSpPr>
        <p:spPr/>
        <p:txBody>
          <a:bodyPr/>
          <a:lstStyle/>
          <a:p>
            <a:pPr marL="0" indent="0" algn="just">
              <a:buNone/>
            </a:pPr>
            <a:r>
              <a:rPr lang="pl-PL" dirty="0"/>
              <a:t>DBSCAN  (</a:t>
            </a:r>
            <a:r>
              <a:rPr lang="pl-PL" dirty="0" err="1"/>
              <a:t>Density-Based</a:t>
            </a:r>
            <a:r>
              <a:rPr lang="pl-PL" dirty="0"/>
              <a:t>  </a:t>
            </a:r>
            <a:r>
              <a:rPr lang="pl-PL" dirty="0" err="1"/>
              <a:t>Spatial</a:t>
            </a:r>
            <a:r>
              <a:rPr lang="pl-PL" dirty="0"/>
              <a:t>  Clustering  of  Applications  with  </a:t>
            </a:r>
            <a:r>
              <a:rPr lang="pl-PL" dirty="0" err="1"/>
              <a:t>Noise</a:t>
            </a:r>
            <a:r>
              <a:rPr lang="pl-PL" dirty="0"/>
              <a:t>)  to  algorytm </a:t>
            </a:r>
            <a:r>
              <a:rPr lang="pl-PL" dirty="0" err="1"/>
              <a:t>klastrowania</a:t>
            </a:r>
            <a:r>
              <a:rPr lang="pl-PL" dirty="0"/>
              <a:t> danych, który identyfikuje obszary o gęstości danych powyżej określonego poziomu i traktuje obszary o niższej gęstości jako "szum". Jest to popularny algorytm w dziedzinie analizy skupień, który nie wymaga wcześniejszego określania liczby klastrów i dobrze radzi sobie z danych o zróżnicowanej gęstości</a:t>
            </a:r>
          </a:p>
        </p:txBody>
      </p:sp>
    </p:spTree>
    <p:extLst>
      <p:ext uri="{BB962C8B-B14F-4D97-AF65-F5344CB8AC3E}">
        <p14:creationId xmlns:p14="http://schemas.microsoft.com/office/powerpoint/2010/main" val="3972564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C9595F9-9ACD-67B2-1C51-5E89AD1A3320}"/>
              </a:ext>
            </a:extLst>
          </p:cNvPr>
          <p:cNvSpPr>
            <a:spLocks noGrp="1"/>
          </p:cNvSpPr>
          <p:nvPr>
            <p:ph type="title"/>
          </p:nvPr>
        </p:nvSpPr>
        <p:spPr/>
        <p:txBody>
          <a:bodyPr>
            <a:normAutofit fontScale="90000"/>
          </a:bodyPr>
          <a:lstStyle/>
          <a:p>
            <a:r>
              <a:rPr lang="pl-PL" dirty="0"/>
              <a:t>Schemat działania algorytmu DBSCAN w mikroskopii lokalizacyjnej pojedynczych cząsteczek </a:t>
            </a:r>
          </a:p>
        </p:txBody>
      </p:sp>
      <p:pic>
        <p:nvPicPr>
          <p:cNvPr id="4" name="object 4">
            <a:extLst>
              <a:ext uri="{FF2B5EF4-FFF2-40B4-BE49-F238E27FC236}">
                <a16:creationId xmlns:a16="http://schemas.microsoft.com/office/drawing/2014/main" id="{2BC6E457-538C-E12E-ED39-310A9BA108B7}"/>
              </a:ext>
            </a:extLst>
          </p:cNvPr>
          <p:cNvPicPr>
            <a:picLocks noGrp="1"/>
          </p:cNvPicPr>
          <p:nvPr>
            <p:ph idx="1"/>
          </p:nvPr>
        </p:nvPicPr>
        <p:blipFill>
          <a:blip r:embed="rId2" cstate="print"/>
          <a:stretch>
            <a:fillRect/>
          </a:stretch>
        </p:blipFill>
        <p:spPr>
          <a:xfrm>
            <a:off x="2230438" y="3147014"/>
            <a:ext cx="7731125" cy="2084797"/>
          </a:xfrm>
          <a:prstGeom prst="rect">
            <a:avLst/>
          </a:prstGeom>
        </p:spPr>
      </p:pic>
      <p:sp>
        <p:nvSpPr>
          <p:cNvPr id="3" name="pole tekstowe 2">
            <a:extLst>
              <a:ext uri="{FF2B5EF4-FFF2-40B4-BE49-F238E27FC236}">
                <a16:creationId xmlns:a16="http://schemas.microsoft.com/office/drawing/2014/main" id="{449496C2-F4AA-AF9C-4B4F-1CB6CF66CDF0}"/>
              </a:ext>
            </a:extLst>
          </p:cNvPr>
          <p:cNvSpPr txBox="1"/>
          <p:nvPr/>
        </p:nvSpPr>
        <p:spPr>
          <a:xfrm>
            <a:off x="9960864" y="4856465"/>
            <a:ext cx="470516" cy="369332"/>
          </a:xfrm>
          <a:prstGeom prst="rect">
            <a:avLst/>
          </a:prstGeom>
          <a:noFill/>
        </p:spPr>
        <p:txBody>
          <a:bodyPr wrap="square" rtlCol="0">
            <a:spAutoFit/>
          </a:bodyPr>
          <a:lstStyle/>
          <a:p>
            <a:r>
              <a:rPr lang="pl-PL" dirty="0"/>
              <a:t>[8]</a:t>
            </a:r>
          </a:p>
        </p:txBody>
      </p:sp>
    </p:spTree>
    <p:extLst>
      <p:ext uri="{BB962C8B-B14F-4D97-AF65-F5344CB8AC3E}">
        <p14:creationId xmlns:p14="http://schemas.microsoft.com/office/powerpoint/2010/main" val="1960233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1BF728E-4201-CBD3-A802-DB9E523ABED3}"/>
              </a:ext>
            </a:extLst>
          </p:cNvPr>
          <p:cNvSpPr>
            <a:spLocks noGrp="1"/>
          </p:cNvSpPr>
          <p:nvPr>
            <p:ph type="title"/>
          </p:nvPr>
        </p:nvSpPr>
        <p:spPr/>
        <p:txBody>
          <a:bodyPr/>
          <a:lstStyle/>
          <a:p>
            <a:r>
              <a:rPr lang="pl-PL" dirty="0"/>
              <a:t>Wprowadzenie</a:t>
            </a:r>
          </a:p>
        </p:txBody>
      </p:sp>
      <p:sp>
        <p:nvSpPr>
          <p:cNvPr id="3" name="Symbol zastępczy zawartości 2">
            <a:extLst>
              <a:ext uri="{FF2B5EF4-FFF2-40B4-BE49-F238E27FC236}">
                <a16:creationId xmlns:a16="http://schemas.microsoft.com/office/drawing/2014/main" id="{F3B67F32-7ADD-7FCF-1C33-0B91BAFEEAAB}"/>
              </a:ext>
            </a:extLst>
          </p:cNvPr>
          <p:cNvSpPr>
            <a:spLocks noGrp="1"/>
          </p:cNvSpPr>
          <p:nvPr>
            <p:ph idx="1"/>
          </p:nvPr>
        </p:nvSpPr>
        <p:spPr>
          <a:xfrm>
            <a:off x="2231136" y="2404779"/>
            <a:ext cx="7729728" cy="3101983"/>
          </a:xfrm>
        </p:spPr>
        <p:txBody>
          <a:bodyPr>
            <a:noAutofit/>
          </a:bodyPr>
          <a:lstStyle/>
          <a:p>
            <a:pPr marL="0" indent="0" algn="just">
              <a:buNone/>
            </a:pPr>
            <a:r>
              <a:rPr lang="pl-PL" dirty="0"/>
              <a:t>W dzisiejszej diagnostyce medycznej, obrazowanie ultrasonograficzne (USG) jest kluczowym narzędziem, zwłaszcza przy analizie obrazów bioderek dziecięcych. Złożona struktura anatomiczna oraz zróżnicowanie rozwoju stanowią wyzwanie dla lekarzy.</a:t>
            </a:r>
          </a:p>
          <a:p>
            <a:pPr marL="0" indent="0" algn="just">
              <a:buNone/>
            </a:pPr>
            <a:r>
              <a:rPr lang="pl-PL" dirty="0"/>
              <a:t>Sztuczna inteligencja i głębokie uczenie maszynowe są coraz bardziej istotne w analizie obrazów medycznych. Wykorzystanie sztucznych sieci neuronowych </a:t>
            </a:r>
            <a:r>
              <a:rPr lang="pl-PL" dirty="0" err="1"/>
              <a:t>autoenkodera</a:t>
            </a:r>
            <a:r>
              <a:rPr lang="pl-PL" dirty="0"/>
              <a:t> z </a:t>
            </a:r>
            <a:r>
              <a:rPr lang="pl-PL" dirty="0" err="1"/>
              <a:t>klastrowaniem</a:t>
            </a:r>
            <a:r>
              <a:rPr lang="pl-PL" dirty="0"/>
              <a:t> umożliwia efektywne grupowanie i redukcję wymiarowości obrazu USG bioderek dziecięcych, ułatwiając interpretację lekarzom.</a:t>
            </a:r>
          </a:p>
          <a:p>
            <a:pPr marL="0" indent="0" algn="just">
              <a:buNone/>
            </a:pPr>
            <a:r>
              <a:rPr lang="pl-PL" dirty="0"/>
              <a:t>W projekcie zastosuję </a:t>
            </a:r>
            <a:r>
              <a:rPr lang="pl-PL" dirty="0" err="1"/>
              <a:t>autoenkoder</a:t>
            </a:r>
            <a:r>
              <a:rPr lang="pl-PL" dirty="0"/>
              <a:t> i </a:t>
            </a:r>
            <a:r>
              <a:rPr lang="pl-PL" dirty="0" err="1"/>
              <a:t>klastrowanie</a:t>
            </a:r>
            <a:r>
              <a:rPr lang="pl-PL" dirty="0"/>
              <a:t> w </a:t>
            </a:r>
            <a:r>
              <a:rPr lang="pl-PL" dirty="0" err="1"/>
              <a:t>Keras</a:t>
            </a:r>
            <a:r>
              <a:rPr lang="pl-PL" dirty="0"/>
              <a:t> do analizy obrazów USG bioderek dziecięcych, korzystając również z t-SNE do intuicyjnej wizualizacji cech. Prezentacja skupi się na zwięzłym przedstawieniu metod redukcji wymiarowości i </a:t>
            </a:r>
            <a:r>
              <a:rPr lang="pl-PL" dirty="0" err="1"/>
              <a:t>klastrowania</a:t>
            </a:r>
            <a:r>
              <a:rPr lang="pl-PL" dirty="0"/>
              <a:t> danych na przykładzie obrazów USG bioderek dziecięcych.</a:t>
            </a:r>
          </a:p>
        </p:txBody>
      </p:sp>
    </p:spTree>
    <p:extLst>
      <p:ext uri="{BB962C8B-B14F-4D97-AF65-F5344CB8AC3E}">
        <p14:creationId xmlns:p14="http://schemas.microsoft.com/office/powerpoint/2010/main" val="4222345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67BA370-1BAF-AE60-FBCC-AD105535C2D4}"/>
              </a:ext>
            </a:extLst>
          </p:cNvPr>
          <p:cNvSpPr>
            <a:spLocks noGrp="1"/>
          </p:cNvSpPr>
          <p:nvPr>
            <p:ph type="title"/>
          </p:nvPr>
        </p:nvSpPr>
        <p:spPr/>
        <p:txBody>
          <a:bodyPr/>
          <a:lstStyle/>
          <a:p>
            <a:r>
              <a:rPr lang="pl-PL" dirty="0"/>
              <a:t>Algorytm t-</a:t>
            </a:r>
            <a:r>
              <a:rPr lang="pl-PL" dirty="0" err="1"/>
              <a:t>sne</a:t>
            </a:r>
            <a:endParaRPr lang="pl-PL" dirty="0"/>
          </a:p>
        </p:txBody>
      </p:sp>
      <p:sp>
        <p:nvSpPr>
          <p:cNvPr id="3" name="Symbol zastępczy zawartości 2">
            <a:extLst>
              <a:ext uri="{FF2B5EF4-FFF2-40B4-BE49-F238E27FC236}">
                <a16:creationId xmlns:a16="http://schemas.microsoft.com/office/drawing/2014/main" id="{F3652906-D314-6FE4-80CC-8524F8A9DD33}"/>
              </a:ext>
            </a:extLst>
          </p:cNvPr>
          <p:cNvSpPr>
            <a:spLocks noGrp="1"/>
          </p:cNvSpPr>
          <p:nvPr>
            <p:ph idx="1"/>
          </p:nvPr>
        </p:nvSpPr>
        <p:spPr/>
        <p:txBody>
          <a:bodyPr/>
          <a:lstStyle/>
          <a:p>
            <a:pPr marL="0" indent="0" algn="just">
              <a:buNone/>
            </a:pPr>
            <a:r>
              <a:rPr lang="pl-PL" dirty="0"/>
              <a:t>T-SNE (t-</a:t>
            </a:r>
            <a:r>
              <a:rPr lang="pl-PL" dirty="0" err="1"/>
              <a:t>distributed</a:t>
            </a:r>
            <a:r>
              <a:rPr lang="pl-PL" dirty="0"/>
              <a:t> </a:t>
            </a:r>
            <a:r>
              <a:rPr lang="pl-PL" dirty="0" err="1"/>
              <a:t>Stochastic</a:t>
            </a:r>
            <a:r>
              <a:rPr lang="pl-PL" dirty="0"/>
              <a:t> </a:t>
            </a:r>
            <a:r>
              <a:rPr lang="pl-PL" dirty="0" err="1"/>
              <a:t>Neighbor</a:t>
            </a:r>
            <a:r>
              <a:rPr lang="pl-PL" dirty="0"/>
              <a:t> </a:t>
            </a:r>
            <a:r>
              <a:rPr lang="pl-PL" dirty="0" err="1"/>
              <a:t>Embedding</a:t>
            </a:r>
            <a:r>
              <a:rPr lang="pl-PL" dirty="0"/>
              <a:t>) to technika redukcji wymiarów, która jest często używana do wizualizacji danych, zwłaszcza w kontekście </a:t>
            </a:r>
            <a:r>
              <a:rPr lang="pl-PL" dirty="0" err="1"/>
              <a:t>klastrowania</a:t>
            </a:r>
            <a:r>
              <a:rPr lang="pl-PL" dirty="0"/>
              <a:t>. Jej celem jest zachowanie podobieństw między punktami w oryginalnym przestrzeni, jednocześnie umożliwiając lepszą wizualizację w niższej wymiarowości, np. w dwóch lub trzech wymiarach.</a:t>
            </a:r>
          </a:p>
        </p:txBody>
      </p:sp>
    </p:spTree>
    <p:extLst>
      <p:ext uri="{BB962C8B-B14F-4D97-AF65-F5344CB8AC3E}">
        <p14:creationId xmlns:p14="http://schemas.microsoft.com/office/powerpoint/2010/main" val="3032041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B9A40CD-8C19-4917-41B9-C1EA4625BA71}"/>
              </a:ext>
            </a:extLst>
          </p:cNvPr>
          <p:cNvSpPr>
            <a:spLocks noGrp="1"/>
          </p:cNvSpPr>
          <p:nvPr>
            <p:ph type="title"/>
          </p:nvPr>
        </p:nvSpPr>
        <p:spPr/>
        <p:txBody>
          <a:bodyPr/>
          <a:lstStyle/>
          <a:p>
            <a:r>
              <a:rPr lang="pl-PL" dirty="0"/>
              <a:t>Wizualizacja zbioru danych MNIST za pomocą T-SNE</a:t>
            </a:r>
          </a:p>
        </p:txBody>
      </p:sp>
      <p:pic>
        <p:nvPicPr>
          <p:cNvPr id="4" name="object 4">
            <a:extLst>
              <a:ext uri="{FF2B5EF4-FFF2-40B4-BE49-F238E27FC236}">
                <a16:creationId xmlns:a16="http://schemas.microsoft.com/office/drawing/2014/main" id="{E8D5E72A-0031-349C-0FA3-FA0B826F938B}"/>
              </a:ext>
            </a:extLst>
          </p:cNvPr>
          <p:cNvPicPr>
            <a:picLocks noGrp="1"/>
          </p:cNvPicPr>
          <p:nvPr>
            <p:ph idx="1"/>
          </p:nvPr>
        </p:nvPicPr>
        <p:blipFill>
          <a:blip r:embed="rId2" cstate="print"/>
          <a:stretch>
            <a:fillRect/>
          </a:stretch>
        </p:blipFill>
        <p:spPr>
          <a:xfrm>
            <a:off x="3792589" y="2372095"/>
            <a:ext cx="4606821" cy="4219575"/>
          </a:xfrm>
          <a:prstGeom prst="rect">
            <a:avLst/>
          </a:prstGeom>
        </p:spPr>
      </p:pic>
      <p:sp>
        <p:nvSpPr>
          <p:cNvPr id="3" name="pole tekstowe 2">
            <a:extLst>
              <a:ext uri="{FF2B5EF4-FFF2-40B4-BE49-F238E27FC236}">
                <a16:creationId xmlns:a16="http://schemas.microsoft.com/office/drawing/2014/main" id="{C6B8D199-54D3-3F70-8DCE-A075A33D5BD1}"/>
              </a:ext>
            </a:extLst>
          </p:cNvPr>
          <p:cNvSpPr txBox="1"/>
          <p:nvPr/>
        </p:nvSpPr>
        <p:spPr>
          <a:xfrm>
            <a:off x="8600890" y="6222338"/>
            <a:ext cx="470516" cy="369332"/>
          </a:xfrm>
          <a:prstGeom prst="rect">
            <a:avLst/>
          </a:prstGeom>
          <a:noFill/>
        </p:spPr>
        <p:txBody>
          <a:bodyPr wrap="square" rtlCol="0">
            <a:spAutoFit/>
          </a:bodyPr>
          <a:lstStyle/>
          <a:p>
            <a:r>
              <a:rPr lang="pl-PL" dirty="0"/>
              <a:t>[9]</a:t>
            </a:r>
          </a:p>
        </p:txBody>
      </p:sp>
    </p:spTree>
    <p:extLst>
      <p:ext uri="{BB962C8B-B14F-4D97-AF65-F5344CB8AC3E}">
        <p14:creationId xmlns:p14="http://schemas.microsoft.com/office/powerpoint/2010/main" val="2412029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A28E0AE-B25C-B2D0-F142-4366604D4A64}"/>
              </a:ext>
            </a:extLst>
          </p:cNvPr>
          <p:cNvSpPr>
            <a:spLocks noGrp="1"/>
          </p:cNvSpPr>
          <p:nvPr>
            <p:ph type="title"/>
          </p:nvPr>
        </p:nvSpPr>
        <p:spPr/>
        <p:txBody>
          <a:bodyPr/>
          <a:lstStyle/>
          <a:p>
            <a:r>
              <a:rPr lang="pl-PL" dirty="0"/>
              <a:t>WYNIKI DZIAŁANIA AUTOENKODERA</a:t>
            </a:r>
          </a:p>
        </p:txBody>
      </p:sp>
      <p:sp>
        <p:nvSpPr>
          <p:cNvPr id="3" name="Symbol zastępczy zawartości 2">
            <a:extLst>
              <a:ext uri="{FF2B5EF4-FFF2-40B4-BE49-F238E27FC236}">
                <a16:creationId xmlns:a16="http://schemas.microsoft.com/office/drawing/2014/main" id="{38FF71FF-2699-78A8-8BC0-D812317958B9}"/>
              </a:ext>
            </a:extLst>
          </p:cNvPr>
          <p:cNvSpPr>
            <a:spLocks noGrp="1"/>
          </p:cNvSpPr>
          <p:nvPr>
            <p:ph idx="1"/>
          </p:nvPr>
        </p:nvSpPr>
        <p:spPr/>
        <p:txBody>
          <a:bodyPr>
            <a:normAutofit/>
          </a:bodyPr>
          <a:lstStyle/>
          <a:p>
            <a:pPr marL="0" indent="0" algn="just">
              <a:buNone/>
            </a:pPr>
            <a:r>
              <a:rPr lang="pl-PL" dirty="0"/>
              <a:t>Na późniejszym slajdzie umieszczono obok siebie oryginalne obrazy z lewej strony oraz odpowiadające im obrazy zdekodowane z prawej strony. Wyraźnie zauważalne jest, że obrazy zdekodowane wykazują silne podobieństwo do oryginalnych obrazów, co wskazuje na skuteczność modelu w rekonstrukcji danych. Warto zauważyć, że nawet po procesie kompresji i dekompresji, detale oraz cechy charakterystyczne obrazów zostały wystarczająco zachowane, co stanowi istotny aspekt w kontekście efektywności </a:t>
            </a:r>
            <a:r>
              <a:rPr lang="pl-PL" dirty="0" err="1"/>
              <a:t>autoenkodera</a:t>
            </a:r>
            <a:r>
              <a:rPr lang="pl-PL" dirty="0"/>
              <a:t>. </a:t>
            </a:r>
          </a:p>
          <a:p>
            <a:pPr marL="0" indent="0" algn="just">
              <a:buNone/>
            </a:pPr>
            <a:r>
              <a:rPr lang="pl-PL" dirty="0"/>
              <a:t>Wyniki potwierdzają zdolność modelu do przechwytywania istotnych cech danych oraz wskazują na jego przydatność w redukcji wymiarów i rekonstrukcji obrazów zgodnie z założeniami projektu.</a:t>
            </a:r>
          </a:p>
        </p:txBody>
      </p:sp>
    </p:spTree>
    <p:extLst>
      <p:ext uri="{BB962C8B-B14F-4D97-AF65-F5344CB8AC3E}">
        <p14:creationId xmlns:p14="http://schemas.microsoft.com/office/powerpoint/2010/main" val="374469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52618C2-A6DA-F1E2-ABB1-333919740D4A}"/>
              </a:ext>
            </a:extLst>
          </p:cNvPr>
          <p:cNvSpPr>
            <a:spLocks noGrp="1"/>
          </p:cNvSpPr>
          <p:nvPr>
            <p:ph type="title"/>
          </p:nvPr>
        </p:nvSpPr>
        <p:spPr/>
        <p:txBody>
          <a:bodyPr/>
          <a:lstStyle/>
          <a:p>
            <a:r>
              <a:rPr lang="pl-PL" dirty="0"/>
              <a:t>WYNIKI DZIAŁANIA AUTOENKODERA</a:t>
            </a:r>
          </a:p>
        </p:txBody>
      </p:sp>
      <p:pic>
        <p:nvPicPr>
          <p:cNvPr id="4" name="object 2">
            <a:extLst>
              <a:ext uri="{FF2B5EF4-FFF2-40B4-BE49-F238E27FC236}">
                <a16:creationId xmlns:a16="http://schemas.microsoft.com/office/drawing/2014/main" id="{B012708D-2347-5017-EB5D-A2BF489945D8}"/>
              </a:ext>
            </a:extLst>
          </p:cNvPr>
          <p:cNvPicPr>
            <a:picLocks noGrp="1"/>
          </p:cNvPicPr>
          <p:nvPr>
            <p:ph idx="1"/>
          </p:nvPr>
        </p:nvPicPr>
        <p:blipFill>
          <a:blip r:embed="rId2" cstate="print"/>
          <a:stretch>
            <a:fillRect/>
          </a:stretch>
        </p:blipFill>
        <p:spPr>
          <a:xfrm>
            <a:off x="352177" y="2594037"/>
            <a:ext cx="5743823" cy="3101975"/>
          </a:xfrm>
          <a:prstGeom prst="rect">
            <a:avLst/>
          </a:prstGeom>
        </p:spPr>
      </p:pic>
      <p:pic>
        <p:nvPicPr>
          <p:cNvPr id="5" name="object 3">
            <a:extLst>
              <a:ext uri="{FF2B5EF4-FFF2-40B4-BE49-F238E27FC236}">
                <a16:creationId xmlns:a16="http://schemas.microsoft.com/office/drawing/2014/main" id="{E54E9443-46FE-B8CF-A44E-785E9CB6F84A}"/>
              </a:ext>
            </a:extLst>
          </p:cNvPr>
          <p:cNvPicPr/>
          <p:nvPr/>
        </p:nvPicPr>
        <p:blipFill>
          <a:blip r:embed="rId3" cstate="print"/>
          <a:stretch>
            <a:fillRect/>
          </a:stretch>
        </p:blipFill>
        <p:spPr>
          <a:xfrm>
            <a:off x="6263498" y="2594037"/>
            <a:ext cx="5659213" cy="3101974"/>
          </a:xfrm>
          <a:prstGeom prst="rect">
            <a:avLst/>
          </a:prstGeom>
        </p:spPr>
      </p:pic>
    </p:spTree>
    <p:extLst>
      <p:ext uri="{BB962C8B-B14F-4D97-AF65-F5344CB8AC3E}">
        <p14:creationId xmlns:p14="http://schemas.microsoft.com/office/powerpoint/2010/main" val="1917866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0BF2424-6C83-E20F-77AC-8A470CEC92AC}"/>
              </a:ext>
            </a:extLst>
          </p:cNvPr>
          <p:cNvSpPr>
            <a:spLocks noGrp="1"/>
          </p:cNvSpPr>
          <p:nvPr>
            <p:ph type="title"/>
          </p:nvPr>
        </p:nvSpPr>
        <p:spPr/>
        <p:txBody>
          <a:bodyPr>
            <a:normAutofit/>
          </a:bodyPr>
          <a:lstStyle/>
          <a:p>
            <a:r>
              <a:rPr lang="pl-PL" dirty="0"/>
              <a:t>Wizualizacja 2D klasteryzacji </a:t>
            </a:r>
            <a:br>
              <a:rPr lang="pl-PL" dirty="0"/>
            </a:br>
            <a:r>
              <a:rPr lang="pl-PL" dirty="0"/>
              <a:t>k-</a:t>
            </a:r>
            <a:r>
              <a:rPr lang="pl-PL" dirty="0" err="1"/>
              <a:t>means</a:t>
            </a:r>
            <a:r>
              <a:rPr lang="pl-PL" dirty="0"/>
              <a:t> za pomocą T-SNE</a:t>
            </a:r>
          </a:p>
        </p:txBody>
      </p:sp>
      <p:pic>
        <p:nvPicPr>
          <p:cNvPr id="4" name="object 5">
            <a:extLst>
              <a:ext uri="{FF2B5EF4-FFF2-40B4-BE49-F238E27FC236}">
                <a16:creationId xmlns:a16="http://schemas.microsoft.com/office/drawing/2014/main" id="{4AD67C62-E0FF-504D-E18B-2748CE3A13B7}"/>
              </a:ext>
            </a:extLst>
          </p:cNvPr>
          <p:cNvPicPr>
            <a:picLocks noGrp="1"/>
          </p:cNvPicPr>
          <p:nvPr>
            <p:ph idx="1"/>
          </p:nvPr>
        </p:nvPicPr>
        <p:blipFill>
          <a:blip r:embed="rId2" cstate="print"/>
          <a:stretch>
            <a:fillRect/>
          </a:stretch>
        </p:blipFill>
        <p:spPr>
          <a:xfrm>
            <a:off x="2229739" y="2808950"/>
            <a:ext cx="7731125" cy="2601126"/>
          </a:xfrm>
          <a:prstGeom prst="rect">
            <a:avLst/>
          </a:prstGeom>
        </p:spPr>
      </p:pic>
    </p:spTree>
    <p:extLst>
      <p:ext uri="{BB962C8B-B14F-4D97-AF65-F5344CB8AC3E}">
        <p14:creationId xmlns:p14="http://schemas.microsoft.com/office/powerpoint/2010/main" val="259063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49474A-1C25-BA48-B8C6-ACC622E24849}"/>
              </a:ext>
            </a:extLst>
          </p:cNvPr>
          <p:cNvSpPr>
            <a:spLocks noGrp="1"/>
          </p:cNvSpPr>
          <p:nvPr>
            <p:ph type="title"/>
          </p:nvPr>
        </p:nvSpPr>
        <p:spPr>
          <a:xfrm>
            <a:off x="2231136" y="627340"/>
            <a:ext cx="7729728" cy="1188720"/>
          </a:xfrm>
        </p:spPr>
        <p:txBody>
          <a:bodyPr/>
          <a:lstStyle/>
          <a:p>
            <a:r>
              <a:rPr lang="pl-PL" dirty="0"/>
              <a:t>Wizualizacja 2D klasteryzacji </a:t>
            </a:r>
            <a:br>
              <a:rPr lang="pl-PL" dirty="0"/>
            </a:br>
            <a:r>
              <a:rPr lang="pl-PL" dirty="0"/>
              <a:t>k-</a:t>
            </a:r>
            <a:r>
              <a:rPr lang="pl-PL" dirty="0" err="1"/>
              <a:t>means</a:t>
            </a:r>
            <a:r>
              <a:rPr lang="pl-PL" dirty="0"/>
              <a:t> za pomocą T-SNE</a:t>
            </a:r>
          </a:p>
        </p:txBody>
      </p:sp>
      <p:sp>
        <p:nvSpPr>
          <p:cNvPr id="3" name="Symbol zastępczy zawartości 2">
            <a:extLst>
              <a:ext uri="{FF2B5EF4-FFF2-40B4-BE49-F238E27FC236}">
                <a16:creationId xmlns:a16="http://schemas.microsoft.com/office/drawing/2014/main" id="{BC6CBBF0-18B7-5437-3322-6081095BFE02}"/>
              </a:ext>
            </a:extLst>
          </p:cNvPr>
          <p:cNvSpPr>
            <a:spLocks noGrp="1"/>
          </p:cNvSpPr>
          <p:nvPr>
            <p:ph idx="1"/>
          </p:nvPr>
        </p:nvSpPr>
        <p:spPr>
          <a:xfrm>
            <a:off x="2231136" y="2167528"/>
            <a:ext cx="7729728" cy="3101983"/>
          </a:xfrm>
        </p:spPr>
        <p:txBody>
          <a:bodyPr>
            <a:noAutofit/>
          </a:bodyPr>
          <a:lstStyle/>
          <a:p>
            <a:pPr marL="0" indent="0">
              <a:buNone/>
            </a:pPr>
            <a:r>
              <a:rPr lang="pl-PL" dirty="0"/>
              <a:t>Dwuwymiarowe wykresy T-SNE z zaznaczonymi klastrami k-</a:t>
            </a:r>
            <a:r>
              <a:rPr lang="pl-PL" dirty="0" err="1"/>
              <a:t>means</a:t>
            </a:r>
            <a:r>
              <a:rPr lang="pl-PL" dirty="0"/>
              <a:t>, gdzie różne kolory reprezentują różne klastry, ułatwiają łatwą identyfikację struktury przestrzennej zakodowanych obrazów. Punktowe skupiska o podobnych kolorach wskazują na przypisanie ich do wspólnych klastrów, co ilustruje proces grupowania zakodowanych reprezentacji obrazów w przestrzeni dwuwymiarowej.</a:t>
            </a:r>
          </a:p>
          <a:p>
            <a:pPr marL="0" indent="0">
              <a:buNone/>
            </a:pPr>
            <a:r>
              <a:rPr lang="pl-PL" dirty="0"/>
              <a:t>Znaczące odległości między klastrami sugerują istnienie wyraźnych podgrup obrazów. Klastry skupione w jednej części wykresu reprezentują obrazy przypisane do jednego klastra, podczas gdy odległe punkty oznaczają obrazy należące do innych klastrów.</a:t>
            </a:r>
          </a:p>
          <a:p>
            <a:pPr marL="0" indent="0">
              <a:buNone/>
            </a:pPr>
            <a:r>
              <a:rPr lang="pl-PL" dirty="0"/>
              <a:t>Wykresy 2D, z wartością </a:t>
            </a:r>
            <a:r>
              <a:rPr lang="pl-PL" dirty="0" err="1"/>
              <a:t>perplexity</a:t>
            </a:r>
            <a:r>
              <a:rPr lang="pl-PL" dirty="0"/>
              <a:t> równą 92, wyraźnie ukazują wyodrębnienie czterech klastrów. Odróżnione kolory na wykresach wskazują na wyraźny podział, a uporządkowane punkty dodatkowo podkreślają klarowność podziału na poszczególne klastry.</a:t>
            </a:r>
          </a:p>
        </p:txBody>
      </p:sp>
    </p:spTree>
    <p:extLst>
      <p:ext uri="{BB962C8B-B14F-4D97-AF65-F5344CB8AC3E}">
        <p14:creationId xmlns:p14="http://schemas.microsoft.com/office/powerpoint/2010/main" val="803338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0736DD7-6DBF-A2A3-2822-6718A7D4617D}"/>
              </a:ext>
            </a:extLst>
          </p:cNvPr>
          <p:cNvSpPr>
            <a:spLocks noGrp="1"/>
          </p:cNvSpPr>
          <p:nvPr>
            <p:ph type="title"/>
          </p:nvPr>
        </p:nvSpPr>
        <p:spPr/>
        <p:txBody>
          <a:bodyPr/>
          <a:lstStyle/>
          <a:p>
            <a:r>
              <a:rPr lang="pl-PL" dirty="0"/>
              <a:t>Wizualizacja 3D klasteryzacji </a:t>
            </a:r>
            <a:br>
              <a:rPr lang="pl-PL" dirty="0"/>
            </a:br>
            <a:r>
              <a:rPr lang="pl-PL" dirty="0"/>
              <a:t>k-</a:t>
            </a:r>
            <a:r>
              <a:rPr lang="pl-PL" dirty="0" err="1"/>
              <a:t>means</a:t>
            </a:r>
            <a:r>
              <a:rPr lang="pl-PL" dirty="0"/>
              <a:t> za pomocą T-SNE </a:t>
            </a:r>
          </a:p>
        </p:txBody>
      </p:sp>
      <p:pic>
        <p:nvPicPr>
          <p:cNvPr id="5" name="Symbol zastępczy zawartości 4">
            <a:extLst>
              <a:ext uri="{FF2B5EF4-FFF2-40B4-BE49-F238E27FC236}">
                <a16:creationId xmlns:a16="http://schemas.microsoft.com/office/drawing/2014/main" id="{A9F9AF8F-8E67-D275-DC9F-4353D30E5A61}"/>
              </a:ext>
            </a:extLst>
          </p:cNvPr>
          <p:cNvPicPr>
            <a:picLocks noGrp="1" noChangeAspect="1"/>
          </p:cNvPicPr>
          <p:nvPr>
            <p:ph idx="1"/>
          </p:nvPr>
        </p:nvPicPr>
        <p:blipFill>
          <a:blip r:embed="rId2"/>
          <a:stretch>
            <a:fillRect/>
          </a:stretch>
        </p:blipFill>
        <p:spPr>
          <a:xfrm>
            <a:off x="2229739" y="2762783"/>
            <a:ext cx="7731125" cy="2444885"/>
          </a:xfrm>
        </p:spPr>
      </p:pic>
    </p:spTree>
    <p:extLst>
      <p:ext uri="{BB962C8B-B14F-4D97-AF65-F5344CB8AC3E}">
        <p14:creationId xmlns:p14="http://schemas.microsoft.com/office/powerpoint/2010/main" val="3305211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006B2A1-1644-B69C-B845-937D652EA32F}"/>
              </a:ext>
            </a:extLst>
          </p:cNvPr>
          <p:cNvSpPr>
            <a:spLocks noGrp="1"/>
          </p:cNvSpPr>
          <p:nvPr>
            <p:ph type="title"/>
          </p:nvPr>
        </p:nvSpPr>
        <p:spPr>
          <a:xfrm>
            <a:off x="2231136" y="485298"/>
            <a:ext cx="7729728" cy="1188720"/>
          </a:xfrm>
        </p:spPr>
        <p:txBody>
          <a:bodyPr/>
          <a:lstStyle/>
          <a:p>
            <a:r>
              <a:rPr lang="pl-PL" dirty="0"/>
              <a:t>Wizualizacja 3D klasteryzacji </a:t>
            </a:r>
            <a:br>
              <a:rPr lang="pl-PL" dirty="0"/>
            </a:br>
            <a:r>
              <a:rPr lang="pl-PL" dirty="0"/>
              <a:t>k-</a:t>
            </a:r>
            <a:r>
              <a:rPr lang="pl-PL" dirty="0" err="1"/>
              <a:t>means</a:t>
            </a:r>
            <a:r>
              <a:rPr lang="pl-PL" dirty="0"/>
              <a:t> za pomocą T-SNE </a:t>
            </a:r>
          </a:p>
        </p:txBody>
      </p:sp>
      <p:sp>
        <p:nvSpPr>
          <p:cNvPr id="3" name="Symbol zastępczy zawartości 2">
            <a:extLst>
              <a:ext uri="{FF2B5EF4-FFF2-40B4-BE49-F238E27FC236}">
                <a16:creationId xmlns:a16="http://schemas.microsoft.com/office/drawing/2014/main" id="{82944D57-5E0D-8481-509D-216ACE616420}"/>
              </a:ext>
            </a:extLst>
          </p:cNvPr>
          <p:cNvSpPr>
            <a:spLocks noGrp="1"/>
          </p:cNvSpPr>
          <p:nvPr>
            <p:ph idx="1"/>
          </p:nvPr>
        </p:nvSpPr>
        <p:spPr>
          <a:xfrm>
            <a:off x="2231136" y="1998851"/>
            <a:ext cx="7729728" cy="3904799"/>
          </a:xfrm>
        </p:spPr>
        <p:txBody>
          <a:bodyPr>
            <a:noAutofit/>
          </a:bodyPr>
          <a:lstStyle/>
          <a:p>
            <a:pPr marL="0" indent="0" algn="just">
              <a:buNone/>
            </a:pPr>
            <a:r>
              <a:rPr lang="pl-PL" dirty="0"/>
              <a:t>Trójwymiarowe wykresy T-SNE z zaznaczonymi klastrami k-</a:t>
            </a:r>
            <a:r>
              <a:rPr lang="pl-PL" dirty="0" err="1"/>
              <a:t>means</a:t>
            </a:r>
            <a:r>
              <a:rPr lang="pl-PL" dirty="0"/>
              <a:t> dostarczają kompleksowej perspektywy na strukturę przestrzenną zakodowanych obrazów. Każdy punkt na osiach x, y i z reprezentuje indywidualny zakodowany obraz, a kolory wskazują na przynależność do konkretnego klastra.</a:t>
            </a:r>
          </a:p>
          <a:p>
            <a:pPr marL="0" indent="0" algn="just">
              <a:buNone/>
            </a:pPr>
            <a:r>
              <a:rPr lang="pl-PL" dirty="0"/>
              <a:t>Podobieństwo kolorów na wykresach ułatwia identyfikację grup obrazów, sugerując przypisanie punktów do tych samych klastrów. Wyraźne odległości między klastrami umożliwiają zobrazowanie różnych podgrup obrazów, co wskazuje na bardziej szczegółowe relacje między nimi. Wyjątkowo łatwe rozpoznanie czterech klastrów sprawia, że analiza struktury przestrzennej staje się bardziej przejrzysta i zrozumiała.</a:t>
            </a:r>
          </a:p>
          <a:p>
            <a:pPr marL="0" indent="0" algn="just">
              <a:buNone/>
            </a:pPr>
            <a:r>
              <a:rPr lang="pl-PL" dirty="0"/>
              <a:t>Wykresy 3D z wartością </a:t>
            </a:r>
            <a:r>
              <a:rPr lang="pl-PL" dirty="0" err="1"/>
              <a:t>perplexity</a:t>
            </a:r>
            <a:r>
              <a:rPr lang="pl-PL" dirty="0"/>
              <a:t> </a:t>
            </a:r>
            <a:r>
              <a:rPr lang="pl-PL" dirty="0" err="1"/>
              <a:t>równymą</a:t>
            </a:r>
            <a:r>
              <a:rPr lang="pl-PL" dirty="0"/>
              <a:t> 92 wyraźnie ukazują wyodrębnienie czterech klastrów, co jest szczególnie zauważalne dzięki wyraźnie zaznaczonym i odróżnionym kolorom. Dodatkowo, punkty na wykresach nie są bardzo pomieszane, co podkreśla klarowny podział na poszczególne klastry.</a:t>
            </a:r>
          </a:p>
        </p:txBody>
      </p:sp>
    </p:spTree>
    <p:extLst>
      <p:ext uri="{BB962C8B-B14F-4D97-AF65-F5344CB8AC3E}">
        <p14:creationId xmlns:p14="http://schemas.microsoft.com/office/powerpoint/2010/main" val="3849516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EDAAFE2-9C94-E01D-A958-73D12FD485D7}"/>
              </a:ext>
            </a:extLst>
          </p:cNvPr>
          <p:cNvSpPr>
            <a:spLocks noGrp="1"/>
          </p:cNvSpPr>
          <p:nvPr>
            <p:ph type="title"/>
          </p:nvPr>
        </p:nvSpPr>
        <p:spPr>
          <a:xfrm>
            <a:off x="2231136" y="152384"/>
            <a:ext cx="7729728" cy="1054979"/>
          </a:xfrm>
        </p:spPr>
        <p:txBody>
          <a:bodyPr>
            <a:normAutofit fontScale="90000"/>
          </a:bodyPr>
          <a:lstStyle/>
          <a:p>
            <a:r>
              <a:rPr lang="pl-PL" dirty="0"/>
              <a:t>Reprezentacja zdekodowanych obrazów dla każdego z klastrów </a:t>
            </a:r>
          </a:p>
        </p:txBody>
      </p:sp>
      <p:pic>
        <p:nvPicPr>
          <p:cNvPr id="4" name="object 5">
            <a:extLst>
              <a:ext uri="{FF2B5EF4-FFF2-40B4-BE49-F238E27FC236}">
                <a16:creationId xmlns:a16="http://schemas.microsoft.com/office/drawing/2014/main" id="{8395264E-AC83-0DCB-BB1E-A0BA8D641D80}"/>
              </a:ext>
            </a:extLst>
          </p:cNvPr>
          <p:cNvPicPr>
            <a:picLocks noGrp="1"/>
          </p:cNvPicPr>
          <p:nvPr>
            <p:ph idx="1"/>
          </p:nvPr>
        </p:nvPicPr>
        <p:blipFill>
          <a:blip r:embed="rId2" cstate="print"/>
          <a:stretch>
            <a:fillRect/>
          </a:stretch>
        </p:blipFill>
        <p:spPr>
          <a:xfrm>
            <a:off x="3206487" y="1388014"/>
            <a:ext cx="5779026" cy="4081971"/>
          </a:xfrm>
          <a:prstGeom prst="rect">
            <a:avLst/>
          </a:prstGeom>
        </p:spPr>
      </p:pic>
      <p:pic>
        <p:nvPicPr>
          <p:cNvPr id="5" name="object 4">
            <a:extLst>
              <a:ext uri="{FF2B5EF4-FFF2-40B4-BE49-F238E27FC236}">
                <a16:creationId xmlns:a16="http://schemas.microsoft.com/office/drawing/2014/main" id="{2DD8E121-29C0-CBEB-6D25-F71579873661}"/>
              </a:ext>
            </a:extLst>
          </p:cNvPr>
          <p:cNvPicPr/>
          <p:nvPr/>
        </p:nvPicPr>
        <p:blipFill>
          <a:blip r:embed="rId3" cstate="print"/>
          <a:stretch>
            <a:fillRect/>
          </a:stretch>
        </p:blipFill>
        <p:spPr>
          <a:xfrm>
            <a:off x="3206486" y="5469985"/>
            <a:ext cx="5779027" cy="1235632"/>
          </a:xfrm>
          <a:prstGeom prst="rect">
            <a:avLst/>
          </a:prstGeom>
        </p:spPr>
      </p:pic>
    </p:spTree>
    <p:extLst>
      <p:ext uri="{BB962C8B-B14F-4D97-AF65-F5344CB8AC3E}">
        <p14:creationId xmlns:p14="http://schemas.microsoft.com/office/powerpoint/2010/main" val="4261178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08CEE8D-1482-9012-F1B5-7AF72CCF56AB}"/>
              </a:ext>
            </a:extLst>
          </p:cNvPr>
          <p:cNvSpPr>
            <a:spLocks noGrp="1"/>
          </p:cNvSpPr>
          <p:nvPr>
            <p:ph type="title"/>
          </p:nvPr>
        </p:nvSpPr>
        <p:spPr/>
        <p:txBody>
          <a:bodyPr>
            <a:normAutofit fontScale="90000"/>
          </a:bodyPr>
          <a:lstStyle/>
          <a:p>
            <a:r>
              <a:rPr lang="pl-PL" dirty="0"/>
              <a:t>Wnioski ze zdekodowanych obrazów dla każdego z klastrów </a:t>
            </a:r>
          </a:p>
        </p:txBody>
      </p:sp>
      <p:sp>
        <p:nvSpPr>
          <p:cNvPr id="3" name="Symbol zastępczy zawartości 2">
            <a:extLst>
              <a:ext uri="{FF2B5EF4-FFF2-40B4-BE49-F238E27FC236}">
                <a16:creationId xmlns:a16="http://schemas.microsoft.com/office/drawing/2014/main" id="{D1DEBAA8-926A-9D97-1828-CB68A0210A4B}"/>
              </a:ext>
            </a:extLst>
          </p:cNvPr>
          <p:cNvSpPr>
            <a:spLocks noGrp="1"/>
          </p:cNvSpPr>
          <p:nvPr>
            <p:ph idx="1"/>
          </p:nvPr>
        </p:nvSpPr>
        <p:spPr/>
        <p:txBody>
          <a:bodyPr/>
          <a:lstStyle/>
          <a:p>
            <a:pPr marL="0" indent="0" algn="just">
              <a:buNone/>
            </a:pPr>
            <a:r>
              <a:rPr lang="pl-PL" dirty="0"/>
              <a:t>Podczas analizy zdekodowanych obrazów zauważono, że proces </a:t>
            </a:r>
            <a:r>
              <a:rPr lang="pl-PL" dirty="0" err="1"/>
              <a:t>klastrowania</a:t>
            </a:r>
            <a:r>
              <a:rPr lang="pl-PL" dirty="0"/>
              <a:t> skutecznie uwzględniał ogólne kształty i specyficzne kierunki struktur anatomicznych. Klastry efektywnie grupowały obrazy, biorąc pod uwagę orientacje strukturalne. Klaster 0 prezentował lewe kości udowe z uwzględnieniem szczegółów krętacza większego. Klastry 1 i 2 skupiały się odpowiednio na lewej i prawej kości udowej, z nielicznymi przypadkami błędnego ułożenia sondy w klastrze 2. Klaster 3 identyfikował przypadki źle przyłożonej sondy, z widocznym fałdem zwrotnym. Te obserwacje mają istotne znaczenie w diagnostyce medycznej.</a:t>
            </a:r>
          </a:p>
        </p:txBody>
      </p:sp>
    </p:spTree>
    <p:extLst>
      <p:ext uri="{BB962C8B-B14F-4D97-AF65-F5344CB8AC3E}">
        <p14:creationId xmlns:p14="http://schemas.microsoft.com/office/powerpoint/2010/main" val="1475917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66C7002-50FC-5810-89AE-CAA26B38E753}"/>
              </a:ext>
            </a:extLst>
          </p:cNvPr>
          <p:cNvSpPr>
            <a:spLocks noGrp="1"/>
          </p:cNvSpPr>
          <p:nvPr>
            <p:ph type="title"/>
          </p:nvPr>
        </p:nvSpPr>
        <p:spPr/>
        <p:txBody>
          <a:bodyPr/>
          <a:lstStyle/>
          <a:p>
            <a:r>
              <a:rPr lang="pl-PL" dirty="0"/>
              <a:t>CEL PROJEKTU</a:t>
            </a:r>
          </a:p>
        </p:txBody>
      </p:sp>
      <p:sp>
        <p:nvSpPr>
          <p:cNvPr id="3" name="Symbol zastępczy zawartości 2">
            <a:extLst>
              <a:ext uri="{FF2B5EF4-FFF2-40B4-BE49-F238E27FC236}">
                <a16:creationId xmlns:a16="http://schemas.microsoft.com/office/drawing/2014/main" id="{F35D5C26-A0B4-5F5D-B301-0C0AC66C170B}"/>
              </a:ext>
            </a:extLst>
          </p:cNvPr>
          <p:cNvSpPr>
            <a:spLocks noGrp="1"/>
          </p:cNvSpPr>
          <p:nvPr>
            <p:ph idx="1"/>
          </p:nvPr>
        </p:nvSpPr>
        <p:spPr>
          <a:xfrm>
            <a:off x="2231136" y="2442101"/>
            <a:ext cx="7729728" cy="3101983"/>
          </a:xfrm>
        </p:spPr>
        <p:txBody>
          <a:bodyPr>
            <a:noAutofit/>
          </a:bodyPr>
          <a:lstStyle/>
          <a:p>
            <a:pPr marL="0" indent="0" algn="just">
              <a:buNone/>
            </a:pPr>
            <a:r>
              <a:rPr lang="pl-PL" dirty="0"/>
              <a:t>Celem projektu jest pogrupowanie około 10 tysięcy obrazów </a:t>
            </a:r>
            <a:r>
              <a:rPr lang="pl-PL" dirty="0" err="1"/>
              <a:t>sonograficznych</a:t>
            </a:r>
            <a:r>
              <a:rPr lang="pl-PL" dirty="0"/>
              <a:t> (USG) za pomocą metody uczenia bez nauczyciela, a następnie przeprowadzenie interpretacji uzyskanych wyników. w pierwszym etapie planowane jest zredukowanie wymiarowości zbioru obrazów przy użyciu sztucznej sieci neuronowej opartej na architekturze </a:t>
            </a:r>
            <a:r>
              <a:rPr lang="pl-PL" dirty="0" err="1"/>
              <a:t>autoenkodera</a:t>
            </a:r>
            <a:r>
              <a:rPr lang="pl-PL" dirty="0"/>
              <a:t> (z wykorzystaniem biblioteki </a:t>
            </a:r>
            <a:r>
              <a:rPr lang="pl-PL" dirty="0" err="1"/>
              <a:t>Keras</a:t>
            </a:r>
            <a:r>
              <a:rPr lang="pl-PL" dirty="0"/>
              <a:t>). </a:t>
            </a:r>
          </a:p>
          <a:p>
            <a:pPr marL="0" indent="0" algn="just">
              <a:buNone/>
            </a:pPr>
            <a:r>
              <a:rPr lang="pl-PL" dirty="0"/>
              <a:t>Kolejnym krokiem jest zastosowanie algorytmu do </a:t>
            </a:r>
            <a:r>
              <a:rPr lang="pl-PL" dirty="0" err="1"/>
              <a:t>klastrowania</a:t>
            </a:r>
            <a:r>
              <a:rPr lang="pl-PL" dirty="0"/>
              <a:t> danych w celu pogrupowania informacji, a następnie przedstawienie zbioru </a:t>
            </a:r>
            <a:r>
              <a:rPr lang="pl-PL" dirty="0" err="1"/>
              <a:t>ultrasonogramów</a:t>
            </a:r>
            <a:r>
              <a:rPr lang="pl-PL" dirty="0"/>
              <a:t> na płaszczyźnie 2D oraz w przestrzeni 3D za pomocą algorytmu t-SNE (wykorzystując bibliotekę </a:t>
            </a:r>
            <a:r>
              <a:rPr lang="pl-PL" dirty="0" err="1"/>
              <a:t>Scikit-learn</a:t>
            </a:r>
            <a:r>
              <a:rPr lang="pl-PL" dirty="0"/>
              <a:t>). Przeprowadzenie tego projektu umożliwi zdobycie doświadczenia w obszarze problemów związanych z klasteryzacją zbiorów danych. </a:t>
            </a:r>
          </a:p>
        </p:txBody>
      </p:sp>
    </p:spTree>
    <p:extLst>
      <p:ext uri="{BB962C8B-B14F-4D97-AF65-F5344CB8AC3E}">
        <p14:creationId xmlns:p14="http://schemas.microsoft.com/office/powerpoint/2010/main" val="1984883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4CEE074-D767-8461-9EE6-0BB3639DBF87}"/>
              </a:ext>
            </a:extLst>
          </p:cNvPr>
          <p:cNvSpPr>
            <a:spLocks noGrp="1"/>
          </p:cNvSpPr>
          <p:nvPr>
            <p:ph type="title"/>
          </p:nvPr>
        </p:nvSpPr>
        <p:spPr/>
        <p:txBody>
          <a:bodyPr>
            <a:normAutofit fontScale="90000"/>
          </a:bodyPr>
          <a:lstStyle/>
          <a:p>
            <a:r>
              <a:rPr lang="pl-PL" dirty="0"/>
              <a:t>Wizualizacja 2D klasteryzacji za pomocą T-SNE Z użyciem klastrów na bazie DBSCAN</a:t>
            </a:r>
          </a:p>
        </p:txBody>
      </p:sp>
      <p:pic>
        <p:nvPicPr>
          <p:cNvPr id="4" name="object 3">
            <a:extLst>
              <a:ext uri="{FF2B5EF4-FFF2-40B4-BE49-F238E27FC236}">
                <a16:creationId xmlns:a16="http://schemas.microsoft.com/office/drawing/2014/main" id="{C1871B4D-AACE-16A9-60BE-80A29B674332}"/>
              </a:ext>
            </a:extLst>
          </p:cNvPr>
          <p:cNvPicPr>
            <a:picLocks noGrp="1"/>
          </p:cNvPicPr>
          <p:nvPr>
            <p:ph idx="1"/>
          </p:nvPr>
        </p:nvPicPr>
        <p:blipFill>
          <a:blip r:embed="rId2" cstate="print"/>
          <a:stretch>
            <a:fillRect/>
          </a:stretch>
        </p:blipFill>
        <p:spPr>
          <a:xfrm>
            <a:off x="2231136" y="2674216"/>
            <a:ext cx="7731125" cy="2604263"/>
          </a:xfrm>
          <a:prstGeom prst="rect">
            <a:avLst/>
          </a:prstGeom>
        </p:spPr>
      </p:pic>
    </p:spTree>
    <p:extLst>
      <p:ext uri="{BB962C8B-B14F-4D97-AF65-F5344CB8AC3E}">
        <p14:creationId xmlns:p14="http://schemas.microsoft.com/office/powerpoint/2010/main" val="1512977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00A7B1B-201C-3DB9-6DA7-DAFA606A89C8}"/>
              </a:ext>
            </a:extLst>
          </p:cNvPr>
          <p:cNvSpPr>
            <a:spLocks noGrp="1"/>
          </p:cNvSpPr>
          <p:nvPr>
            <p:ph type="title"/>
          </p:nvPr>
        </p:nvSpPr>
        <p:spPr/>
        <p:txBody>
          <a:bodyPr>
            <a:normAutofit fontScale="90000"/>
          </a:bodyPr>
          <a:lstStyle/>
          <a:p>
            <a:r>
              <a:rPr lang="pl-PL" dirty="0"/>
              <a:t>Wizualizacja 2D klasteryzacji za pomocą T-SNE Z użyciem klastrów na bazie DBSCAN</a:t>
            </a:r>
          </a:p>
        </p:txBody>
      </p:sp>
      <p:sp>
        <p:nvSpPr>
          <p:cNvPr id="3" name="Symbol zastępczy zawartości 2">
            <a:extLst>
              <a:ext uri="{FF2B5EF4-FFF2-40B4-BE49-F238E27FC236}">
                <a16:creationId xmlns:a16="http://schemas.microsoft.com/office/drawing/2014/main" id="{E0D717D5-A107-119E-F188-AF5BA6126522}"/>
              </a:ext>
            </a:extLst>
          </p:cNvPr>
          <p:cNvSpPr>
            <a:spLocks noGrp="1"/>
          </p:cNvSpPr>
          <p:nvPr>
            <p:ph idx="1"/>
          </p:nvPr>
        </p:nvSpPr>
        <p:spPr/>
        <p:txBody>
          <a:bodyPr/>
          <a:lstStyle/>
          <a:p>
            <a:pPr marL="0" indent="0" algn="just">
              <a:buNone/>
            </a:pPr>
            <a:r>
              <a:rPr lang="pl-PL" dirty="0"/>
              <a:t>Przy analizie dwuwymiarowych wykresów T-SNE z klastrami DBSCAN, trudno zidentyfikować strukturę przestrzenną obrazów. Kolory reprezentują różne klastry, ale brak wyraźnych odległości między nimi sugeruje istnienie słabych podgrup obrazów. Algorytm DBSCAN zidentyfikował 3 klastry, ale jedna grupa jest trudna do zidentyfikowania. To może wynikać z trudności algorytmu w </a:t>
            </a:r>
            <a:r>
              <a:rPr lang="pl-PL" dirty="0" err="1"/>
              <a:t>klastrowaniu</a:t>
            </a:r>
            <a:r>
              <a:rPr lang="pl-PL" dirty="0"/>
              <a:t> danych zbioru zdjęć USG bioderek dziecięcych użytych w projekcie.</a:t>
            </a:r>
          </a:p>
        </p:txBody>
      </p:sp>
    </p:spTree>
    <p:extLst>
      <p:ext uri="{BB962C8B-B14F-4D97-AF65-F5344CB8AC3E}">
        <p14:creationId xmlns:p14="http://schemas.microsoft.com/office/powerpoint/2010/main" val="2795723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D7CF0A7-B95A-1B48-8011-FD407644D78E}"/>
              </a:ext>
            </a:extLst>
          </p:cNvPr>
          <p:cNvSpPr>
            <a:spLocks noGrp="1"/>
          </p:cNvSpPr>
          <p:nvPr>
            <p:ph type="title"/>
          </p:nvPr>
        </p:nvSpPr>
        <p:spPr/>
        <p:txBody>
          <a:bodyPr>
            <a:normAutofit fontScale="90000"/>
          </a:bodyPr>
          <a:lstStyle/>
          <a:p>
            <a:r>
              <a:rPr lang="pl-PL" dirty="0"/>
              <a:t>Wizualizacja 3D klasteryzacji za pomocą T-SNE pomocą przypisania klastrów przez DBSCAN</a:t>
            </a:r>
          </a:p>
        </p:txBody>
      </p:sp>
      <p:pic>
        <p:nvPicPr>
          <p:cNvPr id="5" name="Symbol zastępczy zawartości 4">
            <a:extLst>
              <a:ext uri="{FF2B5EF4-FFF2-40B4-BE49-F238E27FC236}">
                <a16:creationId xmlns:a16="http://schemas.microsoft.com/office/drawing/2014/main" id="{E5064676-103A-A096-FF64-01A1A2C9662D}"/>
              </a:ext>
            </a:extLst>
          </p:cNvPr>
          <p:cNvPicPr>
            <a:picLocks noGrp="1" noChangeAspect="1"/>
          </p:cNvPicPr>
          <p:nvPr>
            <p:ph idx="1"/>
          </p:nvPr>
        </p:nvPicPr>
        <p:blipFill>
          <a:blip r:embed="rId2"/>
          <a:stretch>
            <a:fillRect/>
          </a:stretch>
        </p:blipFill>
        <p:spPr>
          <a:xfrm>
            <a:off x="2229739" y="2589233"/>
            <a:ext cx="7731125" cy="2507901"/>
          </a:xfrm>
        </p:spPr>
      </p:pic>
    </p:spTree>
    <p:extLst>
      <p:ext uri="{BB962C8B-B14F-4D97-AF65-F5344CB8AC3E}">
        <p14:creationId xmlns:p14="http://schemas.microsoft.com/office/powerpoint/2010/main" val="1542747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455D4A4-C21F-EA85-5431-98CEFE1F94C5}"/>
              </a:ext>
            </a:extLst>
          </p:cNvPr>
          <p:cNvSpPr>
            <a:spLocks noGrp="1"/>
          </p:cNvSpPr>
          <p:nvPr>
            <p:ph type="title"/>
          </p:nvPr>
        </p:nvSpPr>
        <p:spPr/>
        <p:txBody>
          <a:bodyPr>
            <a:normAutofit fontScale="90000"/>
          </a:bodyPr>
          <a:lstStyle/>
          <a:p>
            <a:r>
              <a:rPr lang="pl-PL" dirty="0"/>
              <a:t>Wizualizacja 3D klasteryzacji za pomocą T-SNE pomocą przypisania klastrów przez DBSCAN</a:t>
            </a:r>
          </a:p>
        </p:txBody>
      </p:sp>
      <p:sp>
        <p:nvSpPr>
          <p:cNvPr id="3" name="Symbol zastępczy zawartości 2">
            <a:extLst>
              <a:ext uri="{FF2B5EF4-FFF2-40B4-BE49-F238E27FC236}">
                <a16:creationId xmlns:a16="http://schemas.microsoft.com/office/drawing/2014/main" id="{01FA2383-97A9-B5FD-A45B-A162145378B1}"/>
              </a:ext>
            </a:extLst>
          </p:cNvPr>
          <p:cNvSpPr>
            <a:spLocks noGrp="1"/>
          </p:cNvSpPr>
          <p:nvPr>
            <p:ph idx="1"/>
          </p:nvPr>
        </p:nvSpPr>
        <p:spPr/>
        <p:txBody>
          <a:bodyPr>
            <a:normAutofit/>
          </a:bodyPr>
          <a:lstStyle/>
          <a:p>
            <a:pPr marL="0" indent="0" algn="just">
              <a:buNone/>
            </a:pPr>
            <a:r>
              <a:rPr lang="pl-PL" dirty="0"/>
              <a:t>Trójwymiarowe wykresy T-SNE z algorytmem DBSCAN ukazują strukturę przestrzenną zakodowanych obrazów. Punkty o różnych kolorach reprezentują klastry, ułatwiając identyfikację grup obrazów. Wyraźne odległości między klastrami sugerują różne podgrupy obrazów. Trzy klastry są widoczne, jeden większy (czerwony) i dwa mniejsze (fioletowy, zielony). Niebieskie obszary oznaczają punkty szumowe. Niestety, </a:t>
            </a:r>
            <a:r>
              <a:rPr lang="pl-PL" dirty="0" err="1"/>
              <a:t>klastrowanie</a:t>
            </a:r>
            <a:r>
              <a:rPr lang="pl-PL" dirty="0"/>
              <a:t> z DBSCAN nie jest jednoznaczne, zarówno w wizualizacji 2D, jak i 3D, utrudniając określenie optymalnej wartości </a:t>
            </a:r>
            <a:r>
              <a:rPr lang="pl-PL" dirty="0" err="1"/>
              <a:t>perplexity</a:t>
            </a:r>
            <a:r>
              <a:rPr lang="pl-PL" dirty="0"/>
              <a:t>.</a:t>
            </a:r>
          </a:p>
        </p:txBody>
      </p:sp>
    </p:spTree>
    <p:extLst>
      <p:ext uri="{BB962C8B-B14F-4D97-AF65-F5344CB8AC3E}">
        <p14:creationId xmlns:p14="http://schemas.microsoft.com/office/powerpoint/2010/main" val="2052750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6C7679-D3E5-E4B0-7351-5CC27084420B}"/>
              </a:ext>
            </a:extLst>
          </p:cNvPr>
          <p:cNvSpPr>
            <a:spLocks noGrp="1"/>
          </p:cNvSpPr>
          <p:nvPr>
            <p:ph type="title"/>
          </p:nvPr>
        </p:nvSpPr>
        <p:spPr>
          <a:xfrm>
            <a:off x="2231136" y="313749"/>
            <a:ext cx="7729728" cy="1188720"/>
          </a:xfrm>
        </p:spPr>
        <p:txBody>
          <a:bodyPr>
            <a:normAutofit fontScale="90000"/>
          </a:bodyPr>
          <a:lstStyle/>
          <a:p>
            <a:r>
              <a:rPr lang="pl-PL" dirty="0"/>
              <a:t>Reprezentacja zdekodowanych obrazów dla każdego z klastrów algorytmu </a:t>
            </a:r>
            <a:r>
              <a:rPr lang="pl-PL" dirty="0" err="1"/>
              <a:t>dbscan</a:t>
            </a:r>
            <a:endParaRPr lang="pl-PL" dirty="0"/>
          </a:p>
        </p:txBody>
      </p:sp>
      <p:pic>
        <p:nvPicPr>
          <p:cNvPr id="4" name="object 5">
            <a:extLst>
              <a:ext uri="{FF2B5EF4-FFF2-40B4-BE49-F238E27FC236}">
                <a16:creationId xmlns:a16="http://schemas.microsoft.com/office/drawing/2014/main" id="{38DC682D-3E4B-8772-E693-91E3E6E06E08}"/>
              </a:ext>
            </a:extLst>
          </p:cNvPr>
          <p:cNvPicPr>
            <a:picLocks noGrp="1"/>
          </p:cNvPicPr>
          <p:nvPr>
            <p:ph idx="1"/>
          </p:nvPr>
        </p:nvPicPr>
        <p:blipFill>
          <a:blip r:embed="rId2" cstate="print"/>
          <a:stretch>
            <a:fillRect/>
          </a:stretch>
        </p:blipFill>
        <p:spPr>
          <a:xfrm>
            <a:off x="2228341" y="1576558"/>
            <a:ext cx="7731125" cy="1745910"/>
          </a:xfrm>
          <a:prstGeom prst="rect">
            <a:avLst/>
          </a:prstGeom>
        </p:spPr>
      </p:pic>
      <p:pic>
        <p:nvPicPr>
          <p:cNvPr id="5" name="object 6">
            <a:extLst>
              <a:ext uri="{FF2B5EF4-FFF2-40B4-BE49-F238E27FC236}">
                <a16:creationId xmlns:a16="http://schemas.microsoft.com/office/drawing/2014/main" id="{9403FDA5-711F-DDBB-7311-5E0E1169D33F}"/>
              </a:ext>
            </a:extLst>
          </p:cNvPr>
          <p:cNvPicPr/>
          <p:nvPr/>
        </p:nvPicPr>
        <p:blipFill>
          <a:blip r:embed="rId3" cstate="print"/>
          <a:stretch>
            <a:fillRect/>
          </a:stretch>
        </p:blipFill>
        <p:spPr>
          <a:xfrm>
            <a:off x="2228341" y="3322468"/>
            <a:ext cx="7729727" cy="1814635"/>
          </a:xfrm>
          <a:prstGeom prst="rect">
            <a:avLst/>
          </a:prstGeom>
        </p:spPr>
      </p:pic>
      <p:pic>
        <p:nvPicPr>
          <p:cNvPr id="6" name="object 5">
            <a:extLst>
              <a:ext uri="{FF2B5EF4-FFF2-40B4-BE49-F238E27FC236}">
                <a16:creationId xmlns:a16="http://schemas.microsoft.com/office/drawing/2014/main" id="{CA1BE436-E030-FA42-5373-865F18DBD627}"/>
              </a:ext>
            </a:extLst>
          </p:cNvPr>
          <p:cNvPicPr/>
          <p:nvPr/>
        </p:nvPicPr>
        <p:blipFill>
          <a:blip r:embed="rId4" cstate="print"/>
          <a:stretch>
            <a:fillRect/>
          </a:stretch>
        </p:blipFill>
        <p:spPr>
          <a:xfrm>
            <a:off x="2233932" y="5137103"/>
            <a:ext cx="7724136" cy="1692424"/>
          </a:xfrm>
          <a:prstGeom prst="rect">
            <a:avLst/>
          </a:prstGeom>
        </p:spPr>
      </p:pic>
    </p:spTree>
    <p:extLst>
      <p:ext uri="{BB962C8B-B14F-4D97-AF65-F5344CB8AC3E}">
        <p14:creationId xmlns:p14="http://schemas.microsoft.com/office/powerpoint/2010/main" val="10408577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67349D7-E308-DBBA-4D4B-18017EECDD02}"/>
              </a:ext>
            </a:extLst>
          </p:cNvPr>
          <p:cNvSpPr>
            <a:spLocks noGrp="1"/>
          </p:cNvSpPr>
          <p:nvPr>
            <p:ph type="title"/>
          </p:nvPr>
        </p:nvSpPr>
        <p:spPr/>
        <p:txBody>
          <a:bodyPr>
            <a:normAutofit fontScale="90000"/>
          </a:bodyPr>
          <a:lstStyle/>
          <a:p>
            <a:r>
              <a:rPr lang="pl-PL" dirty="0"/>
              <a:t>Reprezentacja zdekodowanych obrazów dla każdego z klastrów algorytmu </a:t>
            </a:r>
            <a:r>
              <a:rPr lang="pl-PL" dirty="0" err="1"/>
              <a:t>dbscan</a:t>
            </a:r>
            <a:endParaRPr lang="pl-PL" dirty="0"/>
          </a:p>
        </p:txBody>
      </p:sp>
      <p:sp>
        <p:nvSpPr>
          <p:cNvPr id="3" name="Symbol zastępczy zawartości 2">
            <a:extLst>
              <a:ext uri="{FF2B5EF4-FFF2-40B4-BE49-F238E27FC236}">
                <a16:creationId xmlns:a16="http://schemas.microsoft.com/office/drawing/2014/main" id="{3806EC15-3DEE-4854-2435-361D7DFD6442}"/>
              </a:ext>
            </a:extLst>
          </p:cNvPr>
          <p:cNvSpPr>
            <a:spLocks noGrp="1"/>
          </p:cNvSpPr>
          <p:nvPr>
            <p:ph idx="1"/>
          </p:nvPr>
        </p:nvSpPr>
        <p:spPr/>
        <p:txBody>
          <a:bodyPr/>
          <a:lstStyle/>
          <a:p>
            <a:pPr marL="0" indent="0" algn="just">
              <a:buNone/>
            </a:pPr>
            <a:r>
              <a:rPr lang="pl-PL" dirty="0"/>
              <a:t>Po analizie zdekodowanych obrazów stwierdzono, że klastry w DBSCAN słabiej identyfikują różnice między obrazami niż w K-MEANS. Proces </a:t>
            </a:r>
            <a:r>
              <a:rPr lang="pl-PL" dirty="0" err="1"/>
              <a:t>klastrowania</a:t>
            </a:r>
            <a:r>
              <a:rPr lang="pl-PL" dirty="0"/>
              <a:t> uwzględniał ogólne kształty i specyficzne kierunki struktur anatomicznych, jednak subtelne kierunki, zwłaszcza związane z głową kości udowej, są mało zauważalne. Brak tych szczegółów w zdekodowanych obrazach potwierdza, że algorytm </a:t>
            </a:r>
            <a:r>
              <a:rPr lang="pl-PL" dirty="0" err="1"/>
              <a:t>klastrowania</a:t>
            </a:r>
            <a:r>
              <a:rPr lang="pl-PL" dirty="0"/>
              <a:t> nieefektywnie uwzględniał informacje dotyczące orientacji strukturalnej. Obrazy w klastrach są zróżnicowane, co utrudnia znalezienie wspólnej cechy. Ta obserwacja ma istotne znaczenie w diagnostyce medycznej, gdzie precyzyjna analiza struktury anatomicznej jest kluczowa dla oceny obrazów medycznych.</a:t>
            </a:r>
          </a:p>
          <a:p>
            <a:pPr algn="just"/>
            <a:endParaRPr lang="pl-PL" dirty="0"/>
          </a:p>
        </p:txBody>
      </p:sp>
    </p:spTree>
    <p:extLst>
      <p:ext uri="{BB962C8B-B14F-4D97-AF65-F5344CB8AC3E}">
        <p14:creationId xmlns:p14="http://schemas.microsoft.com/office/powerpoint/2010/main" val="2726049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C8C0E1E-E188-4350-86F9-A6BC45F4819C}"/>
              </a:ext>
            </a:extLst>
          </p:cNvPr>
          <p:cNvSpPr>
            <a:spLocks noGrp="1"/>
          </p:cNvSpPr>
          <p:nvPr>
            <p:ph type="title"/>
          </p:nvPr>
        </p:nvSpPr>
        <p:spPr>
          <a:xfrm>
            <a:off x="2231136" y="356349"/>
            <a:ext cx="7729728" cy="1188720"/>
          </a:xfrm>
        </p:spPr>
        <p:txBody>
          <a:bodyPr/>
          <a:lstStyle/>
          <a:p>
            <a:r>
              <a:rPr lang="pl-PL" dirty="0"/>
              <a:t>podsumowanie</a:t>
            </a:r>
          </a:p>
        </p:txBody>
      </p:sp>
      <p:sp>
        <p:nvSpPr>
          <p:cNvPr id="3" name="Symbol zastępczy zawartości 2">
            <a:extLst>
              <a:ext uri="{FF2B5EF4-FFF2-40B4-BE49-F238E27FC236}">
                <a16:creationId xmlns:a16="http://schemas.microsoft.com/office/drawing/2014/main" id="{FF433DB2-03CA-4C76-FDB6-A7CE97CBFFDC}"/>
              </a:ext>
            </a:extLst>
          </p:cNvPr>
          <p:cNvSpPr>
            <a:spLocks noGrp="1"/>
          </p:cNvSpPr>
          <p:nvPr>
            <p:ph idx="1"/>
          </p:nvPr>
        </p:nvSpPr>
        <p:spPr>
          <a:xfrm>
            <a:off x="2098030" y="1682896"/>
            <a:ext cx="7995940" cy="4117863"/>
          </a:xfrm>
        </p:spPr>
        <p:txBody>
          <a:bodyPr>
            <a:noAutofit/>
          </a:bodyPr>
          <a:lstStyle/>
          <a:p>
            <a:pPr marL="0" indent="0" algn="just">
              <a:buNone/>
            </a:pPr>
            <a:r>
              <a:rPr lang="pl-PL" dirty="0"/>
              <a:t>Projekt zastosował </a:t>
            </a:r>
            <a:r>
              <a:rPr lang="pl-PL" dirty="0" err="1"/>
              <a:t>klastrowanie</a:t>
            </a:r>
            <a:r>
              <a:rPr lang="pl-PL" dirty="0"/>
              <a:t> (k-</a:t>
            </a:r>
            <a:r>
              <a:rPr lang="pl-PL" dirty="0" err="1"/>
              <a:t>means</a:t>
            </a:r>
            <a:r>
              <a:rPr lang="pl-PL" dirty="0"/>
              <a:t>, DBSCAN) i </a:t>
            </a:r>
            <a:r>
              <a:rPr lang="pl-PL" dirty="0" err="1"/>
              <a:t>autoenkodowanie</a:t>
            </a:r>
            <a:r>
              <a:rPr lang="pl-PL" dirty="0"/>
              <a:t> do analizy ultrasonograficznych obrazów medycznych. K-</a:t>
            </a:r>
            <a:r>
              <a:rPr lang="pl-PL" dirty="0" err="1"/>
              <a:t>means</a:t>
            </a:r>
            <a:r>
              <a:rPr lang="pl-PL" dirty="0"/>
              <a:t> skutecznie uwzględniał orientację strukturalną, szczególnie kierunki kości lewej, natomiast DBSCAN miał ograniczone możliwości identyfikacji subtelnych różnic, zwłaszcza związanych z głową kości udowej.</a:t>
            </a:r>
          </a:p>
          <a:p>
            <a:pPr marL="0" indent="0" algn="just">
              <a:buNone/>
            </a:pPr>
            <a:r>
              <a:rPr lang="pl-PL" dirty="0"/>
              <a:t>Analiza zdekodowanych obrazów wykazała, że k-</a:t>
            </a:r>
            <a:r>
              <a:rPr lang="pl-PL" dirty="0" err="1"/>
              <a:t>means</a:t>
            </a:r>
            <a:r>
              <a:rPr lang="pl-PL" dirty="0"/>
              <a:t> efektywnie uwzględniał kierunki strukturalne, a DBSCAN miał trudności w identyfikowaniu różnic między obrazami, zwłaszcza w orientacji strukturalnej.</a:t>
            </a:r>
          </a:p>
          <a:p>
            <a:pPr marL="0" indent="0" algn="just">
              <a:buNone/>
            </a:pPr>
            <a:r>
              <a:rPr lang="pl-PL" dirty="0"/>
              <a:t>Eksploracja przestrzeni kodowanych obrazów za pomocą t-SNE uwydatniła skomplikowane struktury anatomiczne, szczególnie w obszarach kości, co ma znaczenie dla diagnostyki medycznej.</a:t>
            </a:r>
          </a:p>
          <a:p>
            <a:pPr marL="0" indent="0" algn="just">
              <a:buNone/>
            </a:pPr>
            <a:r>
              <a:rPr lang="pl-PL" dirty="0" err="1"/>
              <a:t>Autoenkoder</a:t>
            </a:r>
            <a:r>
              <a:rPr lang="pl-PL" dirty="0"/>
              <a:t> bez podziału na zbiory treningowe efektywnie wydobywał cechy z danych, potwierdzając adekwatność architektury modelu.</a:t>
            </a:r>
          </a:p>
          <a:p>
            <a:pPr marL="0" indent="0" algn="just">
              <a:buNone/>
            </a:pPr>
            <a:r>
              <a:rPr lang="pl-PL" dirty="0"/>
              <a:t>Podsumowując, integracja </a:t>
            </a:r>
            <a:r>
              <a:rPr lang="pl-PL" dirty="0" err="1"/>
              <a:t>klastrowania</a:t>
            </a:r>
            <a:r>
              <a:rPr lang="pl-PL" dirty="0"/>
              <a:t> i </a:t>
            </a:r>
            <a:r>
              <a:rPr lang="pl-PL" dirty="0" err="1"/>
              <a:t>autoenkodowania</a:t>
            </a:r>
            <a:r>
              <a:rPr lang="pl-PL" dirty="0"/>
              <a:t> umożliwiła pełniejsze zrozumienie struktury ultrasonograficznych obrazów medycznych, otwierając perspektywy dla dalszych badań w praktyce medycznej.</a:t>
            </a:r>
          </a:p>
        </p:txBody>
      </p:sp>
    </p:spTree>
    <p:extLst>
      <p:ext uri="{BB962C8B-B14F-4D97-AF65-F5344CB8AC3E}">
        <p14:creationId xmlns:p14="http://schemas.microsoft.com/office/powerpoint/2010/main" val="27664497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5F44F0A-5725-2E61-A267-D8FAD1F2C8D1}"/>
              </a:ext>
            </a:extLst>
          </p:cNvPr>
          <p:cNvSpPr>
            <a:spLocks noGrp="1"/>
          </p:cNvSpPr>
          <p:nvPr>
            <p:ph type="title"/>
          </p:nvPr>
        </p:nvSpPr>
        <p:spPr/>
        <p:txBody>
          <a:bodyPr/>
          <a:lstStyle/>
          <a:p>
            <a:r>
              <a:rPr lang="pl-PL" dirty="0"/>
              <a:t>bibliografia</a:t>
            </a:r>
          </a:p>
        </p:txBody>
      </p:sp>
      <p:sp>
        <p:nvSpPr>
          <p:cNvPr id="3" name="Symbol zastępczy zawartości 2">
            <a:extLst>
              <a:ext uri="{FF2B5EF4-FFF2-40B4-BE49-F238E27FC236}">
                <a16:creationId xmlns:a16="http://schemas.microsoft.com/office/drawing/2014/main" id="{D598C267-C3F5-6206-0D7E-40AA0181E8A4}"/>
              </a:ext>
            </a:extLst>
          </p:cNvPr>
          <p:cNvSpPr>
            <a:spLocks noGrp="1"/>
          </p:cNvSpPr>
          <p:nvPr>
            <p:ph idx="1"/>
          </p:nvPr>
        </p:nvSpPr>
        <p:spPr>
          <a:xfrm>
            <a:off x="2231136" y="2638044"/>
            <a:ext cx="7729728" cy="3665102"/>
          </a:xfrm>
        </p:spPr>
        <p:txBody>
          <a:bodyPr>
            <a:normAutofit fontScale="92500" lnSpcReduction="20000"/>
          </a:bodyPr>
          <a:lstStyle/>
          <a:p>
            <a:pPr marL="0" indent="0">
              <a:buNone/>
            </a:pPr>
            <a:r>
              <a:rPr lang="pl-PL" dirty="0"/>
              <a:t>[1] </a:t>
            </a:r>
            <a:r>
              <a:rPr lang="pl-PL" dirty="0">
                <a:hlinkClick r:id="rId2"/>
              </a:rPr>
              <a:t>https://kidshealth.org/en/parents/ddh.html</a:t>
            </a:r>
            <a:endParaRPr lang="pl-PL" dirty="0"/>
          </a:p>
          <a:p>
            <a:pPr marL="0" indent="0">
              <a:buNone/>
            </a:pPr>
            <a:r>
              <a:rPr lang="pl-PL" dirty="0"/>
              <a:t>[2] </a:t>
            </a:r>
            <a:r>
              <a:rPr lang="pl-PL" dirty="0">
                <a:hlinkClick r:id="rId3"/>
              </a:rPr>
              <a:t>https://forbot.pl/forum/topic/19925-zrozumiec-dzialanie-sieci-neuronowej-opis-dzialaniasztucznych-sieci-neuronowych</a:t>
            </a:r>
            <a:endParaRPr lang="pl-PL" dirty="0"/>
          </a:p>
          <a:p>
            <a:pPr marL="0" indent="0">
              <a:buNone/>
            </a:pPr>
            <a:r>
              <a:rPr lang="pl-PL" dirty="0"/>
              <a:t>[3] </a:t>
            </a:r>
            <a:r>
              <a:rPr lang="pl-PL" dirty="0">
                <a:hlinkClick r:id="rId4"/>
              </a:rPr>
              <a:t>https://pl.wikipedia.org/wiki/Neuron_McCullocha-Pittsa</a:t>
            </a:r>
            <a:endParaRPr lang="pl-PL" dirty="0"/>
          </a:p>
          <a:p>
            <a:pPr marL="0" indent="0">
              <a:buNone/>
            </a:pPr>
            <a:r>
              <a:rPr lang="pl-PL" dirty="0"/>
              <a:t>[4] </a:t>
            </a:r>
            <a:r>
              <a:rPr lang="pl-PL" u="sng" dirty="0">
                <a:solidFill>
                  <a:srgbClr val="00B0F0"/>
                </a:solidFill>
              </a:rPr>
              <a:t>https://blog.keras.io/building-autoencoders-in-keras.html</a:t>
            </a:r>
          </a:p>
          <a:p>
            <a:pPr marL="0" indent="0">
              <a:buNone/>
            </a:pPr>
            <a:r>
              <a:rPr lang="pl-PL" dirty="0"/>
              <a:t>[5] </a:t>
            </a:r>
            <a:r>
              <a:rPr lang="pl-PL" dirty="0">
                <a:hlinkClick r:id="rId5"/>
              </a:rPr>
              <a:t>https://www.researchgate.net/figure/The-structure-of-proposed-Convolutional-AutoEncodersCAE-for-MNIST-In-the-middle-there_fig1_320658590</a:t>
            </a:r>
            <a:endParaRPr lang="pl-PL" dirty="0"/>
          </a:p>
          <a:p>
            <a:pPr marL="0" indent="0">
              <a:buNone/>
            </a:pPr>
            <a:r>
              <a:rPr lang="pl-PL" dirty="0"/>
              <a:t>[6] </a:t>
            </a:r>
            <a:r>
              <a:rPr lang="pl-PL" dirty="0">
                <a:hlinkClick r:id="rId6"/>
              </a:rPr>
              <a:t>https://developer.nvidia.com/discover/convolutional-neural-network</a:t>
            </a:r>
            <a:endParaRPr lang="pl-PL" dirty="0"/>
          </a:p>
          <a:p>
            <a:pPr marL="0" indent="0">
              <a:buNone/>
            </a:pPr>
            <a:r>
              <a:rPr lang="pl-PL" dirty="0"/>
              <a:t>[7] </a:t>
            </a:r>
            <a:r>
              <a:rPr lang="pl-PL" u="sng" dirty="0">
                <a:solidFill>
                  <a:srgbClr val="00B0F0"/>
                </a:solidFill>
              </a:rPr>
              <a:t>https://towardsdatascience.com/k-means-a-complete-introduction-1702af9cd8c </a:t>
            </a:r>
          </a:p>
          <a:p>
            <a:pPr marL="0" indent="0">
              <a:buNone/>
            </a:pPr>
            <a:r>
              <a:rPr lang="pl-PL" dirty="0"/>
              <a:t>[8] </a:t>
            </a:r>
            <a:r>
              <a:rPr lang="pl-PL" dirty="0">
                <a:hlinkClick r:id="rId7"/>
              </a:rPr>
              <a:t>https://www.researchgate.net/figure/An-Example-Illustrating-the-Density-Based-DBSCANClustering-Method-Applied-to-SMLM-Data_fig4_342141592</a:t>
            </a:r>
            <a:endParaRPr lang="pl-PL" dirty="0"/>
          </a:p>
          <a:p>
            <a:pPr marL="0" indent="0">
              <a:buNone/>
            </a:pPr>
            <a:r>
              <a:rPr lang="pl-PL" dirty="0"/>
              <a:t>[9] </a:t>
            </a:r>
            <a:r>
              <a:rPr lang="pl-PL" dirty="0">
                <a:hlinkClick r:id="rId8"/>
              </a:rPr>
              <a:t>https://nlml.github.io/in-raw-numpy/in-raw-numpy-t-sne/</a:t>
            </a:r>
            <a:endParaRPr lang="pl-PL" dirty="0"/>
          </a:p>
          <a:p>
            <a:pPr marL="0" indent="0">
              <a:buNone/>
            </a:pPr>
            <a:endParaRPr lang="pl-PL" dirty="0"/>
          </a:p>
        </p:txBody>
      </p:sp>
    </p:spTree>
    <p:extLst>
      <p:ext uri="{BB962C8B-B14F-4D97-AF65-F5344CB8AC3E}">
        <p14:creationId xmlns:p14="http://schemas.microsoft.com/office/powerpoint/2010/main" val="2561742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26FB7B0-DF8C-4FA1-5592-3D6365B36E19}"/>
              </a:ext>
            </a:extLst>
          </p:cNvPr>
          <p:cNvSpPr>
            <a:spLocks noGrp="1"/>
          </p:cNvSpPr>
          <p:nvPr>
            <p:ph type="title"/>
          </p:nvPr>
        </p:nvSpPr>
        <p:spPr>
          <a:xfrm>
            <a:off x="2231136" y="2834640"/>
            <a:ext cx="7729728" cy="1188720"/>
          </a:xfrm>
        </p:spPr>
        <p:txBody>
          <a:bodyPr/>
          <a:lstStyle/>
          <a:p>
            <a:r>
              <a:rPr lang="pl-PL" dirty="0"/>
              <a:t>DZIĘKUJĘ ZA UWAGĘ</a:t>
            </a:r>
          </a:p>
        </p:txBody>
      </p:sp>
    </p:spTree>
    <p:extLst>
      <p:ext uri="{BB962C8B-B14F-4D97-AF65-F5344CB8AC3E}">
        <p14:creationId xmlns:p14="http://schemas.microsoft.com/office/powerpoint/2010/main" val="1563836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4942BB5-1A6B-7294-0323-991682E8D7EC}"/>
              </a:ext>
            </a:extLst>
          </p:cNvPr>
          <p:cNvSpPr>
            <a:spLocks noGrp="1"/>
          </p:cNvSpPr>
          <p:nvPr>
            <p:ph type="title"/>
          </p:nvPr>
        </p:nvSpPr>
        <p:spPr>
          <a:xfrm>
            <a:off x="2231136" y="554145"/>
            <a:ext cx="7729728" cy="1188720"/>
          </a:xfrm>
        </p:spPr>
        <p:txBody>
          <a:bodyPr>
            <a:normAutofit/>
          </a:bodyPr>
          <a:lstStyle/>
          <a:p>
            <a:r>
              <a:rPr lang="pl-PL" dirty="0"/>
              <a:t>Rodzaje i przyczyny wad bioderek dziecięcych</a:t>
            </a:r>
          </a:p>
        </p:txBody>
      </p:sp>
      <p:sp>
        <p:nvSpPr>
          <p:cNvPr id="3" name="Symbol zastępczy zawartości 2">
            <a:extLst>
              <a:ext uri="{FF2B5EF4-FFF2-40B4-BE49-F238E27FC236}">
                <a16:creationId xmlns:a16="http://schemas.microsoft.com/office/drawing/2014/main" id="{DD56A8D4-76A8-76D8-5B93-26C7DA3C7297}"/>
              </a:ext>
            </a:extLst>
          </p:cNvPr>
          <p:cNvSpPr>
            <a:spLocks noGrp="1"/>
          </p:cNvSpPr>
          <p:nvPr>
            <p:ph idx="1"/>
          </p:nvPr>
        </p:nvSpPr>
        <p:spPr>
          <a:xfrm>
            <a:off x="2231136" y="1878008"/>
            <a:ext cx="7729728" cy="3101983"/>
          </a:xfrm>
        </p:spPr>
        <p:txBody>
          <a:bodyPr>
            <a:noAutofit/>
          </a:bodyPr>
          <a:lstStyle/>
          <a:p>
            <a:pPr marL="0" indent="0" algn="just">
              <a:buNone/>
            </a:pPr>
            <a:r>
              <a:rPr lang="pl-PL" dirty="0"/>
              <a:t>Dysplazja stawu biodrowego to jedna z najczęstszych wad u niemowląt (5-6% wszystkich dzieci), wynikająca z fizjologicznej niedojrzałości struktur stawu. Warto rozpoznawać i leczyć ją wcześnie, korzystając z specjalistycznych haseł ortopedycznych lub w przypadkach zaawansowanych - chirurgicznego leczenia.</a:t>
            </a:r>
          </a:p>
          <a:p>
            <a:pPr marL="0" indent="0" algn="just">
              <a:buNone/>
            </a:pPr>
            <a:r>
              <a:rPr lang="pl-PL" dirty="0"/>
              <a:t>Inne wady bioderek, takie jak zwichnięcie stawu czy niedorozwój, mogą wynikać z genetyki, warunków środowiskowych, czy zaburzeń rozwojowych. Leczenie obejmuje stosowanie stabilizatorów, fizjoterapię, a w skrajnych przypadkach konieczne może być chirurgiczne działanie.</a:t>
            </a:r>
          </a:p>
          <a:p>
            <a:pPr marL="0" indent="0" algn="just">
              <a:buNone/>
            </a:pPr>
            <a:r>
              <a:rPr lang="pl-PL" dirty="0"/>
              <a:t>W przypadku choroby </a:t>
            </a:r>
            <a:r>
              <a:rPr lang="pl-PL" dirty="0" err="1"/>
              <a:t>Perthesa</a:t>
            </a:r>
            <a:r>
              <a:rPr lang="pl-PL" dirty="0"/>
              <a:t> i choroby kości biodrowej (hip </a:t>
            </a:r>
            <a:r>
              <a:rPr lang="pl-PL" dirty="0" err="1"/>
              <a:t>dysplasia</a:t>
            </a:r>
            <a:r>
              <a:rPr lang="pl-PL" dirty="0"/>
              <a:t>), kluczowe jest unikanie obciążenia stawu, fizjoterapia, a w skrajnych przypadkach - chirurgia.</a:t>
            </a:r>
          </a:p>
          <a:p>
            <a:pPr marL="0" indent="0" algn="just">
              <a:buNone/>
            </a:pPr>
            <a:r>
              <a:rPr lang="pl-PL" dirty="0"/>
              <a:t>Wczesna diagnoza i leczenie są kluczowe, a wizyty u pediatry oraz specjalisty ortopedy są niezbędne do monitorowania i ewentualnej interwencji terapeutycznej. Skuteczność leczenia znacznie wzrasta, gdy wady bioderek są rozpoznawane i leczone we wczesnym stadium rozwoju dziecka.</a:t>
            </a:r>
          </a:p>
        </p:txBody>
      </p:sp>
    </p:spTree>
    <p:extLst>
      <p:ext uri="{BB962C8B-B14F-4D97-AF65-F5344CB8AC3E}">
        <p14:creationId xmlns:p14="http://schemas.microsoft.com/office/powerpoint/2010/main" val="3182485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E867DF3-EB5C-A04A-EBFB-1298AABAE36A}"/>
              </a:ext>
            </a:extLst>
          </p:cNvPr>
          <p:cNvSpPr>
            <a:spLocks noGrp="1"/>
          </p:cNvSpPr>
          <p:nvPr>
            <p:ph type="title"/>
          </p:nvPr>
        </p:nvSpPr>
        <p:spPr/>
        <p:txBody>
          <a:bodyPr/>
          <a:lstStyle/>
          <a:p>
            <a:r>
              <a:rPr lang="pl-PL" dirty="0"/>
              <a:t>Biodro zdrowe oraz z widoczną dysplazją</a:t>
            </a:r>
          </a:p>
        </p:txBody>
      </p:sp>
      <p:pic>
        <p:nvPicPr>
          <p:cNvPr id="4" name="object 4">
            <a:extLst>
              <a:ext uri="{FF2B5EF4-FFF2-40B4-BE49-F238E27FC236}">
                <a16:creationId xmlns:a16="http://schemas.microsoft.com/office/drawing/2014/main" id="{0D52CEF1-08AE-9B94-B47E-516DDABAA979}"/>
              </a:ext>
            </a:extLst>
          </p:cNvPr>
          <p:cNvPicPr>
            <a:picLocks noGrp="1"/>
          </p:cNvPicPr>
          <p:nvPr>
            <p:ph idx="1"/>
          </p:nvPr>
        </p:nvPicPr>
        <p:blipFill>
          <a:blip r:embed="rId2" cstate="print"/>
          <a:stretch>
            <a:fillRect/>
          </a:stretch>
        </p:blipFill>
        <p:spPr>
          <a:xfrm>
            <a:off x="3724275" y="2817812"/>
            <a:ext cx="4743450" cy="2743200"/>
          </a:xfrm>
          <a:prstGeom prst="rect">
            <a:avLst/>
          </a:prstGeom>
        </p:spPr>
      </p:pic>
      <p:sp>
        <p:nvSpPr>
          <p:cNvPr id="3" name="pole tekstowe 2">
            <a:extLst>
              <a:ext uri="{FF2B5EF4-FFF2-40B4-BE49-F238E27FC236}">
                <a16:creationId xmlns:a16="http://schemas.microsoft.com/office/drawing/2014/main" id="{35F8660C-5B3F-906C-7A17-5ECDFD7264F3}"/>
              </a:ext>
            </a:extLst>
          </p:cNvPr>
          <p:cNvSpPr txBox="1"/>
          <p:nvPr/>
        </p:nvSpPr>
        <p:spPr>
          <a:xfrm>
            <a:off x="8467725" y="5191680"/>
            <a:ext cx="470516" cy="369332"/>
          </a:xfrm>
          <a:prstGeom prst="rect">
            <a:avLst/>
          </a:prstGeom>
          <a:noFill/>
        </p:spPr>
        <p:txBody>
          <a:bodyPr wrap="square" rtlCol="0">
            <a:spAutoFit/>
          </a:bodyPr>
          <a:lstStyle/>
          <a:p>
            <a:r>
              <a:rPr lang="pl-PL" dirty="0"/>
              <a:t>[1]</a:t>
            </a:r>
          </a:p>
        </p:txBody>
      </p:sp>
    </p:spTree>
    <p:extLst>
      <p:ext uri="{BB962C8B-B14F-4D97-AF65-F5344CB8AC3E}">
        <p14:creationId xmlns:p14="http://schemas.microsoft.com/office/powerpoint/2010/main" val="1234429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00D1150-1CBC-1443-12FE-D8906D70F267}"/>
              </a:ext>
            </a:extLst>
          </p:cNvPr>
          <p:cNvSpPr>
            <a:spLocks noGrp="1"/>
          </p:cNvSpPr>
          <p:nvPr>
            <p:ph type="title"/>
          </p:nvPr>
        </p:nvSpPr>
        <p:spPr>
          <a:xfrm>
            <a:off x="2231136" y="591468"/>
            <a:ext cx="7729728" cy="1188720"/>
          </a:xfrm>
        </p:spPr>
        <p:txBody>
          <a:bodyPr/>
          <a:lstStyle/>
          <a:p>
            <a:r>
              <a:rPr lang="pl-PL" dirty="0"/>
              <a:t>Sztuczna sieć neuronowa</a:t>
            </a:r>
          </a:p>
        </p:txBody>
      </p:sp>
      <p:sp>
        <p:nvSpPr>
          <p:cNvPr id="3" name="Symbol zastępczy zawartości 2">
            <a:extLst>
              <a:ext uri="{FF2B5EF4-FFF2-40B4-BE49-F238E27FC236}">
                <a16:creationId xmlns:a16="http://schemas.microsoft.com/office/drawing/2014/main" id="{1C83AB6A-04B4-D365-55C4-7FA9B63CF0E1}"/>
              </a:ext>
            </a:extLst>
          </p:cNvPr>
          <p:cNvSpPr>
            <a:spLocks noGrp="1"/>
          </p:cNvSpPr>
          <p:nvPr>
            <p:ph idx="1"/>
          </p:nvPr>
        </p:nvSpPr>
        <p:spPr>
          <a:xfrm>
            <a:off x="2231136" y="2059546"/>
            <a:ext cx="7729728" cy="3101983"/>
          </a:xfrm>
        </p:spPr>
        <p:txBody>
          <a:bodyPr>
            <a:noAutofit/>
          </a:bodyPr>
          <a:lstStyle/>
          <a:p>
            <a:pPr marL="0" indent="0" algn="just">
              <a:buNone/>
            </a:pPr>
            <a:r>
              <a:rPr lang="pl-PL" dirty="0"/>
              <a:t>Sztuczna sieć neuronowa (ANN) to komputerowy system inspirowany strukturą mózgu, używany do przetwarzania informacji. To rodzaj algorytmu uczenia maszynowego, umożliwiającego rozpoznawanie wzorców i podejmowanie decyzji na podstawie danych. Składa się z sztucznych neuronów zorganizowanych w warstwy: wejściową, ukrytą oraz wyjściową.</a:t>
            </a:r>
          </a:p>
          <a:p>
            <a:pPr marL="0" indent="0" algn="just">
              <a:buNone/>
            </a:pPr>
            <a:r>
              <a:rPr lang="pl-PL" dirty="0"/>
              <a:t>Proces uczenia sieci neuronowej polega na dostosowywaniu wag połączeń między neuronami na podstawie zbioru treningowego. Wagi te optymalizuje się, aby sieć zwracała porządne wyniki zależne od realizowanego zadania. Algorytm wstecznej propagacji błędów jest głównym narzędziem dostosowującym wagi, minimalizując błąd prognozowania sieci.</a:t>
            </a:r>
          </a:p>
          <a:p>
            <a:pPr marL="0" indent="0" algn="just">
              <a:buNone/>
            </a:pPr>
            <a:r>
              <a:rPr lang="pl-PL" dirty="0"/>
              <a:t>Sztuczne sieci neuronowe znajdują zastosowanie w rozpoznawaniu obrazów, przetwarzaniu języka naturalnego, analizie danych, sterowaniu robotami i innych dziedzinach. Ich zdolność adaptacji do złożonych relacji w danych czyni je potężnym narzędziem w dziedzinie sztucznej inteligencji.</a:t>
            </a:r>
          </a:p>
        </p:txBody>
      </p:sp>
    </p:spTree>
    <p:extLst>
      <p:ext uri="{BB962C8B-B14F-4D97-AF65-F5344CB8AC3E}">
        <p14:creationId xmlns:p14="http://schemas.microsoft.com/office/powerpoint/2010/main" val="2531537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90BEA9F-7580-8849-61E6-4260C122C04D}"/>
              </a:ext>
            </a:extLst>
          </p:cNvPr>
          <p:cNvSpPr>
            <a:spLocks noGrp="1"/>
          </p:cNvSpPr>
          <p:nvPr>
            <p:ph type="title"/>
          </p:nvPr>
        </p:nvSpPr>
        <p:spPr/>
        <p:txBody>
          <a:bodyPr/>
          <a:lstStyle/>
          <a:p>
            <a:r>
              <a:rPr lang="pl-PL" dirty="0"/>
              <a:t>Sztuczna sieć neuronowa </a:t>
            </a:r>
          </a:p>
        </p:txBody>
      </p:sp>
      <p:pic>
        <p:nvPicPr>
          <p:cNvPr id="4" name="object 4">
            <a:extLst>
              <a:ext uri="{FF2B5EF4-FFF2-40B4-BE49-F238E27FC236}">
                <a16:creationId xmlns:a16="http://schemas.microsoft.com/office/drawing/2014/main" id="{BC1B62C0-C35E-7549-7C95-263ECC38CE40}"/>
              </a:ext>
            </a:extLst>
          </p:cNvPr>
          <p:cNvPicPr>
            <a:picLocks noGrp="1"/>
          </p:cNvPicPr>
          <p:nvPr>
            <p:ph idx="1"/>
          </p:nvPr>
        </p:nvPicPr>
        <p:blipFill>
          <a:blip r:embed="rId2" cstate="print"/>
          <a:stretch>
            <a:fillRect/>
          </a:stretch>
        </p:blipFill>
        <p:spPr>
          <a:xfrm>
            <a:off x="4120694" y="2354340"/>
            <a:ext cx="3611756" cy="4117482"/>
          </a:xfrm>
          <a:prstGeom prst="rect">
            <a:avLst/>
          </a:prstGeom>
        </p:spPr>
      </p:pic>
      <p:sp>
        <p:nvSpPr>
          <p:cNvPr id="3" name="pole tekstowe 2">
            <a:extLst>
              <a:ext uri="{FF2B5EF4-FFF2-40B4-BE49-F238E27FC236}">
                <a16:creationId xmlns:a16="http://schemas.microsoft.com/office/drawing/2014/main" id="{24FA6EDC-6217-BB06-D8AD-226B40049724}"/>
              </a:ext>
            </a:extLst>
          </p:cNvPr>
          <p:cNvSpPr txBox="1"/>
          <p:nvPr/>
        </p:nvSpPr>
        <p:spPr>
          <a:xfrm>
            <a:off x="7732450" y="6035059"/>
            <a:ext cx="470516" cy="369332"/>
          </a:xfrm>
          <a:prstGeom prst="rect">
            <a:avLst/>
          </a:prstGeom>
          <a:noFill/>
        </p:spPr>
        <p:txBody>
          <a:bodyPr wrap="square" rtlCol="0">
            <a:spAutoFit/>
          </a:bodyPr>
          <a:lstStyle/>
          <a:p>
            <a:r>
              <a:rPr lang="pl-PL" dirty="0"/>
              <a:t>[2]</a:t>
            </a:r>
          </a:p>
        </p:txBody>
      </p:sp>
    </p:spTree>
    <p:extLst>
      <p:ext uri="{BB962C8B-B14F-4D97-AF65-F5344CB8AC3E}">
        <p14:creationId xmlns:p14="http://schemas.microsoft.com/office/powerpoint/2010/main" val="1524874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DB86257-C91E-C4D1-7172-23C59B08F4F0}"/>
              </a:ext>
            </a:extLst>
          </p:cNvPr>
          <p:cNvSpPr>
            <a:spLocks noGrp="1"/>
          </p:cNvSpPr>
          <p:nvPr>
            <p:ph type="title"/>
          </p:nvPr>
        </p:nvSpPr>
        <p:spPr/>
        <p:txBody>
          <a:bodyPr/>
          <a:lstStyle/>
          <a:p>
            <a:r>
              <a:rPr lang="pl-PL" dirty="0"/>
              <a:t>Sztuczny neuron</a:t>
            </a:r>
          </a:p>
        </p:txBody>
      </p:sp>
      <p:sp>
        <p:nvSpPr>
          <p:cNvPr id="3" name="Symbol zastępczy zawartości 2">
            <a:extLst>
              <a:ext uri="{FF2B5EF4-FFF2-40B4-BE49-F238E27FC236}">
                <a16:creationId xmlns:a16="http://schemas.microsoft.com/office/drawing/2014/main" id="{2032C56F-4DB8-D945-EC03-EAFF848A70B5}"/>
              </a:ext>
            </a:extLst>
          </p:cNvPr>
          <p:cNvSpPr>
            <a:spLocks noGrp="1"/>
          </p:cNvSpPr>
          <p:nvPr>
            <p:ph idx="1"/>
          </p:nvPr>
        </p:nvSpPr>
        <p:spPr>
          <a:xfrm>
            <a:off x="2231136" y="2432771"/>
            <a:ext cx="7729728" cy="3101983"/>
          </a:xfrm>
        </p:spPr>
        <p:txBody>
          <a:bodyPr>
            <a:noAutofit/>
          </a:bodyPr>
          <a:lstStyle/>
          <a:p>
            <a:pPr marL="0" indent="0" algn="just">
              <a:buNone/>
            </a:pPr>
            <a:r>
              <a:rPr lang="pl-PL" dirty="0"/>
              <a:t>Sztuczny neuron, podstawowy składnik sztucznych sieci neuronowych, odzwierciedla matematyczną wersję biologicznych sieci neuronowych w mózgu. Funkcjonuje analogicznie do neuronów biologicznych, przetwarzając informacje w ramach sieci neuronowej.</a:t>
            </a:r>
          </a:p>
          <a:p>
            <a:pPr marL="0" indent="0" algn="just">
              <a:buNone/>
            </a:pPr>
            <a:r>
              <a:rPr lang="pl-PL" dirty="0"/>
              <a:t>Sztuczny neuron przyjmuje wartości od innych neuronów lub wejść, przypisuje wagi połączeniom, sumuje ważone wejścia, a wynik przekazuje przez funkcję aktywacji. Podstawowe składniki sztucznego neuronu to wejścia, wagi, sumator i funkcja aktywacji.</a:t>
            </a:r>
          </a:p>
          <a:p>
            <a:pPr marL="0" indent="0" algn="just">
              <a:buNone/>
            </a:pPr>
            <a:r>
              <a:rPr lang="pl-PL" dirty="0"/>
              <a:t>Sztuczne neurony, zwane także perceptronami, stanowią elementy warstw w sztucznych sieciach neuronowych, które z kolei są fundamentem dla różnych </a:t>
            </a:r>
            <a:r>
              <a:rPr lang="pl-PL" dirty="0" err="1"/>
              <a:t>architektur</a:t>
            </a:r>
            <a:r>
              <a:rPr lang="pl-PL" dirty="0"/>
              <a:t>, takich jak głębokie sieci neuronowe (DNN). Dzięki adaptacyjnemu przetwarzaniu informacji, sztuczne sieci neuronowe znajdują szerokie zastosowanie w dziedzinie sztucznej inteligencji i uczeniu maszynowym.</a:t>
            </a:r>
          </a:p>
        </p:txBody>
      </p:sp>
    </p:spTree>
    <p:extLst>
      <p:ext uri="{BB962C8B-B14F-4D97-AF65-F5344CB8AC3E}">
        <p14:creationId xmlns:p14="http://schemas.microsoft.com/office/powerpoint/2010/main" val="220761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56DF907-F467-4DD6-8BD0-5DD4FC4F0D3C}"/>
              </a:ext>
            </a:extLst>
          </p:cNvPr>
          <p:cNvSpPr>
            <a:spLocks noGrp="1"/>
          </p:cNvSpPr>
          <p:nvPr>
            <p:ph type="title"/>
          </p:nvPr>
        </p:nvSpPr>
        <p:spPr/>
        <p:txBody>
          <a:bodyPr/>
          <a:lstStyle/>
          <a:p>
            <a:r>
              <a:rPr lang="pl-PL" dirty="0"/>
              <a:t>Schemat neuronu </a:t>
            </a:r>
            <a:r>
              <a:rPr lang="pl-PL" dirty="0" err="1"/>
              <a:t>McCullocha-Pittsa</a:t>
            </a:r>
            <a:endParaRPr lang="pl-PL" dirty="0"/>
          </a:p>
        </p:txBody>
      </p:sp>
      <p:pic>
        <p:nvPicPr>
          <p:cNvPr id="4" name="object 4">
            <a:extLst>
              <a:ext uri="{FF2B5EF4-FFF2-40B4-BE49-F238E27FC236}">
                <a16:creationId xmlns:a16="http://schemas.microsoft.com/office/drawing/2014/main" id="{FE870A3A-58C2-3A96-16E1-BD8F16269040}"/>
              </a:ext>
            </a:extLst>
          </p:cNvPr>
          <p:cNvPicPr>
            <a:picLocks noGrp="1"/>
          </p:cNvPicPr>
          <p:nvPr>
            <p:ph idx="1"/>
          </p:nvPr>
        </p:nvPicPr>
        <p:blipFill>
          <a:blip r:embed="rId2" cstate="print"/>
          <a:stretch>
            <a:fillRect/>
          </a:stretch>
        </p:blipFill>
        <p:spPr>
          <a:xfrm>
            <a:off x="3315621" y="2638425"/>
            <a:ext cx="5560759" cy="3101975"/>
          </a:xfrm>
          <a:prstGeom prst="rect">
            <a:avLst/>
          </a:prstGeom>
        </p:spPr>
      </p:pic>
      <p:sp>
        <p:nvSpPr>
          <p:cNvPr id="3" name="pole tekstowe 2">
            <a:extLst>
              <a:ext uri="{FF2B5EF4-FFF2-40B4-BE49-F238E27FC236}">
                <a16:creationId xmlns:a16="http://schemas.microsoft.com/office/drawing/2014/main" id="{33916759-131B-5A9A-E402-AD2FB2BB8C85}"/>
              </a:ext>
            </a:extLst>
          </p:cNvPr>
          <p:cNvSpPr txBox="1"/>
          <p:nvPr/>
        </p:nvSpPr>
        <p:spPr>
          <a:xfrm>
            <a:off x="8796199" y="5371068"/>
            <a:ext cx="470516" cy="369332"/>
          </a:xfrm>
          <a:prstGeom prst="rect">
            <a:avLst/>
          </a:prstGeom>
          <a:noFill/>
        </p:spPr>
        <p:txBody>
          <a:bodyPr wrap="square" rtlCol="0">
            <a:spAutoFit/>
          </a:bodyPr>
          <a:lstStyle/>
          <a:p>
            <a:r>
              <a:rPr lang="pl-PL" dirty="0"/>
              <a:t>[3]</a:t>
            </a:r>
          </a:p>
        </p:txBody>
      </p:sp>
    </p:spTree>
    <p:extLst>
      <p:ext uri="{BB962C8B-B14F-4D97-AF65-F5344CB8AC3E}">
        <p14:creationId xmlns:p14="http://schemas.microsoft.com/office/powerpoint/2010/main" val="4022714698"/>
      </p:ext>
    </p:extLst>
  </p:cSld>
  <p:clrMapOvr>
    <a:masterClrMapping/>
  </p:clrMapOvr>
</p:sld>
</file>

<file path=ppt/theme/theme1.xml><?xml version="1.0" encoding="utf-8"?>
<a:theme xmlns:a="http://schemas.openxmlformats.org/drawingml/2006/main" name="Paczka">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Paczka</Template>
  <TotalTime>88</TotalTime>
  <Words>2384</Words>
  <Application>Microsoft Office PowerPoint</Application>
  <PresentationFormat>Panoramiczny</PresentationFormat>
  <Paragraphs>106</Paragraphs>
  <Slides>38</Slides>
  <Notes>0</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38</vt:i4>
      </vt:variant>
    </vt:vector>
  </HeadingPairs>
  <TitlesOfParts>
    <vt:vector size="41" baseType="lpstr">
      <vt:lpstr>Arial</vt:lpstr>
      <vt:lpstr>Gill Sans MT</vt:lpstr>
      <vt:lpstr>Paczka</vt:lpstr>
      <vt:lpstr>ANALIZA ZBIORU USG BIODEREK DZIECIĘCYCH METODĄ UCZENIA BEZ NAUCZYCIELA</vt:lpstr>
      <vt:lpstr>Wprowadzenie</vt:lpstr>
      <vt:lpstr>CEL PROJEKTU</vt:lpstr>
      <vt:lpstr>Rodzaje i przyczyny wad bioderek dziecięcych</vt:lpstr>
      <vt:lpstr>Biodro zdrowe oraz z widoczną dysplazją</vt:lpstr>
      <vt:lpstr>Sztuczna sieć neuronowa</vt:lpstr>
      <vt:lpstr>Sztuczna sieć neuronowa </vt:lpstr>
      <vt:lpstr>Sztuczny neuron</vt:lpstr>
      <vt:lpstr>Schemat neuronu McCullocha-Pittsa</vt:lpstr>
      <vt:lpstr>AUTOENKODER</vt:lpstr>
      <vt:lpstr>procesu redukcji wymiarowości danych na przykładzie obrazu cyfry o rozdzielczości 28x28 pikseli do rozmiaru 2x5</vt:lpstr>
      <vt:lpstr>Autoenkoder konwolucyjny</vt:lpstr>
      <vt:lpstr>Autoenkoder konwolucyjny i jego zastosowanie</vt:lpstr>
      <vt:lpstr>WARSTWA KONWOLUCYJNA</vt:lpstr>
      <vt:lpstr>Przetwarzanie obrazu znaku drogowego poprzez konwolucję i pogłębianie, a następnie klasyfikację za pomocą regresji logistycznej</vt:lpstr>
      <vt:lpstr>Algorytm klastrowania k-means</vt:lpstr>
      <vt:lpstr>Klasteryzacja k-means z widocznym centroidami</vt:lpstr>
      <vt:lpstr>Algorytm klastrowania dbscan</vt:lpstr>
      <vt:lpstr>Schemat działania algorytmu DBSCAN w mikroskopii lokalizacyjnej pojedynczych cząsteczek </vt:lpstr>
      <vt:lpstr>Algorytm t-sne</vt:lpstr>
      <vt:lpstr>Wizualizacja zbioru danych MNIST za pomocą T-SNE</vt:lpstr>
      <vt:lpstr>WYNIKI DZIAŁANIA AUTOENKODERA</vt:lpstr>
      <vt:lpstr>WYNIKI DZIAŁANIA AUTOENKODERA</vt:lpstr>
      <vt:lpstr>Wizualizacja 2D klasteryzacji  k-means za pomocą T-SNE</vt:lpstr>
      <vt:lpstr>Wizualizacja 2D klasteryzacji  k-means za pomocą T-SNE</vt:lpstr>
      <vt:lpstr>Wizualizacja 3D klasteryzacji  k-means za pomocą T-SNE </vt:lpstr>
      <vt:lpstr>Wizualizacja 3D klasteryzacji  k-means za pomocą T-SNE </vt:lpstr>
      <vt:lpstr>Reprezentacja zdekodowanych obrazów dla każdego z klastrów </vt:lpstr>
      <vt:lpstr>Wnioski ze zdekodowanych obrazów dla każdego z klastrów </vt:lpstr>
      <vt:lpstr>Wizualizacja 2D klasteryzacji za pomocą T-SNE Z użyciem klastrów na bazie DBSCAN</vt:lpstr>
      <vt:lpstr>Wizualizacja 2D klasteryzacji za pomocą T-SNE Z użyciem klastrów na bazie DBSCAN</vt:lpstr>
      <vt:lpstr>Wizualizacja 3D klasteryzacji za pomocą T-SNE pomocą przypisania klastrów przez DBSCAN</vt:lpstr>
      <vt:lpstr>Wizualizacja 3D klasteryzacji za pomocą T-SNE pomocą przypisania klastrów przez DBSCAN</vt:lpstr>
      <vt:lpstr>Reprezentacja zdekodowanych obrazów dla każdego z klastrów algorytmu dbscan</vt:lpstr>
      <vt:lpstr>Reprezentacja zdekodowanych obrazów dla każdego z klastrów algorytmu dbscan</vt:lpstr>
      <vt:lpstr>podsumowanie</vt:lpstr>
      <vt:lpstr>bibliografia</vt:lpstr>
      <vt:lpstr>DZIĘKUJĘ ZA UWAGĘ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ANALIZA ZBIORU USG BIODEREK DZIECIĘCYCH METODĄ UCZENIA BEZ NAUCZYCIELA</dc:title>
  <dc:creator>Sebastian Zlotek</dc:creator>
  <cp:lastModifiedBy>Sebastian Zlotek</cp:lastModifiedBy>
  <cp:revision>3</cp:revision>
  <dcterms:created xsi:type="dcterms:W3CDTF">2024-01-24T17:20:16Z</dcterms:created>
  <dcterms:modified xsi:type="dcterms:W3CDTF">2024-01-24T18:50:10Z</dcterms:modified>
</cp:coreProperties>
</file>