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3"/>
  </p:notesMasterIdLst>
  <p:sldIdLst>
    <p:sldId id="272" r:id="rId2"/>
    <p:sldId id="256" r:id="rId3"/>
    <p:sldId id="474" r:id="rId4"/>
    <p:sldId id="473" r:id="rId5"/>
    <p:sldId id="471" r:id="rId6"/>
    <p:sldId id="257" r:id="rId7"/>
    <p:sldId id="264" r:id="rId8"/>
    <p:sldId id="472" r:id="rId9"/>
    <p:sldId id="266" r:id="rId10"/>
    <p:sldId id="262" r:id="rId11"/>
    <p:sldId id="267" r:id="rId12"/>
    <p:sldId id="273" r:id="rId13"/>
    <p:sldId id="274" r:id="rId14"/>
    <p:sldId id="258" r:id="rId15"/>
    <p:sldId id="259" r:id="rId16"/>
    <p:sldId id="319" r:id="rId17"/>
    <p:sldId id="468" r:id="rId18"/>
    <p:sldId id="469" r:id="rId19"/>
    <p:sldId id="470" r:id="rId20"/>
    <p:sldId id="317" r:id="rId21"/>
    <p:sldId id="269" r:id="rId22"/>
    <p:sldId id="270" r:id="rId23"/>
    <p:sldId id="271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18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260" r:id="rId64"/>
    <p:sldId id="261" r:id="rId65"/>
    <p:sldId id="275" r:id="rId66"/>
    <p:sldId id="263" r:id="rId67"/>
    <p:sldId id="276" r:id="rId68"/>
    <p:sldId id="265" r:id="rId69"/>
    <p:sldId id="277" r:id="rId70"/>
    <p:sldId id="278" r:id="rId71"/>
    <p:sldId id="268" r:id="rId7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ca4b80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ca4b80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ca4b804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ca4b804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6a792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6a792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6a7925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6a7925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46a7925d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46a7925d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46a7925d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46a7925d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6a7925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6a7925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869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6a7925d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6a7925d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0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6a7925d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6a7925d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29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6a7925d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6a7925d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653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6a7925d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6a7925d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60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ca4b80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ca4b80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013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6a7925d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6a7925d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594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6a7925d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6a7925d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21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6a7925d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46a7925d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83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6a7925d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6a7925d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167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a7925d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a7925d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414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46a7925d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46a7925d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640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6a7925d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6a7925d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682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fe2d39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fe2d39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11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fe2d39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2fe2d39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881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2fe2d39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2fe2d39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ca4b80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ca4b80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8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fe2d39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fe2d397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795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fe2d39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fe2d39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82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fe2d397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fe2d397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976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fe2d397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fe2d397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339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fe2d39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fe2d39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392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fe2d397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fe2d397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261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fe2d397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fe2d397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906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fe2d397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fe2d397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884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fe2d397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fe2d397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99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e2d397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e2d397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33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ca4b80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ca4b80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815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fe2d397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fe2d397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583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fe2d397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fe2d397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40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fe2d397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fe2d397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035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fe2d397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fe2d397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47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fe2d397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fe2d397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62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fe2d397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fe2d397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7217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fe2d397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fe2d397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684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fe2d397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fe2d397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59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fe2d397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fe2d397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62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fe2d397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fe2d397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41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ca4b8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ca4b8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fe2d397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fe2d397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172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fe2d397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fe2d397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7827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fe2d397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fe2d397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7325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fe2d397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fe2d397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637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fe2d397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fe2d397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40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6a7925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6a7925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6a7925d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6a7925d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6a7925d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6a7925d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6a7925d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6a7925d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6a7925d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6a7925d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ca4b804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ca4b804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6a7925d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6a7925d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6a7925d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6a7925d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6a7925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6a7925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6a7925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6a7925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ca4b80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ca4b80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32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ca4b804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ca4b804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ca4b80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ca4b80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999CA-B6FA-40C6-850C-86736DDF9E3A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368624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ramonip@uis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emf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A809-E281-42F1-A5AF-5C438A5C2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509823"/>
            <a:ext cx="8520600" cy="671992"/>
          </a:xfrm>
        </p:spPr>
        <p:txBody>
          <a:bodyPr/>
          <a:lstStyle/>
          <a:p>
            <a:br>
              <a:rPr lang="es-ES" sz="2500" dirty="0"/>
            </a:br>
            <a:r>
              <a:rPr lang="es-ES" sz="2500" dirty="0"/>
              <a:t>Unidad 1: </a:t>
            </a:r>
            <a:r>
              <a:rPr lang="es-CO" sz="2500" dirty="0"/>
              <a:t>Modelo de regresión lineal clásico</a:t>
            </a:r>
            <a:br>
              <a:rPr lang="es-CO" sz="2500" dirty="0"/>
            </a:br>
            <a:r>
              <a:rPr lang="es-CO" sz="2500" dirty="0"/>
              <a:t>3183762827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A418AF-C42C-40A8-978A-63C25BA1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72" y="2419455"/>
            <a:ext cx="8520600" cy="792600"/>
          </a:xfrm>
        </p:spPr>
        <p:txBody>
          <a:bodyPr/>
          <a:lstStyle/>
          <a:p>
            <a:r>
              <a:rPr lang="es-CO" dirty="0"/>
              <a:t>Prof. Josefa </a:t>
            </a:r>
            <a:r>
              <a:rPr lang="es-CO" dirty="0" err="1"/>
              <a:t>Ramoni</a:t>
            </a:r>
            <a:r>
              <a:rPr lang="es-CO" dirty="0"/>
              <a:t> </a:t>
            </a:r>
            <a:r>
              <a:rPr lang="es-CO" dirty="0" err="1"/>
              <a:t>Perazzi</a:t>
            </a:r>
            <a:endParaRPr lang="es-CO" dirty="0"/>
          </a:p>
          <a:p>
            <a:r>
              <a:rPr lang="es-CO" dirty="0">
                <a:hlinkClick r:id="rId2"/>
              </a:rPr>
              <a:t>jramonip@uis.edu</a:t>
            </a:r>
            <a:r>
              <a:rPr lang="es-CO">
                <a:hlinkClick r:id="rId2"/>
              </a:rPr>
              <a:t>.co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C39636-1F14-4896-BD8E-2A231490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00275" cy="10763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C97C44-CB8C-43A4-AB17-82AAD12D0D49}"/>
              </a:ext>
            </a:extLst>
          </p:cNvPr>
          <p:cNvSpPr txBox="1"/>
          <p:nvPr/>
        </p:nvSpPr>
        <p:spPr>
          <a:xfrm>
            <a:off x="3625702" y="33980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490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 vs regresión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4025"/>
            <a:ext cx="8937849" cy="38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64300"/>
            <a:ext cx="8851899" cy="49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50" y="150375"/>
            <a:ext cx="8555525" cy="48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0" y="100275"/>
            <a:ext cx="8861075" cy="49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3" y="762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26600" cy="50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CA7F1-A329-463D-96F1-2C607713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7" y="1999050"/>
            <a:ext cx="8520600" cy="572700"/>
          </a:xfrm>
        </p:spPr>
        <p:txBody>
          <a:bodyPr/>
          <a:lstStyle/>
          <a:p>
            <a:pPr algn="ctr"/>
            <a:r>
              <a:rPr lang="es-CO" dirty="0"/>
              <a:t>PRUEBA DE HIPOTESIS</a:t>
            </a:r>
          </a:p>
        </p:txBody>
      </p:sp>
    </p:spTree>
    <p:extLst>
      <p:ext uri="{BB962C8B-B14F-4D97-AF65-F5344CB8AC3E}">
        <p14:creationId xmlns:p14="http://schemas.microsoft.com/office/powerpoint/2010/main" val="291175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Título"/>
          <p:cNvSpPr>
            <a:spLocks noGrp="1"/>
          </p:cNvSpPr>
          <p:nvPr>
            <p:ph type="title"/>
          </p:nvPr>
        </p:nvSpPr>
        <p:spPr>
          <a:xfrm>
            <a:off x="1494235" y="86916"/>
            <a:ext cx="6172200" cy="529828"/>
          </a:xfrm>
        </p:spPr>
        <p:txBody>
          <a:bodyPr/>
          <a:lstStyle/>
          <a:p>
            <a:r>
              <a:rPr lang="en-US"/>
              <a:t>Prueba de hipotesis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16" y="648891"/>
            <a:ext cx="8686800" cy="425271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s-ES" sz="1500" dirty="0"/>
              <a:t>Procedimiento basado en la evidencia que brinda  la muestra y en la teoría para determinar si la hipótesis es una afirmación razonable. La prueba de hipótesis comienza por hacernos preguntas acerca del parámetro poblacional que estamos analizando. </a:t>
            </a:r>
            <a:r>
              <a:rPr lang="es-ES" sz="1650" dirty="0"/>
              <a:t> </a:t>
            </a:r>
            <a:endParaRPr lang="es-CO" sz="1650" dirty="0"/>
          </a:p>
          <a:p>
            <a:pPr>
              <a:buFont typeface="Arial" pitchFamily="34" charset="0"/>
              <a:buChar char="•"/>
              <a:defRPr/>
            </a:pPr>
            <a:r>
              <a:rPr lang="es-ES" sz="1650" b="1" dirty="0"/>
              <a:t>Hipótesis</a:t>
            </a:r>
            <a:r>
              <a:rPr lang="es-ES" sz="1650" dirty="0"/>
              <a:t>: afirmación o enunciado  acerca de un parámetro poblacional, sujeta a verificación.</a:t>
            </a:r>
          </a:p>
          <a:p>
            <a:pPr marL="0" indent="0">
              <a:buNone/>
              <a:defRPr/>
            </a:pPr>
            <a:r>
              <a:rPr lang="it-IT" sz="1350" b="1" dirty="0"/>
              <a:t>	Hipotesis nula	</a:t>
            </a:r>
            <a:r>
              <a:rPr lang="it-IT" sz="1350" dirty="0"/>
              <a:t>Ho: </a:t>
            </a:r>
            <a:r>
              <a:rPr lang="en-US" sz="1350" dirty="0">
                <a:sym typeface="Symbol"/>
              </a:rPr>
              <a:t></a:t>
            </a:r>
            <a:r>
              <a:rPr lang="it-IT" sz="1350" dirty="0"/>
              <a:t>= </a:t>
            </a:r>
            <a:r>
              <a:rPr lang="it-IT" sz="1350" dirty="0">
                <a:sym typeface="Symbol"/>
              </a:rPr>
              <a:t></a:t>
            </a:r>
            <a:r>
              <a:rPr lang="it-IT" sz="1350" baseline="-25000" dirty="0">
                <a:sym typeface="Symbol"/>
              </a:rPr>
              <a:t>0</a:t>
            </a:r>
            <a:endParaRPr lang="es-CO" sz="1350" baseline="-25000" dirty="0"/>
          </a:p>
          <a:p>
            <a:pPr marL="0" indent="0">
              <a:buNone/>
              <a:defRPr/>
            </a:pPr>
            <a:r>
              <a:rPr lang="it-IT" sz="1350" dirty="0"/>
              <a:t> 	</a:t>
            </a:r>
            <a:endParaRPr lang="es-CO" sz="1350" dirty="0"/>
          </a:p>
          <a:p>
            <a:pPr marL="0" indent="0">
              <a:buNone/>
              <a:defRPr/>
            </a:pPr>
            <a:r>
              <a:rPr lang="pt-BR" sz="1350" b="1" dirty="0"/>
              <a:t>	Hipóteses alternativa</a:t>
            </a:r>
            <a:r>
              <a:rPr lang="pt-BR" sz="1350" dirty="0"/>
              <a:t>	H</a:t>
            </a:r>
            <a:r>
              <a:rPr lang="pt-BR" sz="1350" baseline="-25000" dirty="0"/>
              <a:t>1</a:t>
            </a:r>
            <a:r>
              <a:rPr lang="pt-BR" sz="1350" dirty="0"/>
              <a:t>: </a:t>
            </a:r>
            <a:r>
              <a:rPr lang="en-US" sz="1350" dirty="0">
                <a:sym typeface="Symbol"/>
              </a:rPr>
              <a:t></a:t>
            </a:r>
            <a:r>
              <a:rPr lang="en-US" sz="1350" dirty="0"/>
              <a:t> </a:t>
            </a:r>
            <a:r>
              <a:rPr lang="en-US" sz="1350" dirty="0">
                <a:sym typeface="Symbol"/>
              </a:rPr>
              <a:t></a:t>
            </a:r>
            <a:r>
              <a:rPr lang="en-US" sz="1350" dirty="0"/>
              <a:t> </a:t>
            </a:r>
            <a:r>
              <a:rPr lang="it-IT" sz="1350" dirty="0">
                <a:sym typeface="Symbol"/>
              </a:rPr>
              <a:t></a:t>
            </a:r>
            <a:r>
              <a:rPr lang="it-IT" sz="1350" baseline="-25000" dirty="0">
                <a:sym typeface="Symbol"/>
              </a:rPr>
              <a:t>0 </a:t>
            </a:r>
            <a:r>
              <a:rPr lang="it-IT" sz="1350" dirty="0">
                <a:sym typeface="Symbol"/>
              </a:rPr>
              <a:t>(&gt; o &lt;)</a:t>
            </a:r>
            <a:endParaRPr lang="es-CO" sz="1350" dirty="0"/>
          </a:p>
          <a:p>
            <a:pPr marL="0" indent="0">
              <a:buNone/>
              <a:defRPr/>
            </a:pPr>
            <a:r>
              <a:rPr lang="pt-BR" sz="1350" dirty="0"/>
              <a:t> </a:t>
            </a:r>
          </a:p>
          <a:p>
            <a:pPr marL="0" indent="0">
              <a:buNone/>
              <a:defRPr/>
            </a:pPr>
            <a:r>
              <a:rPr lang="es-ES" sz="1350" b="1" dirty="0"/>
              <a:t>Nota</a:t>
            </a:r>
            <a:r>
              <a:rPr lang="es-ES" sz="1350" b="1" dirty="0">
                <a:solidFill>
                  <a:srgbClr val="C00000"/>
                </a:solidFill>
              </a:rPr>
              <a:t>:  </a:t>
            </a:r>
          </a:p>
          <a:p>
            <a:pPr marL="0" indent="0">
              <a:defRPr/>
            </a:pPr>
            <a:r>
              <a:rPr lang="es-ES" sz="1350" b="1" dirty="0">
                <a:solidFill>
                  <a:srgbClr val="C00000"/>
                </a:solidFill>
              </a:rPr>
              <a:t>Las hipótesis son complementarias</a:t>
            </a:r>
          </a:p>
          <a:p>
            <a:pPr marL="0" indent="0">
              <a:defRPr/>
            </a:pPr>
            <a:r>
              <a:rPr lang="es-ES" sz="1350" b="1" dirty="0">
                <a:solidFill>
                  <a:srgbClr val="FF0000"/>
                </a:solidFill>
              </a:rPr>
              <a:t>En términos sencillos, la prueba de hipótesis gira en torno a rechazar o no la hipótesis nula. Siempre existirá un margen de error que debemos asumir y que fijamos nosotros mismos</a:t>
            </a:r>
          </a:p>
          <a:p>
            <a:pPr marL="0" indent="0">
              <a:defRPr/>
            </a:pPr>
            <a:r>
              <a:rPr lang="es-ES" sz="1350" b="1" dirty="0">
                <a:solidFill>
                  <a:srgbClr val="C00000"/>
                </a:solidFill>
              </a:rPr>
              <a:t>Aceptar vs no rechazar</a:t>
            </a:r>
          </a:p>
          <a:p>
            <a:pPr marL="0" indent="0">
              <a:buNone/>
              <a:defRPr/>
            </a:pPr>
            <a:endParaRPr lang="es-ES" sz="135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s-ES" sz="135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s-ES" sz="135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s-ES" sz="135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s-CO" sz="1500" b="1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279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2842" y="573882"/>
            <a:ext cx="8898316" cy="4461272"/>
          </a:xfrm>
        </p:spPr>
        <p:txBody>
          <a:bodyPr/>
          <a:lstStyle/>
          <a:p>
            <a:pPr marL="114300" indent="0">
              <a:buNone/>
              <a:defRPr/>
            </a:pPr>
            <a:r>
              <a:rPr lang="en-US" sz="2000" b="1" dirty="0">
                <a:solidFill>
                  <a:schemeClr val="tx1"/>
                </a:solidFill>
              </a:rPr>
              <a:t>Paso 1: </a:t>
            </a:r>
            <a:r>
              <a:rPr lang="es-CO" sz="2000" b="1" dirty="0">
                <a:solidFill>
                  <a:schemeClr val="tx1"/>
                </a:solidFill>
              </a:rPr>
              <a:t>Establecer las hipótesis nula y alternativa</a:t>
            </a:r>
            <a:r>
              <a:rPr lang="es-CO" b="1" dirty="0"/>
              <a:t>: </a:t>
            </a:r>
          </a:p>
          <a:p>
            <a:pPr marL="0" indent="0" algn="just">
              <a:buNone/>
              <a:defRPr/>
            </a:pPr>
            <a:r>
              <a:rPr lang="es-ES" sz="1350" dirty="0"/>
              <a:t>La prueba de hipótesis comienza por hacernos preguntas acerca del parámetro poblacional que estamos analizando. Dichas preguntas se sintetizan en lo que conocemos como las  hipótesis nula y alternativa.  Las hipótesis varían según el caso. Ejemplos:</a:t>
            </a:r>
          </a:p>
          <a:p>
            <a:pPr eaLnBrk="1" hangingPunct="1">
              <a:buNone/>
            </a:pP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altLang="es-CO" sz="135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s-ES" altLang="es-CO" sz="135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			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altLang="es-CO" sz="135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CO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 es normal	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H</a:t>
            </a:r>
            <a:r>
              <a:rPr lang="es-ES" altLang="es-CO" sz="135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CO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CO" altLang="es-CO" sz="135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CO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=3</a:t>
            </a:r>
          </a:p>
          <a:p>
            <a:pPr eaLnBrk="1" hangingPunct="1">
              <a:buNone/>
            </a:pP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altLang="es-CO" sz="135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s-ES" altLang="es-CO" sz="135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	</a:t>
            </a:r>
            <a:r>
              <a:rPr lang="es-ES" altLang="es-CO" sz="13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altLang="es-CO" sz="135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 no es normal			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altLang="es-CO" sz="135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CO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CO" altLang="es-CO" sz="135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CO" altLang="es-CO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&gt;3</a:t>
            </a:r>
            <a:endParaRPr lang="es-ES" altLang="es-CO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14300" indent="0">
              <a:buNone/>
              <a:defRPr/>
            </a:pPr>
            <a:endParaRPr lang="es-ES" sz="13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  <a:defRPr/>
            </a:pPr>
            <a:endParaRPr lang="es-ES" sz="135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  <a:defRPr/>
            </a:pPr>
            <a:r>
              <a:rPr lang="es-CO" sz="2000" b="1" dirty="0">
                <a:solidFill>
                  <a:schemeClr val="tx1"/>
                </a:solidFill>
              </a:rPr>
              <a:t>Seleccionar el nivel de significancia</a:t>
            </a:r>
            <a:r>
              <a:rPr lang="es-CO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s-ES" sz="1350" dirty="0"/>
              <a:t>La prueba gira en torno a rechazar o no la Ho. Siempre existirá un margen de error que debemos asumir y que fijamos nosotros mismos. </a:t>
            </a:r>
            <a:r>
              <a:rPr lang="es-ES" sz="1350" b="1" dirty="0">
                <a:solidFill>
                  <a:srgbClr val="7030A0"/>
                </a:solidFill>
              </a:rPr>
              <a:t>Ese margen de error es el  nivel de significación (</a:t>
            </a:r>
            <a:r>
              <a:rPr lang="en-US" sz="1350" b="1" dirty="0">
                <a:solidFill>
                  <a:srgbClr val="7030A0"/>
                </a:solidFill>
                <a:sym typeface="Symbol"/>
              </a:rPr>
              <a:t></a:t>
            </a:r>
            <a:r>
              <a:rPr lang="es-ES_tradnl" sz="1350" b="1" dirty="0">
                <a:solidFill>
                  <a:srgbClr val="7030A0"/>
                </a:solidFill>
              </a:rPr>
              <a:t>)  o probabilidad de equivocarse al rechazar Ho (Error tipo 1) . </a:t>
            </a:r>
          </a:p>
          <a:p>
            <a:pPr marL="0" indent="0">
              <a:buNone/>
              <a:defRPr/>
            </a:pPr>
            <a:r>
              <a:rPr lang="es-ES_tradnl" sz="1350" b="1" dirty="0"/>
              <a:t>	</a:t>
            </a:r>
          </a:p>
          <a:p>
            <a:pPr marL="0" indent="0">
              <a:buNone/>
              <a:defRPr/>
            </a:pPr>
            <a:r>
              <a:rPr lang="es-ES_tradnl" sz="1350" b="1" dirty="0">
                <a:solidFill>
                  <a:srgbClr val="FF0000"/>
                </a:solidFill>
              </a:rPr>
              <a:t>	Error tipo 1: Rechazar Ho siendo cierta </a:t>
            </a:r>
            <a:r>
              <a:rPr lang="es-ES_tradnl" sz="1350" b="1" dirty="0">
                <a:solidFill>
                  <a:srgbClr val="FF0000"/>
                </a:solidFill>
                <a:sym typeface="Symbol" panose="05050102010706020507" pitchFamily="18" charset="2"/>
              </a:rPr>
              <a:t> </a:t>
            </a:r>
            <a:endParaRPr lang="es-ES_tradnl" sz="135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s-ES_tradnl" sz="1350" b="1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  <a:defRPr/>
            </a:pPr>
            <a:r>
              <a:rPr lang="es-ES_tradnl" sz="1350" b="1" dirty="0">
                <a:solidFill>
                  <a:srgbClr val="FF0000"/>
                </a:solidFill>
              </a:rPr>
              <a:t>	Error tipo 2: Aceptar Ho siendo falsa</a:t>
            </a:r>
            <a:endParaRPr lang="es-CO" sz="1350" b="1" dirty="0">
              <a:solidFill>
                <a:srgbClr val="FF0000"/>
              </a:solidFill>
            </a:endParaRPr>
          </a:p>
        </p:txBody>
      </p:sp>
      <p:sp>
        <p:nvSpPr>
          <p:cNvPr id="37892" name="1 Título"/>
          <p:cNvSpPr>
            <a:spLocks noGrp="1"/>
          </p:cNvSpPr>
          <p:nvPr>
            <p:ph type="title"/>
          </p:nvPr>
        </p:nvSpPr>
        <p:spPr>
          <a:xfrm>
            <a:off x="1494235" y="15479"/>
            <a:ext cx="6172200" cy="529828"/>
          </a:xfrm>
        </p:spPr>
        <p:txBody>
          <a:bodyPr/>
          <a:lstStyle/>
          <a:p>
            <a:r>
              <a:rPr lang="en-US"/>
              <a:t>Prueba de hipotesis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468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8344" y="573882"/>
            <a:ext cx="8835656" cy="4461272"/>
          </a:xfrm>
        </p:spPr>
        <p:txBody>
          <a:bodyPr/>
          <a:lstStyle/>
          <a:p>
            <a:pPr marL="114300" indent="0">
              <a:buNone/>
              <a:defRPr/>
            </a:pPr>
            <a:r>
              <a:rPr lang="es-CO" sz="2000" b="1" dirty="0">
                <a:solidFill>
                  <a:schemeClr val="tx1"/>
                </a:solidFill>
              </a:rPr>
              <a:t>Paso 2: Identificar y calcular el estadístico de prueba: </a:t>
            </a:r>
          </a:p>
          <a:p>
            <a:pPr marL="0" indent="0">
              <a:buNone/>
              <a:defRPr/>
            </a:pPr>
            <a:r>
              <a:rPr lang="es-CO" sz="1350" dirty="0">
                <a:solidFill>
                  <a:schemeClr val="tx1"/>
                </a:solidFill>
              </a:rPr>
              <a:t>Existe un estadístico específico para cada tipo de prueba. Hay que conocer además su distribución.  Por ejemplo, para las hipótesis anteriores se debe usar, respectivamente:</a:t>
            </a:r>
          </a:p>
          <a:p>
            <a:pPr marL="0" indent="0">
              <a:buNone/>
              <a:defRPr/>
            </a:pPr>
            <a:endParaRPr lang="es-CO" sz="1350" dirty="0"/>
          </a:p>
          <a:p>
            <a:pPr marL="0" indent="0">
              <a:buNone/>
              <a:defRPr/>
            </a:pPr>
            <a:r>
              <a:rPr lang="es-CO" sz="1350" dirty="0" err="1"/>
              <a:t>tc</a:t>
            </a:r>
            <a:r>
              <a:rPr lang="es-CO" sz="1350" dirty="0"/>
              <a:t>= 							</a:t>
            </a:r>
          </a:p>
          <a:p>
            <a:pPr marL="0" indent="0">
              <a:buNone/>
              <a:defRPr/>
            </a:pPr>
            <a:endParaRPr lang="es-CO" sz="1350" dirty="0"/>
          </a:p>
          <a:p>
            <a:pPr marL="114300" indent="0">
              <a:buNone/>
              <a:defRPr/>
            </a:pPr>
            <a:endParaRPr lang="es-CO" sz="2000" b="1" dirty="0">
              <a:solidFill>
                <a:schemeClr val="tx1"/>
              </a:solidFill>
            </a:endParaRPr>
          </a:p>
          <a:p>
            <a:pPr marL="114300" indent="0">
              <a:buNone/>
              <a:defRPr/>
            </a:pPr>
            <a:r>
              <a:rPr lang="es-CO" sz="2000" b="1" dirty="0">
                <a:solidFill>
                  <a:schemeClr val="tx1"/>
                </a:solidFill>
              </a:rPr>
              <a:t>Paso 3: Aplicar la  regla de decisión:</a:t>
            </a:r>
          </a:p>
          <a:p>
            <a:pPr marL="0" indent="0">
              <a:buNone/>
              <a:defRPr/>
            </a:pPr>
            <a:r>
              <a:rPr lang="en-US" sz="1350" b="1" dirty="0">
                <a:solidFill>
                  <a:srgbClr val="FF0000"/>
                </a:solidFill>
              </a:rPr>
              <a:t>		</a:t>
            </a:r>
            <a:r>
              <a:rPr lang="en-US" sz="1600" b="1" dirty="0">
                <a:solidFill>
                  <a:srgbClr val="FF0000"/>
                </a:solidFill>
              </a:rPr>
              <a:t>Si      </a:t>
            </a:r>
            <a:r>
              <a:rPr lang="en-US" sz="1600" b="1" dirty="0">
                <a:solidFill>
                  <a:schemeClr val="tx1"/>
                </a:solidFill>
              </a:rPr>
              <a:t>VC  &gt; VT     o</a:t>
            </a:r>
            <a:r>
              <a:rPr lang="en-US" sz="1600" b="1" dirty="0">
                <a:solidFill>
                  <a:srgbClr val="FF0000"/>
                </a:solidFill>
              </a:rPr>
              <a:t>      p &lt; </a:t>
            </a:r>
            <a:r>
              <a:rPr lang="el-GR" sz="1600" b="1" dirty="0">
                <a:solidFill>
                  <a:srgbClr val="FF0000"/>
                </a:solidFill>
              </a:rPr>
              <a:t>α</a:t>
            </a: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l-GR" sz="1600" b="1" dirty="0">
                <a:solidFill>
                  <a:srgbClr val="FF0000"/>
                </a:solidFill>
                <a:sym typeface="Symbol"/>
              </a:rPr>
              <a:t>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sym typeface="Symbol"/>
              </a:rPr>
              <a:t>Rechazar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 Ho</a:t>
            </a:r>
          </a:p>
          <a:p>
            <a:pPr marL="0" indent="0">
              <a:buNone/>
              <a:defRPr/>
            </a:pPr>
            <a:endParaRPr lang="en-US" sz="1350" dirty="0">
              <a:sym typeface="Symbol"/>
            </a:endParaRPr>
          </a:p>
          <a:p>
            <a:pPr marL="0" indent="0">
              <a:buNone/>
              <a:defRPr/>
            </a:pPr>
            <a:r>
              <a:rPr lang="en-US" sz="1350" dirty="0">
                <a:sym typeface="Symbol"/>
              </a:rPr>
              <a:t>	</a:t>
            </a:r>
            <a:r>
              <a:rPr lang="en-US" sz="1350" dirty="0" err="1">
                <a:solidFill>
                  <a:schemeClr val="tx1"/>
                </a:solidFill>
                <a:sym typeface="Symbol"/>
              </a:rPr>
              <a:t>donde</a:t>
            </a:r>
            <a:r>
              <a:rPr lang="en-US" sz="1350" dirty="0">
                <a:solidFill>
                  <a:schemeClr val="tx1"/>
                </a:solidFill>
                <a:sym typeface="Symbol"/>
              </a:rPr>
              <a:t> p es la </a:t>
            </a:r>
            <a:r>
              <a:rPr lang="en-US" sz="1350" dirty="0" err="1">
                <a:solidFill>
                  <a:schemeClr val="tx1"/>
                </a:solidFill>
                <a:sym typeface="Symbol"/>
              </a:rPr>
              <a:t>verdadera</a:t>
            </a:r>
            <a:r>
              <a:rPr lang="en-US" sz="135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sz="1350" dirty="0" err="1">
                <a:solidFill>
                  <a:schemeClr val="tx1"/>
                </a:solidFill>
                <a:sym typeface="Symbol"/>
              </a:rPr>
              <a:t>probabilidad</a:t>
            </a:r>
            <a:r>
              <a:rPr lang="en-US" sz="1350" dirty="0">
                <a:solidFill>
                  <a:schemeClr val="tx1"/>
                </a:solidFill>
                <a:sym typeface="Symbol"/>
              </a:rPr>
              <a:t> de error </a:t>
            </a:r>
            <a:r>
              <a:rPr lang="en-US" sz="1350" dirty="0" err="1">
                <a:solidFill>
                  <a:schemeClr val="tx1"/>
                </a:solidFill>
                <a:sym typeface="Symbol"/>
              </a:rPr>
              <a:t>tipo</a:t>
            </a:r>
            <a:r>
              <a:rPr lang="en-US" sz="1350" dirty="0">
                <a:solidFill>
                  <a:schemeClr val="tx1"/>
                </a:solidFill>
                <a:sym typeface="Symbol"/>
              </a:rPr>
              <a:t> I</a:t>
            </a:r>
          </a:p>
          <a:p>
            <a:pPr marL="0" indent="0">
              <a:buNone/>
              <a:defRPr/>
            </a:pPr>
            <a:endParaRPr lang="en-US" sz="1350" b="1" dirty="0">
              <a:solidFill>
                <a:srgbClr val="FF0000"/>
              </a:solidFill>
              <a:sym typeface="Symbol"/>
            </a:endParaRPr>
          </a:p>
          <a:p>
            <a:pPr marL="0" indent="0">
              <a:buNone/>
              <a:defRPr/>
            </a:pPr>
            <a:endParaRPr lang="en-US" sz="1350" b="1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38916" name="1 Título"/>
          <p:cNvSpPr>
            <a:spLocks noGrp="1"/>
          </p:cNvSpPr>
          <p:nvPr>
            <p:ph type="title"/>
          </p:nvPr>
        </p:nvSpPr>
        <p:spPr>
          <a:xfrm>
            <a:off x="1494235" y="15479"/>
            <a:ext cx="6172200" cy="529828"/>
          </a:xfrm>
        </p:spPr>
        <p:txBody>
          <a:bodyPr/>
          <a:lstStyle/>
          <a:p>
            <a:r>
              <a:rPr lang="en-US"/>
              <a:t>Prueba de hipotesis</a:t>
            </a:r>
            <a:endParaRPr lang="es-CO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8001"/>
              </p:ext>
            </p:extLst>
          </p:nvPr>
        </p:nvGraphicFramePr>
        <p:xfrm>
          <a:off x="773174" y="1577081"/>
          <a:ext cx="5048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cuación" r:id="rId3" imgW="444307" imgH="393529" progId="Equation.3">
                  <p:embed/>
                </p:oleObj>
              </mc:Choice>
              <mc:Fallback>
                <p:oleObj name="Ecuación" r:id="rId3" imgW="444307" imgH="393529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74" y="1577081"/>
                        <a:ext cx="5048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091" y="1577081"/>
            <a:ext cx="1998222" cy="614089"/>
          </a:xfrm>
          <a:prstGeom prst="rect">
            <a:avLst/>
          </a:prstGeom>
        </p:spPr>
      </p:pic>
      <p:graphicFrame>
        <p:nvGraphicFramePr>
          <p:cNvPr id="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11073"/>
              </p:ext>
            </p:extLst>
          </p:nvPr>
        </p:nvGraphicFramePr>
        <p:xfrm>
          <a:off x="5733751" y="1474697"/>
          <a:ext cx="1947467" cy="51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651000" imgH="558800" progId="Equation.3">
                  <p:embed/>
                </p:oleObj>
              </mc:Choice>
              <mc:Fallback>
                <p:oleObj name="Equation" r:id="rId6" imgW="1651000" imgH="558800" progId="Equation.3">
                  <p:embed/>
                  <p:pic>
                    <p:nvPicPr>
                      <p:cNvPr id="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751" y="1474697"/>
                        <a:ext cx="1947467" cy="511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835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CORRELACION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2C2CC76-2AA7-4186-95BC-E270FD65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30" y="656218"/>
            <a:ext cx="8662179" cy="4202861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tx1"/>
                </a:solidFill>
              </a:rPr>
              <a:t>Suponga se quiere analizar el efecto de la variabilidad de la tasa de cambio en el crecimiento económico de Colombia. </a:t>
            </a:r>
          </a:p>
          <a:p>
            <a:pPr marL="114300" indent="0" algn="ctr">
              <a:buNone/>
            </a:pPr>
            <a:r>
              <a:rPr lang="es-MX" dirty="0">
                <a:solidFill>
                  <a:schemeClr val="tx1"/>
                </a:solidFill>
              </a:rPr>
              <a:t>PIB = f( </a:t>
            </a:r>
            <a:r>
              <a:rPr lang="es-MX" dirty="0" err="1">
                <a:solidFill>
                  <a:schemeClr val="tx1"/>
                </a:solidFill>
              </a:rPr>
              <a:t>vtc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fbkf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desemp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exp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analf</a:t>
            </a:r>
            <a:r>
              <a:rPr lang="es-MX" dirty="0">
                <a:solidFill>
                  <a:schemeClr val="tx1"/>
                </a:solidFill>
              </a:rPr>
              <a:t>)</a:t>
            </a:r>
          </a:p>
          <a:p>
            <a:pPr marL="11430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s-MX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2B3840-1636-4C15-9750-5F9B2A7A1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33" y="1765004"/>
            <a:ext cx="6526972" cy="30940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026A-6A90-4787-91B6-AE80EA70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1" y="1805993"/>
            <a:ext cx="8520600" cy="572700"/>
          </a:xfrm>
        </p:spPr>
        <p:txBody>
          <a:bodyPr/>
          <a:lstStyle/>
          <a:p>
            <a:r>
              <a:rPr lang="es-CO" dirty="0"/>
              <a:t>SUPUESTO DE NO MULTICOLINEALIDAD</a:t>
            </a:r>
          </a:p>
        </p:txBody>
      </p:sp>
    </p:spTree>
    <p:extLst>
      <p:ext uri="{BB962C8B-B14F-4D97-AF65-F5344CB8AC3E}">
        <p14:creationId xmlns:p14="http://schemas.microsoft.com/office/powerpoint/2010/main" val="362912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75" cy="487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20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505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45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11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Consecuencias de la colinealidad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184375" y="936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 del grado de correlación entre las variables explicativas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Correlación no perfecta</a:t>
            </a:r>
            <a:endParaRPr/>
          </a:p>
        </p:txBody>
      </p:sp>
      <p:cxnSp>
        <p:nvCxnSpPr>
          <p:cNvPr id="139" name="Google Shape;139;p28"/>
          <p:cNvCxnSpPr/>
          <p:nvPr/>
        </p:nvCxnSpPr>
        <p:spPr>
          <a:xfrm rot="10800000" flipH="1">
            <a:off x="305550" y="1718700"/>
            <a:ext cx="82119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8"/>
          <p:cNvCxnSpPr/>
          <p:nvPr/>
        </p:nvCxnSpPr>
        <p:spPr>
          <a:xfrm>
            <a:off x="8542800" y="1718750"/>
            <a:ext cx="0" cy="2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8"/>
          <p:cNvSpPr txBox="1"/>
          <p:nvPr/>
        </p:nvSpPr>
        <p:spPr>
          <a:xfrm>
            <a:off x="7778900" y="1998825"/>
            <a:ext cx="1235100" cy="68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perfecta</a:t>
            </a:r>
            <a:endParaRPr/>
          </a:p>
        </p:txBody>
      </p:sp>
      <p:sp>
        <p:nvSpPr>
          <p:cNvPr id="142" name="Google Shape;142;p28"/>
          <p:cNvSpPr txBox="1"/>
          <p:nvPr/>
        </p:nvSpPr>
        <p:spPr>
          <a:xfrm>
            <a:off x="7613400" y="2800925"/>
            <a:ext cx="1530600" cy="16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Coeficientes indeterminados, con D.E. infinita: el modelo planteado no se puede estimar</a:t>
            </a:r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>
            <a:off x="311700" y="1744200"/>
            <a:ext cx="12600" cy="3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184375" y="2062500"/>
            <a:ext cx="1235100" cy="687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cero</a:t>
            </a: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184375" y="2965675"/>
            <a:ext cx="1235100" cy="687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Situación ideal</a:t>
            </a:r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6340250" y="1737050"/>
            <a:ext cx="0" cy="4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8"/>
          <p:cNvCxnSpPr/>
          <p:nvPr/>
        </p:nvCxnSpPr>
        <p:spPr>
          <a:xfrm>
            <a:off x="2877300" y="1724325"/>
            <a:ext cx="0" cy="38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8"/>
          <p:cNvSpPr txBox="1"/>
          <p:nvPr/>
        </p:nvSpPr>
        <p:spPr>
          <a:xfrm>
            <a:off x="2259750" y="2144450"/>
            <a:ext cx="1235100" cy="6876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baja ¿?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2100675" y="2965675"/>
            <a:ext cx="1530600" cy="13869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Estimable, pero con D.E. más grandes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</a:t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5872625" y="2144450"/>
            <a:ext cx="1235100" cy="687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 muy fuerte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5724875" y="3232300"/>
            <a:ext cx="1530600" cy="948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Estimable, pero con resultados absurdos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88" y="4486200"/>
            <a:ext cx="3207417" cy="4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8"/>
          <p:cNvCxnSpPr>
            <a:endCxn id="154" idx="0"/>
          </p:cNvCxnSpPr>
          <p:nvPr/>
        </p:nvCxnSpPr>
        <p:spPr>
          <a:xfrm>
            <a:off x="4581850" y="1715750"/>
            <a:ext cx="19800" cy="4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8"/>
          <p:cNvSpPr txBox="1"/>
          <p:nvPr/>
        </p:nvSpPr>
        <p:spPr>
          <a:xfrm>
            <a:off x="3898900" y="2144450"/>
            <a:ext cx="1405500" cy="8211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fuerte suficiente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3836350" y="3251575"/>
            <a:ext cx="1530600" cy="948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Estimable, pero con inconsistencias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60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colinealidad perfecta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1225"/>
            <a:ext cx="8975650" cy="43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/>
          <p:nvPr/>
        </p:nvSpPr>
        <p:spPr>
          <a:xfrm>
            <a:off x="4603898" y="1082175"/>
            <a:ext cx="891300" cy="229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6123800" y="738675"/>
            <a:ext cx="27501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corr(educ, X) = 1,00000000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38162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correlación muy fuerte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5" y="532438"/>
            <a:ext cx="7430100" cy="40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6751650" y="0"/>
            <a:ext cx="2392500" cy="232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Factores de inflación de varianza (VIF): Mínimo valor posible = 1.0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mayores que 10.0 pueden indicar un problema de colinealidad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Income  482,128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Wealth  482,128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575" y="3911079"/>
            <a:ext cx="4543425" cy="123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1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16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Colinealidad fuerte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0" y="800325"/>
            <a:ext cx="7883283" cy="41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950" y="76575"/>
            <a:ext cx="3809050" cy="12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7491900" y="2042075"/>
            <a:ext cx="1511700" cy="30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exper    6,202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age    5,809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tenure    1,537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educ    1,067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male    1,250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white    1,022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671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197125" y="114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Colinealidad baja (?) 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8" y="890399"/>
            <a:ext cx="8954050" cy="40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/>
          <p:nvPr/>
        </p:nvSpPr>
        <p:spPr>
          <a:xfrm>
            <a:off x="6090025" y="114000"/>
            <a:ext cx="3000000" cy="686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VIF:             l_Employ   29,124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	  l_Capital   29,124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69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colinealidad baja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5" y="903950"/>
            <a:ext cx="8130800" cy="42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6879275" y="1021025"/>
            <a:ext cx="2162700" cy="758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VIF:  l_X2    1,948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l_X3    1,948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00" y="0"/>
            <a:ext cx="4038600" cy="102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479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1450" cy="493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06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26BDB4-264F-43BC-8B47-5AD26674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07" y="1421649"/>
            <a:ext cx="5085393" cy="37064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BEE4151-E288-45C9-B31F-4F3DC12A3680}"/>
              </a:ext>
            </a:extLst>
          </p:cNvPr>
          <p:cNvSpPr txBox="1"/>
          <p:nvPr/>
        </p:nvSpPr>
        <p:spPr>
          <a:xfrm>
            <a:off x="0" y="83518"/>
            <a:ext cx="72726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s-MX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pibrpc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fbkf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desem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analf</a:t>
            </a:r>
            <a:endParaRPr lang="es-MX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pibrpc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1.0000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fbkf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0.1534   1.0000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desem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-0.5530  -0.7153   1.0000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-0.4008   0.5121  -0.0838   1.0000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-0.0627  -0.0647   0.3629  -0.0636   1.0000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0.9362  -0.0962  -0.3455  -0.5821   0.0474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407928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209850" y="8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Detectando colinealidad: continuación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108750" y="661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Alta correlación entre regresores. Este criterio es insuficiente pues ignora la relación entre tres o mas variables. 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Regresiones auxiliares entre variables explicativas: R</a:t>
            </a:r>
            <a:r>
              <a:rPr lang="en" sz="2200" baseline="30000">
                <a:solidFill>
                  <a:schemeClr val="dk1"/>
                </a:solidFill>
              </a:rPr>
              <a:t>2</a:t>
            </a:r>
            <a:r>
              <a:rPr lang="en" sz="2200">
                <a:solidFill>
                  <a:schemeClr val="dk1"/>
                </a:solidFill>
              </a:rPr>
              <a:t> de regresión auxiliar debe ser adecuadamente bajo comparado con el del modelo global (</a:t>
            </a:r>
            <a:r>
              <a:rPr lang="en" sz="2200" b="1">
                <a:solidFill>
                  <a:schemeClr val="dk1"/>
                </a:solidFill>
              </a:rPr>
              <a:t>regla práctica de Klein).</a:t>
            </a:r>
            <a:endParaRPr sz="2200" b="1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Factor inflador de varianza (VIF): 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Indice de tolerancia: 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25" y="2736712"/>
            <a:ext cx="5657850" cy="5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25" y="3949950"/>
            <a:ext cx="7421724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416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197100" y="572700"/>
            <a:ext cx="88137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2000">
                <a:solidFill>
                  <a:srgbClr val="000000"/>
                </a:solidFill>
              </a:rPr>
              <a:t>Prevenirla: estudiar el fenómeno con anterioridad para seleccionar adecuadamente las variables. 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2000">
                <a:solidFill>
                  <a:srgbClr val="000000"/>
                </a:solidFill>
              </a:rPr>
              <a:t>Transformación de variables ¿Cuál? 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arenR"/>
            </a:pPr>
            <a:r>
              <a:rPr lang="en" sz="2000">
                <a:solidFill>
                  <a:srgbClr val="000000"/>
                </a:solidFill>
              </a:rPr>
              <a:t>Las transformaciones deben tener sentido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arenR"/>
            </a:pPr>
            <a:r>
              <a:rPr lang="en" sz="2000">
                <a:solidFill>
                  <a:srgbClr val="000000"/>
                </a:solidFill>
              </a:rPr>
              <a:t>Centrar variables (desviaciones con respecto a la media)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arenR"/>
            </a:pPr>
            <a:r>
              <a:rPr lang="en" sz="2000">
                <a:solidFill>
                  <a:srgbClr val="000000"/>
                </a:solidFill>
              </a:rPr>
              <a:t>Variaciones, razones, etc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" sz="2000">
                <a:solidFill>
                  <a:srgbClr val="000000"/>
                </a:solidFill>
              </a:rPr>
              <a:t>Combinar información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arenR"/>
            </a:pPr>
            <a:r>
              <a:rPr lang="en" sz="2000">
                <a:solidFill>
                  <a:srgbClr val="000000"/>
                </a:solidFill>
              </a:rPr>
              <a:t>Datos panel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arenR"/>
            </a:pPr>
            <a:endParaRPr sz="2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i="1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arenR"/>
            </a:pPr>
            <a:r>
              <a:rPr lang="en" sz="2000">
                <a:solidFill>
                  <a:srgbClr val="000000"/>
                </a:solidFill>
              </a:rPr>
              <a:t>Combinar variables, generando otras nuevas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25" y="3454000"/>
            <a:ext cx="6035099" cy="938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557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12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Soluciones (Continuación)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11700" y="808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4) </a:t>
            </a:r>
            <a:r>
              <a:rPr lang="en" sz="2200">
                <a:solidFill>
                  <a:srgbClr val="000000"/>
                </a:solidFill>
              </a:rPr>
              <a:t>No hacer nada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5) Eliminar la variable colineal: </a:t>
            </a:r>
            <a:r>
              <a:rPr lang="en" sz="2200" b="1">
                <a:solidFill>
                  <a:srgbClr val="FF0000"/>
                </a:solidFill>
              </a:rPr>
              <a:t> último recurso</a:t>
            </a:r>
            <a:endParaRPr sz="22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6) Ridge regression:</a:t>
            </a:r>
            <a:r>
              <a:rPr lang="en" sz="2200"/>
              <a:t> </a:t>
            </a:r>
            <a:r>
              <a:rPr lang="en" sz="2200">
                <a:solidFill>
                  <a:schemeClr val="dk1"/>
                </a:solidFill>
              </a:rPr>
              <a:t>transformación lineal del método de MCO que genera estimadores </a:t>
            </a:r>
            <a:r>
              <a:rPr lang="en" sz="2200" b="1">
                <a:solidFill>
                  <a:schemeClr val="dk1"/>
                </a:solidFill>
              </a:rPr>
              <a:t>sesgados</a:t>
            </a:r>
            <a:r>
              <a:rPr lang="en" sz="2200">
                <a:solidFill>
                  <a:schemeClr val="dk1"/>
                </a:solidFill>
              </a:rPr>
              <a:t>, pero con varianza mínima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donde k³0 es un valor determinado por el investigador de modo tal que la reducción en la varianza del estimador sea superior al incremento del sesgo.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075" y="2913425"/>
            <a:ext cx="2941325" cy="67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4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68F9-FBBF-42C0-A9CE-D592BFAD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75038"/>
            <a:ext cx="8520600" cy="572700"/>
          </a:xfrm>
        </p:spPr>
        <p:txBody>
          <a:bodyPr/>
          <a:lstStyle/>
          <a:p>
            <a:pPr algn="ctr"/>
            <a:r>
              <a:rPr lang="es-CO" dirty="0"/>
              <a:t>HOMOCEDASTICIDAD</a:t>
            </a:r>
          </a:p>
        </p:txBody>
      </p:sp>
    </p:spTree>
    <p:extLst>
      <p:ext uri="{BB962C8B-B14F-4D97-AF65-F5344CB8AC3E}">
        <p14:creationId xmlns:p14="http://schemas.microsoft.com/office/powerpoint/2010/main" val="2149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50" y="78775"/>
            <a:ext cx="8873800" cy="499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035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761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913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299" cy="485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535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5026" cy="48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174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835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CORRELACION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2C2CC76-2AA7-4186-95BC-E270FD65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10" y="656217"/>
            <a:ext cx="8662179" cy="4202861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tx1"/>
                </a:solidFill>
              </a:rPr>
              <a:t>Suponga se quiere analizar el efecto de la variabilidad de la tasa de cambio en el crecimiento económico de Colombia. </a:t>
            </a:r>
          </a:p>
          <a:p>
            <a:pPr marL="114300" indent="0" algn="ctr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s-MX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Variable |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Mean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Dev.       Min        Max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pibrpc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30    5850.433    1153.095       4467       7843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fbkf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30      21.254    3.013313      12.88       25.8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desem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29    11.50034    3.282714        7.8      20.52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30    .0000213    .0000124   9.83e-06   .0000679</a:t>
            </a:r>
          </a:p>
          <a:p>
            <a:pPr marL="114300" indent="0"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14    93.18714    1.173322      91.06      95.09</a:t>
            </a:r>
            <a:endParaRPr lang="es-MX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42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6699" cy="486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185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9899" cy="492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92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111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85925"/>
            <a:ext cx="8746501" cy="491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119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411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280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7750" cy="486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45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368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452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33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00825" y="11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 VS REGRESION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7550"/>
            <a:ext cx="8520600" cy="416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475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6875" cy="492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850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4150" cy="491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151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6875" cy="492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231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2325" cy="493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327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0" y="114575"/>
            <a:ext cx="8940298" cy="50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248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5950" cy="489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931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826" cy="484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394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9899" cy="45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00" y="4166725"/>
            <a:ext cx="7842550" cy="81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39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9600" cy="492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200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0475" cy="487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50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2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asociación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017723"/>
            <a:ext cx="8401050" cy="4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9899" cy="492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876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9600" cy="492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879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767D-F1BC-413B-B279-7EDE01E6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55" y="1763463"/>
            <a:ext cx="8520600" cy="572700"/>
          </a:xfrm>
        </p:spPr>
        <p:txBody>
          <a:bodyPr/>
          <a:lstStyle/>
          <a:p>
            <a:r>
              <a:rPr lang="es-CO" dirty="0"/>
              <a:t>CORRECTA ESPECIFICACION DEL MODELO</a:t>
            </a:r>
          </a:p>
        </p:txBody>
      </p:sp>
    </p:spTree>
    <p:extLst>
      <p:ext uri="{BB962C8B-B14F-4D97-AF65-F5344CB8AC3E}">
        <p14:creationId xmlns:p14="http://schemas.microsoft.com/office/powerpoint/2010/main" val="5034019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3" y="762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3457950" y="4397925"/>
            <a:ext cx="2228100" cy="618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Solución: ¿obvia ?</a:t>
            </a:r>
            <a:endParaRPr sz="1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</a:t>
            </a:r>
            <a:endParaRPr/>
          </a:p>
        </p:txBody>
      </p:sp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50" y="483800"/>
            <a:ext cx="9007350" cy="44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continuación</a:t>
            </a:r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50" y="507050"/>
            <a:ext cx="8692250" cy="44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/>
          <p:nvPr/>
        </p:nvSpPr>
        <p:spPr>
          <a:xfrm>
            <a:off x="280100" y="3157400"/>
            <a:ext cx="5525400" cy="751200"/>
          </a:xfrm>
          <a:prstGeom prst="ellipse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250" y="3908600"/>
            <a:ext cx="5525400" cy="12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0" y="1310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Otro ejemplo</a:t>
            </a:r>
            <a:r>
              <a:rPr lang="en"/>
              <a:t>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saving/income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Dum=1 after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1981</a:t>
            </a:r>
            <a:endParaRPr/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125" y="90950"/>
            <a:ext cx="6750874" cy="49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correlaciones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235325" y="719600"/>
            <a:ext cx="871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</a:rPr>
              <a:t>Coeficiente de correlación de rango (ranking) de Spearman: medida no paramétrica de la asociación </a:t>
            </a:r>
            <a:r>
              <a:rPr lang="en" b="1" u="sng">
                <a:solidFill>
                  <a:schemeClr val="dk1"/>
                </a:solidFill>
              </a:rPr>
              <a:t>lineal o no</a:t>
            </a:r>
            <a:r>
              <a:rPr lang="en">
                <a:solidFill>
                  <a:schemeClr val="dk1"/>
                </a:solidFill>
              </a:rPr>
              <a:t> entre dos variables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•Aplica a variable cuantitativas y cualitativas ordinales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•Equivale al coeficiente de Pearson aplicado sobre el ranking (</a:t>
            </a:r>
            <a:r>
              <a:rPr lang="en">
                <a:solidFill>
                  <a:srgbClr val="FF0000"/>
                </a:solidFill>
              </a:rPr>
              <a:t>orden</a:t>
            </a:r>
            <a:r>
              <a:rPr lang="en">
                <a:solidFill>
                  <a:schemeClr val="dk1"/>
                </a:solidFill>
              </a:rPr>
              <a:t>) de las variables 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•Comúnmente se calcula a partir de la distancia entre las	observaciones ordenadas (si los valores son iguales, se promedia el valor de la posición).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 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75" y="3397225"/>
            <a:ext cx="2737250" cy="13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10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 / income: continuación</a:t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0" y="676275"/>
            <a:ext cx="8685500" cy="4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1716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 / income: continuación</a:t>
            </a:r>
            <a:endParaRPr/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5" y="631475"/>
            <a:ext cx="8620376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835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REGRESION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2C2CC76-2AA7-4186-95BC-E270FD65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10" y="656217"/>
            <a:ext cx="8662179" cy="4202861"/>
          </a:xfrm>
        </p:spPr>
        <p:txBody>
          <a:bodyPr/>
          <a:lstStyle/>
          <a:p>
            <a:pPr marL="114300" indent="0" algn="ctr">
              <a:buNone/>
            </a:pPr>
            <a:r>
              <a:rPr lang="es-MX" dirty="0">
                <a:solidFill>
                  <a:schemeClr val="tx1"/>
                </a:solidFill>
              </a:rPr>
              <a:t>PIB = f( </a:t>
            </a:r>
            <a:r>
              <a:rPr lang="es-MX" dirty="0" err="1">
                <a:solidFill>
                  <a:schemeClr val="tx1"/>
                </a:solidFill>
              </a:rPr>
              <a:t>cvar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fbkf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desemp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exp</a:t>
            </a:r>
            <a:r>
              <a:rPr lang="es-MX" dirty="0">
                <a:solidFill>
                  <a:schemeClr val="tx1"/>
                </a:solidFill>
              </a:rPr>
              <a:t>, </a:t>
            </a:r>
            <a:r>
              <a:rPr lang="es-MX" dirty="0" err="1">
                <a:solidFill>
                  <a:schemeClr val="tx1"/>
                </a:solidFill>
              </a:rPr>
              <a:t>analf</a:t>
            </a:r>
            <a:r>
              <a:rPr lang="es-MX" dirty="0">
                <a:solidFill>
                  <a:schemeClr val="tx1"/>
                </a:solidFill>
              </a:rPr>
              <a:t>)</a:t>
            </a:r>
          </a:p>
          <a:p>
            <a:pPr marL="114300" indent="0" algn="ctr">
              <a:buNone/>
            </a:pPr>
            <a:r>
              <a:rPr lang="es-MX" dirty="0" err="1">
                <a:solidFill>
                  <a:schemeClr val="bg1"/>
                </a:solidFill>
              </a:rPr>
              <a:t>PIBpc</a:t>
            </a:r>
            <a:r>
              <a:rPr lang="es-MX" dirty="0">
                <a:solidFill>
                  <a:schemeClr val="bg1"/>
                </a:solidFill>
              </a:rPr>
              <a:t> = -70230+ 0,000000178cvar +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bg1"/>
                </a:solidFill>
              </a:rPr>
              <a:t>59,14 </a:t>
            </a:r>
            <a:r>
              <a:rPr lang="es-MX" dirty="0" err="1">
                <a:solidFill>
                  <a:schemeClr val="bg1"/>
                </a:solidFill>
              </a:rPr>
              <a:t>fbkf</a:t>
            </a:r>
            <a:r>
              <a:rPr lang="es-MX" dirty="0">
                <a:solidFill>
                  <a:schemeClr val="bg1"/>
                </a:solidFill>
              </a:rPr>
              <a:t> -93,7 </a:t>
            </a:r>
            <a:r>
              <a:rPr lang="es-MX" dirty="0" err="1">
                <a:solidFill>
                  <a:schemeClr val="bg1"/>
                </a:solidFill>
              </a:rPr>
              <a:t>desemp</a:t>
            </a:r>
            <a:r>
              <a:rPr lang="es-MX" dirty="0">
                <a:solidFill>
                  <a:schemeClr val="bg1"/>
                </a:solidFill>
              </a:rPr>
              <a:t> -813,6 </a:t>
            </a:r>
            <a:r>
              <a:rPr lang="es-MX" dirty="0" err="1">
                <a:solidFill>
                  <a:schemeClr val="bg1"/>
                </a:solidFill>
              </a:rPr>
              <a:t>analf</a:t>
            </a:r>
            <a:r>
              <a:rPr lang="es-MX" dirty="0">
                <a:solidFill>
                  <a:schemeClr val="bg1"/>
                </a:solidFill>
              </a:rPr>
              <a:t>+ U</a:t>
            </a:r>
            <a:endParaRPr lang="es-MX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endParaRPr lang="es-MX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endParaRPr lang="es-MX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SS   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MS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       14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F(4, 9)         =     40.03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12645592.8         4   3161398.2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F        =    0.0000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Residual |   710762.91         9  78973.6566   R-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=    0.9468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   0.9231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Total |  13356355.7        13  1027411.98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MSE        =    281.02</a:t>
            </a:r>
          </a:p>
          <a:p>
            <a:pPr marL="114300" indent="0">
              <a:lnSpc>
                <a:spcPct val="100000"/>
              </a:lnSpc>
              <a:buNone/>
            </a:pPr>
            <a:endParaRPr lang="es-MX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pibrpc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t    P&gt;|t|     [95% Conf. Interval]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fbkf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59.13594   107.6431     0.55   0.596    -184.3698    302.6416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desem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-93.71149   80.14841    -1.17   0.272    -275.0198    87.59681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1.78e+07   2.23e+07     0.80   0.446    -3.26e+07    6.81e+07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analf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-813.6114   94.93576     8.57   0.000     598.8518    1028.371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_</a:t>
            </a:r>
            <a:r>
              <a:rPr lang="es-MX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-70230.45   10231.24    -6.86   0.000    -93375.12   -47085.78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s-MX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11430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0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71450"/>
            <a:ext cx="9017005" cy="50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C868A20-592D-44CF-B325-693FC0E6BE25}"/>
              </a:ext>
            </a:extLst>
          </p:cNvPr>
          <p:cNvSpPr txBox="1"/>
          <p:nvPr/>
        </p:nvSpPr>
        <p:spPr>
          <a:xfrm>
            <a:off x="0" y="3902499"/>
            <a:ext cx="1627372" cy="116955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CO" b="1" dirty="0"/>
              <a:t>Nota</a:t>
            </a:r>
            <a:r>
              <a:rPr lang="es-CO" dirty="0"/>
              <a:t>: generalmente, los coeficientes no son comparables entre sí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1255</Words>
  <Application>Microsoft Office PowerPoint</Application>
  <PresentationFormat>Presentación en pantalla (16:9)</PresentationFormat>
  <Paragraphs>174</Paragraphs>
  <Slides>71</Slides>
  <Notes>63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71</vt:i4>
      </vt:variant>
    </vt:vector>
  </HeadingPairs>
  <TitlesOfParts>
    <vt:vector size="76" baseType="lpstr">
      <vt:lpstr>Arial</vt:lpstr>
      <vt:lpstr>Courier New</vt:lpstr>
      <vt:lpstr>Simple Light</vt:lpstr>
      <vt:lpstr>Ecuación</vt:lpstr>
      <vt:lpstr>Equation</vt:lpstr>
      <vt:lpstr> Unidad 1: Modelo de regresión lineal clásico 3183762827</vt:lpstr>
      <vt:lpstr>CORRELACION</vt:lpstr>
      <vt:lpstr>Presentación de PowerPoint</vt:lpstr>
      <vt:lpstr>CORRELACION</vt:lpstr>
      <vt:lpstr>CORRELACION VS REGRESION</vt:lpstr>
      <vt:lpstr>Patrones de asociación</vt:lpstr>
      <vt:lpstr>Otras correlaciones</vt:lpstr>
      <vt:lpstr>REGRESION</vt:lpstr>
      <vt:lpstr>Presentación de PowerPoint</vt:lpstr>
      <vt:lpstr>Correlación  vs regresión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PRUEBA DE HIPOTESIS</vt:lpstr>
      <vt:lpstr>Prueba de hipotesis</vt:lpstr>
      <vt:lpstr>Prueba de hipotesis</vt:lpstr>
      <vt:lpstr>Prueba de hipotesis</vt:lpstr>
      <vt:lpstr>SUPUESTO DE NO MULTICOLINEALIDAD</vt:lpstr>
      <vt:lpstr>Presentación de PowerPoint</vt:lpstr>
      <vt:lpstr>Presentación de PowerPoint</vt:lpstr>
      <vt:lpstr>Consecuencias de la colinealidad</vt:lpstr>
      <vt:lpstr>Ejemplo: colinealidad perfecta</vt:lpstr>
      <vt:lpstr>Ejemplo: correlación muy fuerte</vt:lpstr>
      <vt:lpstr>Ejemplo: Colinealidad fuerte</vt:lpstr>
      <vt:lpstr>Ejemplo: Colinealidad baja (?) </vt:lpstr>
      <vt:lpstr>Ejemplo: colinealidad baja</vt:lpstr>
      <vt:lpstr>Presentación de PowerPoint</vt:lpstr>
      <vt:lpstr>Detectando colinealidad: continuación</vt:lpstr>
      <vt:lpstr>Soluciones</vt:lpstr>
      <vt:lpstr>Soluciones (Continuación)</vt:lpstr>
      <vt:lpstr>HOMOCEDASTICIDAD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CORRECTA ESPECIFICACION DEL MODELO</vt:lpstr>
      <vt:lpstr>Presentación de PowerPoint</vt:lpstr>
      <vt:lpstr>Presentación de PowerPoint</vt:lpstr>
      <vt:lpstr>Presentación de PowerPoint</vt:lpstr>
      <vt:lpstr>Presentación de PowerPoint</vt:lpstr>
      <vt:lpstr>Ejemplo: </vt:lpstr>
      <vt:lpstr>Ejemplo: continuación</vt:lpstr>
      <vt:lpstr>Otro ejemplo:  saving/income  Dum=1 after 1981</vt:lpstr>
      <vt:lpstr>Savings / income: continuación</vt:lpstr>
      <vt:lpstr>Savings / income: continuación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1: Modelo de regresión lineal clásico (ANOVA y ANCOVA)</dc:title>
  <dc:creator>Usuario</dc:creator>
  <cp:lastModifiedBy>Maestría en Estadística Aplicada</cp:lastModifiedBy>
  <cp:revision>35</cp:revision>
  <dcterms:modified xsi:type="dcterms:W3CDTF">2021-11-02T16:31:17Z</dcterms:modified>
</cp:coreProperties>
</file>