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83" r:id="rId4"/>
    <p:sldId id="284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F0F39D-5C06-8C14-715F-903D5DBD2CAF}" v="1978" dt="2021-03-25T17:53:45.685"/>
    <p1510:client id="{BA2CC440-01AF-7008-3871-A9AD0D17155E}" v="6135" dt="2021-04-12T12:53:22.650"/>
    <p1510:client id="{FE2C99CC-4F47-4449-BF91-4F995258DC82}" v="5078" dt="2021-03-23T16:32:23.4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Mhw2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Sebastiano </a:t>
            </a:r>
            <a:r>
              <a:rPr lang="en-US" dirty="0" err="1">
                <a:cs typeface="Calibri"/>
              </a:rPr>
              <a:t>Brischetto</a:t>
            </a:r>
            <a:r>
              <a:rPr lang="en-US" dirty="0">
                <a:cs typeface="Calibri"/>
              </a:rPr>
              <a:t> </a:t>
            </a:r>
            <a:endParaRPr lang="en-US" dirty="0" err="1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O46001573 </a:t>
            </a:r>
          </a:p>
          <a:p>
            <a:r>
              <a:rPr lang="en-US" dirty="0">
                <a:ea typeface="+mn-lt"/>
                <a:cs typeface="+mn-lt"/>
              </a:rPr>
              <a:t>12/04/2021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B7CD0-070A-46C9-80FD-24BBC25E7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858847"/>
          </a:xfrm>
        </p:spPr>
        <p:txBody>
          <a:bodyPr>
            <a:normAutofit/>
          </a:bodyPr>
          <a:lstStyle/>
          <a:p>
            <a:r>
              <a:rPr lang="en-US" sz="3600" dirty="0">
                <a:cs typeface="Calibri Light"/>
              </a:rPr>
              <a:t>JS (</a:t>
            </a:r>
            <a:r>
              <a:rPr lang="en-US" sz="3600" dirty="0" err="1">
                <a:cs typeface="Calibri Light"/>
              </a:rPr>
              <a:t>addpref</a:t>
            </a:r>
            <a:r>
              <a:rPr lang="en-US" sz="3600" dirty="0">
                <a:cs typeface="Calibri Light" panose="020F0302020204030204"/>
              </a:rPr>
              <a:t>)</a:t>
            </a:r>
          </a:p>
        </p:txBody>
      </p:sp>
      <p:sp>
        <p:nvSpPr>
          <p:cNvPr id="71" name="Rectangle 7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32C72CA-455F-41B6-9AC7-F868F0F7CC62}"/>
              </a:ext>
            </a:extLst>
          </p:cNvPr>
          <p:cNvSpPr txBox="1">
            <a:spLocks/>
          </p:cNvSpPr>
          <p:nvPr/>
        </p:nvSpPr>
        <p:spPr>
          <a:xfrm>
            <a:off x="476087" y="1487909"/>
            <a:ext cx="3782132" cy="505913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 err="1">
                <a:cs typeface="Calibri Light"/>
              </a:rPr>
              <a:t>Funzione</a:t>
            </a:r>
            <a:r>
              <a:rPr lang="en-US" sz="2600" dirty="0">
                <a:cs typeface="Calibri Light"/>
              </a:rPr>
              <a:t> per </a:t>
            </a:r>
            <a:r>
              <a:rPr lang="en-US" sz="2600" dirty="0" err="1">
                <a:cs typeface="Calibri Light"/>
              </a:rPr>
              <a:t>l'aggiunta</a:t>
            </a:r>
            <a:r>
              <a:rPr lang="en-US" sz="2600" dirty="0">
                <a:cs typeface="Calibri Light"/>
              </a:rPr>
              <a:t> di un </a:t>
            </a:r>
            <a:r>
              <a:rPr lang="en-US" sz="2600" dirty="0" err="1">
                <a:cs typeface="Calibri Light"/>
              </a:rPr>
              <a:t>corso</a:t>
            </a:r>
            <a:r>
              <a:rPr lang="en-US" sz="2600" dirty="0">
                <a:cs typeface="Calibri Light"/>
              </a:rPr>
              <a:t> a </a:t>
            </a:r>
            <a:r>
              <a:rPr lang="en-US" sz="2600" dirty="0" err="1">
                <a:cs typeface="Calibri Light"/>
              </a:rPr>
              <a:t>quelli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scelti</a:t>
            </a:r>
            <a:r>
              <a:rPr lang="en-US" sz="2600" dirty="0">
                <a:cs typeface="Calibri Light"/>
              </a:rPr>
              <a:t>.</a:t>
            </a:r>
          </a:p>
          <a:p>
            <a:r>
              <a:rPr lang="en-US" sz="2600" dirty="0" err="1">
                <a:cs typeface="Calibri Light"/>
              </a:rPr>
              <a:t>Chiama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update_preferred</a:t>
            </a:r>
            <a:r>
              <a:rPr lang="en-US" sz="2600" dirty="0">
                <a:cs typeface="Calibri Light"/>
              </a:rPr>
              <a:t> per </a:t>
            </a:r>
            <a:r>
              <a:rPr lang="en-US" sz="2600" dirty="0" err="1">
                <a:cs typeface="Calibri Light"/>
              </a:rPr>
              <a:t>aggiornare</a:t>
            </a:r>
            <a:r>
              <a:rPr lang="en-US" sz="2600" dirty="0">
                <a:cs typeface="Calibri Light"/>
              </a:rPr>
              <a:t> la </a:t>
            </a:r>
            <a:r>
              <a:rPr lang="en-US" sz="2600" dirty="0" err="1">
                <a:cs typeface="Calibri Light"/>
              </a:rPr>
              <a:t>lista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dei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corsi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già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scelti</a:t>
            </a:r>
            <a:r>
              <a:rPr lang="en-US" sz="2600" dirty="0">
                <a:cs typeface="Calibri Light"/>
              </a:rPr>
              <a:t> per poi fare un </a:t>
            </a:r>
            <a:r>
              <a:rPr lang="en-US" sz="2600" dirty="0" err="1">
                <a:cs typeface="Calibri Light"/>
              </a:rPr>
              <a:t>controllo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su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questa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lista</a:t>
            </a:r>
            <a:r>
              <a:rPr lang="en-US" sz="2600" dirty="0">
                <a:cs typeface="Calibri Light"/>
              </a:rPr>
              <a:t>.</a:t>
            </a:r>
          </a:p>
          <a:p>
            <a:r>
              <a:rPr lang="en-US" sz="2600" dirty="0">
                <a:cs typeface="Calibri Light"/>
              </a:rPr>
              <a:t>Se il </a:t>
            </a:r>
            <a:r>
              <a:rPr lang="en-US" sz="2600" dirty="0" err="1">
                <a:cs typeface="Calibri Light"/>
              </a:rPr>
              <a:t>corso</a:t>
            </a:r>
            <a:r>
              <a:rPr lang="en-US" sz="2600" dirty="0">
                <a:cs typeface="Calibri Light"/>
              </a:rPr>
              <a:t> è </a:t>
            </a:r>
            <a:r>
              <a:rPr lang="en-US" sz="2600" dirty="0" err="1">
                <a:cs typeface="Calibri Light"/>
              </a:rPr>
              <a:t>già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presente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si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utilizzera</a:t>
            </a:r>
            <a:r>
              <a:rPr lang="en-US" sz="2600" dirty="0">
                <a:cs typeface="Calibri Light"/>
              </a:rPr>
              <a:t> un alert per </a:t>
            </a:r>
            <a:r>
              <a:rPr lang="en-US" sz="2600" dirty="0" err="1">
                <a:cs typeface="Calibri Light"/>
              </a:rPr>
              <a:t>informare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l'utente</a:t>
            </a:r>
            <a:r>
              <a:rPr lang="en-US" sz="2600" dirty="0">
                <a:cs typeface="Calibri Light"/>
              </a:rPr>
              <a:t> di </a:t>
            </a:r>
            <a:r>
              <a:rPr lang="en-US" sz="2600" dirty="0" err="1">
                <a:cs typeface="Calibri Light"/>
              </a:rPr>
              <a:t>ciò</a:t>
            </a:r>
            <a:r>
              <a:rPr lang="en-US" sz="2600" dirty="0">
                <a:cs typeface="Calibri Light"/>
              </a:rPr>
              <a:t>.</a:t>
            </a:r>
          </a:p>
          <a:p>
            <a:r>
              <a:rPr lang="en-US" sz="2600" dirty="0">
                <a:cs typeface="Calibri Light"/>
              </a:rPr>
              <a:t>Se il </a:t>
            </a:r>
            <a:r>
              <a:rPr lang="en-US" sz="2600" dirty="0" err="1">
                <a:cs typeface="Calibri Light"/>
              </a:rPr>
              <a:t>corso</a:t>
            </a:r>
            <a:r>
              <a:rPr lang="en-US" sz="2600" dirty="0">
                <a:cs typeface="Calibri Light"/>
              </a:rPr>
              <a:t> non è </a:t>
            </a:r>
            <a:r>
              <a:rPr lang="en-US" sz="2600" dirty="0" err="1">
                <a:cs typeface="Calibri Light"/>
              </a:rPr>
              <a:t>presente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allora</a:t>
            </a:r>
            <a:r>
              <a:rPr lang="en-US" sz="2600" dirty="0">
                <a:cs typeface="Calibri Light"/>
              </a:rPr>
              <a:t> verra </a:t>
            </a:r>
            <a:r>
              <a:rPr lang="en-US" sz="2600" dirty="0" err="1">
                <a:cs typeface="Calibri Light"/>
              </a:rPr>
              <a:t>chiamata</a:t>
            </a:r>
            <a:r>
              <a:rPr lang="en-US" sz="2600" dirty="0">
                <a:cs typeface="Calibri Light"/>
              </a:rPr>
              <a:t> la </a:t>
            </a:r>
            <a:r>
              <a:rPr lang="en-US" sz="2600" dirty="0" err="1">
                <a:cs typeface="Calibri Light"/>
              </a:rPr>
              <a:t>funzione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create_course</a:t>
            </a:r>
            <a:r>
              <a:rPr lang="en-US" sz="2600" dirty="0">
                <a:cs typeface="Calibri Light"/>
              </a:rPr>
              <a:t> a cui </a:t>
            </a:r>
            <a:r>
              <a:rPr lang="en-US" sz="2600" dirty="0" err="1">
                <a:cs typeface="Calibri Light"/>
              </a:rPr>
              <a:t>veranno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passati</a:t>
            </a:r>
            <a:r>
              <a:rPr lang="en-US" sz="2600" dirty="0">
                <a:cs typeface="Calibri Light"/>
              </a:rPr>
              <a:t> I </a:t>
            </a:r>
            <a:r>
              <a:rPr lang="en-US" sz="2600" dirty="0" err="1">
                <a:cs typeface="Calibri Light"/>
              </a:rPr>
              <a:t>dati</a:t>
            </a:r>
            <a:r>
              <a:rPr lang="en-US" sz="2600" dirty="0">
                <a:cs typeface="Calibri Light"/>
              </a:rPr>
              <a:t> del </a:t>
            </a:r>
            <a:r>
              <a:rPr lang="en-US" sz="2600" dirty="0" err="1">
                <a:cs typeface="Calibri Light"/>
              </a:rPr>
              <a:t>corso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scelto</a:t>
            </a:r>
            <a:r>
              <a:rPr lang="en-US" sz="2600" dirty="0">
                <a:cs typeface="Calibri Light"/>
              </a:rPr>
              <a:t> e poi il nuovo div </a:t>
            </a:r>
            <a:r>
              <a:rPr lang="en-US" sz="2600" dirty="0" err="1">
                <a:cs typeface="Calibri Light"/>
              </a:rPr>
              <a:t>verrà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spostato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nella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sezione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dei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corsi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scelti</a:t>
            </a:r>
            <a:r>
              <a:rPr lang="en-US" sz="2600" dirty="0">
                <a:cs typeface="Calibri Light"/>
              </a:rPr>
              <a:t>.</a:t>
            </a:r>
          </a:p>
        </p:txBody>
      </p:sp>
      <p:pic>
        <p:nvPicPr>
          <p:cNvPr id="4" name="Picture 5" descr="Text&#10;&#10;Description automatically generated">
            <a:extLst>
              <a:ext uri="{FF2B5EF4-FFF2-40B4-BE49-F238E27FC236}">
                <a16:creationId xmlns:a16="http://schemas.microsoft.com/office/drawing/2014/main" id="{A514A8B6-7567-4410-94AC-F71EB55F4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985" y="1797473"/>
            <a:ext cx="6581078" cy="336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509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B7CD0-070A-46C9-80FD-24BBC25E7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858847"/>
          </a:xfrm>
        </p:spPr>
        <p:txBody>
          <a:bodyPr>
            <a:normAutofit/>
          </a:bodyPr>
          <a:lstStyle/>
          <a:p>
            <a:r>
              <a:rPr lang="en-US" sz="3600" dirty="0">
                <a:cs typeface="Calibri Light"/>
              </a:rPr>
              <a:t>JS (</a:t>
            </a:r>
            <a:r>
              <a:rPr lang="en-US" sz="3600" dirty="0" err="1">
                <a:cs typeface="Calibri Light" panose="020F0302020204030204"/>
              </a:rPr>
              <a:t>removepref</a:t>
            </a:r>
            <a:r>
              <a:rPr lang="en-US" sz="3600" dirty="0">
                <a:cs typeface="Calibri Light" panose="020F0302020204030204"/>
              </a:rPr>
              <a:t>)</a:t>
            </a:r>
          </a:p>
        </p:txBody>
      </p:sp>
      <p:sp>
        <p:nvSpPr>
          <p:cNvPr id="71" name="Rectangle 7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32C72CA-455F-41B6-9AC7-F868F0F7CC62}"/>
              </a:ext>
            </a:extLst>
          </p:cNvPr>
          <p:cNvSpPr txBox="1">
            <a:spLocks/>
          </p:cNvSpPr>
          <p:nvPr/>
        </p:nvSpPr>
        <p:spPr>
          <a:xfrm>
            <a:off x="476087" y="1487909"/>
            <a:ext cx="3782132" cy="50591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 err="1">
                <a:cs typeface="Calibri Light"/>
              </a:rPr>
              <a:t>Funzione</a:t>
            </a:r>
            <a:r>
              <a:rPr lang="en-US" sz="2600" dirty="0">
                <a:cs typeface="Calibri Light"/>
              </a:rPr>
              <a:t> per la </a:t>
            </a:r>
            <a:r>
              <a:rPr lang="en-US" sz="2600" dirty="0" err="1">
                <a:cs typeface="Calibri Light"/>
              </a:rPr>
              <a:t>rimozione</a:t>
            </a:r>
            <a:r>
              <a:rPr lang="en-US" sz="2600" dirty="0">
                <a:cs typeface="Calibri Light"/>
              </a:rPr>
              <a:t> di un </a:t>
            </a:r>
            <a:r>
              <a:rPr lang="en-US" sz="2600" dirty="0" err="1">
                <a:cs typeface="Calibri Light"/>
              </a:rPr>
              <a:t>corso</a:t>
            </a:r>
            <a:r>
              <a:rPr lang="en-US" sz="2600" dirty="0">
                <a:cs typeface="Calibri Light"/>
              </a:rPr>
              <a:t> da </a:t>
            </a:r>
            <a:r>
              <a:rPr lang="en-US" sz="2600" dirty="0" err="1">
                <a:cs typeface="Calibri Light"/>
              </a:rPr>
              <a:t>quelli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scelti</a:t>
            </a:r>
            <a:r>
              <a:rPr lang="en-US" sz="2600" dirty="0">
                <a:cs typeface="Calibri Light"/>
              </a:rPr>
              <a:t>.</a:t>
            </a:r>
          </a:p>
          <a:p>
            <a:r>
              <a:rPr lang="en-US" sz="2600" dirty="0" err="1">
                <a:cs typeface="Calibri Light"/>
              </a:rPr>
              <a:t>Rimuove</a:t>
            </a:r>
            <a:r>
              <a:rPr lang="en-US" sz="2600" dirty="0">
                <a:cs typeface="Calibri Light"/>
              </a:rPr>
              <a:t> il </a:t>
            </a:r>
            <a:r>
              <a:rPr lang="en-US" sz="2600" dirty="0" err="1">
                <a:cs typeface="Calibri Light"/>
              </a:rPr>
              <a:t>corso</a:t>
            </a:r>
            <a:r>
              <a:rPr lang="en-US" sz="2600" dirty="0">
                <a:cs typeface="Calibri Light"/>
              </a:rPr>
              <a:t> e poi fa un </a:t>
            </a:r>
            <a:r>
              <a:rPr lang="en-US" sz="2600" dirty="0" err="1">
                <a:cs typeface="Calibri Light"/>
              </a:rPr>
              <a:t>controllo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sul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numero</a:t>
            </a:r>
            <a:r>
              <a:rPr lang="en-US" sz="2600" dirty="0">
                <a:cs typeface="Calibri Light"/>
              </a:rPr>
              <a:t> di </a:t>
            </a:r>
            <a:r>
              <a:rPr lang="en-US" sz="2600" dirty="0" err="1">
                <a:cs typeface="Calibri Light"/>
              </a:rPr>
              <a:t>corsi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rimasti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nella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lista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dei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corsi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scelti</a:t>
            </a:r>
            <a:r>
              <a:rPr lang="en-US" sz="2600" dirty="0">
                <a:cs typeface="Calibri Light"/>
              </a:rPr>
              <a:t>.</a:t>
            </a:r>
          </a:p>
          <a:p>
            <a:r>
              <a:rPr lang="en-US" sz="2600" dirty="0">
                <a:cs typeface="Calibri Light"/>
              </a:rPr>
              <a:t>Se il </a:t>
            </a:r>
            <a:r>
              <a:rPr lang="en-US" sz="2600" dirty="0" err="1">
                <a:cs typeface="Calibri Light"/>
              </a:rPr>
              <a:t>numero</a:t>
            </a:r>
            <a:r>
              <a:rPr lang="en-US" sz="2600" dirty="0">
                <a:cs typeface="Calibri Light"/>
              </a:rPr>
              <a:t> di </a:t>
            </a:r>
            <a:r>
              <a:rPr lang="en-US" sz="2600" dirty="0" err="1">
                <a:cs typeface="Calibri Light"/>
              </a:rPr>
              <a:t>corsi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rimasti</a:t>
            </a:r>
            <a:r>
              <a:rPr lang="en-US" sz="2600" dirty="0">
                <a:cs typeface="Calibri Light"/>
              </a:rPr>
              <a:t> è </a:t>
            </a:r>
            <a:r>
              <a:rPr lang="en-US" sz="2600" dirty="0" err="1">
                <a:cs typeface="Calibri Light"/>
              </a:rPr>
              <a:t>uguale</a:t>
            </a:r>
            <a:r>
              <a:rPr lang="en-US" sz="2600" dirty="0">
                <a:cs typeface="Calibri Light"/>
              </a:rPr>
              <a:t> a 0 </a:t>
            </a:r>
            <a:r>
              <a:rPr lang="en-US" sz="2600" dirty="0" err="1">
                <a:cs typeface="Calibri Light"/>
              </a:rPr>
              <a:t>allora</a:t>
            </a:r>
            <a:r>
              <a:rPr lang="en-US" sz="2600" dirty="0">
                <a:cs typeface="Calibri Light"/>
              </a:rPr>
              <a:t> la </a:t>
            </a:r>
            <a:r>
              <a:rPr lang="en-US" sz="2600" dirty="0" err="1">
                <a:cs typeface="Calibri Light"/>
              </a:rPr>
              <a:t>lista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dei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corsi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scelti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verrà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nascosta</a:t>
            </a:r>
            <a:r>
              <a:rPr lang="en-US" sz="2600" dirty="0">
                <a:cs typeface="Calibri Light"/>
              </a:rPr>
              <a:t>.</a:t>
            </a:r>
          </a:p>
        </p:txBody>
      </p:sp>
      <p:pic>
        <p:nvPicPr>
          <p:cNvPr id="3" name="Picture 5" descr="Text&#10;&#10;Description automatically generated">
            <a:extLst>
              <a:ext uri="{FF2B5EF4-FFF2-40B4-BE49-F238E27FC236}">
                <a16:creationId xmlns:a16="http://schemas.microsoft.com/office/drawing/2014/main" id="{1EF4EBD1-695A-487A-92AC-B35285688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985" y="2445616"/>
            <a:ext cx="6581078" cy="195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057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B7CD0-070A-46C9-80FD-24BBC25E7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85884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000" dirty="0">
                <a:cs typeface="Calibri Light"/>
              </a:rPr>
              <a:t>JS (</a:t>
            </a:r>
            <a:r>
              <a:rPr lang="en-US" sz="3000" dirty="0" err="1">
                <a:cs typeface="Calibri Light" panose="020F0302020204030204"/>
              </a:rPr>
              <a:t>update_preferred</a:t>
            </a:r>
            <a:r>
              <a:rPr lang="en-US" sz="3000" dirty="0">
                <a:cs typeface="Calibri Light"/>
              </a:rPr>
              <a:t>)</a:t>
            </a:r>
          </a:p>
        </p:txBody>
      </p:sp>
      <p:sp>
        <p:nvSpPr>
          <p:cNvPr id="71" name="Rectangle 7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32C72CA-455F-41B6-9AC7-F868F0F7CC62}"/>
              </a:ext>
            </a:extLst>
          </p:cNvPr>
          <p:cNvSpPr txBox="1">
            <a:spLocks/>
          </p:cNvSpPr>
          <p:nvPr/>
        </p:nvSpPr>
        <p:spPr>
          <a:xfrm>
            <a:off x="476087" y="1487909"/>
            <a:ext cx="3782132" cy="50591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 err="1">
                <a:cs typeface="Calibri Light"/>
              </a:rPr>
              <a:t>Funzione</a:t>
            </a:r>
            <a:r>
              <a:rPr lang="en-US" sz="2600" dirty="0">
                <a:cs typeface="Calibri Light"/>
              </a:rPr>
              <a:t> per </a:t>
            </a:r>
            <a:r>
              <a:rPr lang="en-US" sz="2600" dirty="0" err="1">
                <a:cs typeface="Calibri Light"/>
              </a:rPr>
              <a:t>l'aggiornamento</a:t>
            </a:r>
            <a:r>
              <a:rPr lang="en-US" sz="2600" dirty="0">
                <a:cs typeface="Calibri Light"/>
              </a:rPr>
              <a:t> </a:t>
            </a:r>
            <a:r>
              <a:rPr lang="en-US" sz="2600" dirty="0" err="1">
                <a:cs typeface="Calibri Light"/>
              </a:rPr>
              <a:t>della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lista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preferiti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che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conterrà</a:t>
            </a:r>
            <a:r>
              <a:rPr lang="en-US" sz="2600" dirty="0">
                <a:cs typeface="Calibri Light"/>
              </a:rPr>
              <a:t> tutti I </a:t>
            </a:r>
            <a:r>
              <a:rPr lang="en-US" sz="2600" dirty="0" err="1">
                <a:cs typeface="Calibri Light"/>
              </a:rPr>
              <a:t>nomi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dei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corsi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aggiunti</a:t>
            </a:r>
            <a:r>
              <a:rPr lang="en-US" sz="2600" dirty="0">
                <a:cs typeface="Calibri Light"/>
              </a:rPr>
              <a:t>.</a:t>
            </a:r>
          </a:p>
        </p:txBody>
      </p:sp>
      <p:pic>
        <p:nvPicPr>
          <p:cNvPr id="4" name="Picture 5" descr="Text&#10;&#10;Description automatically generated">
            <a:extLst>
              <a:ext uri="{FF2B5EF4-FFF2-40B4-BE49-F238E27FC236}">
                <a16:creationId xmlns:a16="http://schemas.microsoft.com/office/drawing/2014/main" id="{3B38FAE1-619B-49BD-984D-3D803F067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985" y="2607730"/>
            <a:ext cx="6581078" cy="165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732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B7CD0-070A-46C9-80FD-24BBC25E7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85884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000" dirty="0">
                <a:cs typeface="Calibri Light"/>
              </a:rPr>
              <a:t>JS (find)</a:t>
            </a:r>
          </a:p>
        </p:txBody>
      </p:sp>
      <p:sp>
        <p:nvSpPr>
          <p:cNvPr id="71" name="Rectangle 7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32C72CA-455F-41B6-9AC7-F868F0F7CC62}"/>
              </a:ext>
            </a:extLst>
          </p:cNvPr>
          <p:cNvSpPr txBox="1">
            <a:spLocks/>
          </p:cNvSpPr>
          <p:nvPr/>
        </p:nvSpPr>
        <p:spPr>
          <a:xfrm>
            <a:off x="476087" y="1487909"/>
            <a:ext cx="3782132" cy="50591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 err="1">
                <a:cs typeface="Calibri Light"/>
              </a:rPr>
              <a:t>Funzione</a:t>
            </a:r>
            <a:r>
              <a:rPr lang="en-US" sz="2600" dirty="0">
                <a:cs typeface="Calibri Light"/>
              </a:rPr>
              <a:t> per la </a:t>
            </a:r>
            <a:r>
              <a:rPr lang="en-US" sz="2600" dirty="0" err="1">
                <a:cs typeface="Calibri Light"/>
              </a:rPr>
              <a:t>ricerca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nelle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singole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sezioni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dei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contenuti</a:t>
            </a:r>
            <a:r>
              <a:rPr lang="en-US" sz="2600" dirty="0">
                <a:cs typeface="Calibri Light"/>
              </a:rPr>
              <a:t> (fitness/</a:t>
            </a:r>
            <a:r>
              <a:rPr lang="en-US" sz="2600" dirty="0" err="1">
                <a:cs typeface="Calibri Light"/>
              </a:rPr>
              <a:t>nuoto</a:t>
            </a:r>
            <a:r>
              <a:rPr lang="en-US" sz="2600" dirty="0">
                <a:cs typeface="Calibri Light"/>
              </a:rPr>
              <a:t>/</a:t>
            </a:r>
            <a:r>
              <a:rPr lang="en-US" sz="2600" dirty="0" err="1">
                <a:cs typeface="Calibri Light"/>
              </a:rPr>
              <a:t>benessere</a:t>
            </a:r>
            <a:r>
              <a:rPr lang="en-US" sz="2600" dirty="0">
                <a:cs typeface="Calibri Light"/>
              </a:rPr>
              <a:t>/</a:t>
            </a:r>
            <a:r>
              <a:rPr lang="en-US" sz="2600" dirty="0" err="1">
                <a:cs typeface="Calibri Light"/>
              </a:rPr>
              <a:t>artimarziali</a:t>
            </a:r>
            <a:r>
              <a:rPr lang="en-US" sz="2600" dirty="0">
                <a:cs typeface="Calibri Light"/>
              </a:rPr>
              <a:t>).</a:t>
            </a:r>
          </a:p>
          <a:p>
            <a:r>
              <a:rPr lang="en-US" sz="2600" dirty="0" err="1">
                <a:cs typeface="Calibri Light"/>
              </a:rPr>
              <a:t>Scorre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fra</a:t>
            </a:r>
            <a:r>
              <a:rPr lang="en-US" sz="2600" dirty="0">
                <a:cs typeface="Calibri Light"/>
              </a:rPr>
              <a:t> I </a:t>
            </a:r>
            <a:r>
              <a:rPr lang="en-US" sz="2600" dirty="0" err="1">
                <a:cs typeface="Calibri Light"/>
              </a:rPr>
              <a:t>nomi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dei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corsi</a:t>
            </a:r>
            <a:r>
              <a:rPr lang="en-US" sz="2600" dirty="0">
                <a:cs typeface="Calibri Light"/>
              </a:rPr>
              <a:t> </a:t>
            </a:r>
            <a:r>
              <a:rPr lang="en-US" sz="2600" dirty="0" err="1">
                <a:cs typeface="Calibri Light"/>
              </a:rPr>
              <a:t>presenti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nella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sezione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scelta</a:t>
            </a:r>
            <a:r>
              <a:rPr lang="en-US" sz="2600" dirty="0">
                <a:cs typeface="Calibri Light"/>
              </a:rPr>
              <a:t> e se il </a:t>
            </a:r>
            <a:r>
              <a:rPr lang="en-US" sz="2600" dirty="0" err="1">
                <a:cs typeface="Calibri Light"/>
              </a:rPr>
              <a:t>nome</a:t>
            </a:r>
            <a:r>
              <a:rPr lang="en-US" sz="2600" dirty="0">
                <a:cs typeface="Calibri Light"/>
              </a:rPr>
              <a:t> del </a:t>
            </a:r>
            <a:r>
              <a:rPr lang="en-US" sz="2600" dirty="0" err="1">
                <a:cs typeface="Calibri Light"/>
              </a:rPr>
              <a:t>corso</a:t>
            </a:r>
            <a:r>
              <a:rPr lang="en-US" sz="2600" dirty="0">
                <a:cs typeface="Calibri Light"/>
              </a:rPr>
              <a:t> di </a:t>
            </a:r>
            <a:r>
              <a:rPr lang="en-US" sz="2600" dirty="0" err="1">
                <a:cs typeface="Calibri Light"/>
              </a:rPr>
              <a:t>posizione</a:t>
            </a:r>
            <a:r>
              <a:rPr lang="en-US" sz="2600" dirty="0">
                <a:cs typeface="Calibri Light"/>
              </a:rPr>
              <a:t> [I] </a:t>
            </a:r>
            <a:r>
              <a:rPr lang="en-US" sz="2600" dirty="0" err="1">
                <a:cs typeface="Calibri Light"/>
              </a:rPr>
              <a:t>contiene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ciò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che</a:t>
            </a:r>
            <a:r>
              <a:rPr lang="en-US" sz="2600" dirty="0">
                <a:cs typeface="Calibri Light"/>
              </a:rPr>
              <a:t> è </a:t>
            </a:r>
            <a:r>
              <a:rPr lang="en-US" sz="2600" dirty="0" err="1">
                <a:cs typeface="Calibri Light"/>
              </a:rPr>
              <a:t>scritto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nell'input</a:t>
            </a:r>
            <a:r>
              <a:rPr lang="en-US" sz="2600" dirty="0">
                <a:cs typeface="Calibri Light"/>
              </a:rPr>
              <a:t> lo </a:t>
            </a:r>
            <a:r>
              <a:rPr lang="en-US" sz="2600" dirty="0" err="1">
                <a:cs typeface="Calibri Light"/>
              </a:rPr>
              <a:t>mostra</a:t>
            </a:r>
            <a:r>
              <a:rPr lang="en-US" sz="2600" dirty="0">
                <a:cs typeface="Calibri Light"/>
              </a:rPr>
              <a:t>, </a:t>
            </a:r>
            <a:r>
              <a:rPr lang="en-US" sz="2600" dirty="0" err="1">
                <a:cs typeface="Calibri Light"/>
              </a:rPr>
              <a:t>sennò</a:t>
            </a:r>
            <a:r>
              <a:rPr lang="en-US" sz="2600" dirty="0">
                <a:cs typeface="Calibri Light"/>
              </a:rPr>
              <a:t> lo </a:t>
            </a:r>
            <a:r>
              <a:rPr lang="en-US" sz="2600" dirty="0" err="1">
                <a:cs typeface="Calibri Light"/>
              </a:rPr>
              <a:t>nasconde</a:t>
            </a:r>
            <a:r>
              <a:rPr lang="en-US" sz="2600" dirty="0">
                <a:cs typeface="Calibri Light"/>
              </a:rPr>
              <a:t>.</a:t>
            </a:r>
          </a:p>
        </p:txBody>
      </p:sp>
      <p:pic>
        <p:nvPicPr>
          <p:cNvPr id="3" name="Picture 5" descr="Text&#10;&#10;Description automatically generated">
            <a:extLst>
              <a:ext uri="{FF2B5EF4-FFF2-40B4-BE49-F238E27FC236}">
                <a16:creationId xmlns:a16="http://schemas.microsoft.com/office/drawing/2014/main" id="{DF7BF71C-5092-4DB0-B730-A2092868E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985" y="2170403"/>
            <a:ext cx="6581078" cy="268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666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B7CD0-070A-46C9-80FD-24BBC25E7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85884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000" dirty="0">
                <a:cs typeface="Calibri Light"/>
              </a:rPr>
              <a:t>JS (find)</a:t>
            </a:r>
          </a:p>
        </p:txBody>
      </p:sp>
      <p:sp>
        <p:nvSpPr>
          <p:cNvPr id="71" name="Rectangle 7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32C72CA-455F-41B6-9AC7-F868F0F7CC62}"/>
              </a:ext>
            </a:extLst>
          </p:cNvPr>
          <p:cNvSpPr txBox="1">
            <a:spLocks/>
          </p:cNvSpPr>
          <p:nvPr/>
        </p:nvSpPr>
        <p:spPr>
          <a:xfrm>
            <a:off x="476087" y="1487909"/>
            <a:ext cx="3782132" cy="50591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 err="1">
                <a:cs typeface="Calibri Light"/>
              </a:rPr>
              <a:t>Funzione</a:t>
            </a:r>
            <a:r>
              <a:rPr lang="en-US" sz="2600" dirty="0">
                <a:cs typeface="Calibri Light"/>
              </a:rPr>
              <a:t> per la </a:t>
            </a:r>
            <a:r>
              <a:rPr lang="en-US" sz="2600" dirty="0" err="1">
                <a:cs typeface="Calibri Light"/>
              </a:rPr>
              <a:t>ricerca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nelle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singole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sezioni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dei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contenuti</a:t>
            </a:r>
            <a:r>
              <a:rPr lang="en-US" sz="2600" dirty="0">
                <a:cs typeface="Calibri Light"/>
              </a:rPr>
              <a:t> (fitness/</a:t>
            </a:r>
            <a:r>
              <a:rPr lang="en-US" sz="2600" dirty="0" err="1">
                <a:cs typeface="Calibri Light"/>
              </a:rPr>
              <a:t>nuoto</a:t>
            </a:r>
            <a:r>
              <a:rPr lang="en-US" sz="2600" dirty="0">
                <a:cs typeface="Calibri Light"/>
              </a:rPr>
              <a:t>/</a:t>
            </a:r>
            <a:r>
              <a:rPr lang="en-US" sz="2600" dirty="0" err="1">
                <a:cs typeface="Calibri Light"/>
              </a:rPr>
              <a:t>benessere</a:t>
            </a:r>
            <a:r>
              <a:rPr lang="en-US" sz="2600" dirty="0">
                <a:cs typeface="Calibri Light"/>
              </a:rPr>
              <a:t>/</a:t>
            </a:r>
            <a:r>
              <a:rPr lang="en-US" sz="2600" dirty="0" err="1">
                <a:cs typeface="Calibri Light"/>
              </a:rPr>
              <a:t>artimarziali</a:t>
            </a:r>
            <a:r>
              <a:rPr lang="en-US" sz="2600" dirty="0">
                <a:cs typeface="Calibri Light"/>
              </a:rPr>
              <a:t>).</a:t>
            </a:r>
          </a:p>
          <a:p>
            <a:r>
              <a:rPr lang="en-US" sz="2600" dirty="0" err="1">
                <a:cs typeface="Calibri Light"/>
              </a:rPr>
              <a:t>Scorre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fra</a:t>
            </a:r>
            <a:r>
              <a:rPr lang="en-US" sz="2600" dirty="0">
                <a:cs typeface="Calibri Light"/>
              </a:rPr>
              <a:t> I </a:t>
            </a:r>
            <a:r>
              <a:rPr lang="en-US" sz="2600" dirty="0" err="1">
                <a:cs typeface="Calibri Light"/>
              </a:rPr>
              <a:t>nomi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dei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corsi</a:t>
            </a:r>
            <a:r>
              <a:rPr lang="en-US" sz="2600" dirty="0">
                <a:cs typeface="Calibri Light"/>
              </a:rPr>
              <a:t> </a:t>
            </a:r>
            <a:r>
              <a:rPr lang="en-US" sz="2600" dirty="0" err="1">
                <a:cs typeface="Calibri Light"/>
              </a:rPr>
              <a:t>presenti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nella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sezione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scelta</a:t>
            </a:r>
            <a:r>
              <a:rPr lang="en-US" sz="2600" dirty="0">
                <a:cs typeface="Calibri Light"/>
              </a:rPr>
              <a:t> e se il </a:t>
            </a:r>
            <a:r>
              <a:rPr lang="en-US" sz="2600" dirty="0" err="1">
                <a:cs typeface="Calibri Light"/>
              </a:rPr>
              <a:t>nome</a:t>
            </a:r>
            <a:r>
              <a:rPr lang="en-US" sz="2600" dirty="0">
                <a:cs typeface="Calibri Light"/>
              </a:rPr>
              <a:t> del </a:t>
            </a:r>
            <a:r>
              <a:rPr lang="en-US" sz="2600" dirty="0" err="1">
                <a:cs typeface="Calibri Light"/>
              </a:rPr>
              <a:t>corso</a:t>
            </a:r>
            <a:r>
              <a:rPr lang="en-US" sz="2600" dirty="0">
                <a:cs typeface="Calibri Light"/>
              </a:rPr>
              <a:t> di </a:t>
            </a:r>
            <a:r>
              <a:rPr lang="en-US" sz="2600" dirty="0" err="1">
                <a:cs typeface="Calibri Light"/>
              </a:rPr>
              <a:t>posizione</a:t>
            </a:r>
            <a:r>
              <a:rPr lang="en-US" sz="2600" dirty="0">
                <a:cs typeface="Calibri Light"/>
              </a:rPr>
              <a:t> [I] </a:t>
            </a:r>
            <a:r>
              <a:rPr lang="en-US" sz="2600" dirty="0" err="1">
                <a:cs typeface="Calibri Light"/>
              </a:rPr>
              <a:t>contiene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ciò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che</a:t>
            </a:r>
            <a:r>
              <a:rPr lang="en-US" sz="2600" dirty="0">
                <a:cs typeface="Calibri Light"/>
              </a:rPr>
              <a:t> è </a:t>
            </a:r>
            <a:r>
              <a:rPr lang="en-US" sz="2600" dirty="0" err="1">
                <a:cs typeface="Calibri Light"/>
              </a:rPr>
              <a:t>scritto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nell'input</a:t>
            </a:r>
            <a:r>
              <a:rPr lang="en-US" sz="2600" dirty="0">
                <a:cs typeface="Calibri Light"/>
              </a:rPr>
              <a:t> lo </a:t>
            </a:r>
            <a:r>
              <a:rPr lang="en-US" sz="2600" dirty="0" err="1">
                <a:cs typeface="Calibri Light"/>
              </a:rPr>
              <a:t>mostra</a:t>
            </a:r>
            <a:r>
              <a:rPr lang="en-US" sz="2600" dirty="0">
                <a:cs typeface="Calibri Light"/>
              </a:rPr>
              <a:t>, </a:t>
            </a:r>
            <a:r>
              <a:rPr lang="en-US" sz="2600" dirty="0" err="1">
                <a:cs typeface="Calibri Light"/>
              </a:rPr>
              <a:t>sennò</a:t>
            </a:r>
            <a:r>
              <a:rPr lang="en-US" sz="2600" dirty="0">
                <a:cs typeface="Calibri Light"/>
              </a:rPr>
              <a:t> lo </a:t>
            </a:r>
            <a:r>
              <a:rPr lang="en-US" sz="2600" dirty="0" err="1">
                <a:cs typeface="Calibri Light"/>
              </a:rPr>
              <a:t>nasconde</a:t>
            </a:r>
            <a:r>
              <a:rPr lang="en-US" sz="2600" dirty="0">
                <a:cs typeface="Calibri Light"/>
              </a:rPr>
              <a:t>.</a:t>
            </a:r>
          </a:p>
        </p:txBody>
      </p:sp>
      <p:pic>
        <p:nvPicPr>
          <p:cNvPr id="3" name="Picture 5" descr="Text&#10;&#10;Description automatically generated">
            <a:extLst>
              <a:ext uri="{FF2B5EF4-FFF2-40B4-BE49-F238E27FC236}">
                <a16:creationId xmlns:a16="http://schemas.microsoft.com/office/drawing/2014/main" id="{DF7BF71C-5092-4DB0-B730-A2092868E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985" y="2170403"/>
            <a:ext cx="6581078" cy="268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246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B7CD0-070A-46C9-80FD-24BBC25E7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85884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000" dirty="0">
                <a:cs typeface="Calibri Light"/>
              </a:rPr>
              <a:t>JS (</a:t>
            </a:r>
            <a:r>
              <a:rPr lang="en-US" sz="3000" dirty="0" err="1">
                <a:cs typeface="Calibri Light"/>
              </a:rPr>
              <a:t>find_all</a:t>
            </a:r>
            <a:r>
              <a:rPr lang="en-US" sz="3000" dirty="0">
                <a:cs typeface="Calibri Light"/>
              </a:rPr>
              <a:t>)</a:t>
            </a:r>
          </a:p>
        </p:txBody>
      </p:sp>
      <p:sp>
        <p:nvSpPr>
          <p:cNvPr id="71" name="Rectangle 7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32C72CA-455F-41B6-9AC7-F868F0F7CC62}"/>
              </a:ext>
            </a:extLst>
          </p:cNvPr>
          <p:cNvSpPr txBox="1">
            <a:spLocks/>
          </p:cNvSpPr>
          <p:nvPr/>
        </p:nvSpPr>
        <p:spPr>
          <a:xfrm>
            <a:off x="476087" y="1487909"/>
            <a:ext cx="3782132" cy="50591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 err="1">
                <a:cs typeface="Calibri Light"/>
              </a:rPr>
              <a:t>Funzione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che</a:t>
            </a:r>
            <a:r>
              <a:rPr lang="en-US" sz="2600" dirty="0">
                <a:cs typeface="Calibri Light"/>
              </a:rPr>
              <a:t> </a:t>
            </a:r>
            <a:r>
              <a:rPr lang="en-US" sz="2600" dirty="0" err="1">
                <a:cs typeface="Calibri Light"/>
              </a:rPr>
              <a:t>chiama</a:t>
            </a:r>
            <a:r>
              <a:rPr lang="en-US" sz="2600" dirty="0">
                <a:cs typeface="Calibri Light"/>
              </a:rPr>
              <a:t> la </a:t>
            </a:r>
            <a:r>
              <a:rPr lang="en-US" sz="2600" dirty="0" err="1">
                <a:cs typeface="Calibri Light"/>
              </a:rPr>
              <a:t>funzione</a:t>
            </a:r>
            <a:r>
              <a:rPr lang="en-US" sz="2600" dirty="0">
                <a:cs typeface="Calibri Light"/>
              </a:rPr>
              <a:t> find() per </a:t>
            </a:r>
            <a:r>
              <a:rPr lang="en-US" sz="2600" dirty="0" err="1">
                <a:cs typeface="Calibri Light"/>
              </a:rPr>
              <a:t>ogni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tipo</a:t>
            </a:r>
            <a:r>
              <a:rPr lang="en-US" sz="2600" dirty="0">
                <a:cs typeface="Calibri Light"/>
              </a:rPr>
              <a:t> di </a:t>
            </a:r>
            <a:r>
              <a:rPr lang="en-US" sz="2600" dirty="0" err="1">
                <a:cs typeface="Calibri Light"/>
              </a:rPr>
              <a:t>corso</a:t>
            </a:r>
            <a:r>
              <a:rPr lang="en-US" sz="2600" dirty="0">
                <a:cs typeface="Calibri Light"/>
              </a:rPr>
              <a:t>.</a:t>
            </a:r>
          </a:p>
        </p:txBody>
      </p:sp>
      <p:pic>
        <p:nvPicPr>
          <p:cNvPr id="4" name="Picture 5" descr="Text&#10;&#10;Description automatically generated">
            <a:extLst>
              <a:ext uri="{FF2B5EF4-FFF2-40B4-BE49-F238E27FC236}">
                <a16:creationId xmlns:a16="http://schemas.microsoft.com/office/drawing/2014/main" id="{338DACF1-6170-4E0C-AC09-6DBC6CD3D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107" y="2642693"/>
            <a:ext cx="6627541" cy="156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73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7A300-3A8C-493A-83F6-83E7513A2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Descrizione</a:t>
            </a:r>
            <a:r>
              <a:rPr lang="en-US" dirty="0">
                <a:cs typeface="Calibri Light"/>
              </a:rPr>
              <a:t>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AB8CE-AEE9-4CCA-8D0E-8FDC1B458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cs typeface="Calibri" panose="020F0502020204030204"/>
              </a:rPr>
              <a:t>Creazione</a:t>
            </a:r>
            <a:r>
              <a:rPr lang="en-US" dirty="0">
                <a:cs typeface="Calibri" panose="020F0502020204030204"/>
              </a:rPr>
              <a:t> di una </a:t>
            </a:r>
            <a:r>
              <a:rPr lang="en-US" dirty="0" err="1">
                <a:cs typeface="Calibri" panose="020F0502020204030204"/>
              </a:rPr>
              <a:t>pagina</a:t>
            </a:r>
            <a:r>
              <a:rPr lang="en-US" dirty="0">
                <a:cs typeface="Calibri" panose="020F0502020204030204"/>
              </a:rPr>
              <a:t> per la </a:t>
            </a:r>
            <a:r>
              <a:rPr lang="en-US" dirty="0" err="1">
                <a:cs typeface="Calibri" panose="020F0502020204030204"/>
              </a:rPr>
              <a:t>selezione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dei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corsi</a:t>
            </a:r>
            <a:r>
              <a:rPr lang="en-US" dirty="0">
                <a:cs typeface="Calibri" panose="020F0502020204030204"/>
              </a:rPr>
              <a:t> del proprio </a:t>
            </a:r>
            <a:r>
              <a:rPr lang="en-US" dirty="0" err="1">
                <a:cs typeface="Calibri" panose="020F0502020204030204"/>
              </a:rPr>
              <a:t>abbonamento</a:t>
            </a:r>
            <a:r>
              <a:rPr lang="en-US" dirty="0">
                <a:cs typeface="Calibri" panose="020F0502020204030204"/>
              </a:rPr>
              <a:t>.</a:t>
            </a:r>
            <a:endParaRPr lang="en-US" dirty="0" err="1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La </a:t>
            </a:r>
            <a:r>
              <a:rPr lang="en-US" dirty="0" err="1">
                <a:cs typeface="Calibri" panose="020F0502020204030204"/>
              </a:rPr>
              <a:t>pagina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dovrà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avere</a:t>
            </a:r>
            <a:r>
              <a:rPr lang="en-US" dirty="0">
                <a:cs typeface="Calibri" panose="020F0502020204030204"/>
              </a:rPr>
              <a:t>:</a:t>
            </a:r>
          </a:p>
          <a:p>
            <a:pPr marL="457200" indent="-457200"/>
            <a:r>
              <a:rPr lang="en-US" dirty="0">
                <a:cs typeface="Calibri" panose="020F0502020204030204"/>
              </a:rPr>
              <a:t>Una </a:t>
            </a:r>
            <a:r>
              <a:rPr lang="en-US" dirty="0" err="1">
                <a:cs typeface="Calibri" panose="020F0502020204030204"/>
              </a:rPr>
              <a:t>barra</a:t>
            </a:r>
            <a:r>
              <a:rPr lang="en-US" dirty="0">
                <a:cs typeface="Calibri" panose="020F0502020204030204"/>
              </a:rPr>
              <a:t> di </a:t>
            </a:r>
            <a:r>
              <a:rPr lang="en-US" dirty="0" err="1">
                <a:cs typeface="Calibri" panose="020F0502020204030204"/>
              </a:rPr>
              <a:t>ricerca</a:t>
            </a:r>
            <a:r>
              <a:rPr lang="en-US" dirty="0">
                <a:cs typeface="Calibri" panose="020F0502020204030204"/>
              </a:rPr>
              <a:t> per </a:t>
            </a:r>
            <a:r>
              <a:rPr lang="en-US" dirty="0" err="1">
                <a:cs typeface="Calibri" panose="020F0502020204030204"/>
              </a:rPr>
              <a:t>trovare</a:t>
            </a:r>
            <a:r>
              <a:rPr lang="en-US" dirty="0">
                <a:cs typeface="Calibri" panose="020F0502020204030204"/>
              </a:rPr>
              <a:t> I </a:t>
            </a:r>
            <a:r>
              <a:rPr lang="en-US" dirty="0" err="1">
                <a:cs typeface="Calibri" panose="020F0502020204030204"/>
              </a:rPr>
              <a:t>corsi</a:t>
            </a:r>
            <a:r>
              <a:rPr lang="en-US" dirty="0">
                <a:cs typeface="Calibri" panose="020F0502020204030204"/>
              </a:rPr>
              <a:t>.</a:t>
            </a:r>
          </a:p>
          <a:p>
            <a:pPr marL="457200" indent="-457200"/>
            <a:r>
              <a:rPr lang="en-US" dirty="0">
                <a:cs typeface="Calibri" panose="020F0502020204030204"/>
              </a:rPr>
              <a:t>Una </a:t>
            </a:r>
            <a:r>
              <a:rPr lang="en-US" dirty="0" err="1">
                <a:cs typeface="Calibri" panose="020F0502020204030204"/>
              </a:rPr>
              <a:t>sezione</a:t>
            </a:r>
            <a:r>
              <a:rPr lang="en-US" dirty="0">
                <a:cs typeface="Calibri" panose="020F0502020204030204"/>
              </a:rPr>
              <a:t> per I </a:t>
            </a:r>
            <a:r>
              <a:rPr lang="en-US" dirty="0" err="1">
                <a:cs typeface="Calibri" panose="020F0502020204030204"/>
              </a:rPr>
              <a:t>corsi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scelti</a:t>
            </a:r>
            <a:r>
              <a:rPr lang="en-US" dirty="0">
                <a:cs typeface="Calibri" panose="020F0502020204030204"/>
              </a:rPr>
              <a:t> (</a:t>
            </a:r>
            <a:r>
              <a:rPr lang="en-US" dirty="0" err="1">
                <a:cs typeface="Calibri" panose="020F0502020204030204"/>
              </a:rPr>
              <a:t>nascosta</a:t>
            </a:r>
            <a:r>
              <a:rPr lang="en-US" dirty="0">
                <a:cs typeface="Calibri" panose="020F0502020204030204"/>
              </a:rPr>
              <a:t> se </a:t>
            </a:r>
            <a:r>
              <a:rPr lang="en-US" dirty="0" err="1">
                <a:cs typeface="Calibri" panose="020F0502020204030204"/>
              </a:rPr>
              <a:t>vuota</a:t>
            </a:r>
            <a:r>
              <a:rPr lang="en-US" dirty="0">
                <a:cs typeface="Calibri" panose="020F0502020204030204"/>
              </a:rPr>
              <a:t>)</a:t>
            </a:r>
          </a:p>
          <a:p>
            <a:pPr marL="457200" indent="-457200"/>
            <a:r>
              <a:rPr lang="en-US" dirty="0">
                <a:cs typeface="Calibri" panose="020F0502020204030204"/>
              </a:rPr>
              <a:t>Una </a:t>
            </a:r>
            <a:r>
              <a:rPr lang="en-US" dirty="0" err="1">
                <a:cs typeface="Calibri" panose="020F0502020204030204"/>
              </a:rPr>
              <a:t>sezione</a:t>
            </a:r>
            <a:r>
              <a:rPr lang="en-US" dirty="0">
                <a:cs typeface="Calibri" panose="020F0502020204030204"/>
              </a:rPr>
              <a:t> per </a:t>
            </a:r>
            <a:r>
              <a:rPr lang="en-US" dirty="0" err="1">
                <a:cs typeface="Calibri" panose="020F0502020204030204"/>
              </a:rPr>
              <a:t>ogni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tipo</a:t>
            </a:r>
            <a:r>
              <a:rPr lang="en-US" dirty="0">
                <a:cs typeface="Calibri" panose="020F0502020204030204"/>
              </a:rPr>
              <a:t> di </a:t>
            </a:r>
            <a:r>
              <a:rPr lang="en-US" dirty="0" err="1">
                <a:cs typeface="Calibri" panose="020F0502020204030204"/>
              </a:rPr>
              <a:t>corso</a:t>
            </a:r>
            <a:r>
              <a:rPr lang="en-US" dirty="0">
                <a:cs typeface="Calibri" panose="020F0502020204030204"/>
              </a:rPr>
              <a:t> (</a:t>
            </a:r>
            <a:r>
              <a:rPr lang="en-US" dirty="0" err="1">
                <a:cs typeface="Calibri" panose="020F0502020204030204"/>
              </a:rPr>
              <a:t>fitness,nuoto,benessere,arti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marziali</a:t>
            </a:r>
            <a:r>
              <a:rPr lang="en-US" dirty="0">
                <a:cs typeface="Calibri" panose="020F0502020204030204"/>
              </a:rPr>
              <a:t>).</a:t>
            </a:r>
          </a:p>
          <a:p>
            <a:pPr marL="457200" indent="-457200"/>
            <a:r>
              <a:rPr lang="en-US" dirty="0">
                <a:cs typeface="Calibri" panose="020F0502020204030204"/>
              </a:rPr>
              <a:t>I </a:t>
            </a:r>
            <a:r>
              <a:rPr lang="en-US" dirty="0" err="1">
                <a:cs typeface="Calibri" panose="020F0502020204030204"/>
              </a:rPr>
              <a:t>vari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corsi</a:t>
            </a:r>
            <a:r>
              <a:rPr lang="en-US" dirty="0">
                <a:cs typeface="Calibri" panose="020F0502020204030204"/>
              </a:rPr>
              <a:t> (</a:t>
            </a:r>
            <a:r>
              <a:rPr lang="en-US" dirty="0" err="1">
                <a:cs typeface="Calibri" panose="020F0502020204030204"/>
              </a:rPr>
              <a:t>collocati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nella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sezione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giusta</a:t>
            </a:r>
            <a:r>
              <a:rPr lang="en-US" dirty="0">
                <a:cs typeface="Calibri" panose="020F0502020204030204"/>
              </a:rPr>
              <a:t> in base al </a:t>
            </a:r>
            <a:r>
              <a:rPr lang="en-US" dirty="0" err="1">
                <a:cs typeface="Calibri" panose="020F0502020204030204"/>
              </a:rPr>
              <a:t>tipo</a:t>
            </a:r>
            <a:r>
              <a:rPr lang="en-US" dirty="0">
                <a:cs typeface="Calibri" panose="020F0502020204030204"/>
              </a:rPr>
              <a:t>) con il </a:t>
            </a:r>
            <a:r>
              <a:rPr lang="en-US" dirty="0" err="1">
                <a:cs typeface="Calibri" panose="020F0502020204030204"/>
              </a:rPr>
              <a:t>nome</a:t>
            </a:r>
            <a:r>
              <a:rPr lang="en-US" dirty="0">
                <a:cs typeface="Calibri" panose="020F0502020204030204"/>
              </a:rPr>
              <a:t> del </a:t>
            </a:r>
            <a:r>
              <a:rPr lang="en-US" dirty="0" err="1">
                <a:cs typeface="Calibri" panose="020F0502020204030204"/>
              </a:rPr>
              <a:t>corso</a:t>
            </a:r>
            <a:r>
              <a:rPr lang="en-US" dirty="0">
                <a:cs typeface="Calibri" panose="020F0502020204030204"/>
              </a:rPr>
              <a:t>, un </a:t>
            </a:r>
            <a:r>
              <a:rPr lang="en-US" dirty="0" err="1">
                <a:cs typeface="Calibri" panose="020F0502020204030204"/>
              </a:rPr>
              <a:t>bottone</a:t>
            </a:r>
            <a:r>
              <a:rPr lang="en-US" dirty="0">
                <a:cs typeface="Calibri" panose="020F0502020204030204"/>
              </a:rPr>
              <a:t> </a:t>
            </a:r>
            <a:r>
              <a:rPr lang="en-US" dirty="0" err="1">
                <a:cs typeface="Calibri" panose="020F0502020204030204"/>
              </a:rPr>
              <a:t>che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quando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premuto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aggiungerà</a:t>
            </a:r>
            <a:r>
              <a:rPr lang="en-US" dirty="0">
                <a:cs typeface="Calibri" panose="020F0502020204030204"/>
              </a:rPr>
              <a:t> il </a:t>
            </a:r>
            <a:r>
              <a:rPr lang="en-US" dirty="0" err="1">
                <a:cs typeface="Calibri" panose="020F0502020204030204"/>
              </a:rPr>
              <a:t>corso</a:t>
            </a:r>
            <a:r>
              <a:rPr lang="en-US" dirty="0">
                <a:cs typeface="Calibri" panose="020F0502020204030204"/>
              </a:rPr>
              <a:t> a </a:t>
            </a:r>
            <a:r>
              <a:rPr lang="en-US" dirty="0" err="1">
                <a:cs typeface="Calibri" panose="020F0502020204030204"/>
              </a:rPr>
              <a:t>quelli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scelti</a:t>
            </a:r>
            <a:r>
              <a:rPr lang="en-US" dirty="0">
                <a:cs typeface="Calibri" panose="020F0502020204030204"/>
              </a:rPr>
              <a:t>, e una breve </a:t>
            </a:r>
            <a:r>
              <a:rPr lang="en-US" dirty="0" err="1">
                <a:cs typeface="Calibri" panose="020F0502020204030204"/>
              </a:rPr>
              <a:t>descrizione</a:t>
            </a:r>
            <a:r>
              <a:rPr lang="en-US" dirty="0">
                <a:cs typeface="Calibri" panose="020F0502020204030204"/>
              </a:rPr>
              <a:t> del </a:t>
            </a:r>
            <a:r>
              <a:rPr lang="en-US" dirty="0" err="1">
                <a:cs typeface="Calibri" panose="020F0502020204030204"/>
              </a:rPr>
              <a:t>corso</a:t>
            </a:r>
            <a:r>
              <a:rPr lang="en-US" dirty="0">
                <a:cs typeface="Calibri" panose="020F0502020204030204"/>
              </a:rPr>
              <a:t>.</a:t>
            </a:r>
          </a:p>
          <a:p>
            <a:pPr marL="457200" indent="-457200"/>
            <a:r>
              <a:rPr lang="en-US" dirty="0">
                <a:cs typeface="Calibri" panose="020F0502020204030204"/>
              </a:rPr>
              <a:t>Bottone e </a:t>
            </a:r>
            <a:r>
              <a:rPr lang="en-US" dirty="0" err="1">
                <a:cs typeface="Calibri" panose="020F0502020204030204"/>
              </a:rPr>
              <a:t>descrizione</a:t>
            </a:r>
            <a:r>
              <a:rPr lang="en-US" dirty="0">
                <a:cs typeface="Calibri" panose="020F0502020204030204"/>
              </a:rPr>
              <a:t> del </a:t>
            </a:r>
            <a:r>
              <a:rPr lang="en-US" dirty="0" err="1">
                <a:cs typeface="Calibri" panose="020F0502020204030204"/>
              </a:rPr>
              <a:t>corso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inizialmente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nascosti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fino</a:t>
            </a:r>
            <a:r>
              <a:rPr lang="en-US" dirty="0">
                <a:cs typeface="Calibri" panose="020F0502020204030204"/>
              </a:rPr>
              <a:t> a </a:t>
            </a:r>
            <a:r>
              <a:rPr lang="en-US" dirty="0" err="1">
                <a:cs typeface="Calibri" panose="020F0502020204030204"/>
              </a:rPr>
              <a:t>quando</a:t>
            </a:r>
            <a:r>
              <a:rPr lang="en-US" dirty="0">
                <a:cs typeface="Calibri" panose="020F0502020204030204"/>
              </a:rPr>
              <a:t> non </a:t>
            </a:r>
            <a:r>
              <a:rPr lang="en-US" dirty="0" err="1">
                <a:cs typeface="Calibri" panose="020F0502020204030204"/>
              </a:rPr>
              <a:t>viene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cliccato</a:t>
            </a:r>
            <a:r>
              <a:rPr lang="en-US" dirty="0">
                <a:cs typeface="Calibri" panose="020F0502020204030204"/>
              </a:rPr>
              <a:t> il </a:t>
            </a:r>
            <a:r>
              <a:rPr lang="en-US" dirty="0" err="1">
                <a:cs typeface="Calibri" panose="020F0502020204030204"/>
              </a:rPr>
              <a:t>corso</a:t>
            </a:r>
            <a:r>
              <a:rPr lang="en-US" dirty="0">
                <a:cs typeface="Calibri" panose="020F050202020403020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1426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B7CD0-070A-46C9-80FD-24BBC25E7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858847"/>
          </a:xfrm>
        </p:spPr>
        <p:txBody>
          <a:bodyPr>
            <a:noAutofit/>
          </a:bodyPr>
          <a:lstStyle/>
          <a:p>
            <a:r>
              <a:rPr lang="en-US" sz="3200">
                <a:cs typeface="Calibri Light"/>
              </a:rPr>
              <a:t>Layout</a:t>
            </a:r>
            <a:endParaRPr lang="en-US" sz="3200"/>
          </a:p>
        </p:txBody>
      </p:sp>
      <p:sp>
        <p:nvSpPr>
          <p:cNvPr id="71" name="Rectangle 7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32C72CA-455F-41B6-9AC7-F868F0F7CC62}"/>
              </a:ext>
            </a:extLst>
          </p:cNvPr>
          <p:cNvSpPr txBox="1">
            <a:spLocks/>
          </p:cNvSpPr>
          <p:nvPr/>
        </p:nvSpPr>
        <p:spPr>
          <a:xfrm>
            <a:off x="626066" y="1487909"/>
            <a:ext cx="3632153" cy="505913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>
                <a:cs typeface="Calibri Light"/>
              </a:rPr>
              <a:t>Il layout è molto simile a </a:t>
            </a:r>
            <a:r>
              <a:rPr lang="en-US" sz="2600">
                <a:cs typeface="Calibri Light"/>
              </a:rPr>
              <a:t>quello del mhw1.</a:t>
            </a:r>
            <a:endParaRPr lang="en-US" sz="2600" dirty="0">
              <a:cs typeface="Calibri Light"/>
            </a:endParaRPr>
          </a:p>
          <a:p>
            <a:r>
              <a:rPr lang="en-US" sz="2600" dirty="0">
                <a:cs typeface="Calibri Light"/>
              </a:rPr>
              <a:t>I cambiamenti </a:t>
            </a:r>
            <a:r>
              <a:rPr lang="en-US" sz="2600">
                <a:cs typeface="Calibri Light"/>
              </a:rPr>
              <a:t>sono: </a:t>
            </a:r>
          </a:p>
          <a:p>
            <a:endParaRPr lang="en-US" sz="2600" dirty="0">
              <a:cs typeface="Calibri Light"/>
            </a:endParaRPr>
          </a:p>
          <a:p>
            <a:pPr marL="457200" indent="-457200">
              <a:buFont typeface="Arial"/>
              <a:buChar char="•"/>
            </a:pPr>
            <a:r>
              <a:rPr lang="en-US" sz="2600">
                <a:cs typeface="Calibri Light"/>
              </a:rPr>
              <a:t>L'header </a:t>
            </a:r>
            <a:r>
              <a:rPr lang="en-US" sz="2600" dirty="0">
                <a:cs typeface="Calibri Light"/>
              </a:rPr>
              <a:t>viene ridotto </a:t>
            </a:r>
            <a:r>
              <a:rPr lang="en-US" sz="2600">
                <a:cs typeface="Calibri Light"/>
              </a:rPr>
              <a:t>in dimensione e l'immagine di background viene sostituita con un colore di background.</a:t>
            </a:r>
            <a:r>
              <a:rPr lang="en-US" sz="2600" dirty="0">
                <a:cs typeface="Calibri Light"/>
              </a:rPr>
              <a:t> </a:t>
            </a:r>
            <a:endParaRPr lang="en-US" dirty="0">
              <a:cs typeface="Calibri Light" panose="020F0302020204030204"/>
            </a:endParaRPr>
          </a:p>
          <a:p>
            <a:pPr marL="457200" indent="-457200">
              <a:buFont typeface="Arial"/>
              <a:buChar char="•"/>
            </a:pPr>
            <a:r>
              <a:rPr lang="en-US" sz="2600">
                <a:cs typeface="Calibri Light"/>
              </a:rPr>
              <a:t>Nei div con classe courses e nel div con id info viene modificato il padding.</a:t>
            </a:r>
            <a:endParaRPr lang="en-US" sz="2600" dirty="0">
              <a:cs typeface="Calibri Light"/>
            </a:endParaRPr>
          </a:p>
          <a:p>
            <a:pPr marL="457200" indent="-457200">
              <a:buFont typeface="Arial"/>
              <a:buChar char="•"/>
            </a:pPr>
            <a:r>
              <a:rPr lang="en-US" sz="2600">
                <a:cs typeface="Calibri Light"/>
              </a:rPr>
              <a:t>Gli elementi all'interno dei div con classe courses hanno larghezza pari al 33% e un overlay posto alla fine con altezza 20%.</a:t>
            </a:r>
            <a:endParaRPr lang="en-US" sz="2600" dirty="0">
              <a:cs typeface="Calibri Light"/>
            </a:endParaRPr>
          </a:p>
        </p:txBody>
      </p:sp>
      <p:pic>
        <p:nvPicPr>
          <p:cNvPr id="4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7CB03670-3C7D-470E-9492-335BE2DAB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145" y="557306"/>
            <a:ext cx="5135525" cy="574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823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B7CD0-070A-46C9-80FD-24BBC25E7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858847"/>
          </a:xfrm>
        </p:spPr>
        <p:txBody>
          <a:bodyPr>
            <a:noAutofit/>
          </a:bodyPr>
          <a:lstStyle/>
          <a:p>
            <a:r>
              <a:rPr lang="en-US" sz="3200">
                <a:cs typeface="Calibri Light"/>
              </a:rPr>
              <a:t>Layout</a:t>
            </a:r>
            <a:endParaRPr lang="en-US" sz="3200"/>
          </a:p>
        </p:txBody>
      </p:sp>
      <p:sp>
        <p:nvSpPr>
          <p:cNvPr id="71" name="Rectangle 7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32C72CA-455F-41B6-9AC7-F868F0F7CC62}"/>
              </a:ext>
            </a:extLst>
          </p:cNvPr>
          <p:cNvSpPr txBox="1">
            <a:spLocks/>
          </p:cNvSpPr>
          <p:nvPr/>
        </p:nvSpPr>
        <p:spPr>
          <a:xfrm>
            <a:off x="626066" y="1487909"/>
            <a:ext cx="3632153" cy="505913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>
                <a:cs typeface="Calibri Light"/>
              </a:rPr>
              <a:t>Quando vengono mostrati I dettagli l'altezza dell'overlay </a:t>
            </a:r>
            <a:r>
              <a:rPr lang="en-US" sz="2600">
                <a:cs typeface="Calibri Light"/>
              </a:rPr>
              <a:t>diventa 100% e il paragrafo dei dettagli ha padding top e bottom di 10px.</a:t>
            </a:r>
          </a:p>
          <a:p>
            <a:r>
              <a:rPr lang="en-US" sz="2600" dirty="0">
                <a:cs typeface="Calibri Light"/>
              </a:rPr>
              <a:t>La sezione dei corsi appartine alla classe </a:t>
            </a:r>
            <a:r>
              <a:rPr lang="en-US" sz="2600">
                <a:cs typeface="Calibri Light"/>
              </a:rPr>
              <a:t>courses, il "bottone" all'interno dell'overlay viene cambiato con uno per la rimozione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10396462-34F5-4C90-876F-9F8004249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191" y="705506"/>
            <a:ext cx="3646967" cy="2478731"/>
          </a:xfrm>
          <a:prstGeom prst="rect">
            <a:avLst/>
          </a:prstGeom>
        </p:spPr>
      </p:pic>
      <p:pic>
        <p:nvPicPr>
          <p:cNvPr id="8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232080D-C215-4012-94A5-0CADE951F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702" y="4042364"/>
            <a:ext cx="6553200" cy="189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29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B7CD0-070A-46C9-80FD-24BBC25E7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858847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CSS</a:t>
            </a:r>
          </a:p>
        </p:txBody>
      </p:sp>
      <p:sp>
        <p:nvSpPr>
          <p:cNvPr id="71" name="Rectangle 7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32C72CA-455F-41B6-9AC7-F868F0F7CC62}"/>
              </a:ext>
            </a:extLst>
          </p:cNvPr>
          <p:cNvSpPr txBox="1">
            <a:spLocks/>
          </p:cNvSpPr>
          <p:nvPr/>
        </p:nvSpPr>
        <p:spPr>
          <a:xfrm>
            <a:off x="652647" y="1487909"/>
            <a:ext cx="3605572" cy="50591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>
                <a:cs typeface="Calibri Light"/>
              </a:rPr>
              <a:t>Il CSS </a:t>
            </a:r>
            <a:r>
              <a:rPr lang="en-US" sz="2600" dirty="0" err="1">
                <a:cs typeface="Calibri Light"/>
              </a:rPr>
              <a:t>viene</a:t>
            </a:r>
            <a:r>
              <a:rPr lang="en-US" sz="2600" dirty="0">
                <a:cs typeface="Calibri Light"/>
              </a:rPr>
              <a:t> </a:t>
            </a:r>
            <a:r>
              <a:rPr lang="en-US" sz="2600" dirty="0" err="1">
                <a:cs typeface="Calibri Light"/>
              </a:rPr>
              <a:t>ereditato</a:t>
            </a:r>
            <a:r>
              <a:rPr lang="en-US" sz="2600" dirty="0">
                <a:cs typeface="Calibri Light"/>
              </a:rPr>
              <a:t> dal mhw1 ma </a:t>
            </a:r>
            <a:r>
              <a:rPr lang="en-US" sz="2600" dirty="0" err="1">
                <a:cs typeface="Calibri Light"/>
              </a:rPr>
              <a:t>vengono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cambiate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alcune</a:t>
            </a:r>
            <a:r>
              <a:rPr lang="en-US" sz="2600" dirty="0">
                <a:cs typeface="Calibri Light"/>
              </a:rPr>
              <a:t> </a:t>
            </a:r>
            <a:r>
              <a:rPr lang="en-US" sz="2600" dirty="0" err="1">
                <a:cs typeface="Calibri Light"/>
              </a:rPr>
              <a:t>proprietà</a:t>
            </a:r>
            <a:r>
              <a:rPr lang="en-US" sz="2600" dirty="0">
                <a:cs typeface="Calibri Light"/>
              </a:rPr>
              <a:t> in mhw2.css</a:t>
            </a:r>
          </a:p>
          <a:p>
            <a:endParaRPr lang="en-US" sz="2600" dirty="0">
              <a:cs typeface="Calibri Light"/>
            </a:endParaRPr>
          </a:p>
        </p:txBody>
      </p:sp>
      <p:pic>
        <p:nvPicPr>
          <p:cNvPr id="6" name="Picture 8" descr="Text&#10;&#10;Description automatically generated">
            <a:extLst>
              <a:ext uri="{FF2B5EF4-FFF2-40B4-BE49-F238E27FC236}">
                <a16:creationId xmlns:a16="http://schemas.microsoft.com/office/drawing/2014/main" id="{DF76FD95-F679-4B52-B646-704BE7A96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522" y="555719"/>
            <a:ext cx="4388004" cy="574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531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B7CD0-070A-46C9-80FD-24BBC25E7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858847"/>
          </a:xfrm>
        </p:spPr>
        <p:txBody>
          <a:bodyPr>
            <a:normAutofit/>
          </a:bodyPr>
          <a:lstStyle/>
          <a:p>
            <a:r>
              <a:rPr lang="en-US" sz="3600" dirty="0">
                <a:cs typeface="Calibri Light"/>
              </a:rPr>
              <a:t>JS (misc.)</a:t>
            </a:r>
            <a:endParaRPr lang="en-US" sz="3600" dirty="0"/>
          </a:p>
        </p:txBody>
      </p:sp>
      <p:sp>
        <p:nvSpPr>
          <p:cNvPr id="71" name="Rectangle 7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32C72CA-455F-41B6-9AC7-F868F0F7CC62}"/>
              </a:ext>
            </a:extLst>
          </p:cNvPr>
          <p:cNvSpPr txBox="1">
            <a:spLocks/>
          </p:cNvSpPr>
          <p:nvPr/>
        </p:nvSpPr>
        <p:spPr>
          <a:xfrm>
            <a:off x="476087" y="1487909"/>
            <a:ext cx="3782132" cy="50591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 err="1">
                <a:cs typeface="Calibri Light"/>
              </a:rPr>
              <a:t>Variabili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globali</a:t>
            </a:r>
            <a:r>
              <a:rPr lang="en-US" sz="2600" dirty="0">
                <a:cs typeface="Calibri Light"/>
              </a:rPr>
              <a:t>, </a:t>
            </a:r>
            <a:r>
              <a:rPr lang="en-US" sz="2600" dirty="0" err="1">
                <a:cs typeface="Calibri Light"/>
              </a:rPr>
              <a:t>aggiunta</a:t>
            </a:r>
            <a:r>
              <a:rPr lang="en-US" sz="2600" dirty="0">
                <a:cs typeface="Calibri Light"/>
              </a:rPr>
              <a:t> di event listener </a:t>
            </a:r>
            <a:r>
              <a:rPr lang="en-US" sz="2600" dirty="0" err="1">
                <a:cs typeface="Calibri Light"/>
              </a:rPr>
              <a:t>all'input</a:t>
            </a:r>
            <a:r>
              <a:rPr lang="en-US" sz="2600" dirty="0">
                <a:cs typeface="Calibri Light"/>
              </a:rPr>
              <a:t> per la </a:t>
            </a:r>
            <a:r>
              <a:rPr lang="en-US" sz="2600" dirty="0" err="1">
                <a:cs typeface="Calibri Light"/>
              </a:rPr>
              <a:t>ricerca</a:t>
            </a:r>
            <a:r>
              <a:rPr lang="en-US" sz="2600" dirty="0">
                <a:cs typeface="Calibri Light"/>
              </a:rPr>
              <a:t> e </a:t>
            </a:r>
            <a:r>
              <a:rPr lang="en-US" sz="2600" dirty="0" err="1">
                <a:cs typeface="Calibri Light"/>
              </a:rPr>
              <a:t>chiamata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alla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funzione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che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popolerà</a:t>
            </a:r>
            <a:r>
              <a:rPr lang="en-US" sz="2600" dirty="0">
                <a:cs typeface="Calibri Light"/>
              </a:rPr>
              <a:t> la </a:t>
            </a:r>
            <a:r>
              <a:rPr lang="en-US" sz="2600" dirty="0" err="1">
                <a:cs typeface="Calibri Light"/>
              </a:rPr>
              <a:t>pagina</a:t>
            </a:r>
            <a:r>
              <a:rPr lang="en-US" sz="2600" dirty="0">
                <a:cs typeface="Calibri Light"/>
              </a:rPr>
              <a:t> con I </a:t>
            </a:r>
            <a:r>
              <a:rPr lang="en-US" sz="2600" dirty="0" err="1">
                <a:cs typeface="Calibri Light"/>
              </a:rPr>
              <a:t>dati</a:t>
            </a:r>
            <a:r>
              <a:rPr lang="en-US" sz="2600" dirty="0">
                <a:cs typeface="Calibri Light"/>
              </a:rPr>
              <a:t> di contents.js.</a:t>
            </a:r>
          </a:p>
          <a:p>
            <a:endParaRPr lang="en-US" sz="2600" dirty="0">
              <a:cs typeface="Calibri Light"/>
            </a:endParaRPr>
          </a:p>
          <a:p>
            <a:endParaRPr lang="en-US" sz="2600" dirty="0">
              <a:cs typeface="Calibri Light"/>
            </a:endParaRPr>
          </a:p>
          <a:p>
            <a:endParaRPr lang="en-US" sz="2600" dirty="0">
              <a:cs typeface="Calibri Light"/>
            </a:endParaRP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F2989516-6D90-41C8-89ED-ECB52BF08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986" y="2713963"/>
            <a:ext cx="6581077" cy="714537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0EB229BD-FB7C-41D0-A31F-CF02E667A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986" y="3425268"/>
            <a:ext cx="6581078" cy="32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51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B7CD0-070A-46C9-80FD-24BBC25E7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858847"/>
          </a:xfrm>
        </p:spPr>
        <p:txBody>
          <a:bodyPr>
            <a:normAutofit/>
          </a:bodyPr>
          <a:lstStyle/>
          <a:p>
            <a:r>
              <a:rPr lang="en-US" sz="3600" dirty="0">
                <a:cs typeface="Calibri Light"/>
              </a:rPr>
              <a:t>JS (</a:t>
            </a:r>
            <a:r>
              <a:rPr lang="en-US" sz="3600" dirty="0" err="1">
                <a:cs typeface="Calibri Light"/>
              </a:rPr>
              <a:t>create_course</a:t>
            </a:r>
            <a:r>
              <a:rPr lang="en-US" sz="3600" dirty="0">
                <a:cs typeface="Calibri Light"/>
              </a:rPr>
              <a:t>)</a:t>
            </a:r>
            <a:endParaRPr lang="en-US" sz="3600"/>
          </a:p>
        </p:txBody>
      </p:sp>
      <p:sp>
        <p:nvSpPr>
          <p:cNvPr id="71" name="Rectangle 7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32C72CA-455F-41B6-9AC7-F868F0F7CC62}"/>
              </a:ext>
            </a:extLst>
          </p:cNvPr>
          <p:cNvSpPr txBox="1">
            <a:spLocks/>
          </p:cNvSpPr>
          <p:nvPr/>
        </p:nvSpPr>
        <p:spPr>
          <a:xfrm>
            <a:off x="476087" y="1487909"/>
            <a:ext cx="3782132" cy="505913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 err="1">
                <a:cs typeface="Calibri Light"/>
              </a:rPr>
              <a:t>Funzione</a:t>
            </a:r>
            <a:r>
              <a:rPr lang="en-US" sz="2600" dirty="0">
                <a:cs typeface="Calibri Light"/>
              </a:rPr>
              <a:t> per la </a:t>
            </a:r>
            <a:r>
              <a:rPr lang="en-US" sz="2600" dirty="0" err="1">
                <a:cs typeface="Calibri Light"/>
              </a:rPr>
              <a:t>creazione</a:t>
            </a:r>
            <a:r>
              <a:rPr lang="en-US" sz="2600" dirty="0">
                <a:cs typeface="Calibri Light"/>
              </a:rPr>
              <a:t> di </a:t>
            </a:r>
            <a:r>
              <a:rPr lang="en-US" sz="2600" dirty="0" err="1">
                <a:cs typeface="Calibri Light"/>
              </a:rPr>
              <a:t>nuovi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corsi</a:t>
            </a:r>
            <a:r>
              <a:rPr lang="en-US" sz="2600" dirty="0">
                <a:cs typeface="Calibri Light"/>
              </a:rPr>
              <a:t>.</a:t>
            </a:r>
            <a:endParaRPr lang="en-US"/>
          </a:p>
          <a:p>
            <a:r>
              <a:rPr lang="en-US" sz="2600" dirty="0">
                <a:cs typeface="Calibri Light"/>
              </a:rPr>
              <a:t>Crea lo "</a:t>
            </a:r>
            <a:r>
              <a:rPr lang="en-US" sz="2600" err="1">
                <a:cs typeface="Calibri Light"/>
              </a:rPr>
              <a:t>scheletro</a:t>
            </a:r>
            <a:r>
              <a:rPr lang="en-US" sz="2600" dirty="0">
                <a:cs typeface="Calibri Light"/>
              </a:rPr>
              <a:t>" del </a:t>
            </a:r>
            <a:r>
              <a:rPr lang="en-US" sz="2600" err="1">
                <a:cs typeface="Calibri Light"/>
              </a:rPr>
              <a:t>blocco</a:t>
            </a:r>
            <a:r>
              <a:rPr lang="en-US" sz="2600" dirty="0">
                <a:cs typeface="Calibri Light"/>
              </a:rPr>
              <a:t> di </a:t>
            </a:r>
            <a:r>
              <a:rPr lang="en-US" sz="2600" err="1">
                <a:cs typeface="Calibri Light"/>
              </a:rPr>
              <a:t>informazioni</a:t>
            </a:r>
            <a:r>
              <a:rPr lang="en-US" sz="2600" dirty="0">
                <a:cs typeface="Calibri Light"/>
              </a:rPr>
              <a:t> </a:t>
            </a:r>
            <a:r>
              <a:rPr lang="en-US" sz="2600" err="1">
                <a:cs typeface="Calibri Light"/>
              </a:rPr>
              <a:t>attravarso</a:t>
            </a:r>
            <a:r>
              <a:rPr lang="en-US" sz="2600" dirty="0">
                <a:cs typeface="Calibri Light"/>
              </a:rPr>
              <a:t> </a:t>
            </a:r>
            <a:r>
              <a:rPr lang="en-US" sz="2600" err="1">
                <a:cs typeface="Calibri Light"/>
              </a:rPr>
              <a:t>createElement</a:t>
            </a:r>
            <a:r>
              <a:rPr lang="en-US" sz="2600" dirty="0">
                <a:cs typeface="Calibri Light"/>
              </a:rPr>
              <a:t> e </a:t>
            </a:r>
            <a:r>
              <a:rPr lang="en-US" sz="2600" err="1">
                <a:cs typeface="Calibri Light"/>
              </a:rPr>
              <a:t>appendChild</a:t>
            </a:r>
            <a:r>
              <a:rPr lang="en-US" sz="2600" dirty="0">
                <a:cs typeface="Calibri Light"/>
              </a:rPr>
              <a:t> e poi lo </a:t>
            </a:r>
            <a:r>
              <a:rPr lang="en-US" sz="2600" err="1">
                <a:cs typeface="Calibri Light"/>
              </a:rPr>
              <a:t>riempi</a:t>
            </a:r>
            <a:r>
              <a:rPr lang="en-US" sz="2600" dirty="0">
                <a:cs typeface="Calibri Light"/>
              </a:rPr>
              <a:t> con I </a:t>
            </a:r>
            <a:r>
              <a:rPr lang="en-US" sz="2600" err="1">
                <a:cs typeface="Calibri Light"/>
              </a:rPr>
              <a:t>dati</a:t>
            </a:r>
            <a:r>
              <a:rPr lang="en-US" sz="2600" dirty="0">
                <a:cs typeface="Calibri Light"/>
              </a:rPr>
              <a:t> </a:t>
            </a:r>
            <a:r>
              <a:rPr lang="en-US" sz="2600" err="1">
                <a:cs typeface="Calibri Light"/>
              </a:rPr>
              <a:t>passati</a:t>
            </a:r>
            <a:r>
              <a:rPr lang="en-US" sz="2600" dirty="0">
                <a:cs typeface="Calibri Light"/>
              </a:rPr>
              <a:t> </a:t>
            </a:r>
            <a:r>
              <a:rPr lang="en-US" sz="2600" err="1">
                <a:cs typeface="Calibri Light"/>
              </a:rPr>
              <a:t>alla</a:t>
            </a:r>
            <a:r>
              <a:rPr lang="en-US" sz="2600" dirty="0">
                <a:cs typeface="Calibri Light"/>
              </a:rPr>
              <a:t> </a:t>
            </a:r>
            <a:r>
              <a:rPr lang="en-US" sz="2600" err="1">
                <a:cs typeface="Calibri Light"/>
              </a:rPr>
              <a:t>chiamata</a:t>
            </a:r>
            <a:r>
              <a:rPr lang="en-US" sz="2600" dirty="0">
                <a:cs typeface="Calibri Light"/>
              </a:rPr>
              <a:t> </a:t>
            </a:r>
            <a:r>
              <a:rPr lang="en-US" sz="2600" err="1">
                <a:cs typeface="Calibri Light"/>
              </a:rPr>
              <a:t>della</a:t>
            </a:r>
            <a:r>
              <a:rPr lang="en-US" sz="2600" dirty="0">
                <a:cs typeface="Calibri Light"/>
              </a:rPr>
              <a:t> </a:t>
            </a:r>
            <a:r>
              <a:rPr lang="en-US" sz="2600" err="1">
                <a:cs typeface="Calibri Light"/>
              </a:rPr>
              <a:t>funzione</a:t>
            </a:r>
            <a:r>
              <a:rPr lang="en-US" sz="2600" dirty="0">
                <a:cs typeface="Calibri Light"/>
              </a:rPr>
              <a:t>.</a:t>
            </a:r>
          </a:p>
          <a:p>
            <a:pPr marL="457200" indent="-457200">
              <a:buFont typeface="Arial"/>
              <a:buChar char="•"/>
            </a:pPr>
            <a:r>
              <a:rPr lang="en-US" sz="2600" dirty="0">
                <a:cs typeface="Calibri Light"/>
              </a:rPr>
              <a:t>Image: </a:t>
            </a:r>
            <a:r>
              <a:rPr lang="en-US" sz="2600" dirty="0" err="1">
                <a:cs typeface="Calibri Light"/>
              </a:rPr>
              <a:t>indirizzo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dell'immagine</a:t>
            </a:r>
            <a:r>
              <a:rPr lang="en-US" sz="2600" dirty="0">
                <a:cs typeface="Calibri Light"/>
              </a:rPr>
              <a:t>.</a:t>
            </a:r>
          </a:p>
          <a:p>
            <a:pPr marL="457200" indent="-457200">
              <a:buFont typeface="Arial"/>
              <a:buChar char="•"/>
            </a:pPr>
            <a:r>
              <a:rPr lang="en-US" sz="2600" dirty="0">
                <a:cs typeface="Calibri Light"/>
              </a:rPr>
              <a:t>Title: </a:t>
            </a:r>
            <a:r>
              <a:rPr lang="en-US" sz="2600" dirty="0" err="1">
                <a:cs typeface="Calibri Light"/>
              </a:rPr>
              <a:t>nome</a:t>
            </a:r>
            <a:r>
              <a:rPr lang="en-US" sz="2600" dirty="0">
                <a:cs typeface="Calibri Light"/>
              </a:rPr>
              <a:t> del </a:t>
            </a:r>
            <a:r>
              <a:rPr lang="en-US" sz="2600" dirty="0" err="1">
                <a:cs typeface="Calibri Light"/>
              </a:rPr>
              <a:t>corso</a:t>
            </a:r>
            <a:r>
              <a:rPr lang="en-US" sz="2600" dirty="0">
                <a:cs typeface="Calibri Light"/>
              </a:rPr>
              <a:t>.</a:t>
            </a:r>
          </a:p>
          <a:p>
            <a:pPr marL="457200" indent="-457200">
              <a:buFont typeface="Arial"/>
              <a:buChar char="•"/>
            </a:pPr>
            <a:r>
              <a:rPr lang="en-US" sz="2600" dirty="0">
                <a:cs typeface="Calibri Light"/>
              </a:rPr>
              <a:t>Description: </a:t>
            </a:r>
            <a:r>
              <a:rPr lang="en-US" sz="2600" err="1">
                <a:cs typeface="Calibri Light"/>
              </a:rPr>
              <a:t>descrizione</a:t>
            </a:r>
            <a:r>
              <a:rPr lang="en-US" sz="2600" dirty="0">
                <a:cs typeface="Calibri Light"/>
              </a:rPr>
              <a:t> del </a:t>
            </a:r>
            <a:r>
              <a:rPr lang="en-US" sz="2600" err="1">
                <a:cs typeface="Calibri Light"/>
              </a:rPr>
              <a:t>corso</a:t>
            </a:r>
            <a:endParaRPr lang="en-US" sz="2600">
              <a:cs typeface="Calibri Light"/>
            </a:endParaRPr>
          </a:p>
          <a:p>
            <a:pPr marL="457200" indent="-457200">
              <a:buFont typeface="Arial"/>
              <a:buChar char="•"/>
            </a:pPr>
            <a:r>
              <a:rPr lang="en-US" sz="2600" dirty="0" err="1">
                <a:cs typeface="Calibri Light"/>
              </a:rPr>
              <a:t>Button_Function</a:t>
            </a:r>
            <a:r>
              <a:rPr lang="en-US" sz="2600" dirty="0">
                <a:cs typeface="Calibri Light"/>
              </a:rPr>
              <a:t>: </a:t>
            </a:r>
            <a:r>
              <a:rPr lang="en-US" sz="2600" dirty="0" err="1">
                <a:cs typeface="Calibri Light"/>
              </a:rPr>
              <a:t>tipo</a:t>
            </a:r>
            <a:r>
              <a:rPr lang="en-US" sz="2600" dirty="0">
                <a:cs typeface="Calibri Light"/>
              </a:rPr>
              <a:t> del </a:t>
            </a:r>
            <a:r>
              <a:rPr lang="en-US" sz="2600" dirty="0" err="1">
                <a:cs typeface="Calibri Light"/>
              </a:rPr>
              <a:t>bottone</a:t>
            </a:r>
            <a:r>
              <a:rPr lang="en-US" sz="2600" dirty="0">
                <a:cs typeface="Calibri Light"/>
              </a:rPr>
              <a:t> (se 'add' </a:t>
            </a:r>
            <a:r>
              <a:rPr lang="en-US" sz="2600" dirty="0" err="1">
                <a:cs typeface="Calibri Light"/>
              </a:rPr>
              <a:t>bottone</a:t>
            </a:r>
            <a:r>
              <a:rPr lang="en-US" sz="2600" dirty="0">
                <a:cs typeface="Calibri Light"/>
              </a:rPr>
              <a:t> per </a:t>
            </a:r>
            <a:r>
              <a:rPr lang="en-US" sz="2600" dirty="0" err="1">
                <a:cs typeface="Calibri Light"/>
              </a:rPr>
              <a:t>l'aggiunta</a:t>
            </a:r>
            <a:r>
              <a:rPr lang="en-US" sz="2600" dirty="0">
                <a:cs typeface="Calibri Light"/>
              </a:rPr>
              <a:t> ai </a:t>
            </a:r>
            <a:r>
              <a:rPr lang="en-US" sz="2600" dirty="0" err="1">
                <a:cs typeface="Calibri Light"/>
              </a:rPr>
              <a:t>preferiti</a:t>
            </a:r>
            <a:r>
              <a:rPr lang="en-US" sz="2600" dirty="0">
                <a:cs typeface="Calibri Light"/>
              </a:rPr>
              <a:t>, se 'remove' </a:t>
            </a:r>
            <a:r>
              <a:rPr lang="en-US" sz="2600" dirty="0" err="1">
                <a:cs typeface="Calibri Light"/>
              </a:rPr>
              <a:t>bottone</a:t>
            </a:r>
            <a:r>
              <a:rPr lang="en-US" sz="2600" dirty="0">
                <a:cs typeface="Calibri Light"/>
              </a:rPr>
              <a:t> per la </a:t>
            </a:r>
            <a:r>
              <a:rPr lang="en-US" sz="2600" dirty="0" err="1">
                <a:cs typeface="Calibri Light"/>
              </a:rPr>
              <a:t>rimozione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dai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preferiti</a:t>
            </a:r>
            <a:r>
              <a:rPr lang="en-US" sz="2600" dirty="0">
                <a:cs typeface="Calibri Light"/>
              </a:rPr>
              <a:t>).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C452F75B-7BF7-4E10-99F1-51B73F755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985" y="555967"/>
            <a:ext cx="6581078" cy="577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967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B7CD0-070A-46C9-80FD-24BBC25E7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858847"/>
          </a:xfrm>
        </p:spPr>
        <p:txBody>
          <a:bodyPr>
            <a:normAutofit/>
          </a:bodyPr>
          <a:lstStyle/>
          <a:p>
            <a:r>
              <a:rPr lang="en-US" sz="3600" dirty="0">
                <a:cs typeface="Calibri Light"/>
              </a:rPr>
              <a:t>JS (</a:t>
            </a:r>
            <a:r>
              <a:rPr lang="en-US" sz="3600" dirty="0" err="1">
                <a:cs typeface="Calibri Light"/>
              </a:rPr>
              <a:t>load_courses</a:t>
            </a:r>
            <a:r>
              <a:rPr lang="en-US" sz="3600" dirty="0">
                <a:cs typeface="Calibri Light"/>
              </a:rPr>
              <a:t>)</a:t>
            </a:r>
            <a:endParaRPr lang="en-US" sz="3600" dirty="0"/>
          </a:p>
        </p:txBody>
      </p:sp>
      <p:sp>
        <p:nvSpPr>
          <p:cNvPr id="71" name="Rectangle 7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32C72CA-455F-41B6-9AC7-F868F0F7CC62}"/>
              </a:ext>
            </a:extLst>
          </p:cNvPr>
          <p:cNvSpPr txBox="1">
            <a:spLocks/>
          </p:cNvSpPr>
          <p:nvPr/>
        </p:nvSpPr>
        <p:spPr>
          <a:xfrm>
            <a:off x="476087" y="1487909"/>
            <a:ext cx="3782132" cy="505913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 err="1">
                <a:cs typeface="Calibri Light"/>
              </a:rPr>
              <a:t>Funzione</a:t>
            </a:r>
            <a:r>
              <a:rPr lang="en-US" sz="2600" dirty="0">
                <a:cs typeface="Calibri Light"/>
              </a:rPr>
              <a:t> per </a:t>
            </a:r>
            <a:r>
              <a:rPr lang="en-US" sz="2600" dirty="0" err="1">
                <a:cs typeface="Calibri Light"/>
              </a:rPr>
              <a:t>popolare</a:t>
            </a:r>
            <a:r>
              <a:rPr lang="en-US" sz="2600" dirty="0">
                <a:cs typeface="Calibri Light"/>
              </a:rPr>
              <a:t> la </a:t>
            </a:r>
            <a:r>
              <a:rPr lang="en-US" sz="2600" dirty="0" err="1">
                <a:cs typeface="Calibri Light"/>
              </a:rPr>
              <a:t>pagina</a:t>
            </a:r>
            <a:r>
              <a:rPr lang="en-US" sz="2600" dirty="0">
                <a:cs typeface="Calibri Light"/>
              </a:rPr>
              <a:t> con I </a:t>
            </a:r>
            <a:r>
              <a:rPr lang="en-US" sz="2600" dirty="0" err="1">
                <a:cs typeface="Calibri Light"/>
              </a:rPr>
              <a:t>dati</a:t>
            </a:r>
            <a:r>
              <a:rPr lang="en-US" sz="2600" dirty="0">
                <a:cs typeface="Calibri Light"/>
              </a:rPr>
              <a:t> di contents.js.</a:t>
            </a:r>
            <a:endParaRPr lang="en-US" dirty="0">
              <a:cs typeface="Calibri Light" panose="020F0302020204030204"/>
            </a:endParaRPr>
          </a:p>
          <a:p>
            <a:r>
              <a:rPr lang="en-US" sz="2600" dirty="0" err="1">
                <a:cs typeface="Calibri Light"/>
              </a:rPr>
              <a:t>Scorre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fra</a:t>
            </a:r>
            <a:r>
              <a:rPr lang="en-US" sz="2600" dirty="0">
                <a:cs typeface="Calibri Light"/>
              </a:rPr>
              <a:t> I </a:t>
            </a:r>
            <a:r>
              <a:rPr lang="en-US" sz="2600" dirty="0" err="1">
                <a:cs typeface="Calibri Light"/>
              </a:rPr>
              <a:t>dati</a:t>
            </a:r>
            <a:r>
              <a:rPr lang="en-US" sz="2600" dirty="0">
                <a:cs typeface="Calibri Light"/>
              </a:rPr>
              <a:t> di contents.js </a:t>
            </a:r>
            <a:r>
              <a:rPr lang="en-US" sz="2600" dirty="0" err="1">
                <a:cs typeface="Calibri Light"/>
              </a:rPr>
              <a:t>attraverso</a:t>
            </a:r>
            <a:r>
              <a:rPr lang="en-US" sz="2600" dirty="0">
                <a:cs typeface="Calibri Light"/>
              </a:rPr>
              <a:t> un </a:t>
            </a:r>
            <a:r>
              <a:rPr lang="en-US" sz="2600" dirty="0" err="1">
                <a:cs typeface="Calibri Light"/>
              </a:rPr>
              <a:t>ciclo</a:t>
            </a:r>
            <a:r>
              <a:rPr lang="en-US" sz="2600" dirty="0">
                <a:cs typeface="Calibri Light"/>
              </a:rPr>
              <a:t> for e </a:t>
            </a:r>
            <a:r>
              <a:rPr lang="en-US" sz="2600" dirty="0" err="1">
                <a:cs typeface="Calibri Light"/>
              </a:rPr>
              <a:t>chiama</a:t>
            </a:r>
            <a:r>
              <a:rPr lang="en-US" sz="2600" dirty="0">
                <a:cs typeface="Calibri Light"/>
              </a:rPr>
              <a:t> la </a:t>
            </a:r>
            <a:r>
              <a:rPr lang="en-US" sz="2600" dirty="0" err="1">
                <a:cs typeface="Calibri Light"/>
              </a:rPr>
              <a:t>funzione</a:t>
            </a:r>
            <a:r>
              <a:rPr lang="en-US" sz="2600" dirty="0">
                <a:cs typeface="Calibri Light"/>
              </a:rPr>
              <a:t>  </a:t>
            </a:r>
            <a:r>
              <a:rPr lang="en-US" sz="2600" dirty="0" err="1">
                <a:cs typeface="Calibri Light"/>
              </a:rPr>
              <a:t>create_course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passandogli</a:t>
            </a:r>
            <a:r>
              <a:rPr lang="en-US" sz="2600" dirty="0">
                <a:cs typeface="Calibri Light"/>
              </a:rPr>
              <a:t> I </a:t>
            </a:r>
            <a:r>
              <a:rPr lang="en-US" sz="2600" dirty="0" err="1">
                <a:cs typeface="Calibri Light"/>
              </a:rPr>
              <a:t>dati</a:t>
            </a:r>
            <a:r>
              <a:rPr lang="en-US" sz="2600" dirty="0">
                <a:cs typeface="Calibri Light"/>
              </a:rPr>
              <a:t> di </a:t>
            </a:r>
            <a:r>
              <a:rPr lang="en-US" sz="2600" dirty="0" err="1">
                <a:cs typeface="Calibri Light"/>
              </a:rPr>
              <a:t>posizione</a:t>
            </a:r>
            <a:r>
              <a:rPr lang="en-US" sz="2600" dirty="0">
                <a:cs typeface="Calibri Light"/>
              </a:rPr>
              <a:t> [I].</a:t>
            </a:r>
          </a:p>
          <a:p>
            <a:r>
              <a:rPr lang="en-US" sz="2600" dirty="0">
                <a:cs typeface="Calibri Light"/>
              </a:rPr>
              <a:t>In base al </a:t>
            </a:r>
            <a:r>
              <a:rPr lang="en-US" sz="2600" dirty="0" err="1">
                <a:cs typeface="Calibri Light"/>
              </a:rPr>
              <a:t>tipo</a:t>
            </a:r>
            <a:r>
              <a:rPr lang="en-US" sz="2600" dirty="0">
                <a:cs typeface="Calibri Light"/>
              </a:rPr>
              <a:t> del </a:t>
            </a:r>
            <a:r>
              <a:rPr lang="en-US" sz="2600" dirty="0" err="1">
                <a:cs typeface="Calibri Light"/>
              </a:rPr>
              <a:t>corso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esso</a:t>
            </a:r>
            <a:r>
              <a:rPr lang="en-US" sz="2600" dirty="0">
                <a:cs typeface="Calibri Light"/>
              </a:rPr>
              <a:t> verra </a:t>
            </a:r>
            <a:r>
              <a:rPr lang="en-US" sz="2600" dirty="0" err="1">
                <a:cs typeface="Calibri Light"/>
              </a:rPr>
              <a:t>spostato</a:t>
            </a:r>
            <a:r>
              <a:rPr lang="en-US" sz="2600" dirty="0">
                <a:cs typeface="Calibri Light"/>
              </a:rPr>
              <a:t> </a:t>
            </a:r>
            <a:r>
              <a:rPr lang="en-US" sz="2600" dirty="0" err="1">
                <a:cs typeface="Calibri Light"/>
              </a:rPr>
              <a:t>nel</a:t>
            </a:r>
            <a:r>
              <a:rPr lang="en-US" sz="2600" dirty="0">
                <a:cs typeface="Calibri Light"/>
              </a:rPr>
              <a:t> giusto </a:t>
            </a:r>
            <a:r>
              <a:rPr lang="en-US" sz="2600" dirty="0" err="1">
                <a:cs typeface="Calibri Light"/>
              </a:rPr>
              <a:t>contenitore</a:t>
            </a:r>
            <a:r>
              <a:rPr lang="en-US" sz="2600" dirty="0">
                <a:cs typeface="Calibri Light"/>
              </a:rPr>
              <a:t>, e il </a:t>
            </a:r>
            <a:r>
              <a:rPr lang="en-US" sz="2600" dirty="0" err="1">
                <a:cs typeface="Calibri Light"/>
              </a:rPr>
              <a:t>contenitore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smetterà</a:t>
            </a:r>
            <a:r>
              <a:rPr lang="en-US" sz="2600" dirty="0">
                <a:cs typeface="Calibri Light"/>
              </a:rPr>
              <a:t> di </a:t>
            </a:r>
            <a:r>
              <a:rPr lang="en-US" sz="2600" dirty="0" err="1">
                <a:cs typeface="Calibri Light"/>
              </a:rPr>
              <a:t>essere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nascosto</a:t>
            </a:r>
            <a:endParaRPr lang="en-US" sz="2600" dirty="0">
              <a:cs typeface="Calibri Light"/>
            </a:endParaRPr>
          </a:p>
        </p:txBody>
      </p:sp>
      <p:pic>
        <p:nvPicPr>
          <p:cNvPr id="4" name="Picture 5" descr="Text&#10;&#10;Description automatically generated">
            <a:extLst>
              <a:ext uri="{FF2B5EF4-FFF2-40B4-BE49-F238E27FC236}">
                <a16:creationId xmlns:a16="http://schemas.microsoft.com/office/drawing/2014/main" id="{E425F618-4AD0-4852-9CC7-059A78478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986" y="1795912"/>
            <a:ext cx="6618249" cy="348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598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B7CD0-070A-46C9-80FD-24BBC25E7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858847"/>
          </a:xfrm>
        </p:spPr>
        <p:txBody>
          <a:bodyPr>
            <a:normAutofit/>
          </a:bodyPr>
          <a:lstStyle/>
          <a:p>
            <a:r>
              <a:rPr lang="en-US" sz="3600" dirty="0">
                <a:cs typeface="Calibri Light"/>
              </a:rPr>
              <a:t>JS (details)</a:t>
            </a:r>
            <a:endParaRPr lang="en-US" sz="3600">
              <a:cs typeface="Calibri Light" panose="020F0302020204030204"/>
            </a:endParaRPr>
          </a:p>
        </p:txBody>
      </p:sp>
      <p:sp>
        <p:nvSpPr>
          <p:cNvPr id="71" name="Rectangle 7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32C72CA-455F-41B6-9AC7-F868F0F7CC62}"/>
              </a:ext>
            </a:extLst>
          </p:cNvPr>
          <p:cNvSpPr txBox="1">
            <a:spLocks/>
          </p:cNvSpPr>
          <p:nvPr/>
        </p:nvSpPr>
        <p:spPr>
          <a:xfrm>
            <a:off x="476087" y="1487909"/>
            <a:ext cx="3782132" cy="50591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 err="1">
                <a:cs typeface="Calibri Light"/>
              </a:rPr>
              <a:t>Funzione</a:t>
            </a:r>
            <a:r>
              <a:rPr lang="en-US" sz="2600" dirty="0">
                <a:cs typeface="Calibri Light"/>
              </a:rPr>
              <a:t> per </a:t>
            </a:r>
            <a:r>
              <a:rPr lang="en-US" sz="2600" dirty="0" err="1">
                <a:cs typeface="Calibri Light"/>
              </a:rPr>
              <a:t>mostrare</a:t>
            </a:r>
            <a:r>
              <a:rPr lang="en-US" sz="2600" dirty="0">
                <a:cs typeface="Calibri Light"/>
              </a:rPr>
              <a:t>/</a:t>
            </a:r>
            <a:r>
              <a:rPr lang="en-US" sz="2600" dirty="0" err="1">
                <a:cs typeface="Calibri Light"/>
              </a:rPr>
              <a:t>nascondere</a:t>
            </a:r>
            <a:r>
              <a:rPr lang="en-US" sz="2600" dirty="0">
                <a:cs typeface="Calibri Light"/>
              </a:rPr>
              <a:t> I </a:t>
            </a:r>
            <a:r>
              <a:rPr lang="en-US" sz="2600" dirty="0" err="1">
                <a:cs typeface="Calibri Light"/>
              </a:rPr>
              <a:t>dettagli</a:t>
            </a:r>
            <a:r>
              <a:rPr lang="en-US" sz="2600" dirty="0">
                <a:cs typeface="Calibri Light"/>
              </a:rPr>
              <a:t> e il </a:t>
            </a:r>
            <a:r>
              <a:rPr lang="en-US" sz="2600" dirty="0" err="1">
                <a:cs typeface="Calibri Light"/>
              </a:rPr>
              <a:t>bottone</a:t>
            </a:r>
            <a:r>
              <a:rPr lang="en-US" sz="2600" dirty="0">
                <a:cs typeface="Calibri Light"/>
              </a:rPr>
              <a:t>.</a:t>
            </a:r>
          </a:p>
        </p:txBody>
      </p:sp>
      <p:pic>
        <p:nvPicPr>
          <p:cNvPr id="3" name="Picture 5" descr="Text&#10;&#10;Description automatically generated">
            <a:extLst>
              <a:ext uri="{FF2B5EF4-FFF2-40B4-BE49-F238E27FC236}">
                <a16:creationId xmlns:a16="http://schemas.microsoft.com/office/drawing/2014/main" id="{D8860884-130E-406B-AFF4-61B490D53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986" y="1749710"/>
            <a:ext cx="6627541" cy="340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483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Mhw2</vt:lpstr>
      <vt:lpstr>Descrizione </vt:lpstr>
      <vt:lpstr>Layout</vt:lpstr>
      <vt:lpstr>Layout</vt:lpstr>
      <vt:lpstr>CSS</vt:lpstr>
      <vt:lpstr>JS (misc.)</vt:lpstr>
      <vt:lpstr>JS (create_course)</vt:lpstr>
      <vt:lpstr>JS (load_courses)</vt:lpstr>
      <vt:lpstr>JS (details)</vt:lpstr>
      <vt:lpstr>JS (addpref)</vt:lpstr>
      <vt:lpstr>JS (removepref)</vt:lpstr>
      <vt:lpstr>JS (update_preferred)</vt:lpstr>
      <vt:lpstr>JS (find)</vt:lpstr>
      <vt:lpstr>JS (find)</vt:lpstr>
      <vt:lpstr>JS (find_all)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1069</cp:revision>
  <dcterms:created xsi:type="dcterms:W3CDTF">2021-03-23T14:49:31Z</dcterms:created>
  <dcterms:modified xsi:type="dcterms:W3CDTF">2021-04-12T12:53:36Z</dcterms:modified>
</cp:coreProperties>
</file>