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150667" y="1346200"/>
            <a:ext cx="298673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Event organizer</a:t>
            </a:r>
          </a:p>
        </p:txBody>
      </p:sp>
      <p:sp>
        <p:nvSpPr>
          <p:cNvPr id="33" name="Shape 33"/>
          <p:cNvSpPr/>
          <p:nvPr/>
        </p:nvSpPr>
        <p:spPr>
          <a:xfrm>
            <a:off x="1869231" y="6146800"/>
            <a:ext cx="1270001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you</a:t>
            </a:r>
          </a:p>
        </p:txBody>
      </p:sp>
      <p:sp>
        <p:nvSpPr>
          <p:cNvPr id="34" name="Shape 34"/>
          <p:cNvSpPr/>
          <p:nvPr/>
        </p:nvSpPr>
        <p:spPr>
          <a:xfrm>
            <a:off x="10147300" y="6099175"/>
            <a:ext cx="135671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your future partner</a:t>
            </a:r>
          </a:p>
        </p:txBody>
      </p:sp>
      <p:sp>
        <p:nvSpPr>
          <p:cNvPr id="35" name="Shape 35"/>
          <p:cNvSpPr/>
          <p:nvPr/>
        </p:nvSpPr>
        <p:spPr>
          <a:xfrm>
            <a:off x="1231900" y="28956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paper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(check-in)</a:t>
            </a:r>
          </a:p>
        </p:txBody>
      </p:sp>
      <p:sp>
        <p:nvSpPr>
          <p:cNvPr id="36" name="Shape 36"/>
          <p:cNvSpPr/>
          <p:nvPr/>
        </p:nvSpPr>
        <p:spPr>
          <a:xfrm>
            <a:off x="3517900" y="2751137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twitter,…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live social</a:t>
            </a:r>
          </a:p>
        </p:txBody>
      </p:sp>
      <p:sp>
        <p:nvSpPr>
          <p:cNvPr id="37" name="Shape 37"/>
          <p:cNvSpPr/>
          <p:nvPr/>
        </p:nvSpPr>
        <p:spPr>
          <a:xfrm>
            <a:off x="8315325" y="6099175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paper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(business) (card)</a:t>
            </a:r>
          </a:p>
        </p:txBody>
      </p:sp>
      <p:sp>
        <p:nvSpPr>
          <p:cNvPr id="38" name="Shape 38"/>
          <p:cNvSpPr/>
          <p:nvPr/>
        </p:nvSpPr>
        <p:spPr>
          <a:xfrm>
            <a:off x="662111" y="706120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scanner</a:t>
            </a:r>
          </a:p>
        </p:txBody>
      </p:sp>
      <p:sp>
        <p:nvSpPr>
          <p:cNvPr id="39" name="Shape 39"/>
          <p:cNvSpPr/>
          <p:nvPr/>
        </p:nvSpPr>
        <p:spPr>
          <a:xfrm>
            <a:off x="3515667" y="630555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linked-in</a:t>
            </a:r>
          </a:p>
        </p:txBody>
      </p:sp>
      <p:sp>
        <p:nvSpPr>
          <p:cNvPr id="40" name="Shape 40"/>
          <p:cNvSpPr/>
          <p:nvPr/>
        </p:nvSpPr>
        <p:spPr>
          <a:xfrm>
            <a:off x="3051472" y="789940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facebook</a:t>
            </a:r>
          </a:p>
        </p:txBody>
      </p:sp>
      <p:sp>
        <p:nvSpPr>
          <p:cNvPr id="41" name="Shape 41"/>
          <p:cNvSpPr/>
          <p:nvPr/>
        </p:nvSpPr>
        <p:spPr>
          <a:xfrm>
            <a:off x="7778750" y="72390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memory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(usually bad for that)</a:t>
            </a:r>
          </a:p>
        </p:txBody>
      </p:sp>
      <p:sp>
        <p:nvSpPr>
          <p:cNvPr id="42" name="Shape 42"/>
          <p:cNvSpPr/>
          <p:nvPr/>
        </p:nvSpPr>
        <p:spPr>
          <a:xfrm>
            <a:off x="7778750" y="4794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000">
                <a:solidFill>
                  <a:srgbClr val="FFFFFF"/>
                </a:solidFill>
              </a:rPr>
              <a:t>Virtual cards</a:t>
            </a:r>
            <a:endParaRPr sz="10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000">
                <a:solidFill>
                  <a:srgbClr val="FFFFFF"/>
                </a:solidFill>
              </a:rPr>
              <a:t>Hashable</a:t>
            </a:r>
            <a:endParaRPr sz="10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000">
                <a:solidFill>
                  <a:srgbClr val="FFFFFF"/>
                </a:solidFill>
              </a:rPr>
              <a:t>CardMunch</a:t>
            </a:r>
            <a:endParaRPr sz="10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000">
                <a:solidFill>
                  <a:srgbClr val="FFFFFF"/>
                </a:solidFill>
              </a:rPr>
              <a:t>CamCard</a:t>
            </a:r>
            <a:endParaRPr sz="10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000">
                <a:solidFill>
                  <a:srgbClr val="FFFFFF"/>
                </a:solidFill>
              </a:rPr>
              <a:t>eventedge</a:t>
            </a:r>
          </a:p>
        </p:txBody>
      </p:sp>
      <p:sp>
        <p:nvSpPr>
          <p:cNvPr id="43" name="Shape 43"/>
          <p:cNvSpPr/>
          <p:nvPr/>
        </p:nvSpPr>
        <p:spPr>
          <a:xfrm>
            <a:off x="6698133" y="572770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Organizer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Phonebook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evernote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racereach</a:t>
            </a:r>
          </a:p>
        </p:txBody>
      </p:sp>
      <p:sp>
        <p:nvSpPr>
          <p:cNvPr id="44" name="Shape 44"/>
          <p:cNvSpPr/>
          <p:nvPr/>
        </p:nvSpPr>
        <p:spPr>
          <a:xfrm>
            <a:off x="1231900" y="8201025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SamCard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WorldCard</a:t>
            </a:r>
          </a:p>
        </p:txBody>
      </p:sp>
      <p:sp>
        <p:nvSpPr>
          <p:cNvPr id="45" name="Shape 45"/>
          <p:cNvSpPr/>
          <p:nvPr/>
        </p:nvSpPr>
        <p:spPr>
          <a:xfrm>
            <a:off x="6205686" y="723900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Evernote Hello</a:t>
            </a:r>
          </a:p>
        </p:txBody>
      </p:sp>
      <p:sp>
        <p:nvSpPr>
          <p:cNvPr id="46" name="Shape 46"/>
          <p:cNvSpPr/>
          <p:nvPr/>
        </p:nvSpPr>
        <p:spPr>
          <a:xfrm>
            <a:off x="2403723" y="3825875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Foursquare</a:t>
            </a:r>
          </a:p>
        </p:txBody>
      </p:sp>
      <p:sp>
        <p:nvSpPr>
          <p:cNvPr id="47" name="Shape 47"/>
          <p:cNvSpPr/>
          <p:nvPr/>
        </p:nvSpPr>
        <p:spPr>
          <a:xfrm>
            <a:off x="4324350" y="3825875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100">
                <a:solidFill>
                  <a:srgbClr val="FFFFFF"/>
                </a:solidFill>
              </a:rPr>
              <a:t>Crowd Compass</a:t>
            </a:r>
            <a:endParaRPr sz="11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100">
                <a:solidFill>
                  <a:srgbClr val="FFFFFF"/>
                </a:solidFill>
              </a:rPr>
              <a:t>crowdtorch</a:t>
            </a:r>
            <a:endParaRPr sz="11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100">
                <a:solidFill>
                  <a:srgbClr val="FFFFFF"/>
                </a:solidFill>
              </a:rPr>
              <a:t>haku</a:t>
            </a:r>
            <a:endParaRPr sz="11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100">
                <a:solidFill>
                  <a:srgbClr val="FFFFFF"/>
                </a:solidFill>
              </a:rPr>
              <a:t>oubledutch</a:t>
            </a:r>
            <a:endParaRPr sz="11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100">
                <a:solidFill>
                  <a:srgbClr val="FFFFFF"/>
                </a:solidFill>
              </a:rPr>
              <a:t>Hear It Local</a:t>
            </a:r>
          </a:p>
        </p:txBody>
      </p:sp>
      <p:sp>
        <p:nvSpPr>
          <p:cNvPr id="48" name="Shape 48"/>
          <p:cNvSpPr/>
          <p:nvPr/>
        </p:nvSpPr>
        <p:spPr>
          <a:xfrm>
            <a:off x="1231900" y="45212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EventBrite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welcu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etouches</a:t>
            </a:r>
          </a:p>
        </p:txBody>
      </p:sp>
      <p:sp>
        <p:nvSpPr>
          <p:cNvPr id="49" name="Shape 49"/>
          <p:cNvSpPr/>
          <p:nvPr/>
        </p:nvSpPr>
        <p:spPr>
          <a:xfrm>
            <a:off x="520700" y="15367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Aloqa</a:t>
            </a:r>
          </a:p>
        </p:txBody>
      </p:sp>
      <p:sp>
        <p:nvSpPr>
          <p:cNvPr id="50" name="Shape 50"/>
          <p:cNvSpPr/>
          <p:nvPr/>
        </p:nvSpPr>
        <p:spPr>
          <a:xfrm>
            <a:off x="5248770" y="2705100"/>
            <a:ext cx="5872759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200">
                <a:solidFill>
                  <a:srgbClr val="000000">
                    <a:alpha val="25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0200">
                <a:solidFill>
                  <a:srgbClr val="000000">
                    <a:alpha val="25000"/>
                  </a:srgbClr>
                </a:solidFill>
              </a:rPr>
              <a:t>Currently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150667" y="1346200"/>
            <a:ext cx="298673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Event organizer</a:t>
            </a:r>
          </a:p>
        </p:txBody>
      </p:sp>
      <p:sp>
        <p:nvSpPr>
          <p:cNvPr id="53" name="Shape 53"/>
          <p:cNvSpPr/>
          <p:nvPr/>
        </p:nvSpPr>
        <p:spPr>
          <a:xfrm>
            <a:off x="1869231" y="6146800"/>
            <a:ext cx="1270001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you</a:t>
            </a:r>
          </a:p>
        </p:txBody>
      </p:sp>
      <p:sp>
        <p:nvSpPr>
          <p:cNvPr id="54" name="Shape 54"/>
          <p:cNvSpPr/>
          <p:nvPr/>
        </p:nvSpPr>
        <p:spPr>
          <a:xfrm>
            <a:off x="10147300" y="6099175"/>
            <a:ext cx="135671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your future partner</a:t>
            </a:r>
          </a:p>
        </p:txBody>
      </p:sp>
      <p:sp>
        <p:nvSpPr>
          <p:cNvPr id="55" name="Shape 55"/>
          <p:cNvSpPr/>
          <p:nvPr/>
        </p:nvSpPr>
        <p:spPr>
          <a:xfrm>
            <a:off x="3517900" y="2751137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twitter,…</a:t>
            </a:r>
            <a:endParaRPr sz="16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600">
                <a:solidFill>
                  <a:srgbClr val="FFFFFF"/>
                </a:solidFill>
              </a:rPr>
              <a:t>live social</a:t>
            </a:r>
          </a:p>
        </p:txBody>
      </p:sp>
      <p:sp>
        <p:nvSpPr>
          <p:cNvPr id="56" name="Shape 56"/>
          <p:cNvSpPr/>
          <p:nvPr/>
        </p:nvSpPr>
        <p:spPr>
          <a:xfrm>
            <a:off x="3515667" y="630555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linked-in</a:t>
            </a:r>
          </a:p>
        </p:txBody>
      </p:sp>
      <p:sp>
        <p:nvSpPr>
          <p:cNvPr id="57" name="Shape 57"/>
          <p:cNvSpPr/>
          <p:nvPr/>
        </p:nvSpPr>
        <p:spPr>
          <a:xfrm>
            <a:off x="3051472" y="789940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facebook</a:t>
            </a:r>
          </a:p>
        </p:txBody>
      </p:sp>
      <p:sp>
        <p:nvSpPr>
          <p:cNvPr id="58" name="Shape 58"/>
          <p:cNvSpPr/>
          <p:nvPr/>
        </p:nvSpPr>
        <p:spPr>
          <a:xfrm>
            <a:off x="1231900" y="45212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EventBrite</a:t>
            </a:r>
          </a:p>
        </p:txBody>
      </p:sp>
      <p:sp>
        <p:nvSpPr>
          <p:cNvPr id="59" name="Shape 59"/>
          <p:cNvSpPr/>
          <p:nvPr/>
        </p:nvSpPr>
        <p:spPr>
          <a:xfrm>
            <a:off x="4255194" y="3911600"/>
            <a:ext cx="3202336" cy="2489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Card Coffer</a:t>
            </a:r>
          </a:p>
        </p:txBody>
      </p:sp>
      <p:sp>
        <p:nvSpPr>
          <p:cNvPr id="60" name="Shape 60"/>
          <p:cNvSpPr/>
          <p:nvPr/>
        </p:nvSpPr>
        <p:spPr>
          <a:xfrm>
            <a:off x="5279677" y="2230437"/>
            <a:ext cx="6090346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0200">
                <a:solidFill>
                  <a:srgbClr val="000000">
                    <a:alpha val="25000"/>
                  </a:srgbClr>
                </a:solidFill>
                <a:latin typeface="Helvetica"/>
                <a:ea typeface="Helvetica"/>
                <a:cs typeface="Helvetica"/>
                <a:sym typeface="Helvetica"/>
              </a:rPr>
              <a:t>becomes</a:t>
            </a:r>
            <a:endParaRPr b="1" sz="10200">
              <a:solidFill>
                <a:srgbClr val="000000">
                  <a:alpha val="25000"/>
                </a:srgb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10200">
                <a:solidFill>
                  <a:srgbClr val="000000">
                    <a:alpha val="25000"/>
                  </a:srgbClr>
                </a:solidFill>
                <a:latin typeface="Helvetica"/>
                <a:ea typeface="Helvetica"/>
                <a:cs typeface="Helvetica"/>
                <a:sym typeface="Helvetica"/>
              </a:rPr>
              <a:t>     this!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