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58" r:id="rId8"/>
    <p:sldId id="263" r:id="rId9"/>
    <p:sldId id="264" r:id="rId10"/>
    <p:sldId id="266" r:id="rId11"/>
    <p:sldId id="267" r:id="rId12"/>
    <p:sldId id="271" r:id="rId13"/>
    <p:sldId id="268" r:id="rId14"/>
    <p:sldId id="269" r:id="rId15"/>
    <p:sldId id="270" r:id="rId16"/>
    <p:sldId id="265"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78" d="100"/>
          <a:sy n="78" d="100"/>
        </p:scale>
        <p:origin x="82" y="2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F911A1-4DA8-4CD7-A342-28A0986F4893}"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7A3D1AFB-A0E9-4904-8089-13C57AABF7F5}">
      <dgm:prSet phldrT="[Texte]"/>
      <dgm:spPr/>
      <dgm:t>
        <a:bodyPr/>
        <a:lstStyle/>
        <a:p>
          <a:r>
            <a:rPr lang="en-US" dirty="0"/>
            <a:t>Set of logical rules</a:t>
          </a:r>
        </a:p>
        <a:p>
          <a:r>
            <a:rPr lang="en-US" dirty="0"/>
            <a:t>Data</a:t>
          </a:r>
        </a:p>
      </dgm:t>
    </dgm:pt>
    <dgm:pt modelId="{0B87B2FC-CE98-4219-B1C5-FA8F15CAE900}" type="parTrans" cxnId="{92C4BD58-029E-47E2-A316-CCA1C479C4B0}">
      <dgm:prSet/>
      <dgm:spPr/>
      <dgm:t>
        <a:bodyPr/>
        <a:lstStyle/>
        <a:p>
          <a:endParaRPr lang="en-US"/>
        </a:p>
      </dgm:t>
    </dgm:pt>
    <dgm:pt modelId="{2AFC00B6-807E-4629-8AEB-94B6EB6EEC59}" type="sibTrans" cxnId="{92C4BD58-029E-47E2-A316-CCA1C479C4B0}">
      <dgm:prSet/>
      <dgm:spPr/>
      <dgm:t>
        <a:bodyPr/>
        <a:lstStyle/>
        <a:p>
          <a:endParaRPr lang="en-US"/>
        </a:p>
      </dgm:t>
    </dgm:pt>
    <dgm:pt modelId="{232AB576-49E9-45C6-89D9-21D219AC3816}">
      <dgm:prSet phldrT="[Texte]"/>
      <dgm:spPr/>
      <dgm:t>
        <a:bodyPr/>
        <a:lstStyle/>
        <a:p>
          <a:r>
            <a:rPr lang="en-US" dirty="0"/>
            <a:t>Classical programming</a:t>
          </a:r>
        </a:p>
      </dgm:t>
    </dgm:pt>
    <dgm:pt modelId="{CAD8C734-5C45-400F-BED4-12EC51B12114}" type="parTrans" cxnId="{FD532505-B7B7-4AAE-9DE3-C040C59F7A1B}">
      <dgm:prSet/>
      <dgm:spPr/>
      <dgm:t>
        <a:bodyPr/>
        <a:lstStyle/>
        <a:p>
          <a:endParaRPr lang="en-US"/>
        </a:p>
      </dgm:t>
    </dgm:pt>
    <dgm:pt modelId="{1FFCF984-E286-460E-87B3-FAED630AF7C6}" type="sibTrans" cxnId="{FD532505-B7B7-4AAE-9DE3-C040C59F7A1B}">
      <dgm:prSet/>
      <dgm:spPr/>
      <dgm:t>
        <a:bodyPr/>
        <a:lstStyle/>
        <a:p>
          <a:endParaRPr lang="en-US"/>
        </a:p>
      </dgm:t>
    </dgm:pt>
    <dgm:pt modelId="{9D9B7C0D-9798-4BDC-82DF-B953B8BEC7A3}">
      <dgm:prSet phldrT="[Texte]"/>
      <dgm:spPr/>
      <dgm:t>
        <a:bodyPr/>
        <a:lstStyle/>
        <a:p>
          <a:r>
            <a:rPr lang="en-US" dirty="0"/>
            <a:t>Answer/Solution</a:t>
          </a:r>
        </a:p>
      </dgm:t>
    </dgm:pt>
    <dgm:pt modelId="{CA572FDF-25E5-41E2-843D-350C3F6F5ED0}" type="parTrans" cxnId="{4EDDE2D4-6F34-4FE7-8528-427CEF2EB8E7}">
      <dgm:prSet/>
      <dgm:spPr/>
      <dgm:t>
        <a:bodyPr/>
        <a:lstStyle/>
        <a:p>
          <a:endParaRPr lang="en-US"/>
        </a:p>
      </dgm:t>
    </dgm:pt>
    <dgm:pt modelId="{A2EAC9D3-5709-4604-9A02-4FB01E220917}" type="sibTrans" cxnId="{4EDDE2D4-6F34-4FE7-8528-427CEF2EB8E7}">
      <dgm:prSet/>
      <dgm:spPr/>
      <dgm:t>
        <a:bodyPr/>
        <a:lstStyle/>
        <a:p>
          <a:endParaRPr lang="en-US"/>
        </a:p>
      </dgm:t>
    </dgm:pt>
    <dgm:pt modelId="{64335774-6CED-4323-B8E6-ECF140448410}">
      <dgm:prSet phldrT="[Texte]"/>
      <dgm:spPr/>
      <dgm:t>
        <a:bodyPr/>
        <a:lstStyle/>
        <a:p>
          <a:r>
            <a:rPr lang="en-US" dirty="0"/>
            <a:t>Data</a:t>
          </a:r>
        </a:p>
        <a:p>
          <a:r>
            <a:rPr lang="en-US" dirty="0"/>
            <a:t>Answer/Solution</a:t>
          </a:r>
        </a:p>
      </dgm:t>
    </dgm:pt>
    <dgm:pt modelId="{5D981D07-102E-484D-A5C3-7C93C18A0925}" type="parTrans" cxnId="{ED288BFA-7DE8-44D7-B1F6-5BE0A44D1CB9}">
      <dgm:prSet/>
      <dgm:spPr/>
      <dgm:t>
        <a:bodyPr/>
        <a:lstStyle/>
        <a:p>
          <a:endParaRPr lang="en-US"/>
        </a:p>
      </dgm:t>
    </dgm:pt>
    <dgm:pt modelId="{7B784835-6123-4077-B658-6837033304F6}" type="sibTrans" cxnId="{ED288BFA-7DE8-44D7-B1F6-5BE0A44D1CB9}">
      <dgm:prSet/>
      <dgm:spPr/>
      <dgm:t>
        <a:bodyPr/>
        <a:lstStyle/>
        <a:p>
          <a:endParaRPr lang="en-US"/>
        </a:p>
      </dgm:t>
    </dgm:pt>
    <dgm:pt modelId="{A89EC1AB-F091-4102-89CB-D496E5D05C6A}">
      <dgm:prSet phldrT="[Texte]"/>
      <dgm:spPr/>
      <dgm:t>
        <a:bodyPr/>
        <a:lstStyle/>
        <a:p>
          <a:r>
            <a:rPr lang="en-US" dirty="0"/>
            <a:t>Machine learning</a:t>
          </a:r>
        </a:p>
      </dgm:t>
    </dgm:pt>
    <dgm:pt modelId="{777DFD15-CBA6-43FB-96BE-C7581E2BA8EE}" type="parTrans" cxnId="{2C714AA9-7AC9-4CA0-B91A-F78D50A2FA8F}">
      <dgm:prSet/>
      <dgm:spPr/>
      <dgm:t>
        <a:bodyPr/>
        <a:lstStyle/>
        <a:p>
          <a:endParaRPr lang="en-US"/>
        </a:p>
      </dgm:t>
    </dgm:pt>
    <dgm:pt modelId="{81CF140A-5B04-4391-B038-74131242145A}" type="sibTrans" cxnId="{2C714AA9-7AC9-4CA0-B91A-F78D50A2FA8F}">
      <dgm:prSet/>
      <dgm:spPr/>
      <dgm:t>
        <a:bodyPr/>
        <a:lstStyle/>
        <a:p>
          <a:endParaRPr lang="en-US"/>
        </a:p>
      </dgm:t>
    </dgm:pt>
    <dgm:pt modelId="{F18659AE-D240-4E8D-A3E9-228A3F4EE34B}">
      <dgm:prSet phldrT="[Texte]"/>
      <dgm:spPr/>
      <dgm:t>
        <a:bodyPr/>
        <a:lstStyle/>
        <a:p>
          <a:r>
            <a:rPr lang="en-US" dirty="0"/>
            <a:t>Rules generalizable to new unknown data</a:t>
          </a:r>
        </a:p>
      </dgm:t>
    </dgm:pt>
    <dgm:pt modelId="{D0072802-33C7-4791-B231-B2D145810820}" type="parTrans" cxnId="{983AC7AE-73C1-4AC7-8432-9E11E69FB934}">
      <dgm:prSet/>
      <dgm:spPr/>
      <dgm:t>
        <a:bodyPr/>
        <a:lstStyle/>
        <a:p>
          <a:endParaRPr lang="en-US"/>
        </a:p>
      </dgm:t>
    </dgm:pt>
    <dgm:pt modelId="{1B6035FF-BBCA-47B0-A8EA-641FD2261543}" type="sibTrans" cxnId="{983AC7AE-73C1-4AC7-8432-9E11E69FB934}">
      <dgm:prSet/>
      <dgm:spPr/>
      <dgm:t>
        <a:bodyPr/>
        <a:lstStyle/>
        <a:p>
          <a:endParaRPr lang="en-US"/>
        </a:p>
      </dgm:t>
    </dgm:pt>
    <dgm:pt modelId="{47CA1830-7F8E-4474-8309-EE48B8B5C809}">
      <dgm:prSet/>
      <dgm:spPr/>
      <dgm:t>
        <a:bodyPr/>
        <a:lstStyle/>
        <a:p>
          <a:r>
            <a:rPr lang="en-US" dirty="0"/>
            <a:t>Apply those to unknown data</a:t>
          </a:r>
        </a:p>
      </dgm:t>
    </dgm:pt>
    <dgm:pt modelId="{62150DF7-DA09-4B1D-9569-F186EFE46ACB}" type="parTrans" cxnId="{4B073EBD-5EC5-490F-9A62-EA506798805E}">
      <dgm:prSet/>
      <dgm:spPr/>
      <dgm:t>
        <a:bodyPr/>
        <a:lstStyle/>
        <a:p>
          <a:endParaRPr lang="en-US"/>
        </a:p>
      </dgm:t>
    </dgm:pt>
    <dgm:pt modelId="{E6250D34-D519-4F7D-BB6C-B13831668B09}" type="sibTrans" cxnId="{4B073EBD-5EC5-490F-9A62-EA506798805E}">
      <dgm:prSet/>
      <dgm:spPr/>
      <dgm:t>
        <a:bodyPr/>
        <a:lstStyle/>
        <a:p>
          <a:endParaRPr lang="en-US"/>
        </a:p>
      </dgm:t>
    </dgm:pt>
    <dgm:pt modelId="{14AF9250-5C69-4ADF-BD63-3952D9EC7C30}" type="pres">
      <dgm:prSet presAssocID="{9FF911A1-4DA8-4CD7-A342-28A0986F4893}" presName="Name0" presStyleCnt="0">
        <dgm:presLayoutVars>
          <dgm:chPref val="3"/>
          <dgm:dir/>
          <dgm:animLvl val="lvl"/>
          <dgm:resizeHandles/>
        </dgm:presLayoutVars>
      </dgm:prSet>
      <dgm:spPr/>
    </dgm:pt>
    <dgm:pt modelId="{3BA89D0D-2E03-45CE-949D-64B8BA97BF38}" type="pres">
      <dgm:prSet presAssocID="{7A3D1AFB-A0E9-4904-8089-13C57AABF7F5}" presName="horFlow" presStyleCnt="0"/>
      <dgm:spPr/>
    </dgm:pt>
    <dgm:pt modelId="{8865C5AE-8BE9-4B8A-B125-5EA6AD1349E3}" type="pres">
      <dgm:prSet presAssocID="{7A3D1AFB-A0E9-4904-8089-13C57AABF7F5}" presName="bigChev" presStyleLbl="node1" presStyleIdx="0" presStyleCnt="2"/>
      <dgm:spPr/>
    </dgm:pt>
    <dgm:pt modelId="{5AF72509-3424-476F-93F6-030F540D62A2}" type="pres">
      <dgm:prSet presAssocID="{CAD8C734-5C45-400F-BED4-12EC51B12114}" presName="parTrans" presStyleCnt="0"/>
      <dgm:spPr/>
    </dgm:pt>
    <dgm:pt modelId="{13298A0E-557A-47A6-AC0C-D2EAE056C47A}" type="pres">
      <dgm:prSet presAssocID="{232AB576-49E9-45C6-89D9-21D219AC3816}" presName="node" presStyleLbl="alignAccFollowNode1" presStyleIdx="0" presStyleCnt="5">
        <dgm:presLayoutVars>
          <dgm:bulletEnabled val="1"/>
        </dgm:presLayoutVars>
      </dgm:prSet>
      <dgm:spPr/>
    </dgm:pt>
    <dgm:pt modelId="{7DE5E47B-3079-4610-8170-AC8EF287707D}" type="pres">
      <dgm:prSet presAssocID="{1FFCF984-E286-460E-87B3-FAED630AF7C6}" presName="sibTrans" presStyleCnt="0"/>
      <dgm:spPr/>
    </dgm:pt>
    <dgm:pt modelId="{1FCFD464-E33C-4294-8CDC-00AC34C4C8F1}" type="pres">
      <dgm:prSet presAssocID="{9D9B7C0D-9798-4BDC-82DF-B953B8BEC7A3}" presName="node" presStyleLbl="alignAccFollowNode1" presStyleIdx="1" presStyleCnt="5">
        <dgm:presLayoutVars>
          <dgm:bulletEnabled val="1"/>
        </dgm:presLayoutVars>
      </dgm:prSet>
      <dgm:spPr/>
    </dgm:pt>
    <dgm:pt modelId="{E2FC41F8-2CF2-45DC-BB64-93FBE7525AD3}" type="pres">
      <dgm:prSet presAssocID="{7A3D1AFB-A0E9-4904-8089-13C57AABF7F5}" presName="vSp" presStyleCnt="0"/>
      <dgm:spPr/>
    </dgm:pt>
    <dgm:pt modelId="{DAC64F1F-B83D-4E78-8A7B-D5675224BBFC}" type="pres">
      <dgm:prSet presAssocID="{64335774-6CED-4323-B8E6-ECF140448410}" presName="horFlow" presStyleCnt="0"/>
      <dgm:spPr/>
    </dgm:pt>
    <dgm:pt modelId="{C384BCBB-E997-4C73-A6EF-6E5B34076D75}" type="pres">
      <dgm:prSet presAssocID="{64335774-6CED-4323-B8E6-ECF140448410}" presName="bigChev" presStyleLbl="node1" presStyleIdx="1" presStyleCnt="2"/>
      <dgm:spPr/>
    </dgm:pt>
    <dgm:pt modelId="{AEF2DD44-FA0A-4E17-B324-DC62BA3BDB28}" type="pres">
      <dgm:prSet presAssocID="{777DFD15-CBA6-43FB-96BE-C7581E2BA8EE}" presName="parTrans" presStyleCnt="0"/>
      <dgm:spPr/>
    </dgm:pt>
    <dgm:pt modelId="{BFCA4F5E-E572-431B-A4BD-EAADD004318F}" type="pres">
      <dgm:prSet presAssocID="{A89EC1AB-F091-4102-89CB-D496E5D05C6A}" presName="node" presStyleLbl="alignAccFollowNode1" presStyleIdx="2" presStyleCnt="5">
        <dgm:presLayoutVars>
          <dgm:bulletEnabled val="1"/>
        </dgm:presLayoutVars>
      </dgm:prSet>
      <dgm:spPr/>
    </dgm:pt>
    <dgm:pt modelId="{A6BB713B-203D-4DEC-AA6C-66FE3F8A11FF}" type="pres">
      <dgm:prSet presAssocID="{81CF140A-5B04-4391-B038-74131242145A}" presName="sibTrans" presStyleCnt="0"/>
      <dgm:spPr/>
    </dgm:pt>
    <dgm:pt modelId="{EC02C397-421C-47DE-89E1-30761DDA49C0}" type="pres">
      <dgm:prSet presAssocID="{F18659AE-D240-4E8D-A3E9-228A3F4EE34B}" presName="node" presStyleLbl="alignAccFollowNode1" presStyleIdx="3" presStyleCnt="5">
        <dgm:presLayoutVars>
          <dgm:bulletEnabled val="1"/>
        </dgm:presLayoutVars>
      </dgm:prSet>
      <dgm:spPr/>
    </dgm:pt>
    <dgm:pt modelId="{0AAA19E5-AF0B-4A34-B380-D44ED853D811}" type="pres">
      <dgm:prSet presAssocID="{1B6035FF-BBCA-47B0-A8EA-641FD2261543}" presName="sibTrans" presStyleCnt="0"/>
      <dgm:spPr/>
    </dgm:pt>
    <dgm:pt modelId="{208F6C3A-3CD8-4B19-A539-67F3678AA988}" type="pres">
      <dgm:prSet presAssocID="{47CA1830-7F8E-4474-8309-EE48B8B5C809}" presName="node" presStyleLbl="alignAccFollowNode1" presStyleIdx="4" presStyleCnt="5">
        <dgm:presLayoutVars>
          <dgm:bulletEnabled val="1"/>
        </dgm:presLayoutVars>
      </dgm:prSet>
      <dgm:spPr/>
    </dgm:pt>
  </dgm:ptLst>
  <dgm:cxnLst>
    <dgm:cxn modelId="{A3FC0105-DB1D-49FB-AD25-4B6E0F17204C}" type="presOf" srcId="{9FF911A1-4DA8-4CD7-A342-28A0986F4893}" destId="{14AF9250-5C69-4ADF-BD63-3952D9EC7C30}" srcOrd="0" destOrd="0" presId="urn:microsoft.com/office/officeart/2005/8/layout/lProcess3"/>
    <dgm:cxn modelId="{FD532505-B7B7-4AAE-9DE3-C040C59F7A1B}" srcId="{7A3D1AFB-A0E9-4904-8089-13C57AABF7F5}" destId="{232AB576-49E9-45C6-89D9-21D219AC3816}" srcOrd="0" destOrd="0" parTransId="{CAD8C734-5C45-400F-BED4-12EC51B12114}" sibTransId="{1FFCF984-E286-460E-87B3-FAED630AF7C6}"/>
    <dgm:cxn modelId="{46F7571C-6588-47BC-A09E-FB02A16A4D6B}" type="presOf" srcId="{64335774-6CED-4323-B8E6-ECF140448410}" destId="{C384BCBB-E997-4C73-A6EF-6E5B34076D75}" srcOrd="0" destOrd="0" presId="urn:microsoft.com/office/officeart/2005/8/layout/lProcess3"/>
    <dgm:cxn modelId="{EB9FF31E-6C48-499F-8B9A-609E1217E733}" type="presOf" srcId="{A89EC1AB-F091-4102-89CB-D496E5D05C6A}" destId="{BFCA4F5E-E572-431B-A4BD-EAADD004318F}" srcOrd="0" destOrd="0" presId="urn:microsoft.com/office/officeart/2005/8/layout/lProcess3"/>
    <dgm:cxn modelId="{92C4BD58-029E-47E2-A316-CCA1C479C4B0}" srcId="{9FF911A1-4DA8-4CD7-A342-28A0986F4893}" destId="{7A3D1AFB-A0E9-4904-8089-13C57AABF7F5}" srcOrd="0" destOrd="0" parTransId="{0B87B2FC-CE98-4219-B1C5-FA8F15CAE900}" sibTransId="{2AFC00B6-807E-4629-8AEB-94B6EB6EEC59}"/>
    <dgm:cxn modelId="{C93D6C9F-6C77-4DF2-AC2E-E29353C05831}" type="presOf" srcId="{9D9B7C0D-9798-4BDC-82DF-B953B8BEC7A3}" destId="{1FCFD464-E33C-4294-8CDC-00AC34C4C8F1}" srcOrd="0" destOrd="0" presId="urn:microsoft.com/office/officeart/2005/8/layout/lProcess3"/>
    <dgm:cxn modelId="{2C714AA9-7AC9-4CA0-B91A-F78D50A2FA8F}" srcId="{64335774-6CED-4323-B8E6-ECF140448410}" destId="{A89EC1AB-F091-4102-89CB-D496E5D05C6A}" srcOrd="0" destOrd="0" parTransId="{777DFD15-CBA6-43FB-96BE-C7581E2BA8EE}" sibTransId="{81CF140A-5B04-4391-B038-74131242145A}"/>
    <dgm:cxn modelId="{25940AAA-C0FC-4EBE-B56D-3502B54A4D9D}" type="presOf" srcId="{7A3D1AFB-A0E9-4904-8089-13C57AABF7F5}" destId="{8865C5AE-8BE9-4B8A-B125-5EA6AD1349E3}" srcOrd="0" destOrd="0" presId="urn:microsoft.com/office/officeart/2005/8/layout/lProcess3"/>
    <dgm:cxn modelId="{983AC7AE-73C1-4AC7-8432-9E11E69FB934}" srcId="{64335774-6CED-4323-B8E6-ECF140448410}" destId="{F18659AE-D240-4E8D-A3E9-228A3F4EE34B}" srcOrd="1" destOrd="0" parTransId="{D0072802-33C7-4791-B231-B2D145810820}" sibTransId="{1B6035FF-BBCA-47B0-A8EA-641FD2261543}"/>
    <dgm:cxn modelId="{BC26C8B2-C00C-4338-9219-3DA0107A28F2}" type="presOf" srcId="{232AB576-49E9-45C6-89D9-21D219AC3816}" destId="{13298A0E-557A-47A6-AC0C-D2EAE056C47A}" srcOrd="0" destOrd="0" presId="urn:microsoft.com/office/officeart/2005/8/layout/lProcess3"/>
    <dgm:cxn modelId="{63C6C6BB-92DB-42FD-B37F-F6946245B36D}" type="presOf" srcId="{47CA1830-7F8E-4474-8309-EE48B8B5C809}" destId="{208F6C3A-3CD8-4B19-A539-67F3678AA988}" srcOrd="0" destOrd="0" presId="urn:microsoft.com/office/officeart/2005/8/layout/lProcess3"/>
    <dgm:cxn modelId="{4B073EBD-5EC5-490F-9A62-EA506798805E}" srcId="{64335774-6CED-4323-B8E6-ECF140448410}" destId="{47CA1830-7F8E-4474-8309-EE48B8B5C809}" srcOrd="2" destOrd="0" parTransId="{62150DF7-DA09-4B1D-9569-F186EFE46ACB}" sibTransId="{E6250D34-D519-4F7D-BB6C-B13831668B09}"/>
    <dgm:cxn modelId="{FB436AC3-1579-4D38-9665-39D2BC8627E5}" type="presOf" srcId="{F18659AE-D240-4E8D-A3E9-228A3F4EE34B}" destId="{EC02C397-421C-47DE-89E1-30761DDA49C0}" srcOrd="0" destOrd="0" presId="urn:microsoft.com/office/officeart/2005/8/layout/lProcess3"/>
    <dgm:cxn modelId="{4EDDE2D4-6F34-4FE7-8528-427CEF2EB8E7}" srcId="{7A3D1AFB-A0E9-4904-8089-13C57AABF7F5}" destId="{9D9B7C0D-9798-4BDC-82DF-B953B8BEC7A3}" srcOrd="1" destOrd="0" parTransId="{CA572FDF-25E5-41E2-843D-350C3F6F5ED0}" sibTransId="{A2EAC9D3-5709-4604-9A02-4FB01E220917}"/>
    <dgm:cxn modelId="{ED288BFA-7DE8-44D7-B1F6-5BE0A44D1CB9}" srcId="{9FF911A1-4DA8-4CD7-A342-28A0986F4893}" destId="{64335774-6CED-4323-B8E6-ECF140448410}" srcOrd="1" destOrd="0" parTransId="{5D981D07-102E-484D-A5C3-7C93C18A0925}" sibTransId="{7B784835-6123-4077-B658-6837033304F6}"/>
    <dgm:cxn modelId="{0171393D-F2AE-4C4B-9ACD-E5A1FB712940}" type="presParOf" srcId="{14AF9250-5C69-4ADF-BD63-3952D9EC7C30}" destId="{3BA89D0D-2E03-45CE-949D-64B8BA97BF38}" srcOrd="0" destOrd="0" presId="urn:microsoft.com/office/officeart/2005/8/layout/lProcess3"/>
    <dgm:cxn modelId="{8591753A-CDFF-4F26-BC93-1D1FF8F674C2}" type="presParOf" srcId="{3BA89D0D-2E03-45CE-949D-64B8BA97BF38}" destId="{8865C5AE-8BE9-4B8A-B125-5EA6AD1349E3}" srcOrd="0" destOrd="0" presId="urn:microsoft.com/office/officeart/2005/8/layout/lProcess3"/>
    <dgm:cxn modelId="{E3CEA2CB-EBF1-4A4E-83B7-F3163E00B9A5}" type="presParOf" srcId="{3BA89D0D-2E03-45CE-949D-64B8BA97BF38}" destId="{5AF72509-3424-476F-93F6-030F540D62A2}" srcOrd="1" destOrd="0" presId="urn:microsoft.com/office/officeart/2005/8/layout/lProcess3"/>
    <dgm:cxn modelId="{9327C4CF-93F7-4702-ABF5-6A4929449A7A}" type="presParOf" srcId="{3BA89D0D-2E03-45CE-949D-64B8BA97BF38}" destId="{13298A0E-557A-47A6-AC0C-D2EAE056C47A}" srcOrd="2" destOrd="0" presId="urn:microsoft.com/office/officeart/2005/8/layout/lProcess3"/>
    <dgm:cxn modelId="{CAA714FA-38E6-406D-B040-EA29B8747C14}" type="presParOf" srcId="{3BA89D0D-2E03-45CE-949D-64B8BA97BF38}" destId="{7DE5E47B-3079-4610-8170-AC8EF287707D}" srcOrd="3" destOrd="0" presId="urn:microsoft.com/office/officeart/2005/8/layout/lProcess3"/>
    <dgm:cxn modelId="{B5188D04-BB8C-4DCE-95CF-5B433DA1E78B}" type="presParOf" srcId="{3BA89D0D-2E03-45CE-949D-64B8BA97BF38}" destId="{1FCFD464-E33C-4294-8CDC-00AC34C4C8F1}" srcOrd="4" destOrd="0" presId="urn:microsoft.com/office/officeart/2005/8/layout/lProcess3"/>
    <dgm:cxn modelId="{E4144332-0784-4B94-9A85-936A8F632E69}" type="presParOf" srcId="{14AF9250-5C69-4ADF-BD63-3952D9EC7C30}" destId="{E2FC41F8-2CF2-45DC-BB64-93FBE7525AD3}" srcOrd="1" destOrd="0" presId="urn:microsoft.com/office/officeart/2005/8/layout/lProcess3"/>
    <dgm:cxn modelId="{09BDCBAF-22CA-4702-82E7-8E839F9B0DBE}" type="presParOf" srcId="{14AF9250-5C69-4ADF-BD63-3952D9EC7C30}" destId="{DAC64F1F-B83D-4E78-8A7B-D5675224BBFC}" srcOrd="2" destOrd="0" presId="urn:microsoft.com/office/officeart/2005/8/layout/lProcess3"/>
    <dgm:cxn modelId="{8110AB18-E312-4C55-83AB-13526F53A730}" type="presParOf" srcId="{DAC64F1F-B83D-4E78-8A7B-D5675224BBFC}" destId="{C384BCBB-E997-4C73-A6EF-6E5B34076D75}" srcOrd="0" destOrd="0" presId="urn:microsoft.com/office/officeart/2005/8/layout/lProcess3"/>
    <dgm:cxn modelId="{DDF962C7-43CC-4AE8-B1C6-645BCD751D1C}" type="presParOf" srcId="{DAC64F1F-B83D-4E78-8A7B-D5675224BBFC}" destId="{AEF2DD44-FA0A-4E17-B324-DC62BA3BDB28}" srcOrd="1" destOrd="0" presId="urn:microsoft.com/office/officeart/2005/8/layout/lProcess3"/>
    <dgm:cxn modelId="{A0E4A147-8A90-4241-9447-985E905A561E}" type="presParOf" srcId="{DAC64F1F-B83D-4E78-8A7B-D5675224BBFC}" destId="{BFCA4F5E-E572-431B-A4BD-EAADD004318F}" srcOrd="2" destOrd="0" presId="urn:microsoft.com/office/officeart/2005/8/layout/lProcess3"/>
    <dgm:cxn modelId="{D28FFD9B-2B7F-470A-A778-457A1C5CA6E1}" type="presParOf" srcId="{DAC64F1F-B83D-4E78-8A7B-D5675224BBFC}" destId="{A6BB713B-203D-4DEC-AA6C-66FE3F8A11FF}" srcOrd="3" destOrd="0" presId="urn:microsoft.com/office/officeart/2005/8/layout/lProcess3"/>
    <dgm:cxn modelId="{9ECCA86F-FAB0-433B-9699-4BA7152F7850}" type="presParOf" srcId="{DAC64F1F-B83D-4E78-8A7B-D5675224BBFC}" destId="{EC02C397-421C-47DE-89E1-30761DDA49C0}" srcOrd="4" destOrd="0" presId="urn:microsoft.com/office/officeart/2005/8/layout/lProcess3"/>
    <dgm:cxn modelId="{8FEE0293-90A6-4ED4-BABA-FD448A364067}" type="presParOf" srcId="{DAC64F1F-B83D-4E78-8A7B-D5675224BBFC}" destId="{0AAA19E5-AF0B-4A34-B380-D44ED853D811}" srcOrd="5" destOrd="0" presId="urn:microsoft.com/office/officeart/2005/8/layout/lProcess3"/>
    <dgm:cxn modelId="{1BF64A6F-1502-4457-AC07-AC3702EBB7DD}" type="presParOf" srcId="{DAC64F1F-B83D-4E78-8A7B-D5675224BBFC}" destId="{208F6C3A-3CD8-4B19-A539-67F3678AA988}" srcOrd="6"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65C5AE-8BE9-4B8A-B125-5EA6AD1349E3}">
      <dsp:nvSpPr>
        <dsp:cNvPr id="0" name=""/>
        <dsp:cNvSpPr/>
      </dsp:nvSpPr>
      <dsp:spPr>
        <a:xfrm>
          <a:off x="5059" y="1598432"/>
          <a:ext cx="2595562" cy="103822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dirty="0"/>
            <a:t>Set of logical rules</a:t>
          </a:r>
        </a:p>
        <a:p>
          <a:pPr marL="0" lvl="0" indent="0" algn="ctr" defTabSz="755650">
            <a:lnSpc>
              <a:spcPct val="90000"/>
            </a:lnSpc>
            <a:spcBef>
              <a:spcPct val="0"/>
            </a:spcBef>
            <a:spcAft>
              <a:spcPct val="35000"/>
            </a:spcAft>
            <a:buNone/>
          </a:pPr>
          <a:r>
            <a:rPr lang="en-US" sz="1700" kern="1200" dirty="0"/>
            <a:t>Data</a:t>
          </a:r>
        </a:p>
      </dsp:txBody>
      <dsp:txXfrm>
        <a:off x="524172" y="1598432"/>
        <a:ext cx="1557337" cy="1038225"/>
      </dsp:txXfrm>
    </dsp:sp>
    <dsp:sp modelId="{13298A0E-557A-47A6-AC0C-D2EAE056C47A}">
      <dsp:nvSpPr>
        <dsp:cNvPr id="0" name=""/>
        <dsp:cNvSpPr/>
      </dsp:nvSpPr>
      <dsp:spPr>
        <a:xfrm>
          <a:off x="2263198" y="1686681"/>
          <a:ext cx="2154316" cy="861726"/>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sz="1400" kern="1200" dirty="0"/>
            <a:t>Classical programming</a:t>
          </a:r>
        </a:p>
      </dsp:txBody>
      <dsp:txXfrm>
        <a:off x="2694061" y="1686681"/>
        <a:ext cx="1292590" cy="861726"/>
      </dsp:txXfrm>
    </dsp:sp>
    <dsp:sp modelId="{1FCFD464-E33C-4294-8CDC-00AC34C4C8F1}">
      <dsp:nvSpPr>
        <dsp:cNvPr id="0" name=""/>
        <dsp:cNvSpPr/>
      </dsp:nvSpPr>
      <dsp:spPr>
        <a:xfrm>
          <a:off x="4115911" y="1686681"/>
          <a:ext cx="2154316" cy="861726"/>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sz="1400" kern="1200" dirty="0"/>
            <a:t>Answer/Solution</a:t>
          </a:r>
        </a:p>
      </dsp:txBody>
      <dsp:txXfrm>
        <a:off x="4546774" y="1686681"/>
        <a:ext cx="1292590" cy="861726"/>
      </dsp:txXfrm>
    </dsp:sp>
    <dsp:sp modelId="{C384BCBB-E997-4C73-A6EF-6E5B34076D75}">
      <dsp:nvSpPr>
        <dsp:cNvPr id="0" name=""/>
        <dsp:cNvSpPr/>
      </dsp:nvSpPr>
      <dsp:spPr>
        <a:xfrm>
          <a:off x="5059" y="2782009"/>
          <a:ext cx="2595562" cy="103822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dirty="0"/>
            <a:t>Data</a:t>
          </a:r>
        </a:p>
        <a:p>
          <a:pPr marL="0" lvl="0" indent="0" algn="ctr" defTabSz="755650">
            <a:lnSpc>
              <a:spcPct val="90000"/>
            </a:lnSpc>
            <a:spcBef>
              <a:spcPct val="0"/>
            </a:spcBef>
            <a:spcAft>
              <a:spcPct val="35000"/>
            </a:spcAft>
            <a:buNone/>
          </a:pPr>
          <a:r>
            <a:rPr lang="en-US" sz="1700" kern="1200" dirty="0"/>
            <a:t>Answer/Solution</a:t>
          </a:r>
        </a:p>
      </dsp:txBody>
      <dsp:txXfrm>
        <a:off x="524172" y="2782009"/>
        <a:ext cx="1557337" cy="1038225"/>
      </dsp:txXfrm>
    </dsp:sp>
    <dsp:sp modelId="{BFCA4F5E-E572-431B-A4BD-EAADD004318F}">
      <dsp:nvSpPr>
        <dsp:cNvPr id="0" name=""/>
        <dsp:cNvSpPr/>
      </dsp:nvSpPr>
      <dsp:spPr>
        <a:xfrm>
          <a:off x="2263198" y="2870258"/>
          <a:ext cx="2154316" cy="861726"/>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sz="1400" kern="1200" dirty="0"/>
            <a:t>Machine learning</a:t>
          </a:r>
        </a:p>
      </dsp:txBody>
      <dsp:txXfrm>
        <a:off x="2694061" y="2870258"/>
        <a:ext cx="1292590" cy="861726"/>
      </dsp:txXfrm>
    </dsp:sp>
    <dsp:sp modelId="{EC02C397-421C-47DE-89E1-30761DDA49C0}">
      <dsp:nvSpPr>
        <dsp:cNvPr id="0" name=""/>
        <dsp:cNvSpPr/>
      </dsp:nvSpPr>
      <dsp:spPr>
        <a:xfrm>
          <a:off x="4115911" y="2870258"/>
          <a:ext cx="2154316" cy="861726"/>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sz="1400" kern="1200" dirty="0"/>
            <a:t>Rules generalizable to new unknown data</a:t>
          </a:r>
        </a:p>
      </dsp:txBody>
      <dsp:txXfrm>
        <a:off x="4546774" y="2870258"/>
        <a:ext cx="1292590" cy="861726"/>
      </dsp:txXfrm>
    </dsp:sp>
    <dsp:sp modelId="{208F6C3A-3CD8-4B19-A539-67F3678AA988}">
      <dsp:nvSpPr>
        <dsp:cNvPr id="0" name=""/>
        <dsp:cNvSpPr/>
      </dsp:nvSpPr>
      <dsp:spPr>
        <a:xfrm>
          <a:off x="5968623" y="2870258"/>
          <a:ext cx="2154316" cy="861726"/>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sz="1400" kern="1200" dirty="0"/>
            <a:t>Apply those to unknown data</a:t>
          </a:r>
        </a:p>
      </dsp:txBody>
      <dsp:txXfrm>
        <a:off x="6399486" y="2870258"/>
        <a:ext cx="1292590" cy="861726"/>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 Id="rId5" Type="http://schemas.openxmlformats.org/officeDocument/2006/relationships/image" Target="../media/image5.emf"/><Relationship Id="rId4"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2.emf"/><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16.emf"/><Relationship Id="rId4" Type="http://schemas.openxmlformats.org/officeDocument/2006/relationships/image" Target="../media/image19.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54559D-0ABB-470C-9A0F-780C9406450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8306D11B-BA31-420F-A370-D5171896DA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41188660-BECA-486B-914F-59AAE254B79C}"/>
              </a:ext>
            </a:extLst>
          </p:cNvPr>
          <p:cNvSpPr>
            <a:spLocks noGrp="1"/>
          </p:cNvSpPr>
          <p:nvPr>
            <p:ph type="dt" sz="half" idx="10"/>
          </p:nvPr>
        </p:nvSpPr>
        <p:spPr/>
        <p:txBody>
          <a:bodyPr/>
          <a:lstStyle/>
          <a:p>
            <a:fld id="{199AA15A-6413-4B57-B3CA-E659841014D0}" type="datetimeFigureOut">
              <a:rPr lang="en-US" smtClean="0"/>
              <a:t>3/24/2020</a:t>
            </a:fld>
            <a:endParaRPr lang="en-US"/>
          </a:p>
        </p:txBody>
      </p:sp>
      <p:sp>
        <p:nvSpPr>
          <p:cNvPr id="5" name="Espace réservé du pied de page 4">
            <a:extLst>
              <a:ext uri="{FF2B5EF4-FFF2-40B4-BE49-F238E27FC236}">
                <a16:creationId xmlns:a16="http://schemas.microsoft.com/office/drawing/2014/main" id="{9F076160-50C3-4824-9242-40C31F018D09}"/>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E136E271-2E08-4E6D-A986-71C0CC46DD4B}"/>
              </a:ext>
            </a:extLst>
          </p:cNvPr>
          <p:cNvSpPr>
            <a:spLocks noGrp="1"/>
          </p:cNvSpPr>
          <p:nvPr>
            <p:ph type="sldNum" sz="quarter" idx="12"/>
          </p:nvPr>
        </p:nvSpPr>
        <p:spPr/>
        <p:txBody>
          <a:bodyPr/>
          <a:lstStyle/>
          <a:p>
            <a:fld id="{DE45A9BD-4E6A-4127-ADC9-2AC063F2255B}" type="slidenum">
              <a:rPr lang="en-US" smtClean="0"/>
              <a:t>‹N°›</a:t>
            </a:fld>
            <a:endParaRPr lang="en-US"/>
          </a:p>
        </p:txBody>
      </p:sp>
    </p:spTree>
    <p:extLst>
      <p:ext uri="{BB962C8B-B14F-4D97-AF65-F5344CB8AC3E}">
        <p14:creationId xmlns:p14="http://schemas.microsoft.com/office/powerpoint/2010/main" val="1223141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5AF407-E645-4C99-B14A-30EB89853613}"/>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4FC4D6A0-CF63-4850-8940-197F180A518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BADC3934-E8B5-4F2E-B77B-E645B5D43D40}"/>
              </a:ext>
            </a:extLst>
          </p:cNvPr>
          <p:cNvSpPr>
            <a:spLocks noGrp="1"/>
          </p:cNvSpPr>
          <p:nvPr>
            <p:ph type="dt" sz="half" idx="10"/>
          </p:nvPr>
        </p:nvSpPr>
        <p:spPr/>
        <p:txBody>
          <a:bodyPr/>
          <a:lstStyle/>
          <a:p>
            <a:fld id="{199AA15A-6413-4B57-B3CA-E659841014D0}" type="datetimeFigureOut">
              <a:rPr lang="en-US" smtClean="0"/>
              <a:t>3/24/2020</a:t>
            </a:fld>
            <a:endParaRPr lang="en-US"/>
          </a:p>
        </p:txBody>
      </p:sp>
      <p:sp>
        <p:nvSpPr>
          <p:cNvPr id="5" name="Espace réservé du pied de page 4">
            <a:extLst>
              <a:ext uri="{FF2B5EF4-FFF2-40B4-BE49-F238E27FC236}">
                <a16:creationId xmlns:a16="http://schemas.microsoft.com/office/drawing/2014/main" id="{36412695-F481-4BBC-BC14-06108C739433}"/>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8A118E01-284F-4ACC-AC77-BBFDF0131262}"/>
              </a:ext>
            </a:extLst>
          </p:cNvPr>
          <p:cNvSpPr>
            <a:spLocks noGrp="1"/>
          </p:cNvSpPr>
          <p:nvPr>
            <p:ph type="sldNum" sz="quarter" idx="12"/>
          </p:nvPr>
        </p:nvSpPr>
        <p:spPr/>
        <p:txBody>
          <a:bodyPr/>
          <a:lstStyle/>
          <a:p>
            <a:fld id="{DE45A9BD-4E6A-4127-ADC9-2AC063F2255B}" type="slidenum">
              <a:rPr lang="en-US" smtClean="0"/>
              <a:t>‹N°›</a:t>
            </a:fld>
            <a:endParaRPr lang="en-US"/>
          </a:p>
        </p:txBody>
      </p:sp>
    </p:spTree>
    <p:extLst>
      <p:ext uri="{BB962C8B-B14F-4D97-AF65-F5344CB8AC3E}">
        <p14:creationId xmlns:p14="http://schemas.microsoft.com/office/powerpoint/2010/main" val="2264762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1EF7D56-1301-4B7A-A4B5-53CA58C0AE65}"/>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FD7E4473-2D0B-433F-B272-16860D8865B3}"/>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3E8D77CB-B8EC-4168-9495-10144DA247E0}"/>
              </a:ext>
            </a:extLst>
          </p:cNvPr>
          <p:cNvSpPr>
            <a:spLocks noGrp="1"/>
          </p:cNvSpPr>
          <p:nvPr>
            <p:ph type="dt" sz="half" idx="10"/>
          </p:nvPr>
        </p:nvSpPr>
        <p:spPr/>
        <p:txBody>
          <a:bodyPr/>
          <a:lstStyle/>
          <a:p>
            <a:fld id="{199AA15A-6413-4B57-B3CA-E659841014D0}" type="datetimeFigureOut">
              <a:rPr lang="en-US" smtClean="0"/>
              <a:t>3/24/2020</a:t>
            </a:fld>
            <a:endParaRPr lang="en-US"/>
          </a:p>
        </p:txBody>
      </p:sp>
      <p:sp>
        <p:nvSpPr>
          <p:cNvPr id="5" name="Espace réservé du pied de page 4">
            <a:extLst>
              <a:ext uri="{FF2B5EF4-FFF2-40B4-BE49-F238E27FC236}">
                <a16:creationId xmlns:a16="http://schemas.microsoft.com/office/drawing/2014/main" id="{A2896652-25C2-4C26-97F5-1FE2907ED5C2}"/>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5A0D3C48-8105-4D7C-B196-85BBB9A9DE92}"/>
              </a:ext>
            </a:extLst>
          </p:cNvPr>
          <p:cNvSpPr>
            <a:spLocks noGrp="1"/>
          </p:cNvSpPr>
          <p:nvPr>
            <p:ph type="sldNum" sz="quarter" idx="12"/>
          </p:nvPr>
        </p:nvSpPr>
        <p:spPr/>
        <p:txBody>
          <a:bodyPr/>
          <a:lstStyle/>
          <a:p>
            <a:fld id="{DE45A9BD-4E6A-4127-ADC9-2AC063F2255B}" type="slidenum">
              <a:rPr lang="en-US" smtClean="0"/>
              <a:t>‹N°›</a:t>
            </a:fld>
            <a:endParaRPr lang="en-US"/>
          </a:p>
        </p:txBody>
      </p:sp>
    </p:spTree>
    <p:extLst>
      <p:ext uri="{BB962C8B-B14F-4D97-AF65-F5344CB8AC3E}">
        <p14:creationId xmlns:p14="http://schemas.microsoft.com/office/powerpoint/2010/main" val="3968264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22D9A4-3B43-4F3F-98A9-2516A849483D}"/>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40A12BCE-49ED-4919-977D-E6E38162116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782AB68C-E478-4E07-8F31-E3554A786CE8}"/>
              </a:ext>
            </a:extLst>
          </p:cNvPr>
          <p:cNvSpPr>
            <a:spLocks noGrp="1"/>
          </p:cNvSpPr>
          <p:nvPr>
            <p:ph type="dt" sz="half" idx="10"/>
          </p:nvPr>
        </p:nvSpPr>
        <p:spPr/>
        <p:txBody>
          <a:bodyPr/>
          <a:lstStyle/>
          <a:p>
            <a:fld id="{199AA15A-6413-4B57-B3CA-E659841014D0}" type="datetimeFigureOut">
              <a:rPr lang="en-US" smtClean="0"/>
              <a:t>3/24/2020</a:t>
            </a:fld>
            <a:endParaRPr lang="en-US"/>
          </a:p>
        </p:txBody>
      </p:sp>
      <p:sp>
        <p:nvSpPr>
          <p:cNvPr id="5" name="Espace réservé du pied de page 4">
            <a:extLst>
              <a:ext uri="{FF2B5EF4-FFF2-40B4-BE49-F238E27FC236}">
                <a16:creationId xmlns:a16="http://schemas.microsoft.com/office/drawing/2014/main" id="{419465EE-15C8-4F7B-964C-E13942837730}"/>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1BA9CE95-B8CC-405F-A7B8-2973A432FC26}"/>
              </a:ext>
            </a:extLst>
          </p:cNvPr>
          <p:cNvSpPr>
            <a:spLocks noGrp="1"/>
          </p:cNvSpPr>
          <p:nvPr>
            <p:ph type="sldNum" sz="quarter" idx="12"/>
          </p:nvPr>
        </p:nvSpPr>
        <p:spPr/>
        <p:txBody>
          <a:bodyPr/>
          <a:lstStyle/>
          <a:p>
            <a:fld id="{DE45A9BD-4E6A-4127-ADC9-2AC063F2255B}" type="slidenum">
              <a:rPr lang="en-US" smtClean="0"/>
              <a:t>‹N°›</a:t>
            </a:fld>
            <a:endParaRPr lang="en-US"/>
          </a:p>
        </p:txBody>
      </p:sp>
    </p:spTree>
    <p:extLst>
      <p:ext uri="{BB962C8B-B14F-4D97-AF65-F5344CB8AC3E}">
        <p14:creationId xmlns:p14="http://schemas.microsoft.com/office/powerpoint/2010/main" val="3616927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8B8B32-2EE8-481A-9E07-2D08168AB53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79A64E43-11B3-4545-9EFF-EA4B808BB2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2726FCDD-797A-46DB-B027-EA5C85A79600}"/>
              </a:ext>
            </a:extLst>
          </p:cNvPr>
          <p:cNvSpPr>
            <a:spLocks noGrp="1"/>
          </p:cNvSpPr>
          <p:nvPr>
            <p:ph type="dt" sz="half" idx="10"/>
          </p:nvPr>
        </p:nvSpPr>
        <p:spPr/>
        <p:txBody>
          <a:bodyPr/>
          <a:lstStyle/>
          <a:p>
            <a:fld id="{199AA15A-6413-4B57-B3CA-E659841014D0}" type="datetimeFigureOut">
              <a:rPr lang="en-US" smtClean="0"/>
              <a:t>3/24/2020</a:t>
            </a:fld>
            <a:endParaRPr lang="en-US"/>
          </a:p>
        </p:txBody>
      </p:sp>
      <p:sp>
        <p:nvSpPr>
          <p:cNvPr id="5" name="Espace réservé du pied de page 4">
            <a:extLst>
              <a:ext uri="{FF2B5EF4-FFF2-40B4-BE49-F238E27FC236}">
                <a16:creationId xmlns:a16="http://schemas.microsoft.com/office/drawing/2014/main" id="{7EC691C1-781C-4DCB-8445-CBA427AD1435}"/>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7B0C5482-0D0D-431C-968C-447034C39F20}"/>
              </a:ext>
            </a:extLst>
          </p:cNvPr>
          <p:cNvSpPr>
            <a:spLocks noGrp="1"/>
          </p:cNvSpPr>
          <p:nvPr>
            <p:ph type="sldNum" sz="quarter" idx="12"/>
          </p:nvPr>
        </p:nvSpPr>
        <p:spPr/>
        <p:txBody>
          <a:bodyPr/>
          <a:lstStyle/>
          <a:p>
            <a:fld id="{DE45A9BD-4E6A-4127-ADC9-2AC063F2255B}" type="slidenum">
              <a:rPr lang="en-US" smtClean="0"/>
              <a:t>‹N°›</a:t>
            </a:fld>
            <a:endParaRPr lang="en-US"/>
          </a:p>
        </p:txBody>
      </p:sp>
    </p:spTree>
    <p:extLst>
      <p:ext uri="{BB962C8B-B14F-4D97-AF65-F5344CB8AC3E}">
        <p14:creationId xmlns:p14="http://schemas.microsoft.com/office/powerpoint/2010/main" val="3225131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921294-282D-45CB-87B2-313A06773752}"/>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E4884634-D225-4A78-A2E7-ACC1E16E6A9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6D06584D-A147-4B57-BFD7-16F50A6DA5D1}"/>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BAAE1395-8CCA-4C54-BD6F-7919ED7D5830}"/>
              </a:ext>
            </a:extLst>
          </p:cNvPr>
          <p:cNvSpPr>
            <a:spLocks noGrp="1"/>
          </p:cNvSpPr>
          <p:nvPr>
            <p:ph type="dt" sz="half" idx="10"/>
          </p:nvPr>
        </p:nvSpPr>
        <p:spPr/>
        <p:txBody>
          <a:bodyPr/>
          <a:lstStyle/>
          <a:p>
            <a:fld id="{199AA15A-6413-4B57-B3CA-E659841014D0}" type="datetimeFigureOut">
              <a:rPr lang="en-US" smtClean="0"/>
              <a:t>3/24/2020</a:t>
            </a:fld>
            <a:endParaRPr lang="en-US"/>
          </a:p>
        </p:txBody>
      </p:sp>
      <p:sp>
        <p:nvSpPr>
          <p:cNvPr id="6" name="Espace réservé du pied de page 5">
            <a:extLst>
              <a:ext uri="{FF2B5EF4-FFF2-40B4-BE49-F238E27FC236}">
                <a16:creationId xmlns:a16="http://schemas.microsoft.com/office/drawing/2014/main" id="{777EC62C-133A-4EC5-8849-0F82682D3A5D}"/>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73EE703F-2A68-438B-B01F-07D214381D0A}"/>
              </a:ext>
            </a:extLst>
          </p:cNvPr>
          <p:cNvSpPr>
            <a:spLocks noGrp="1"/>
          </p:cNvSpPr>
          <p:nvPr>
            <p:ph type="sldNum" sz="quarter" idx="12"/>
          </p:nvPr>
        </p:nvSpPr>
        <p:spPr/>
        <p:txBody>
          <a:bodyPr/>
          <a:lstStyle/>
          <a:p>
            <a:fld id="{DE45A9BD-4E6A-4127-ADC9-2AC063F2255B}" type="slidenum">
              <a:rPr lang="en-US" smtClean="0"/>
              <a:t>‹N°›</a:t>
            </a:fld>
            <a:endParaRPr lang="en-US"/>
          </a:p>
        </p:txBody>
      </p:sp>
    </p:spTree>
    <p:extLst>
      <p:ext uri="{BB962C8B-B14F-4D97-AF65-F5344CB8AC3E}">
        <p14:creationId xmlns:p14="http://schemas.microsoft.com/office/powerpoint/2010/main" val="2453036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0E01D7-4DC0-4F3B-9598-CEB46EC3448A}"/>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62BBA6C3-1FAE-4885-9846-7FACDD8D70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E55D44A-7D20-4E70-8820-D2BCC5A711F8}"/>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D308A39A-EE95-415B-A0D7-56782A5117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62C0AC85-D96D-43AF-97F0-859C0EAABA2E}"/>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A268CB10-2FB4-49FF-8963-60FFF8CB65E3}"/>
              </a:ext>
            </a:extLst>
          </p:cNvPr>
          <p:cNvSpPr>
            <a:spLocks noGrp="1"/>
          </p:cNvSpPr>
          <p:nvPr>
            <p:ph type="dt" sz="half" idx="10"/>
          </p:nvPr>
        </p:nvSpPr>
        <p:spPr/>
        <p:txBody>
          <a:bodyPr/>
          <a:lstStyle/>
          <a:p>
            <a:fld id="{199AA15A-6413-4B57-B3CA-E659841014D0}" type="datetimeFigureOut">
              <a:rPr lang="en-US" smtClean="0"/>
              <a:t>3/24/2020</a:t>
            </a:fld>
            <a:endParaRPr lang="en-US"/>
          </a:p>
        </p:txBody>
      </p:sp>
      <p:sp>
        <p:nvSpPr>
          <p:cNvPr id="8" name="Espace réservé du pied de page 7">
            <a:extLst>
              <a:ext uri="{FF2B5EF4-FFF2-40B4-BE49-F238E27FC236}">
                <a16:creationId xmlns:a16="http://schemas.microsoft.com/office/drawing/2014/main" id="{46319538-A9A5-408D-A918-121E87B347D1}"/>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DA94E384-3882-4B77-850F-BA6A7553841B}"/>
              </a:ext>
            </a:extLst>
          </p:cNvPr>
          <p:cNvSpPr>
            <a:spLocks noGrp="1"/>
          </p:cNvSpPr>
          <p:nvPr>
            <p:ph type="sldNum" sz="quarter" idx="12"/>
          </p:nvPr>
        </p:nvSpPr>
        <p:spPr/>
        <p:txBody>
          <a:bodyPr/>
          <a:lstStyle/>
          <a:p>
            <a:fld id="{DE45A9BD-4E6A-4127-ADC9-2AC063F2255B}" type="slidenum">
              <a:rPr lang="en-US" smtClean="0"/>
              <a:t>‹N°›</a:t>
            </a:fld>
            <a:endParaRPr lang="en-US"/>
          </a:p>
        </p:txBody>
      </p:sp>
    </p:spTree>
    <p:extLst>
      <p:ext uri="{BB962C8B-B14F-4D97-AF65-F5344CB8AC3E}">
        <p14:creationId xmlns:p14="http://schemas.microsoft.com/office/powerpoint/2010/main" val="3556969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3360C6-D0C2-42CE-BCCB-D1AA4DB3454E}"/>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64722B8B-DFD4-440D-B270-3D43DFCBC93A}"/>
              </a:ext>
            </a:extLst>
          </p:cNvPr>
          <p:cNvSpPr>
            <a:spLocks noGrp="1"/>
          </p:cNvSpPr>
          <p:nvPr>
            <p:ph type="dt" sz="half" idx="10"/>
          </p:nvPr>
        </p:nvSpPr>
        <p:spPr/>
        <p:txBody>
          <a:bodyPr/>
          <a:lstStyle/>
          <a:p>
            <a:fld id="{199AA15A-6413-4B57-B3CA-E659841014D0}" type="datetimeFigureOut">
              <a:rPr lang="en-US" smtClean="0"/>
              <a:t>3/24/2020</a:t>
            </a:fld>
            <a:endParaRPr lang="en-US"/>
          </a:p>
        </p:txBody>
      </p:sp>
      <p:sp>
        <p:nvSpPr>
          <p:cNvPr id="4" name="Espace réservé du pied de page 3">
            <a:extLst>
              <a:ext uri="{FF2B5EF4-FFF2-40B4-BE49-F238E27FC236}">
                <a16:creationId xmlns:a16="http://schemas.microsoft.com/office/drawing/2014/main" id="{84DAA4F3-D93B-4618-9B92-D517EBE3BD55}"/>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F4B060EE-2068-4775-BF96-40B709CBA787}"/>
              </a:ext>
            </a:extLst>
          </p:cNvPr>
          <p:cNvSpPr>
            <a:spLocks noGrp="1"/>
          </p:cNvSpPr>
          <p:nvPr>
            <p:ph type="sldNum" sz="quarter" idx="12"/>
          </p:nvPr>
        </p:nvSpPr>
        <p:spPr/>
        <p:txBody>
          <a:bodyPr/>
          <a:lstStyle/>
          <a:p>
            <a:fld id="{DE45A9BD-4E6A-4127-ADC9-2AC063F2255B}" type="slidenum">
              <a:rPr lang="en-US" smtClean="0"/>
              <a:t>‹N°›</a:t>
            </a:fld>
            <a:endParaRPr lang="en-US"/>
          </a:p>
        </p:txBody>
      </p:sp>
    </p:spTree>
    <p:extLst>
      <p:ext uri="{BB962C8B-B14F-4D97-AF65-F5344CB8AC3E}">
        <p14:creationId xmlns:p14="http://schemas.microsoft.com/office/powerpoint/2010/main" val="3321662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859AFDB-8C7A-4539-A0E5-4796990C5529}"/>
              </a:ext>
            </a:extLst>
          </p:cNvPr>
          <p:cNvSpPr>
            <a:spLocks noGrp="1"/>
          </p:cNvSpPr>
          <p:nvPr>
            <p:ph type="dt" sz="half" idx="10"/>
          </p:nvPr>
        </p:nvSpPr>
        <p:spPr/>
        <p:txBody>
          <a:bodyPr/>
          <a:lstStyle/>
          <a:p>
            <a:fld id="{199AA15A-6413-4B57-B3CA-E659841014D0}" type="datetimeFigureOut">
              <a:rPr lang="en-US" smtClean="0"/>
              <a:t>3/24/2020</a:t>
            </a:fld>
            <a:endParaRPr lang="en-US"/>
          </a:p>
        </p:txBody>
      </p:sp>
      <p:sp>
        <p:nvSpPr>
          <p:cNvPr id="3" name="Espace réservé du pied de page 2">
            <a:extLst>
              <a:ext uri="{FF2B5EF4-FFF2-40B4-BE49-F238E27FC236}">
                <a16:creationId xmlns:a16="http://schemas.microsoft.com/office/drawing/2014/main" id="{614988CA-8605-463D-9C0F-E5B274C64B46}"/>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3AEF7B99-E7D9-48CB-999F-49255AA1C84C}"/>
              </a:ext>
            </a:extLst>
          </p:cNvPr>
          <p:cNvSpPr>
            <a:spLocks noGrp="1"/>
          </p:cNvSpPr>
          <p:nvPr>
            <p:ph type="sldNum" sz="quarter" idx="12"/>
          </p:nvPr>
        </p:nvSpPr>
        <p:spPr/>
        <p:txBody>
          <a:bodyPr/>
          <a:lstStyle/>
          <a:p>
            <a:fld id="{DE45A9BD-4E6A-4127-ADC9-2AC063F2255B}" type="slidenum">
              <a:rPr lang="en-US" smtClean="0"/>
              <a:t>‹N°›</a:t>
            </a:fld>
            <a:endParaRPr lang="en-US"/>
          </a:p>
        </p:txBody>
      </p:sp>
    </p:spTree>
    <p:extLst>
      <p:ext uri="{BB962C8B-B14F-4D97-AF65-F5344CB8AC3E}">
        <p14:creationId xmlns:p14="http://schemas.microsoft.com/office/powerpoint/2010/main" val="2858898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61E3F1-2D1E-4A51-8EBA-6D20B629A61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86A70552-FDFD-4996-B54D-2A0BE4550B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66CBF17E-E8C3-4EA2-A6B6-97F18220B3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7F7A958-B893-40D6-9FAD-3AC3B99C8DA1}"/>
              </a:ext>
            </a:extLst>
          </p:cNvPr>
          <p:cNvSpPr>
            <a:spLocks noGrp="1"/>
          </p:cNvSpPr>
          <p:nvPr>
            <p:ph type="dt" sz="half" idx="10"/>
          </p:nvPr>
        </p:nvSpPr>
        <p:spPr/>
        <p:txBody>
          <a:bodyPr/>
          <a:lstStyle/>
          <a:p>
            <a:fld id="{199AA15A-6413-4B57-B3CA-E659841014D0}" type="datetimeFigureOut">
              <a:rPr lang="en-US" smtClean="0"/>
              <a:t>3/24/2020</a:t>
            </a:fld>
            <a:endParaRPr lang="en-US"/>
          </a:p>
        </p:txBody>
      </p:sp>
      <p:sp>
        <p:nvSpPr>
          <p:cNvPr id="6" name="Espace réservé du pied de page 5">
            <a:extLst>
              <a:ext uri="{FF2B5EF4-FFF2-40B4-BE49-F238E27FC236}">
                <a16:creationId xmlns:a16="http://schemas.microsoft.com/office/drawing/2014/main" id="{01B397D9-755A-4F40-9508-815490ACE293}"/>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32742CB1-3E5C-4EE0-ADD2-CF19CAF9D828}"/>
              </a:ext>
            </a:extLst>
          </p:cNvPr>
          <p:cNvSpPr>
            <a:spLocks noGrp="1"/>
          </p:cNvSpPr>
          <p:nvPr>
            <p:ph type="sldNum" sz="quarter" idx="12"/>
          </p:nvPr>
        </p:nvSpPr>
        <p:spPr/>
        <p:txBody>
          <a:bodyPr/>
          <a:lstStyle/>
          <a:p>
            <a:fld id="{DE45A9BD-4E6A-4127-ADC9-2AC063F2255B}" type="slidenum">
              <a:rPr lang="en-US" smtClean="0"/>
              <a:t>‹N°›</a:t>
            </a:fld>
            <a:endParaRPr lang="en-US"/>
          </a:p>
        </p:txBody>
      </p:sp>
    </p:spTree>
    <p:extLst>
      <p:ext uri="{BB962C8B-B14F-4D97-AF65-F5344CB8AC3E}">
        <p14:creationId xmlns:p14="http://schemas.microsoft.com/office/powerpoint/2010/main" val="2443049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110EF9-E872-419B-AE58-3E103EE4F47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9CD13A1E-352B-43E9-99D8-A1D862C9CB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966D1B09-B60C-430A-8A54-405B7666B7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CFD1C28-85C1-4D61-9C08-348E67B645D8}"/>
              </a:ext>
            </a:extLst>
          </p:cNvPr>
          <p:cNvSpPr>
            <a:spLocks noGrp="1"/>
          </p:cNvSpPr>
          <p:nvPr>
            <p:ph type="dt" sz="half" idx="10"/>
          </p:nvPr>
        </p:nvSpPr>
        <p:spPr/>
        <p:txBody>
          <a:bodyPr/>
          <a:lstStyle/>
          <a:p>
            <a:fld id="{199AA15A-6413-4B57-B3CA-E659841014D0}" type="datetimeFigureOut">
              <a:rPr lang="en-US" smtClean="0"/>
              <a:t>3/24/2020</a:t>
            </a:fld>
            <a:endParaRPr lang="en-US"/>
          </a:p>
        </p:txBody>
      </p:sp>
      <p:sp>
        <p:nvSpPr>
          <p:cNvPr id="6" name="Espace réservé du pied de page 5">
            <a:extLst>
              <a:ext uri="{FF2B5EF4-FFF2-40B4-BE49-F238E27FC236}">
                <a16:creationId xmlns:a16="http://schemas.microsoft.com/office/drawing/2014/main" id="{B3547BCC-F01A-48CD-A2BE-B849B8BCE780}"/>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59395D8D-B8BF-4609-A4DB-3D3EF4FF20AC}"/>
              </a:ext>
            </a:extLst>
          </p:cNvPr>
          <p:cNvSpPr>
            <a:spLocks noGrp="1"/>
          </p:cNvSpPr>
          <p:nvPr>
            <p:ph type="sldNum" sz="quarter" idx="12"/>
          </p:nvPr>
        </p:nvSpPr>
        <p:spPr/>
        <p:txBody>
          <a:bodyPr/>
          <a:lstStyle/>
          <a:p>
            <a:fld id="{DE45A9BD-4E6A-4127-ADC9-2AC063F2255B}" type="slidenum">
              <a:rPr lang="en-US" smtClean="0"/>
              <a:t>‹N°›</a:t>
            </a:fld>
            <a:endParaRPr lang="en-US"/>
          </a:p>
        </p:txBody>
      </p:sp>
    </p:spTree>
    <p:extLst>
      <p:ext uri="{BB962C8B-B14F-4D97-AF65-F5344CB8AC3E}">
        <p14:creationId xmlns:p14="http://schemas.microsoft.com/office/powerpoint/2010/main" val="4017247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3326B58-3574-4362-86E1-E7F1141B73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AF2C252B-DCB4-4F7F-9B70-D4039B8DAB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19406752-ECAF-4E36-929E-FCCF3DD81B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9AA15A-6413-4B57-B3CA-E659841014D0}" type="datetimeFigureOut">
              <a:rPr lang="en-US" smtClean="0"/>
              <a:t>3/24/2020</a:t>
            </a:fld>
            <a:endParaRPr lang="en-US"/>
          </a:p>
        </p:txBody>
      </p:sp>
      <p:sp>
        <p:nvSpPr>
          <p:cNvPr id="5" name="Espace réservé du pied de page 4">
            <a:extLst>
              <a:ext uri="{FF2B5EF4-FFF2-40B4-BE49-F238E27FC236}">
                <a16:creationId xmlns:a16="http://schemas.microsoft.com/office/drawing/2014/main" id="{41349D76-F14C-4DD9-AE44-19C4E876E5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id="{A8C44CD5-EE6C-4BBB-B8F9-9E38D674DF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5A9BD-4E6A-4127-ADC9-2AC063F2255B}" type="slidenum">
              <a:rPr lang="en-US" smtClean="0"/>
              <a:t>‹N°›</a:t>
            </a:fld>
            <a:endParaRPr lang="en-US"/>
          </a:p>
        </p:txBody>
      </p:sp>
    </p:spTree>
    <p:extLst>
      <p:ext uri="{BB962C8B-B14F-4D97-AF65-F5344CB8AC3E}">
        <p14:creationId xmlns:p14="http://schemas.microsoft.com/office/powerpoint/2010/main" val="2102850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emf"/><Relationship Id="rId5" Type="http://schemas.openxmlformats.org/officeDocument/2006/relationships/oleObject" Target="../embeddings/oleObject8.bin"/><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5.emf"/><Relationship Id="rId5" Type="http://schemas.openxmlformats.org/officeDocument/2006/relationships/oleObject" Target="../embeddings/oleObject11.bin"/><Relationship Id="rId4" Type="http://schemas.openxmlformats.org/officeDocument/2006/relationships/image" Target="../media/image4.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2.emf"/><Relationship Id="rId13" Type="http://schemas.openxmlformats.org/officeDocument/2006/relationships/oleObject" Target="../embeddings/oleObject17.bin"/><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14.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1.emf"/><Relationship Id="rId11" Type="http://schemas.openxmlformats.org/officeDocument/2006/relationships/oleObject" Target="../embeddings/oleObject16.bin"/><Relationship Id="rId5" Type="http://schemas.openxmlformats.org/officeDocument/2006/relationships/oleObject" Target="../embeddings/oleObject13.bin"/><Relationship Id="rId10" Type="http://schemas.openxmlformats.org/officeDocument/2006/relationships/image" Target="../media/image13.emf"/><Relationship Id="rId4" Type="http://schemas.openxmlformats.org/officeDocument/2006/relationships/image" Target="../media/image10.emf"/><Relationship Id="rId9" Type="http://schemas.openxmlformats.org/officeDocument/2006/relationships/oleObject" Target="../embeddings/oleObject15.bin"/><Relationship Id="rId14" Type="http://schemas.openxmlformats.org/officeDocument/2006/relationships/image" Target="../media/image15.emf"/></Relationships>
</file>

<file path=ppt/slides/_rels/slide14.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7.emf"/><Relationship Id="rId5" Type="http://schemas.openxmlformats.org/officeDocument/2006/relationships/oleObject" Target="../embeddings/oleObject19.bin"/><Relationship Id="rId10" Type="http://schemas.openxmlformats.org/officeDocument/2006/relationships/image" Target="../media/image19.emf"/><Relationship Id="rId4" Type="http://schemas.openxmlformats.org/officeDocument/2006/relationships/image" Target="../media/image16.emf"/><Relationship Id="rId9" Type="http://schemas.openxmlformats.org/officeDocument/2006/relationships/oleObject" Target="../embeddings/oleObject2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user/joshstarmer" TargetMode="External"/><Relationship Id="rId2" Type="http://schemas.openxmlformats.org/officeDocument/2006/relationships/hyperlink" Target="https://scikit-learn.org/stable/modules/classes.html" TargetMode="External"/><Relationship Id="rId1" Type="http://schemas.openxmlformats.org/officeDocument/2006/relationships/slideLayout" Target="../slideLayouts/slideLayout3.xml"/><Relationship Id="rId5" Type="http://schemas.openxmlformats.org/officeDocument/2006/relationships/hyperlink" Target="https://xavierbourretsicotte.github.io/" TargetMode="External"/><Relationship Id="rId4" Type="http://schemas.openxmlformats.org/officeDocument/2006/relationships/hyperlink" Target="https://towardsdatascience.com/"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e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4.emf"/><Relationship Id="rId4" Type="http://schemas.openxmlformats.org/officeDocument/2006/relationships/image" Target="../media/image1.emf"/><Relationship Id="rId9"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F73F82-EF11-4472-B10D-FEAA86406DEC}"/>
              </a:ext>
            </a:extLst>
          </p:cNvPr>
          <p:cNvSpPr>
            <a:spLocks noGrp="1"/>
          </p:cNvSpPr>
          <p:nvPr>
            <p:ph type="ctrTitle"/>
          </p:nvPr>
        </p:nvSpPr>
        <p:spPr/>
        <p:txBody>
          <a:bodyPr>
            <a:normAutofit fontScale="90000"/>
          </a:bodyPr>
          <a:lstStyle/>
          <a:p>
            <a:r>
              <a:rPr lang="en-US" dirty="0"/>
              <a:t>Introduction to Classical Machine Learning with </a:t>
            </a:r>
            <a:r>
              <a:rPr lang="en-US" dirty="0" err="1"/>
              <a:t>scikit</a:t>
            </a:r>
            <a:r>
              <a:rPr lang="en-US" dirty="0"/>
              <a:t>-learn</a:t>
            </a:r>
          </a:p>
        </p:txBody>
      </p:sp>
      <p:sp>
        <p:nvSpPr>
          <p:cNvPr id="3" name="Sous-titre 2">
            <a:extLst>
              <a:ext uri="{FF2B5EF4-FFF2-40B4-BE49-F238E27FC236}">
                <a16:creationId xmlns:a16="http://schemas.microsoft.com/office/drawing/2014/main" id="{62EAC9D0-661B-4F7B-9C9C-5AC7AABCD2A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96771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A84766-2334-4BDA-B6FD-F814AB94E381}"/>
              </a:ext>
            </a:extLst>
          </p:cNvPr>
          <p:cNvSpPr>
            <a:spLocks noGrp="1"/>
          </p:cNvSpPr>
          <p:nvPr>
            <p:ph type="title"/>
          </p:nvPr>
        </p:nvSpPr>
        <p:spPr>
          <a:xfrm>
            <a:off x="838200" y="-26764"/>
            <a:ext cx="10515600" cy="1325563"/>
          </a:xfrm>
        </p:spPr>
        <p:txBody>
          <a:bodyPr/>
          <a:lstStyle/>
          <a:p>
            <a:r>
              <a:rPr lang="en-US" dirty="0"/>
              <a:t>Hyperparameters choices and the need for a validation set</a:t>
            </a:r>
          </a:p>
        </p:txBody>
      </p:sp>
      <p:sp>
        <p:nvSpPr>
          <p:cNvPr id="3" name="Espace réservé du contenu 2">
            <a:extLst>
              <a:ext uri="{FF2B5EF4-FFF2-40B4-BE49-F238E27FC236}">
                <a16:creationId xmlns:a16="http://schemas.microsoft.com/office/drawing/2014/main" id="{B5BB806D-5B4B-44A6-86A8-75FE2E8C887D}"/>
              </a:ext>
            </a:extLst>
          </p:cNvPr>
          <p:cNvSpPr>
            <a:spLocks noGrp="1"/>
          </p:cNvSpPr>
          <p:nvPr>
            <p:ph idx="1"/>
          </p:nvPr>
        </p:nvSpPr>
        <p:spPr>
          <a:xfrm>
            <a:off x="554115" y="1390619"/>
            <a:ext cx="10515600" cy="2173720"/>
          </a:xfrm>
        </p:spPr>
        <p:txBody>
          <a:bodyPr>
            <a:normAutofit/>
          </a:bodyPr>
          <a:lstStyle/>
          <a:p>
            <a:r>
              <a:rPr lang="en-US" dirty="0"/>
              <a:t>All the parameters that your model is not going to learn, that you have to put as an input. </a:t>
            </a:r>
          </a:p>
          <a:p>
            <a:r>
              <a:rPr lang="en-US" sz="1900" dirty="0"/>
              <a:t>For example the kind of model you are going to use is an hyper parameter. Other could be non exhaustively, optimizer, learning rate, depth of the decision tree, marge on your SVM, standard deviation of your radial basis function kernel, regularization choice </a:t>
            </a:r>
            <a:r>
              <a:rPr lang="en-US" sz="1900" dirty="0" err="1"/>
              <a:t>etc</a:t>
            </a:r>
            <a:r>
              <a:rPr lang="en-US" sz="1900" dirty="0"/>
              <a:t>…</a:t>
            </a:r>
          </a:p>
        </p:txBody>
      </p:sp>
      <p:grpSp>
        <p:nvGrpSpPr>
          <p:cNvPr id="9" name="Groupe 8">
            <a:extLst>
              <a:ext uri="{FF2B5EF4-FFF2-40B4-BE49-F238E27FC236}">
                <a16:creationId xmlns:a16="http://schemas.microsoft.com/office/drawing/2014/main" id="{D28C2FFC-5ED1-4304-BDD8-0DF264DECBB9}"/>
              </a:ext>
            </a:extLst>
          </p:cNvPr>
          <p:cNvGrpSpPr/>
          <p:nvPr/>
        </p:nvGrpSpPr>
        <p:grpSpPr>
          <a:xfrm>
            <a:off x="-213073" y="3657597"/>
            <a:ext cx="8543822" cy="3200401"/>
            <a:chOff x="-196132" y="4652529"/>
            <a:chExt cx="6415867" cy="2198257"/>
          </a:xfrm>
        </p:grpSpPr>
        <p:graphicFrame>
          <p:nvGraphicFramePr>
            <p:cNvPr id="4" name="Objet 3">
              <a:extLst>
                <a:ext uri="{FF2B5EF4-FFF2-40B4-BE49-F238E27FC236}">
                  <a16:creationId xmlns:a16="http://schemas.microsoft.com/office/drawing/2014/main" id="{FCB79517-BFEC-4CCE-80D3-97A9714FE34C}"/>
                </a:ext>
              </a:extLst>
            </p:cNvPr>
            <p:cNvGraphicFramePr>
              <a:graphicFrameLocks noChangeAspect="1"/>
            </p:cNvGraphicFramePr>
            <p:nvPr>
              <p:extLst>
                <p:ext uri="{D42A27DB-BD31-4B8C-83A1-F6EECF244321}">
                  <p14:modId xmlns:p14="http://schemas.microsoft.com/office/powerpoint/2010/main" val="3959098546"/>
                </p:ext>
              </p:extLst>
            </p:nvPr>
          </p:nvGraphicFramePr>
          <p:xfrm>
            <a:off x="-196132" y="4656861"/>
            <a:ext cx="3292475" cy="2193925"/>
          </p:xfrm>
          <a:graphic>
            <a:graphicData uri="http://schemas.openxmlformats.org/presentationml/2006/ole">
              <mc:AlternateContent xmlns:mc="http://schemas.openxmlformats.org/markup-compatibility/2006">
                <mc:Choice xmlns:v="urn:schemas-microsoft-com:vml" Requires="v">
                  <p:oleObj spid="_x0000_s3151" name="Acrobat Document" r:id="rId3" imgW="3291840" imgH="2194419" progId="AcroExch.Document.DC">
                    <p:embed/>
                  </p:oleObj>
                </mc:Choice>
                <mc:Fallback>
                  <p:oleObj name="Acrobat Document" r:id="rId3" imgW="3291840" imgH="2194419" progId="AcroExch.Document.DC">
                    <p:embed/>
                    <p:pic>
                      <p:nvPicPr>
                        <p:cNvPr id="8" name="Objet 7">
                          <a:extLst>
                            <a:ext uri="{FF2B5EF4-FFF2-40B4-BE49-F238E27FC236}">
                              <a16:creationId xmlns:a16="http://schemas.microsoft.com/office/drawing/2014/main" id="{483F06E9-63F5-4462-9250-A9D2C260434B}"/>
                            </a:ext>
                          </a:extLst>
                        </p:cNvPr>
                        <p:cNvPicPr/>
                        <p:nvPr/>
                      </p:nvPicPr>
                      <p:blipFill>
                        <a:blip r:embed="rId4"/>
                        <a:stretch>
                          <a:fillRect/>
                        </a:stretch>
                      </p:blipFill>
                      <p:spPr>
                        <a:xfrm>
                          <a:off x="-196132" y="4656861"/>
                          <a:ext cx="3292475" cy="2193925"/>
                        </a:xfrm>
                        <a:prstGeom prst="rect">
                          <a:avLst/>
                        </a:prstGeom>
                      </p:spPr>
                    </p:pic>
                  </p:oleObj>
                </mc:Fallback>
              </mc:AlternateContent>
            </a:graphicData>
          </a:graphic>
        </p:graphicFrame>
        <p:graphicFrame>
          <p:nvGraphicFramePr>
            <p:cNvPr id="5" name="Objet 4">
              <a:extLst>
                <a:ext uri="{FF2B5EF4-FFF2-40B4-BE49-F238E27FC236}">
                  <a16:creationId xmlns:a16="http://schemas.microsoft.com/office/drawing/2014/main" id="{883F16B2-D22D-45FC-86C5-7CA142A96436}"/>
                </a:ext>
              </a:extLst>
            </p:cNvPr>
            <p:cNvGraphicFramePr>
              <a:graphicFrameLocks noChangeAspect="1"/>
            </p:cNvGraphicFramePr>
            <p:nvPr>
              <p:extLst>
                <p:ext uri="{D42A27DB-BD31-4B8C-83A1-F6EECF244321}">
                  <p14:modId xmlns:p14="http://schemas.microsoft.com/office/powerpoint/2010/main" val="3341384837"/>
                </p:ext>
              </p:extLst>
            </p:nvPr>
          </p:nvGraphicFramePr>
          <p:xfrm>
            <a:off x="2927260" y="4652529"/>
            <a:ext cx="3292475" cy="2193925"/>
          </p:xfrm>
          <a:graphic>
            <a:graphicData uri="http://schemas.openxmlformats.org/presentationml/2006/ole">
              <mc:AlternateContent xmlns:mc="http://schemas.openxmlformats.org/markup-compatibility/2006">
                <mc:Choice xmlns:v="urn:schemas-microsoft-com:vml" Requires="v">
                  <p:oleObj spid="_x0000_s3152" name="Acrobat Document" r:id="rId5" imgW="3291840" imgH="2194419" progId="AcroExch.Document.DC">
                    <p:embed/>
                  </p:oleObj>
                </mc:Choice>
                <mc:Fallback>
                  <p:oleObj name="Acrobat Document" r:id="rId5" imgW="3291840" imgH="2194419" progId="AcroExch.Document.DC">
                    <p:embed/>
                    <p:pic>
                      <p:nvPicPr>
                        <p:cNvPr id="9" name="Objet 8">
                          <a:extLst>
                            <a:ext uri="{FF2B5EF4-FFF2-40B4-BE49-F238E27FC236}">
                              <a16:creationId xmlns:a16="http://schemas.microsoft.com/office/drawing/2014/main" id="{BC33D5C7-77CB-4BE5-A6BF-D50DCB32576A}"/>
                            </a:ext>
                          </a:extLst>
                        </p:cNvPr>
                        <p:cNvPicPr/>
                        <p:nvPr/>
                      </p:nvPicPr>
                      <p:blipFill>
                        <a:blip r:embed="rId6"/>
                        <a:stretch>
                          <a:fillRect/>
                        </a:stretch>
                      </p:blipFill>
                      <p:spPr>
                        <a:xfrm>
                          <a:off x="2927260" y="4652529"/>
                          <a:ext cx="3292475" cy="2193925"/>
                        </a:xfrm>
                        <a:prstGeom prst="rect">
                          <a:avLst/>
                        </a:prstGeom>
                      </p:spPr>
                    </p:pic>
                  </p:oleObj>
                </mc:Fallback>
              </mc:AlternateContent>
            </a:graphicData>
          </a:graphic>
        </p:graphicFrame>
      </p:grpSp>
      <p:graphicFrame>
        <p:nvGraphicFramePr>
          <p:cNvPr id="10" name="Objet 9">
            <a:extLst>
              <a:ext uri="{FF2B5EF4-FFF2-40B4-BE49-F238E27FC236}">
                <a16:creationId xmlns:a16="http://schemas.microsoft.com/office/drawing/2014/main" id="{F5BCB900-394D-4257-A97E-46A873F3A4EC}"/>
              </a:ext>
            </a:extLst>
          </p:cNvPr>
          <p:cNvGraphicFramePr>
            <a:graphicFrameLocks noChangeAspect="1"/>
          </p:cNvGraphicFramePr>
          <p:nvPr>
            <p:extLst>
              <p:ext uri="{D42A27DB-BD31-4B8C-83A1-F6EECF244321}">
                <p14:modId xmlns:p14="http://schemas.microsoft.com/office/powerpoint/2010/main" val="1359631952"/>
              </p:ext>
            </p:extLst>
          </p:nvPr>
        </p:nvGraphicFramePr>
        <p:xfrm>
          <a:off x="8018851" y="3651290"/>
          <a:ext cx="4471228" cy="3194093"/>
        </p:xfrm>
        <a:graphic>
          <a:graphicData uri="http://schemas.openxmlformats.org/presentationml/2006/ole">
            <mc:AlternateContent xmlns:mc="http://schemas.openxmlformats.org/markup-compatibility/2006">
              <mc:Choice xmlns:v="urn:schemas-microsoft-com:vml" Requires="v">
                <p:oleObj spid="_x0000_s3153" name="Acrobat Document" r:id="rId7" imgW="3291840" imgH="2194419" progId="AcroExch.Document.DC">
                  <p:embed/>
                </p:oleObj>
              </mc:Choice>
              <mc:Fallback>
                <p:oleObj name="Acrobat Document" r:id="rId7" imgW="3291840" imgH="2194419" progId="AcroExch.Document.DC">
                  <p:embed/>
                  <p:pic>
                    <p:nvPicPr>
                      <p:cNvPr id="0" name=""/>
                      <p:cNvPicPr/>
                      <p:nvPr/>
                    </p:nvPicPr>
                    <p:blipFill>
                      <a:blip r:embed="rId8"/>
                      <a:stretch>
                        <a:fillRect/>
                      </a:stretch>
                    </p:blipFill>
                    <p:spPr>
                      <a:xfrm>
                        <a:off x="8018851" y="3651290"/>
                        <a:ext cx="4471228" cy="3194093"/>
                      </a:xfrm>
                      <a:prstGeom prst="rect">
                        <a:avLst/>
                      </a:prstGeom>
                    </p:spPr>
                  </p:pic>
                </p:oleObj>
              </mc:Fallback>
            </mc:AlternateContent>
          </a:graphicData>
        </a:graphic>
      </p:graphicFrame>
    </p:spTree>
    <p:extLst>
      <p:ext uri="{BB962C8B-B14F-4D97-AF65-F5344CB8AC3E}">
        <p14:creationId xmlns:p14="http://schemas.microsoft.com/office/powerpoint/2010/main" val="84436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A84766-2334-4BDA-B6FD-F814AB94E381}"/>
              </a:ext>
            </a:extLst>
          </p:cNvPr>
          <p:cNvSpPr>
            <a:spLocks noGrp="1"/>
          </p:cNvSpPr>
          <p:nvPr>
            <p:ph type="title"/>
          </p:nvPr>
        </p:nvSpPr>
        <p:spPr>
          <a:xfrm>
            <a:off x="838200" y="0"/>
            <a:ext cx="10515600" cy="1325563"/>
          </a:xfrm>
        </p:spPr>
        <p:txBody>
          <a:bodyPr/>
          <a:lstStyle/>
          <a:p>
            <a:r>
              <a:rPr lang="en-US" dirty="0"/>
              <a:t>Hyperparameters choices and the need for a validation set</a:t>
            </a:r>
          </a:p>
        </p:txBody>
      </p:sp>
      <p:sp>
        <p:nvSpPr>
          <p:cNvPr id="3" name="Espace réservé du contenu 2">
            <a:extLst>
              <a:ext uri="{FF2B5EF4-FFF2-40B4-BE49-F238E27FC236}">
                <a16:creationId xmlns:a16="http://schemas.microsoft.com/office/drawing/2014/main" id="{B5BB806D-5B4B-44A6-86A8-75FE2E8C887D}"/>
              </a:ext>
            </a:extLst>
          </p:cNvPr>
          <p:cNvSpPr>
            <a:spLocks noGrp="1"/>
          </p:cNvSpPr>
          <p:nvPr>
            <p:ph idx="1"/>
          </p:nvPr>
        </p:nvSpPr>
        <p:spPr>
          <a:xfrm>
            <a:off x="554115" y="1390619"/>
            <a:ext cx="10515600" cy="2173720"/>
          </a:xfrm>
        </p:spPr>
        <p:txBody>
          <a:bodyPr>
            <a:normAutofit/>
          </a:bodyPr>
          <a:lstStyle/>
          <a:p>
            <a:r>
              <a:rPr lang="en-US" dirty="0"/>
              <a:t>All the parameters that your model is not going to learn, that you have to put as an input. </a:t>
            </a:r>
          </a:p>
          <a:p>
            <a:r>
              <a:rPr lang="en-US" sz="1900" dirty="0"/>
              <a:t>For example the kind of model you are going to use is an hyper parameter. Other could be non exhaustively, optimizer, learning rate, depth of the decision tree, marge on your SVM, standard deviation of your radial basis function kernel , regularization choice </a:t>
            </a:r>
            <a:r>
              <a:rPr lang="en-US" sz="1900" dirty="0" err="1"/>
              <a:t>etc</a:t>
            </a:r>
            <a:r>
              <a:rPr lang="en-US" sz="1900" dirty="0"/>
              <a:t> …</a:t>
            </a:r>
          </a:p>
        </p:txBody>
      </p:sp>
      <p:grpSp>
        <p:nvGrpSpPr>
          <p:cNvPr id="8" name="Groupe 7">
            <a:extLst>
              <a:ext uri="{FF2B5EF4-FFF2-40B4-BE49-F238E27FC236}">
                <a16:creationId xmlns:a16="http://schemas.microsoft.com/office/drawing/2014/main" id="{DAEB79F0-2D4B-4F3C-B470-F02D4AA48C3E}"/>
              </a:ext>
            </a:extLst>
          </p:cNvPr>
          <p:cNvGrpSpPr/>
          <p:nvPr/>
        </p:nvGrpSpPr>
        <p:grpSpPr>
          <a:xfrm>
            <a:off x="639193" y="3496669"/>
            <a:ext cx="10515600" cy="3471801"/>
            <a:chOff x="4568838" y="4749402"/>
            <a:chExt cx="6627710" cy="1962775"/>
          </a:xfrm>
        </p:grpSpPr>
        <p:graphicFrame>
          <p:nvGraphicFramePr>
            <p:cNvPr id="11" name="Objet 10">
              <a:extLst>
                <a:ext uri="{FF2B5EF4-FFF2-40B4-BE49-F238E27FC236}">
                  <a16:creationId xmlns:a16="http://schemas.microsoft.com/office/drawing/2014/main" id="{5367AF61-7265-4B1D-9106-6BE576B222C7}"/>
                </a:ext>
              </a:extLst>
            </p:cNvPr>
            <p:cNvGraphicFramePr>
              <a:graphicFrameLocks noChangeAspect="1"/>
            </p:cNvGraphicFramePr>
            <p:nvPr>
              <p:extLst>
                <p:ext uri="{D42A27DB-BD31-4B8C-83A1-F6EECF244321}">
                  <p14:modId xmlns:p14="http://schemas.microsoft.com/office/powerpoint/2010/main" val="2681049008"/>
                </p:ext>
              </p:extLst>
            </p:nvPr>
          </p:nvGraphicFramePr>
          <p:xfrm>
            <a:off x="4568838" y="4749402"/>
            <a:ext cx="2945582" cy="1962775"/>
          </p:xfrm>
          <a:graphic>
            <a:graphicData uri="http://schemas.openxmlformats.org/presentationml/2006/ole">
              <mc:AlternateContent xmlns:mc="http://schemas.openxmlformats.org/markup-compatibility/2006">
                <mc:Choice xmlns:v="urn:schemas-microsoft-com:vml" Requires="v">
                  <p:oleObj spid="_x0000_s4144" name="Acrobat Document" r:id="rId3" imgW="3291840" imgH="2194419" progId="AcroExch.Document.DC">
                    <p:embed/>
                  </p:oleObj>
                </mc:Choice>
                <mc:Fallback>
                  <p:oleObj name="Acrobat Document" r:id="rId3" imgW="3291840" imgH="2194419" progId="AcroExch.Document.DC">
                    <p:embed/>
                    <p:pic>
                      <p:nvPicPr>
                        <p:cNvPr id="13" name="Objet 12">
                          <a:extLst>
                            <a:ext uri="{FF2B5EF4-FFF2-40B4-BE49-F238E27FC236}">
                              <a16:creationId xmlns:a16="http://schemas.microsoft.com/office/drawing/2014/main" id="{50030F73-59D5-4CF1-A514-9299832909B2}"/>
                            </a:ext>
                          </a:extLst>
                        </p:cNvPr>
                        <p:cNvPicPr/>
                        <p:nvPr/>
                      </p:nvPicPr>
                      <p:blipFill>
                        <a:blip r:embed="rId4"/>
                        <a:stretch>
                          <a:fillRect/>
                        </a:stretch>
                      </p:blipFill>
                      <p:spPr>
                        <a:xfrm>
                          <a:off x="4568838" y="4749402"/>
                          <a:ext cx="2945582" cy="1962775"/>
                        </a:xfrm>
                        <a:prstGeom prst="rect">
                          <a:avLst/>
                        </a:prstGeom>
                      </p:spPr>
                    </p:pic>
                  </p:oleObj>
                </mc:Fallback>
              </mc:AlternateContent>
            </a:graphicData>
          </a:graphic>
        </p:graphicFrame>
        <p:graphicFrame>
          <p:nvGraphicFramePr>
            <p:cNvPr id="12" name="Objet 11">
              <a:extLst>
                <a:ext uri="{FF2B5EF4-FFF2-40B4-BE49-F238E27FC236}">
                  <a16:creationId xmlns:a16="http://schemas.microsoft.com/office/drawing/2014/main" id="{47686FF7-2047-4E6B-A402-A83F30925C99}"/>
                </a:ext>
              </a:extLst>
            </p:cNvPr>
            <p:cNvGraphicFramePr>
              <a:graphicFrameLocks noChangeAspect="1"/>
            </p:cNvGraphicFramePr>
            <p:nvPr>
              <p:extLst>
                <p:ext uri="{D42A27DB-BD31-4B8C-83A1-F6EECF244321}">
                  <p14:modId xmlns:p14="http://schemas.microsoft.com/office/powerpoint/2010/main" val="4134976127"/>
                </p:ext>
              </p:extLst>
            </p:nvPr>
          </p:nvGraphicFramePr>
          <p:xfrm>
            <a:off x="8250965" y="4749402"/>
            <a:ext cx="2945583" cy="1962775"/>
          </p:xfrm>
          <a:graphic>
            <a:graphicData uri="http://schemas.openxmlformats.org/presentationml/2006/ole">
              <mc:AlternateContent xmlns:mc="http://schemas.openxmlformats.org/markup-compatibility/2006">
                <mc:Choice xmlns:v="urn:schemas-microsoft-com:vml" Requires="v">
                  <p:oleObj spid="_x0000_s4145" name="Acrobat Document" r:id="rId5" imgW="3291840" imgH="2194419" progId="AcroExch.Document.DC">
                    <p:embed/>
                  </p:oleObj>
                </mc:Choice>
                <mc:Fallback>
                  <p:oleObj name="Acrobat Document" r:id="rId5" imgW="3291840" imgH="2194419" progId="AcroExch.Document.DC">
                    <p:embed/>
                    <p:pic>
                      <p:nvPicPr>
                        <p:cNvPr id="14" name="Objet 13">
                          <a:extLst>
                            <a:ext uri="{FF2B5EF4-FFF2-40B4-BE49-F238E27FC236}">
                              <a16:creationId xmlns:a16="http://schemas.microsoft.com/office/drawing/2014/main" id="{B3CED619-0DDB-4D41-B9C1-D7142F2C2647}"/>
                            </a:ext>
                          </a:extLst>
                        </p:cNvPr>
                        <p:cNvPicPr/>
                        <p:nvPr/>
                      </p:nvPicPr>
                      <p:blipFill>
                        <a:blip r:embed="rId6"/>
                        <a:stretch>
                          <a:fillRect/>
                        </a:stretch>
                      </p:blipFill>
                      <p:spPr>
                        <a:xfrm>
                          <a:off x="8250965" y="4749402"/>
                          <a:ext cx="2945583" cy="1962775"/>
                        </a:xfrm>
                        <a:prstGeom prst="rect">
                          <a:avLst/>
                        </a:prstGeom>
                      </p:spPr>
                    </p:pic>
                  </p:oleObj>
                </mc:Fallback>
              </mc:AlternateContent>
            </a:graphicData>
          </a:graphic>
        </p:graphicFrame>
      </p:grpSp>
    </p:spTree>
    <p:extLst>
      <p:ext uri="{BB962C8B-B14F-4D97-AF65-F5344CB8AC3E}">
        <p14:creationId xmlns:p14="http://schemas.microsoft.com/office/powerpoint/2010/main" val="4088067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A84766-2334-4BDA-B6FD-F814AB94E381}"/>
              </a:ext>
            </a:extLst>
          </p:cNvPr>
          <p:cNvSpPr>
            <a:spLocks noGrp="1"/>
          </p:cNvSpPr>
          <p:nvPr>
            <p:ph type="title"/>
          </p:nvPr>
        </p:nvSpPr>
        <p:spPr>
          <a:xfrm>
            <a:off x="838200" y="0"/>
            <a:ext cx="10515600" cy="1325563"/>
          </a:xfrm>
        </p:spPr>
        <p:txBody>
          <a:bodyPr/>
          <a:lstStyle/>
          <a:p>
            <a:r>
              <a:rPr lang="en-US" dirty="0"/>
              <a:t>Hyperparameters choices and the need for a validation set</a:t>
            </a:r>
          </a:p>
        </p:txBody>
      </p:sp>
      <p:sp>
        <p:nvSpPr>
          <p:cNvPr id="3" name="Espace réservé du contenu 2">
            <a:extLst>
              <a:ext uri="{FF2B5EF4-FFF2-40B4-BE49-F238E27FC236}">
                <a16:creationId xmlns:a16="http://schemas.microsoft.com/office/drawing/2014/main" id="{B5BB806D-5B4B-44A6-86A8-75FE2E8C887D}"/>
              </a:ext>
            </a:extLst>
          </p:cNvPr>
          <p:cNvSpPr>
            <a:spLocks noGrp="1"/>
          </p:cNvSpPr>
          <p:nvPr>
            <p:ph idx="1"/>
          </p:nvPr>
        </p:nvSpPr>
        <p:spPr>
          <a:xfrm>
            <a:off x="543229" y="1934905"/>
            <a:ext cx="10515600" cy="2173720"/>
          </a:xfrm>
        </p:spPr>
        <p:txBody>
          <a:bodyPr>
            <a:normAutofit/>
          </a:bodyPr>
          <a:lstStyle/>
          <a:p>
            <a:r>
              <a:rPr lang="en-US" dirty="0"/>
              <a:t>To choose the right model you train a bunch of them with different range of parameters.</a:t>
            </a:r>
          </a:p>
          <a:p>
            <a:r>
              <a:rPr lang="en-US" dirty="0"/>
              <a:t>Then you evaluate their performance on the validation set and take the best for the next step which would be its evaluation od the test set.</a:t>
            </a:r>
          </a:p>
        </p:txBody>
      </p:sp>
    </p:spTree>
    <p:extLst>
      <p:ext uri="{BB962C8B-B14F-4D97-AF65-F5344CB8AC3E}">
        <p14:creationId xmlns:p14="http://schemas.microsoft.com/office/powerpoint/2010/main" val="2758750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4E78D5-06E4-43FD-8BA6-1F12D2BC9262}"/>
              </a:ext>
            </a:extLst>
          </p:cNvPr>
          <p:cNvSpPr>
            <a:spLocks noGrp="1"/>
          </p:cNvSpPr>
          <p:nvPr>
            <p:ph type="title"/>
          </p:nvPr>
        </p:nvSpPr>
        <p:spPr/>
        <p:txBody>
          <a:bodyPr/>
          <a:lstStyle/>
          <a:p>
            <a:r>
              <a:rPr lang="en-US" dirty="0"/>
              <a:t>The curse of dimensionality and the test set necessity</a:t>
            </a:r>
          </a:p>
        </p:txBody>
      </p:sp>
      <p:graphicFrame>
        <p:nvGraphicFramePr>
          <p:cNvPr id="12" name="Objet 11">
            <a:extLst>
              <a:ext uri="{FF2B5EF4-FFF2-40B4-BE49-F238E27FC236}">
                <a16:creationId xmlns:a16="http://schemas.microsoft.com/office/drawing/2014/main" id="{D1DBBDDA-960E-4F5D-B4BD-AD1C29AA2920}"/>
              </a:ext>
            </a:extLst>
          </p:cNvPr>
          <p:cNvGraphicFramePr>
            <a:graphicFrameLocks noChangeAspect="1"/>
          </p:cNvGraphicFramePr>
          <p:nvPr>
            <p:extLst>
              <p:ext uri="{D42A27DB-BD31-4B8C-83A1-F6EECF244321}">
                <p14:modId xmlns:p14="http://schemas.microsoft.com/office/powerpoint/2010/main" val="650064494"/>
              </p:ext>
            </p:extLst>
          </p:nvPr>
        </p:nvGraphicFramePr>
        <p:xfrm>
          <a:off x="334168" y="4564494"/>
          <a:ext cx="3292475" cy="2193925"/>
        </p:xfrm>
        <a:graphic>
          <a:graphicData uri="http://schemas.openxmlformats.org/presentationml/2006/ole">
            <mc:AlternateContent xmlns:mc="http://schemas.openxmlformats.org/markup-compatibility/2006">
              <mc:Choice xmlns:v="urn:schemas-microsoft-com:vml" Requires="v">
                <p:oleObj spid="_x0000_s5248" name="Acrobat Document" r:id="rId3" imgW="3291840" imgH="2194419" progId="AcroExch.Document.DC">
                  <p:embed/>
                </p:oleObj>
              </mc:Choice>
              <mc:Fallback>
                <p:oleObj name="Acrobat Document" r:id="rId3" imgW="3291840" imgH="2194419" progId="AcroExch.Document.DC">
                  <p:embed/>
                  <p:pic>
                    <p:nvPicPr>
                      <p:cNvPr id="0" name=""/>
                      <p:cNvPicPr/>
                      <p:nvPr/>
                    </p:nvPicPr>
                    <p:blipFill>
                      <a:blip r:embed="rId4"/>
                      <a:stretch>
                        <a:fillRect/>
                      </a:stretch>
                    </p:blipFill>
                    <p:spPr>
                      <a:xfrm>
                        <a:off x="334168" y="4564494"/>
                        <a:ext cx="3292475" cy="2193925"/>
                      </a:xfrm>
                      <a:prstGeom prst="rect">
                        <a:avLst/>
                      </a:prstGeom>
                    </p:spPr>
                  </p:pic>
                </p:oleObj>
              </mc:Fallback>
            </mc:AlternateContent>
          </a:graphicData>
        </a:graphic>
      </p:graphicFrame>
      <p:graphicFrame>
        <p:nvGraphicFramePr>
          <p:cNvPr id="13" name="Objet 12">
            <a:extLst>
              <a:ext uri="{FF2B5EF4-FFF2-40B4-BE49-F238E27FC236}">
                <a16:creationId xmlns:a16="http://schemas.microsoft.com/office/drawing/2014/main" id="{D263914F-31AA-47CB-AE3F-78FAA018543A}"/>
              </a:ext>
            </a:extLst>
          </p:cNvPr>
          <p:cNvGraphicFramePr>
            <a:graphicFrameLocks noChangeAspect="1"/>
          </p:cNvGraphicFramePr>
          <p:nvPr>
            <p:extLst>
              <p:ext uri="{D42A27DB-BD31-4B8C-83A1-F6EECF244321}">
                <p14:modId xmlns:p14="http://schemas.microsoft.com/office/powerpoint/2010/main" val="1678967548"/>
              </p:ext>
            </p:extLst>
          </p:nvPr>
        </p:nvGraphicFramePr>
        <p:xfrm>
          <a:off x="334168" y="2030628"/>
          <a:ext cx="3292475" cy="2193925"/>
        </p:xfrm>
        <a:graphic>
          <a:graphicData uri="http://schemas.openxmlformats.org/presentationml/2006/ole">
            <mc:AlternateContent xmlns:mc="http://schemas.openxmlformats.org/markup-compatibility/2006">
              <mc:Choice xmlns:v="urn:schemas-microsoft-com:vml" Requires="v">
                <p:oleObj spid="_x0000_s5249" name="Acrobat Document" r:id="rId5" imgW="3291840" imgH="2194419" progId="AcroExch.Document.DC">
                  <p:embed/>
                </p:oleObj>
              </mc:Choice>
              <mc:Fallback>
                <p:oleObj name="Acrobat Document" r:id="rId5" imgW="3291840" imgH="2194419" progId="AcroExch.Document.DC">
                  <p:embed/>
                  <p:pic>
                    <p:nvPicPr>
                      <p:cNvPr id="0" name=""/>
                      <p:cNvPicPr/>
                      <p:nvPr/>
                    </p:nvPicPr>
                    <p:blipFill>
                      <a:blip r:embed="rId6"/>
                      <a:stretch>
                        <a:fillRect/>
                      </a:stretch>
                    </p:blipFill>
                    <p:spPr>
                      <a:xfrm>
                        <a:off x="334168" y="2030628"/>
                        <a:ext cx="3292475" cy="2193925"/>
                      </a:xfrm>
                      <a:prstGeom prst="rect">
                        <a:avLst/>
                      </a:prstGeom>
                    </p:spPr>
                  </p:pic>
                </p:oleObj>
              </mc:Fallback>
            </mc:AlternateContent>
          </a:graphicData>
        </a:graphic>
      </p:graphicFrame>
      <p:graphicFrame>
        <p:nvGraphicFramePr>
          <p:cNvPr id="15" name="Objet 14">
            <a:extLst>
              <a:ext uri="{FF2B5EF4-FFF2-40B4-BE49-F238E27FC236}">
                <a16:creationId xmlns:a16="http://schemas.microsoft.com/office/drawing/2014/main" id="{4BA45712-7BE4-4405-A9EB-56C8EA8981F7}"/>
              </a:ext>
            </a:extLst>
          </p:cNvPr>
          <p:cNvGraphicFramePr>
            <a:graphicFrameLocks noChangeAspect="1"/>
          </p:cNvGraphicFramePr>
          <p:nvPr>
            <p:extLst>
              <p:ext uri="{D42A27DB-BD31-4B8C-83A1-F6EECF244321}">
                <p14:modId xmlns:p14="http://schemas.microsoft.com/office/powerpoint/2010/main" val="3489280851"/>
              </p:ext>
            </p:extLst>
          </p:nvPr>
        </p:nvGraphicFramePr>
        <p:xfrm>
          <a:off x="3945353" y="4598293"/>
          <a:ext cx="3292475" cy="2193925"/>
        </p:xfrm>
        <a:graphic>
          <a:graphicData uri="http://schemas.openxmlformats.org/presentationml/2006/ole">
            <mc:AlternateContent xmlns:mc="http://schemas.openxmlformats.org/markup-compatibility/2006">
              <mc:Choice xmlns:v="urn:schemas-microsoft-com:vml" Requires="v">
                <p:oleObj spid="_x0000_s5250" name="Acrobat Document" r:id="rId7" imgW="3291840" imgH="2194419" progId="AcroExch.Document.DC">
                  <p:embed/>
                </p:oleObj>
              </mc:Choice>
              <mc:Fallback>
                <p:oleObj name="Acrobat Document" r:id="rId7" imgW="3291840" imgH="2194419" progId="AcroExch.Document.DC">
                  <p:embed/>
                  <p:pic>
                    <p:nvPicPr>
                      <p:cNvPr id="0" name=""/>
                      <p:cNvPicPr/>
                      <p:nvPr/>
                    </p:nvPicPr>
                    <p:blipFill>
                      <a:blip r:embed="rId8"/>
                      <a:stretch>
                        <a:fillRect/>
                      </a:stretch>
                    </p:blipFill>
                    <p:spPr>
                      <a:xfrm>
                        <a:off x="3945353" y="4598293"/>
                        <a:ext cx="3292475" cy="2193925"/>
                      </a:xfrm>
                      <a:prstGeom prst="rect">
                        <a:avLst/>
                      </a:prstGeom>
                    </p:spPr>
                  </p:pic>
                </p:oleObj>
              </mc:Fallback>
            </mc:AlternateContent>
          </a:graphicData>
        </a:graphic>
      </p:graphicFrame>
      <p:graphicFrame>
        <p:nvGraphicFramePr>
          <p:cNvPr id="16" name="Objet 15">
            <a:extLst>
              <a:ext uri="{FF2B5EF4-FFF2-40B4-BE49-F238E27FC236}">
                <a16:creationId xmlns:a16="http://schemas.microsoft.com/office/drawing/2014/main" id="{05BBDA96-6F70-4742-B534-46DF4B85E365}"/>
              </a:ext>
            </a:extLst>
          </p:cNvPr>
          <p:cNvGraphicFramePr>
            <a:graphicFrameLocks noChangeAspect="1"/>
          </p:cNvGraphicFramePr>
          <p:nvPr>
            <p:extLst>
              <p:ext uri="{D42A27DB-BD31-4B8C-83A1-F6EECF244321}">
                <p14:modId xmlns:p14="http://schemas.microsoft.com/office/powerpoint/2010/main" val="1700708609"/>
              </p:ext>
            </p:extLst>
          </p:nvPr>
        </p:nvGraphicFramePr>
        <p:xfrm>
          <a:off x="3945353" y="2030628"/>
          <a:ext cx="3292475" cy="2193925"/>
        </p:xfrm>
        <a:graphic>
          <a:graphicData uri="http://schemas.openxmlformats.org/presentationml/2006/ole">
            <mc:AlternateContent xmlns:mc="http://schemas.openxmlformats.org/markup-compatibility/2006">
              <mc:Choice xmlns:v="urn:schemas-microsoft-com:vml" Requires="v">
                <p:oleObj spid="_x0000_s5251" name="Acrobat Document" r:id="rId9" imgW="3291840" imgH="2194419" progId="AcroExch.Document.DC">
                  <p:embed/>
                </p:oleObj>
              </mc:Choice>
              <mc:Fallback>
                <p:oleObj name="Acrobat Document" r:id="rId9" imgW="3291840" imgH="2194419" progId="AcroExch.Document.DC">
                  <p:embed/>
                  <p:pic>
                    <p:nvPicPr>
                      <p:cNvPr id="0" name=""/>
                      <p:cNvPicPr/>
                      <p:nvPr/>
                    </p:nvPicPr>
                    <p:blipFill>
                      <a:blip r:embed="rId10"/>
                      <a:stretch>
                        <a:fillRect/>
                      </a:stretch>
                    </p:blipFill>
                    <p:spPr>
                      <a:xfrm>
                        <a:off x="3945353" y="2030628"/>
                        <a:ext cx="3292475" cy="2193925"/>
                      </a:xfrm>
                      <a:prstGeom prst="rect">
                        <a:avLst/>
                      </a:prstGeom>
                    </p:spPr>
                  </p:pic>
                </p:oleObj>
              </mc:Fallback>
            </mc:AlternateContent>
          </a:graphicData>
        </a:graphic>
      </p:graphicFrame>
      <p:graphicFrame>
        <p:nvGraphicFramePr>
          <p:cNvPr id="17" name="Objet 16">
            <a:extLst>
              <a:ext uri="{FF2B5EF4-FFF2-40B4-BE49-F238E27FC236}">
                <a16:creationId xmlns:a16="http://schemas.microsoft.com/office/drawing/2014/main" id="{C0FD49BE-A913-4F80-A959-0EC696725C79}"/>
              </a:ext>
            </a:extLst>
          </p:cNvPr>
          <p:cNvGraphicFramePr>
            <a:graphicFrameLocks noChangeAspect="1"/>
          </p:cNvGraphicFramePr>
          <p:nvPr>
            <p:extLst>
              <p:ext uri="{D42A27DB-BD31-4B8C-83A1-F6EECF244321}">
                <p14:modId xmlns:p14="http://schemas.microsoft.com/office/powerpoint/2010/main" val="2356607320"/>
              </p:ext>
            </p:extLst>
          </p:nvPr>
        </p:nvGraphicFramePr>
        <p:xfrm>
          <a:off x="7556537" y="4564493"/>
          <a:ext cx="3292475" cy="2193925"/>
        </p:xfrm>
        <a:graphic>
          <a:graphicData uri="http://schemas.openxmlformats.org/presentationml/2006/ole">
            <mc:AlternateContent xmlns:mc="http://schemas.openxmlformats.org/markup-compatibility/2006">
              <mc:Choice xmlns:v="urn:schemas-microsoft-com:vml" Requires="v">
                <p:oleObj spid="_x0000_s5252" name="Acrobat Document" r:id="rId11" imgW="3291840" imgH="2194419" progId="AcroExch.Document.DC">
                  <p:embed/>
                </p:oleObj>
              </mc:Choice>
              <mc:Fallback>
                <p:oleObj name="Acrobat Document" r:id="rId11" imgW="3291840" imgH="2194419" progId="AcroExch.Document.DC">
                  <p:embed/>
                  <p:pic>
                    <p:nvPicPr>
                      <p:cNvPr id="0" name=""/>
                      <p:cNvPicPr/>
                      <p:nvPr/>
                    </p:nvPicPr>
                    <p:blipFill>
                      <a:blip r:embed="rId12"/>
                      <a:stretch>
                        <a:fillRect/>
                      </a:stretch>
                    </p:blipFill>
                    <p:spPr>
                      <a:xfrm>
                        <a:off x="7556537" y="4564493"/>
                        <a:ext cx="3292475" cy="2193925"/>
                      </a:xfrm>
                      <a:prstGeom prst="rect">
                        <a:avLst/>
                      </a:prstGeom>
                    </p:spPr>
                  </p:pic>
                </p:oleObj>
              </mc:Fallback>
            </mc:AlternateContent>
          </a:graphicData>
        </a:graphic>
      </p:graphicFrame>
      <p:graphicFrame>
        <p:nvGraphicFramePr>
          <p:cNvPr id="18" name="Objet 17">
            <a:extLst>
              <a:ext uri="{FF2B5EF4-FFF2-40B4-BE49-F238E27FC236}">
                <a16:creationId xmlns:a16="http://schemas.microsoft.com/office/drawing/2014/main" id="{75418D18-4544-44B2-A00A-3C3D0CB2A378}"/>
              </a:ext>
            </a:extLst>
          </p:cNvPr>
          <p:cNvGraphicFramePr>
            <a:graphicFrameLocks noChangeAspect="1"/>
          </p:cNvGraphicFramePr>
          <p:nvPr>
            <p:extLst>
              <p:ext uri="{D42A27DB-BD31-4B8C-83A1-F6EECF244321}">
                <p14:modId xmlns:p14="http://schemas.microsoft.com/office/powerpoint/2010/main" val="3792202355"/>
              </p:ext>
            </p:extLst>
          </p:nvPr>
        </p:nvGraphicFramePr>
        <p:xfrm>
          <a:off x="7556538" y="2030628"/>
          <a:ext cx="3292475" cy="2193925"/>
        </p:xfrm>
        <a:graphic>
          <a:graphicData uri="http://schemas.openxmlformats.org/presentationml/2006/ole">
            <mc:AlternateContent xmlns:mc="http://schemas.openxmlformats.org/markup-compatibility/2006">
              <mc:Choice xmlns:v="urn:schemas-microsoft-com:vml" Requires="v">
                <p:oleObj spid="_x0000_s5253" name="Acrobat Document" r:id="rId13" imgW="3291840" imgH="2194419" progId="AcroExch.Document.DC">
                  <p:embed/>
                </p:oleObj>
              </mc:Choice>
              <mc:Fallback>
                <p:oleObj name="Acrobat Document" r:id="rId13" imgW="3291840" imgH="2194419" progId="AcroExch.Document.DC">
                  <p:embed/>
                  <p:pic>
                    <p:nvPicPr>
                      <p:cNvPr id="0" name=""/>
                      <p:cNvPicPr/>
                      <p:nvPr/>
                    </p:nvPicPr>
                    <p:blipFill>
                      <a:blip r:embed="rId14"/>
                      <a:stretch>
                        <a:fillRect/>
                      </a:stretch>
                    </p:blipFill>
                    <p:spPr>
                      <a:xfrm>
                        <a:off x="7556538" y="2030628"/>
                        <a:ext cx="3292475" cy="2193925"/>
                      </a:xfrm>
                      <a:prstGeom prst="rect">
                        <a:avLst/>
                      </a:prstGeom>
                    </p:spPr>
                  </p:pic>
                </p:oleObj>
              </mc:Fallback>
            </mc:AlternateContent>
          </a:graphicData>
        </a:graphic>
      </p:graphicFrame>
    </p:spTree>
    <p:extLst>
      <p:ext uri="{BB962C8B-B14F-4D97-AF65-F5344CB8AC3E}">
        <p14:creationId xmlns:p14="http://schemas.microsoft.com/office/powerpoint/2010/main" val="748876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8FC8A9-7EC8-44B0-94A7-2BC862B47B84}"/>
              </a:ext>
            </a:extLst>
          </p:cNvPr>
          <p:cNvSpPr>
            <a:spLocks noGrp="1"/>
          </p:cNvSpPr>
          <p:nvPr>
            <p:ph type="title"/>
          </p:nvPr>
        </p:nvSpPr>
        <p:spPr>
          <a:xfrm>
            <a:off x="838200" y="365125"/>
            <a:ext cx="10515600" cy="1325563"/>
          </a:xfrm>
        </p:spPr>
        <p:txBody>
          <a:bodyPr/>
          <a:lstStyle/>
          <a:p>
            <a:r>
              <a:rPr lang="en-US" dirty="0"/>
              <a:t>The curse of dimensionality and the test set necessity</a:t>
            </a:r>
          </a:p>
        </p:txBody>
      </p:sp>
      <p:grpSp>
        <p:nvGrpSpPr>
          <p:cNvPr id="8" name="Groupe 7">
            <a:extLst>
              <a:ext uri="{FF2B5EF4-FFF2-40B4-BE49-F238E27FC236}">
                <a16:creationId xmlns:a16="http://schemas.microsoft.com/office/drawing/2014/main" id="{5DFBA206-D2F0-43AB-9DE9-1972C6F98645}"/>
              </a:ext>
            </a:extLst>
          </p:cNvPr>
          <p:cNvGrpSpPr/>
          <p:nvPr/>
        </p:nvGrpSpPr>
        <p:grpSpPr>
          <a:xfrm>
            <a:off x="1713388" y="1606550"/>
            <a:ext cx="4175127" cy="5251450"/>
            <a:chOff x="-1" y="1606550"/>
            <a:chExt cx="3292476" cy="4387849"/>
          </a:xfrm>
        </p:grpSpPr>
        <p:graphicFrame>
          <p:nvGraphicFramePr>
            <p:cNvPr id="4" name="Objet 3">
              <a:extLst>
                <a:ext uri="{FF2B5EF4-FFF2-40B4-BE49-F238E27FC236}">
                  <a16:creationId xmlns:a16="http://schemas.microsoft.com/office/drawing/2014/main" id="{EEFC12D5-FFE0-4605-8338-90F4FC1B315F}"/>
                </a:ext>
              </a:extLst>
            </p:cNvPr>
            <p:cNvGraphicFramePr>
              <a:graphicFrameLocks noChangeAspect="1"/>
            </p:cNvGraphicFramePr>
            <p:nvPr>
              <p:extLst>
                <p:ext uri="{D42A27DB-BD31-4B8C-83A1-F6EECF244321}">
                  <p14:modId xmlns:p14="http://schemas.microsoft.com/office/powerpoint/2010/main" val="3634392306"/>
                </p:ext>
              </p:extLst>
            </p:nvPr>
          </p:nvGraphicFramePr>
          <p:xfrm>
            <a:off x="-1" y="3800474"/>
            <a:ext cx="3292475" cy="2193925"/>
          </p:xfrm>
          <a:graphic>
            <a:graphicData uri="http://schemas.openxmlformats.org/presentationml/2006/ole">
              <mc:AlternateContent xmlns:mc="http://schemas.openxmlformats.org/markup-compatibility/2006">
                <mc:Choice xmlns:v="urn:schemas-microsoft-com:vml" Requires="v">
                  <p:oleObj spid="_x0000_s6218" name="Acrobat Document" r:id="rId3" imgW="3291840" imgH="2194419" progId="AcroExch.Document.DC">
                    <p:embed/>
                  </p:oleObj>
                </mc:Choice>
                <mc:Fallback>
                  <p:oleObj name="Acrobat Document" r:id="rId3" imgW="3291840" imgH="2194419" progId="AcroExch.Document.DC">
                    <p:embed/>
                    <p:pic>
                      <p:nvPicPr>
                        <p:cNvPr id="0" name=""/>
                        <p:cNvPicPr/>
                        <p:nvPr/>
                      </p:nvPicPr>
                      <p:blipFill>
                        <a:blip r:embed="rId4"/>
                        <a:stretch>
                          <a:fillRect/>
                        </a:stretch>
                      </p:blipFill>
                      <p:spPr>
                        <a:xfrm>
                          <a:off x="-1" y="3800474"/>
                          <a:ext cx="3292475" cy="2193925"/>
                        </a:xfrm>
                        <a:prstGeom prst="rect">
                          <a:avLst/>
                        </a:prstGeom>
                      </p:spPr>
                    </p:pic>
                  </p:oleObj>
                </mc:Fallback>
              </mc:AlternateContent>
            </a:graphicData>
          </a:graphic>
        </p:graphicFrame>
        <p:graphicFrame>
          <p:nvGraphicFramePr>
            <p:cNvPr id="5" name="Objet 4">
              <a:extLst>
                <a:ext uri="{FF2B5EF4-FFF2-40B4-BE49-F238E27FC236}">
                  <a16:creationId xmlns:a16="http://schemas.microsoft.com/office/drawing/2014/main" id="{88E87A32-5CED-4CBE-BF32-03A5C7830062}"/>
                </a:ext>
              </a:extLst>
            </p:cNvPr>
            <p:cNvGraphicFramePr>
              <a:graphicFrameLocks noChangeAspect="1"/>
            </p:cNvGraphicFramePr>
            <p:nvPr>
              <p:extLst>
                <p:ext uri="{D42A27DB-BD31-4B8C-83A1-F6EECF244321}">
                  <p14:modId xmlns:p14="http://schemas.microsoft.com/office/powerpoint/2010/main" val="2556895201"/>
                </p:ext>
              </p:extLst>
            </p:nvPr>
          </p:nvGraphicFramePr>
          <p:xfrm>
            <a:off x="0" y="1606550"/>
            <a:ext cx="3292475" cy="2193925"/>
          </p:xfrm>
          <a:graphic>
            <a:graphicData uri="http://schemas.openxmlformats.org/presentationml/2006/ole">
              <mc:AlternateContent xmlns:mc="http://schemas.openxmlformats.org/markup-compatibility/2006">
                <mc:Choice xmlns:v="urn:schemas-microsoft-com:vml" Requires="v">
                  <p:oleObj spid="_x0000_s6219" name="Acrobat Document" r:id="rId5" imgW="3291840" imgH="2194419" progId="AcroExch.Document.DC">
                    <p:embed/>
                  </p:oleObj>
                </mc:Choice>
                <mc:Fallback>
                  <p:oleObj name="Acrobat Document" r:id="rId5" imgW="3291840" imgH="2194419" progId="AcroExch.Document.DC">
                    <p:embed/>
                    <p:pic>
                      <p:nvPicPr>
                        <p:cNvPr id="0" name=""/>
                        <p:cNvPicPr/>
                        <p:nvPr/>
                      </p:nvPicPr>
                      <p:blipFill>
                        <a:blip r:embed="rId6"/>
                        <a:stretch>
                          <a:fillRect/>
                        </a:stretch>
                      </p:blipFill>
                      <p:spPr>
                        <a:xfrm>
                          <a:off x="0" y="1606550"/>
                          <a:ext cx="3292475" cy="2193925"/>
                        </a:xfrm>
                        <a:prstGeom prst="rect">
                          <a:avLst/>
                        </a:prstGeom>
                      </p:spPr>
                    </p:pic>
                  </p:oleObj>
                </mc:Fallback>
              </mc:AlternateContent>
            </a:graphicData>
          </a:graphic>
        </p:graphicFrame>
      </p:grpSp>
      <p:grpSp>
        <p:nvGrpSpPr>
          <p:cNvPr id="9" name="Groupe 8">
            <a:extLst>
              <a:ext uri="{FF2B5EF4-FFF2-40B4-BE49-F238E27FC236}">
                <a16:creationId xmlns:a16="http://schemas.microsoft.com/office/drawing/2014/main" id="{E3DC8817-6927-49C3-8516-528C70A57EF8}"/>
              </a:ext>
            </a:extLst>
          </p:cNvPr>
          <p:cNvGrpSpPr/>
          <p:nvPr/>
        </p:nvGrpSpPr>
        <p:grpSpPr>
          <a:xfrm>
            <a:off x="6763703" y="1690688"/>
            <a:ext cx="4283493" cy="5119594"/>
            <a:chOff x="5158680" y="1763641"/>
            <a:chExt cx="3292475" cy="4439019"/>
          </a:xfrm>
        </p:grpSpPr>
        <p:graphicFrame>
          <p:nvGraphicFramePr>
            <p:cNvPr id="6" name="Objet 5">
              <a:extLst>
                <a:ext uri="{FF2B5EF4-FFF2-40B4-BE49-F238E27FC236}">
                  <a16:creationId xmlns:a16="http://schemas.microsoft.com/office/drawing/2014/main" id="{3F8067BA-A83E-4CF8-9F7E-7078977AB5F4}"/>
                </a:ext>
              </a:extLst>
            </p:cNvPr>
            <p:cNvGraphicFramePr>
              <a:graphicFrameLocks noChangeAspect="1"/>
            </p:cNvGraphicFramePr>
            <p:nvPr>
              <p:extLst>
                <p:ext uri="{D42A27DB-BD31-4B8C-83A1-F6EECF244321}">
                  <p14:modId xmlns:p14="http://schemas.microsoft.com/office/powerpoint/2010/main" val="306625289"/>
                </p:ext>
              </p:extLst>
            </p:nvPr>
          </p:nvGraphicFramePr>
          <p:xfrm>
            <a:off x="5158680" y="4008735"/>
            <a:ext cx="3292475" cy="2193925"/>
          </p:xfrm>
          <a:graphic>
            <a:graphicData uri="http://schemas.openxmlformats.org/presentationml/2006/ole">
              <mc:AlternateContent xmlns:mc="http://schemas.openxmlformats.org/markup-compatibility/2006">
                <mc:Choice xmlns:v="urn:schemas-microsoft-com:vml" Requires="v">
                  <p:oleObj spid="_x0000_s6220" name="Acrobat Document" r:id="rId7" imgW="3291840" imgH="2194419" progId="AcroExch.Document.DC">
                    <p:embed/>
                  </p:oleObj>
                </mc:Choice>
                <mc:Fallback>
                  <p:oleObj name="Acrobat Document" r:id="rId7" imgW="3291840" imgH="2194419" progId="AcroExch.Document.DC">
                    <p:embed/>
                    <p:pic>
                      <p:nvPicPr>
                        <p:cNvPr id="0" name=""/>
                        <p:cNvPicPr/>
                        <p:nvPr/>
                      </p:nvPicPr>
                      <p:blipFill>
                        <a:blip r:embed="rId8"/>
                        <a:stretch>
                          <a:fillRect/>
                        </a:stretch>
                      </p:blipFill>
                      <p:spPr>
                        <a:xfrm>
                          <a:off x="5158680" y="4008735"/>
                          <a:ext cx="3292475" cy="2193925"/>
                        </a:xfrm>
                        <a:prstGeom prst="rect">
                          <a:avLst/>
                        </a:prstGeom>
                      </p:spPr>
                    </p:pic>
                  </p:oleObj>
                </mc:Fallback>
              </mc:AlternateContent>
            </a:graphicData>
          </a:graphic>
        </p:graphicFrame>
        <p:graphicFrame>
          <p:nvGraphicFramePr>
            <p:cNvPr id="7" name="Objet 6">
              <a:extLst>
                <a:ext uri="{FF2B5EF4-FFF2-40B4-BE49-F238E27FC236}">
                  <a16:creationId xmlns:a16="http://schemas.microsoft.com/office/drawing/2014/main" id="{376B21F1-CA62-4482-A2E7-FBACDF588F86}"/>
                </a:ext>
              </a:extLst>
            </p:cNvPr>
            <p:cNvGraphicFramePr>
              <a:graphicFrameLocks noChangeAspect="1"/>
            </p:cNvGraphicFramePr>
            <p:nvPr>
              <p:extLst>
                <p:ext uri="{D42A27DB-BD31-4B8C-83A1-F6EECF244321}">
                  <p14:modId xmlns:p14="http://schemas.microsoft.com/office/powerpoint/2010/main" val="1332098091"/>
                </p:ext>
              </p:extLst>
            </p:nvPr>
          </p:nvGraphicFramePr>
          <p:xfrm>
            <a:off x="5158680" y="1763641"/>
            <a:ext cx="3292475" cy="2193925"/>
          </p:xfrm>
          <a:graphic>
            <a:graphicData uri="http://schemas.openxmlformats.org/presentationml/2006/ole">
              <mc:AlternateContent xmlns:mc="http://schemas.openxmlformats.org/markup-compatibility/2006">
                <mc:Choice xmlns:v="urn:schemas-microsoft-com:vml" Requires="v">
                  <p:oleObj spid="_x0000_s6221" name="Acrobat Document" r:id="rId9" imgW="3291840" imgH="2194419" progId="AcroExch.Document.DC">
                    <p:embed/>
                  </p:oleObj>
                </mc:Choice>
                <mc:Fallback>
                  <p:oleObj name="Acrobat Document" r:id="rId9" imgW="3291840" imgH="2194419" progId="AcroExch.Document.DC">
                    <p:embed/>
                    <p:pic>
                      <p:nvPicPr>
                        <p:cNvPr id="0" name=""/>
                        <p:cNvPicPr/>
                        <p:nvPr/>
                      </p:nvPicPr>
                      <p:blipFill>
                        <a:blip r:embed="rId10"/>
                        <a:stretch>
                          <a:fillRect/>
                        </a:stretch>
                      </p:blipFill>
                      <p:spPr>
                        <a:xfrm>
                          <a:off x="5158680" y="1763641"/>
                          <a:ext cx="3292475" cy="2193925"/>
                        </a:xfrm>
                        <a:prstGeom prst="rect">
                          <a:avLst/>
                        </a:prstGeom>
                      </p:spPr>
                    </p:pic>
                  </p:oleObj>
                </mc:Fallback>
              </mc:AlternateContent>
            </a:graphicData>
          </a:graphic>
        </p:graphicFrame>
      </p:grpSp>
    </p:spTree>
    <p:extLst>
      <p:ext uri="{BB962C8B-B14F-4D97-AF65-F5344CB8AC3E}">
        <p14:creationId xmlns:p14="http://schemas.microsoft.com/office/powerpoint/2010/main" val="3286878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26BAA0-3E19-40DC-A3F6-028B3C3B12A1}"/>
              </a:ext>
            </a:extLst>
          </p:cNvPr>
          <p:cNvSpPr>
            <a:spLocks noGrp="1"/>
          </p:cNvSpPr>
          <p:nvPr>
            <p:ph type="title"/>
          </p:nvPr>
        </p:nvSpPr>
        <p:spPr/>
        <p:txBody>
          <a:bodyPr/>
          <a:lstStyle/>
          <a:p>
            <a:r>
              <a:rPr lang="en-US" dirty="0"/>
              <a:t>The curse of dimensionality and the test set necessity</a:t>
            </a:r>
          </a:p>
        </p:txBody>
      </p:sp>
      <p:sp>
        <p:nvSpPr>
          <p:cNvPr id="3" name="Espace réservé du contenu 2">
            <a:extLst>
              <a:ext uri="{FF2B5EF4-FFF2-40B4-BE49-F238E27FC236}">
                <a16:creationId xmlns:a16="http://schemas.microsoft.com/office/drawing/2014/main" id="{006262E9-A232-4B44-8E4D-F788B8DBC7EB}"/>
              </a:ext>
            </a:extLst>
          </p:cNvPr>
          <p:cNvSpPr>
            <a:spLocks noGrp="1"/>
          </p:cNvSpPr>
          <p:nvPr>
            <p:ph idx="1"/>
          </p:nvPr>
        </p:nvSpPr>
        <p:spPr/>
        <p:txBody>
          <a:bodyPr>
            <a:normAutofit fontScale="92500" lnSpcReduction="20000"/>
          </a:bodyPr>
          <a:lstStyle/>
          <a:p>
            <a:r>
              <a:rPr lang="en-US" dirty="0"/>
              <a:t>You need a test set to see how generalizable on new data your model is : It can be easy to make a perfect model on known data, but this is not what you should be interested in. You should be interested in having a model good to predict unknown data.</a:t>
            </a:r>
          </a:p>
          <a:p>
            <a:r>
              <a:rPr lang="en-US" dirty="0"/>
              <a:t>Those examples show the trade off that you are trying to find between bias ( can cause underfitting) and variance (can cause overfitting).</a:t>
            </a:r>
          </a:p>
          <a:p>
            <a:r>
              <a:rPr lang="en-US" dirty="0"/>
              <a:t>Variance is modelling the noise present in your data rather the phenomenon of importance</a:t>
            </a:r>
          </a:p>
          <a:p>
            <a:r>
              <a:rPr lang="en-US" dirty="0"/>
              <a:t>Bias is making erroneous assumption on the type of model to use so that you don’t even recover good prediction on trained set.</a:t>
            </a:r>
          </a:p>
          <a:p>
            <a:r>
              <a:rPr lang="en-US" dirty="0"/>
              <a:t>One particular sub gender of hyperparameter (regularization) is of particular importance for those problems</a:t>
            </a:r>
          </a:p>
        </p:txBody>
      </p:sp>
    </p:spTree>
    <p:extLst>
      <p:ext uri="{BB962C8B-B14F-4D97-AF65-F5344CB8AC3E}">
        <p14:creationId xmlns:p14="http://schemas.microsoft.com/office/powerpoint/2010/main" val="3537008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A48EFD-E595-4AAA-BFC5-E9ABB6B1F446}"/>
              </a:ext>
            </a:extLst>
          </p:cNvPr>
          <p:cNvSpPr>
            <a:spLocks noGrp="1"/>
          </p:cNvSpPr>
          <p:nvPr>
            <p:ph type="title"/>
          </p:nvPr>
        </p:nvSpPr>
        <p:spPr>
          <a:xfrm>
            <a:off x="808369" y="101832"/>
            <a:ext cx="10515600" cy="1325563"/>
          </a:xfrm>
        </p:spPr>
        <p:txBody>
          <a:bodyPr/>
          <a:lstStyle/>
          <a:p>
            <a:r>
              <a:rPr lang="en-US" dirty="0"/>
              <a:t>A typical ML job</a:t>
            </a:r>
          </a:p>
        </p:txBody>
      </p:sp>
      <p:sp>
        <p:nvSpPr>
          <p:cNvPr id="7" name="Rectangle 6">
            <a:extLst>
              <a:ext uri="{FF2B5EF4-FFF2-40B4-BE49-F238E27FC236}">
                <a16:creationId xmlns:a16="http://schemas.microsoft.com/office/drawing/2014/main" id="{5F377F2A-23E9-45C9-A944-7ADE2CBECF58}"/>
              </a:ext>
            </a:extLst>
          </p:cNvPr>
          <p:cNvSpPr/>
          <p:nvPr/>
        </p:nvSpPr>
        <p:spPr>
          <a:xfrm>
            <a:off x="9869384" y="5537303"/>
            <a:ext cx="1745673" cy="81741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 phase</a:t>
            </a:r>
          </a:p>
        </p:txBody>
      </p:sp>
      <p:sp>
        <p:nvSpPr>
          <p:cNvPr id="13" name="Rectangle 12">
            <a:extLst>
              <a:ext uri="{FF2B5EF4-FFF2-40B4-BE49-F238E27FC236}">
                <a16:creationId xmlns:a16="http://schemas.microsoft.com/office/drawing/2014/main" id="{94C1848F-2CAF-41D9-99B4-A4BA48D4C438}"/>
              </a:ext>
            </a:extLst>
          </p:cNvPr>
          <p:cNvSpPr/>
          <p:nvPr/>
        </p:nvSpPr>
        <p:spPr>
          <a:xfrm>
            <a:off x="90124" y="3843644"/>
            <a:ext cx="1745673" cy="8174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 data</a:t>
            </a:r>
          </a:p>
        </p:txBody>
      </p:sp>
      <p:sp>
        <p:nvSpPr>
          <p:cNvPr id="15" name="Losange 14">
            <a:extLst>
              <a:ext uri="{FF2B5EF4-FFF2-40B4-BE49-F238E27FC236}">
                <a16:creationId xmlns:a16="http://schemas.microsoft.com/office/drawing/2014/main" id="{C2CE7FFE-0030-4558-8417-63A39174558D}"/>
              </a:ext>
            </a:extLst>
          </p:cNvPr>
          <p:cNvSpPr/>
          <p:nvPr/>
        </p:nvSpPr>
        <p:spPr>
          <a:xfrm>
            <a:off x="4714311" y="1341120"/>
            <a:ext cx="2262438" cy="1732217"/>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Validation phase with model 1</a:t>
            </a:r>
          </a:p>
        </p:txBody>
      </p:sp>
      <p:sp>
        <p:nvSpPr>
          <p:cNvPr id="16" name="Ellipse 15">
            <a:extLst>
              <a:ext uri="{FF2B5EF4-FFF2-40B4-BE49-F238E27FC236}">
                <a16:creationId xmlns:a16="http://schemas.microsoft.com/office/drawing/2014/main" id="{F2B637A8-F069-4EF5-8B5F-79183DA965DA}"/>
              </a:ext>
            </a:extLst>
          </p:cNvPr>
          <p:cNvSpPr/>
          <p:nvPr/>
        </p:nvSpPr>
        <p:spPr>
          <a:xfrm>
            <a:off x="2866609" y="1690688"/>
            <a:ext cx="1314994" cy="1178035"/>
          </a:xfrm>
          <a:prstGeom prst="ellipse">
            <a:avLst/>
          </a:prstGeom>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Trained model1</a:t>
            </a:r>
          </a:p>
        </p:txBody>
      </p:sp>
      <p:sp>
        <p:nvSpPr>
          <p:cNvPr id="18" name="Losange 17">
            <a:extLst>
              <a:ext uri="{FF2B5EF4-FFF2-40B4-BE49-F238E27FC236}">
                <a16:creationId xmlns:a16="http://schemas.microsoft.com/office/drawing/2014/main" id="{0043AF05-61BF-4515-969E-90876893650B}"/>
              </a:ext>
            </a:extLst>
          </p:cNvPr>
          <p:cNvSpPr/>
          <p:nvPr/>
        </p:nvSpPr>
        <p:spPr>
          <a:xfrm>
            <a:off x="71463" y="1341119"/>
            <a:ext cx="2262438" cy="1732217"/>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Training phase with model 1</a:t>
            </a:r>
          </a:p>
        </p:txBody>
      </p:sp>
      <p:sp>
        <p:nvSpPr>
          <p:cNvPr id="19" name="Rectangle 18">
            <a:extLst>
              <a:ext uri="{FF2B5EF4-FFF2-40B4-BE49-F238E27FC236}">
                <a16:creationId xmlns:a16="http://schemas.microsoft.com/office/drawing/2014/main" id="{624D72BB-48A0-4A00-8B4D-5FCA994C833F}"/>
              </a:ext>
            </a:extLst>
          </p:cNvPr>
          <p:cNvSpPr/>
          <p:nvPr/>
        </p:nvSpPr>
        <p:spPr>
          <a:xfrm>
            <a:off x="3731817" y="3843644"/>
            <a:ext cx="1745673" cy="81741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Validation data</a:t>
            </a:r>
          </a:p>
        </p:txBody>
      </p:sp>
      <p:cxnSp>
        <p:nvCxnSpPr>
          <p:cNvPr id="29" name="Connecteur : en angle 28">
            <a:extLst>
              <a:ext uri="{FF2B5EF4-FFF2-40B4-BE49-F238E27FC236}">
                <a16:creationId xmlns:a16="http://schemas.microsoft.com/office/drawing/2014/main" id="{F408B787-99A8-4A8A-8282-77D5851A5A4A}"/>
              </a:ext>
            </a:extLst>
          </p:cNvPr>
          <p:cNvCxnSpPr>
            <a:cxnSpLocks/>
            <a:stCxn id="19" idx="1"/>
            <a:endCxn id="16" idx="4"/>
          </p:cNvCxnSpPr>
          <p:nvPr/>
        </p:nvCxnSpPr>
        <p:spPr>
          <a:xfrm rot="10800000">
            <a:off x="3524107" y="2868724"/>
            <a:ext cx="207711" cy="1383631"/>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cxnSp>
        <p:nvCxnSpPr>
          <p:cNvPr id="31" name="Connecteur : en angle 30">
            <a:extLst>
              <a:ext uri="{FF2B5EF4-FFF2-40B4-BE49-F238E27FC236}">
                <a16:creationId xmlns:a16="http://schemas.microsoft.com/office/drawing/2014/main" id="{FF6DDA64-DB2E-40FD-AE7A-6C02595B7DD2}"/>
              </a:ext>
            </a:extLst>
          </p:cNvPr>
          <p:cNvCxnSpPr>
            <a:cxnSpLocks/>
            <a:stCxn id="13" idx="0"/>
          </p:cNvCxnSpPr>
          <p:nvPr/>
        </p:nvCxnSpPr>
        <p:spPr>
          <a:xfrm rot="5400000" flipH="1" flipV="1">
            <a:off x="702089" y="3307094"/>
            <a:ext cx="797422" cy="275679"/>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cxnSp>
        <p:nvCxnSpPr>
          <p:cNvPr id="34" name="Connecteur : en angle 33">
            <a:extLst>
              <a:ext uri="{FF2B5EF4-FFF2-40B4-BE49-F238E27FC236}">
                <a16:creationId xmlns:a16="http://schemas.microsoft.com/office/drawing/2014/main" id="{BA2D6E17-80D2-470E-8553-75C7C60992C8}"/>
              </a:ext>
            </a:extLst>
          </p:cNvPr>
          <p:cNvCxnSpPr>
            <a:cxnSpLocks/>
            <a:stCxn id="18" idx="3"/>
          </p:cNvCxnSpPr>
          <p:nvPr/>
        </p:nvCxnSpPr>
        <p:spPr>
          <a:xfrm flipV="1">
            <a:off x="2333901" y="2207227"/>
            <a:ext cx="610734" cy="1"/>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cxnSp>
        <p:nvCxnSpPr>
          <p:cNvPr id="37" name="Connecteur : en angle 36">
            <a:extLst>
              <a:ext uri="{FF2B5EF4-FFF2-40B4-BE49-F238E27FC236}">
                <a16:creationId xmlns:a16="http://schemas.microsoft.com/office/drawing/2014/main" id="{6333E079-6429-4B67-B9CA-55F03365872F}"/>
              </a:ext>
            </a:extLst>
          </p:cNvPr>
          <p:cNvCxnSpPr>
            <a:cxnSpLocks/>
            <a:endCxn id="15" idx="1"/>
          </p:cNvCxnSpPr>
          <p:nvPr/>
        </p:nvCxnSpPr>
        <p:spPr>
          <a:xfrm>
            <a:off x="4206244" y="2207226"/>
            <a:ext cx="508067" cy="3"/>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cxnSp>
        <p:nvCxnSpPr>
          <p:cNvPr id="38" name="Connecteur : en angle 37">
            <a:extLst>
              <a:ext uri="{FF2B5EF4-FFF2-40B4-BE49-F238E27FC236}">
                <a16:creationId xmlns:a16="http://schemas.microsoft.com/office/drawing/2014/main" id="{B62A820F-FF02-4111-A442-529984925FDF}"/>
              </a:ext>
            </a:extLst>
          </p:cNvPr>
          <p:cNvCxnSpPr>
            <a:cxnSpLocks/>
            <a:stCxn id="15" idx="3"/>
          </p:cNvCxnSpPr>
          <p:nvPr/>
        </p:nvCxnSpPr>
        <p:spPr>
          <a:xfrm>
            <a:off x="6976749" y="2207229"/>
            <a:ext cx="307876" cy="1110382"/>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sp>
        <p:nvSpPr>
          <p:cNvPr id="47" name="Ellipse 46">
            <a:extLst>
              <a:ext uri="{FF2B5EF4-FFF2-40B4-BE49-F238E27FC236}">
                <a16:creationId xmlns:a16="http://schemas.microsoft.com/office/drawing/2014/main" id="{324A3560-3F4D-44BD-8E46-C2C2B9F07FF3}"/>
              </a:ext>
            </a:extLst>
          </p:cNvPr>
          <p:cNvSpPr/>
          <p:nvPr/>
        </p:nvSpPr>
        <p:spPr>
          <a:xfrm>
            <a:off x="8874137" y="3560539"/>
            <a:ext cx="1314994" cy="1178035"/>
          </a:xfrm>
          <a:prstGeom prst="ellipse">
            <a:avLst/>
          </a:prstGeom>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Best Trained model</a:t>
            </a:r>
          </a:p>
        </p:txBody>
      </p:sp>
      <p:sp>
        <p:nvSpPr>
          <p:cNvPr id="48" name="Losange 47">
            <a:extLst>
              <a:ext uri="{FF2B5EF4-FFF2-40B4-BE49-F238E27FC236}">
                <a16:creationId xmlns:a16="http://schemas.microsoft.com/office/drawing/2014/main" id="{6B66ECED-E700-4EF2-8768-16BF79AD658C}"/>
              </a:ext>
            </a:extLst>
          </p:cNvPr>
          <p:cNvSpPr/>
          <p:nvPr/>
        </p:nvSpPr>
        <p:spPr>
          <a:xfrm>
            <a:off x="6185908" y="3386244"/>
            <a:ext cx="2262438" cy="1732217"/>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Best model chosen according to validation</a:t>
            </a:r>
          </a:p>
          <a:p>
            <a:pPr algn="ctr"/>
            <a:r>
              <a:rPr lang="en-US" sz="1200" dirty="0"/>
              <a:t>performance</a:t>
            </a:r>
          </a:p>
        </p:txBody>
      </p:sp>
      <p:cxnSp>
        <p:nvCxnSpPr>
          <p:cNvPr id="51" name="Connecteur : en angle 50">
            <a:extLst>
              <a:ext uri="{FF2B5EF4-FFF2-40B4-BE49-F238E27FC236}">
                <a16:creationId xmlns:a16="http://schemas.microsoft.com/office/drawing/2014/main" id="{59DAB812-84DB-4C9E-9756-3DB210374031}"/>
              </a:ext>
            </a:extLst>
          </p:cNvPr>
          <p:cNvCxnSpPr>
            <a:cxnSpLocks/>
            <a:stCxn id="7" idx="1"/>
            <a:endCxn id="47" idx="4"/>
          </p:cNvCxnSpPr>
          <p:nvPr/>
        </p:nvCxnSpPr>
        <p:spPr>
          <a:xfrm rot="10800000">
            <a:off x="9531634" y="4738575"/>
            <a:ext cx="337750" cy="1207439"/>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sp>
        <p:nvSpPr>
          <p:cNvPr id="54" name="Losange 53">
            <a:extLst>
              <a:ext uri="{FF2B5EF4-FFF2-40B4-BE49-F238E27FC236}">
                <a16:creationId xmlns:a16="http://schemas.microsoft.com/office/drawing/2014/main" id="{B2CA721D-0859-4022-B5E8-A202594541D2}"/>
              </a:ext>
            </a:extLst>
          </p:cNvPr>
          <p:cNvSpPr/>
          <p:nvPr/>
        </p:nvSpPr>
        <p:spPr>
          <a:xfrm>
            <a:off x="4934950" y="5055799"/>
            <a:ext cx="2262438" cy="1732217"/>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Validation phase with model z</a:t>
            </a:r>
          </a:p>
        </p:txBody>
      </p:sp>
      <p:sp>
        <p:nvSpPr>
          <p:cNvPr id="55" name="Ellipse 54">
            <a:extLst>
              <a:ext uri="{FF2B5EF4-FFF2-40B4-BE49-F238E27FC236}">
                <a16:creationId xmlns:a16="http://schemas.microsoft.com/office/drawing/2014/main" id="{8E9633BD-438B-4871-BA83-ED1BC151A85A}"/>
              </a:ext>
            </a:extLst>
          </p:cNvPr>
          <p:cNvSpPr/>
          <p:nvPr/>
        </p:nvSpPr>
        <p:spPr>
          <a:xfrm>
            <a:off x="3087248" y="5405367"/>
            <a:ext cx="1314994" cy="1178035"/>
          </a:xfrm>
          <a:prstGeom prst="ellipse">
            <a:avLst/>
          </a:prstGeom>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Trained model z</a:t>
            </a:r>
          </a:p>
        </p:txBody>
      </p:sp>
      <p:sp>
        <p:nvSpPr>
          <p:cNvPr id="56" name="Losange 55">
            <a:extLst>
              <a:ext uri="{FF2B5EF4-FFF2-40B4-BE49-F238E27FC236}">
                <a16:creationId xmlns:a16="http://schemas.microsoft.com/office/drawing/2014/main" id="{7ACC00C5-82E9-4F0F-8C49-C9EBB92EB02E}"/>
              </a:ext>
            </a:extLst>
          </p:cNvPr>
          <p:cNvSpPr/>
          <p:nvPr/>
        </p:nvSpPr>
        <p:spPr>
          <a:xfrm>
            <a:off x="292102" y="5055798"/>
            <a:ext cx="2262438" cy="1732217"/>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Training phase with model z</a:t>
            </a:r>
          </a:p>
        </p:txBody>
      </p:sp>
      <p:cxnSp>
        <p:nvCxnSpPr>
          <p:cNvPr id="57" name="Connecteur : en angle 56">
            <a:extLst>
              <a:ext uri="{FF2B5EF4-FFF2-40B4-BE49-F238E27FC236}">
                <a16:creationId xmlns:a16="http://schemas.microsoft.com/office/drawing/2014/main" id="{AE20D9E5-DF2E-43B1-B1F4-F5833952F099}"/>
              </a:ext>
            </a:extLst>
          </p:cNvPr>
          <p:cNvCxnSpPr>
            <a:cxnSpLocks/>
            <a:stCxn id="56" idx="3"/>
          </p:cNvCxnSpPr>
          <p:nvPr/>
        </p:nvCxnSpPr>
        <p:spPr>
          <a:xfrm flipV="1">
            <a:off x="2554540" y="5921906"/>
            <a:ext cx="610734" cy="1"/>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cxnSp>
        <p:nvCxnSpPr>
          <p:cNvPr id="58" name="Connecteur : en angle 57">
            <a:extLst>
              <a:ext uri="{FF2B5EF4-FFF2-40B4-BE49-F238E27FC236}">
                <a16:creationId xmlns:a16="http://schemas.microsoft.com/office/drawing/2014/main" id="{5A58DC5B-1A90-4DAD-9970-A2CD9BC9407A}"/>
              </a:ext>
            </a:extLst>
          </p:cNvPr>
          <p:cNvCxnSpPr>
            <a:cxnSpLocks/>
            <a:endCxn id="54" idx="1"/>
          </p:cNvCxnSpPr>
          <p:nvPr/>
        </p:nvCxnSpPr>
        <p:spPr>
          <a:xfrm>
            <a:off x="4426883" y="5921905"/>
            <a:ext cx="508067" cy="3"/>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cxnSp>
        <p:nvCxnSpPr>
          <p:cNvPr id="59" name="Connecteur : en angle 58">
            <a:extLst>
              <a:ext uri="{FF2B5EF4-FFF2-40B4-BE49-F238E27FC236}">
                <a16:creationId xmlns:a16="http://schemas.microsoft.com/office/drawing/2014/main" id="{7FD7A2B1-1785-46A3-8064-951A47E55027}"/>
              </a:ext>
            </a:extLst>
          </p:cNvPr>
          <p:cNvCxnSpPr>
            <a:cxnSpLocks/>
            <a:stCxn id="13" idx="2"/>
            <a:endCxn id="56" idx="0"/>
          </p:cNvCxnSpPr>
          <p:nvPr/>
        </p:nvCxnSpPr>
        <p:spPr>
          <a:xfrm rot="16200000" flipH="1">
            <a:off x="995774" y="4628250"/>
            <a:ext cx="394735" cy="460360"/>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cxnSp>
        <p:nvCxnSpPr>
          <p:cNvPr id="66" name="Connecteur : en angle 65">
            <a:extLst>
              <a:ext uri="{FF2B5EF4-FFF2-40B4-BE49-F238E27FC236}">
                <a16:creationId xmlns:a16="http://schemas.microsoft.com/office/drawing/2014/main" id="{081DAF1F-16CB-4158-B641-D84D647C7C21}"/>
              </a:ext>
            </a:extLst>
          </p:cNvPr>
          <p:cNvCxnSpPr>
            <a:cxnSpLocks/>
            <a:stCxn id="19" idx="1"/>
            <a:endCxn id="55" idx="0"/>
          </p:cNvCxnSpPr>
          <p:nvPr/>
        </p:nvCxnSpPr>
        <p:spPr>
          <a:xfrm rot="10800000" flipH="1" flipV="1">
            <a:off x="3731817" y="4252353"/>
            <a:ext cx="12928" cy="1153013"/>
          </a:xfrm>
          <a:prstGeom prst="bentConnector4">
            <a:avLst>
              <a:gd name="adj1" fmla="val -1599853"/>
              <a:gd name="adj2" fmla="val 67724"/>
            </a:avLst>
          </a:prstGeom>
          <a:ln w="38100">
            <a:tailEnd type="triangle"/>
          </a:ln>
        </p:spPr>
        <p:style>
          <a:lnRef idx="1">
            <a:schemeClr val="dk1"/>
          </a:lnRef>
          <a:fillRef idx="0">
            <a:schemeClr val="dk1"/>
          </a:fillRef>
          <a:effectRef idx="0">
            <a:schemeClr val="dk1"/>
          </a:effectRef>
          <a:fontRef idx="minor">
            <a:schemeClr val="tx1"/>
          </a:fontRef>
        </p:style>
      </p:cxnSp>
      <p:cxnSp>
        <p:nvCxnSpPr>
          <p:cNvPr id="70" name="Connecteur : en angle 69">
            <a:extLst>
              <a:ext uri="{FF2B5EF4-FFF2-40B4-BE49-F238E27FC236}">
                <a16:creationId xmlns:a16="http://schemas.microsoft.com/office/drawing/2014/main" id="{A317F24E-B766-421A-9270-9FD4E7517D58}"/>
              </a:ext>
            </a:extLst>
          </p:cNvPr>
          <p:cNvCxnSpPr>
            <a:cxnSpLocks/>
            <a:stCxn id="54" idx="3"/>
          </p:cNvCxnSpPr>
          <p:nvPr/>
        </p:nvCxnSpPr>
        <p:spPr>
          <a:xfrm flipV="1">
            <a:off x="7197388" y="5118461"/>
            <a:ext cx="174475" cy="803447"/>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cxnSp>
        <p:nvCxnSpPr>
          <p:cNvPr id="76" name="Connecteur : en angle 75">
            <a:extLst>
              <a:ext uri="{FF2B5EF4-FFF2-40B4-BE49-F238E27FC236}">
                <a16:creationId xmlns:a16="http://schemas.microsoft.com/office/drawing/2014/main" id="{C4576775-5170-43E8-8921-1F6222D5605F}"/>
              </a:ext>
            </a:extLst>
          </p:cNvPr>
          <p:cNvCxnSpPr>
            <a:cxnSpLocks/>
          </p:cNvCxnSpPr>
          <p:nvPr/>
        </p:nvCxnSpPr>
        <p:spPr>
          <a:xfrm>
            <a:off x="8448346" y="4253833"/>
            <a:ext cx="508067" cy="3"/>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cxnSp>
        <p:nvCxnSpPr>
          <p:cNvPr id="77" name="Connecteur : en angle 76">
            <a:extLst>
              <a:ext uri="{FF2B5EF4-FFF2-40B4-BE49-F238E27FC236}">
                <a16:creationId xmlns:a16="http://schemas.microsoft.com/office/drawing/2014/main" id="{8C778491-89A6-4AFD-9849-7A27BBC7B896}"/>
              </a:ext>
            </a:extLst>
          </p:cNvPr>
          <p:cNvCxnSpPr>
            <a:cxnSpLocks/>
          </p:cNvCxnSpPr>
          <p:nvPr/>
        </p:nvCxnSpPr>
        <p:spPr>
          <a:xfrm>
            <a:off x="10234153" y="4252349"/>
            <a:ext cx="508067" cy="3"/>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sp>
        <p:nvSpPr>
          <p:cNvPr id="78" name="ZoneTexte 77">
            <a:extLst>
              <a:ext uri="{FF2B5EF4-FFF2-40B4-BE49-F238E27FC236}">
                <a16:creationId xmlns:a16="http://schemas.microsoft.com/office/drawing/2014/main" id="{3FE18D8C-CFD1-4F24-AD20-1DF792E4BAA6}"/>
              </a:ext>
            </a:extLst>
          </p:cNvPr>
          <p:cNvSpPr txBox="1"/>
          <p:nvPr/>
        </p:nvSpPr>
        <p:spPr>
          <a:xfrm>
            <a:off x="10750816" y="3636017"/>
            <a:ext cx="1470018" cy="1200329"/>
          </a:xfrm>
          <a:prstGeom prst="rect">
            <a:avLst/>
          </a:prstGeom>
          <a:noFill/>
        </p:spPr>
        <p:txBody>
          <a:bodyPr wrap="none" rtlCol="0">
            <a:spAutoFit/>
          </a:bodyPr>
          <a:lstStyle/>
          <a:p>
            <a:r>
              <a:rPr lang="en-US" b="1" dirty="0"/>
              <a:t>Final </a:t>
            </a:r>
          </a:p>
          <a:p>
            <a:r>
              <a:rPr lang="en-US" b="1" dirty="0"/>
              <a:t>performance </a:t>
            </a:r>
          </a:p>
          <a:p>
            <a:r>
              <a:rPr lang="en-US" b="1" dirty="0"/>
              <a:t>evaluation </a:t>
            </a:r>
          </a:p>
          <a:p>
            <a:r>
              <a:rPr lang="en-US" b="1" dirty="0"/>
              <a:t>of the model</a:t>
            </a:r>
          </a:p>
        </p:txBody>
      </p:sp>
    </p:spTree>
    <p:extLst>
      <p:ext uri="{BB962C8B-B14F-4D97-AF65-F5344CB8AC3E}">
        <p14:creationId xmlns:p14="http://schemas.microsoft.com/office/powerpoint/2010/main" val="65939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6A7D7136-5B23-472B-83FF-126EDD1930A2}"/>
              </a:ext>
            </a:extLst>
          </p:cNvPr>
          <p:cNvSpPr>
            <a:spLocks noGrp="1"/>
          </p:cNvSpPr>
          <p:nvPr>
            <p:ph type="body" idx="1"/>
          </p:nvPr>
        </p:nvSpPr>
        <p:spPr/>
        <p:txBody>
          <a:bodyPr/>
          <a:lstStyle/>
          <a:p>
            <a:endParaRPr lang="en-US" dirty="0"/>
          </a:p>
          <a:p>
            <a:endParaRPr lang="en-US" dirty="0"/>
          </a:p>
        </p:txBody>
      </p:sp>
      <p:sp>
        <p:nvSpPr>
          <p:cNvPr id="4" name="ZoneTexte 3">
            <a:extLst>
              <a:ext uri="{FF2B5EF4-FFF2-40B4-BE49-F238E27FC236}">
                <a16:creationId xmlns:a16="http://schemas.microsoft.com/office/drawing/2014/main" id="{2C7EE18F-C7DA-4C68-BA1B-B83C62AE9A2A}"/>
              </a:ext>
            </a:extLst>
          </p:cNvPr>
          <p:cNvSpPr txBox="1"/>
          <p:nvPr/>
        </p:nvSpPr>
        <p:spPr>
          <a:xfrm>
            <a:off x="3628103" y="1376516"/>
            <a:ext cx="5885009" cy="2585323"/>
          </a:xfrm>
          <a:prstGeom prst="rect">
            <a:avLst/>
          </a:prstGeom>
          <a:noFill/>
        </p:spPr>
        <p:txBody>
          <a:bodyPr wrap="none" rtlCol="0">
            <a:spAutoFit/>
          </a:bodyPr>
          <a:lstStyle/>
          <a:p>
            <a:r>
              <a:rPr lang="en-US" dirty="0"/>
              <a:t>Good material to check</a:t>
            </a:r>
          </a:p>
          <a:p>
            <a:endParaRPr lang="en-US" dirty="0"/>
          </a:p>
          <a:p>
            <a:r>
              <a:rPr lang="en-US" dirty="0">
                <a:hlinkClick r:id="rId2"/>
              </a:rPr>
              <a:t>https://scikit-learn.org/stable/modules/classes.html</a:t>
            </a:r>
            <a:endParaRPr lang="en-US" dirty="0"/>
          </a:p>
          <a:p>
            <a:endParaRPr lang="en-US" dirty="0"/>
          </a:p>
          <a:p>
            <a:r>
              <a:rPr lang="en-US" dirty="0">
                <a:hlinkClick r:id="rId3"/>
              </a:rPr>
              <a:t>https://www.youtube.com/user/joshstarmer</a:t>
            </a:r>
            <a:r>
              <a:rPr lang="en-US" dirty="0"/>
              <a:t> #simply explain</a:t>
            </a:r>
          </a:p>
          <a:p>
            <a:endParaRPr lang="en-US" dirty="0"/>
          </a:p>
          <a:p>
            <a:r>
              <a:rPr lang="en-US" dirty="0">
                <a:hlinkClick r:id="rId4"/>
              </a:rPr>
              <a:t>https://towardsdatascience.com/</a:t>
            </a:r>
            <a:r>
              <a:rPr lang="en-US" dirty="0"/>
              <a:t> #a little bit of math</a:t>
            </a:r>
          </a:p>
          <a:p>
            <a:endParaRPr lang="en-US" dirty="0"/>
          </a:p>
          <a:p>
            <a:r>
              <a:rPr lang="en-US" dirty="0">
                <a:hlinkClick r:id="rId5"/>
              </a:rPr>
              <a:t>https://xavierbourretsicotte.github.io/</a:t>
            </a:r>
            <a:r>
              <a:rPr lang="en-US" dirty="0"/>
              <a:t> #quite some math</a:t>
            </a:r>
          </a:p>
        </p:txBody>
      </p:sp>
    </p:spTree>
    <p:extLst>
      <p:ext uri="{BB962C8B-B14F-4D97-AF65-F5344CB8AC3E}">
        <p14:creationId xmlns:p14="http://schemas.microsoft.com/office/powerpoint/2010/main" val="3342114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ADC06A-7750-458D-96C5-BE9B793EDC3E}"/>
              </a:ext>
            </a:extLst>
          </p:cNvPr>
          <p:cNvSpPr>
            <a:spLocks noGrp="1"/>
          </p:cNvSpPr>
          <p:nvPr>
            <p:ph type="title"/>
          </p:nvPr>
        </p:nvSpPr>
        <p:spPr/>
        <p:txBody>
          <a:bodyPr/>
          <a:lstStyle/>
          <a:p>
            <a:r>
              <a:rPr lang="en-US" dirty="0"/>
              <a:t>What is Machine Learning?</a:t>
            </a:r>
          </a:p>
        </p:txBody>
      </p:sp>
      <p:sp>
        <p:nvSpPr>
          <p:cNvPr id="3" name="Espace réservé du contenu 2">
            <a:extLst>
              <a:ext uri="{FF2B5EF4-FFF2-40B4-BE49-F238E27FC236}">
                <a16:creationId xmlns:a16="http://schemas.microsoft.com/office/drawing/2014/main" id="{0F70C046-4EEA-4A25-B584-B727C95828CD}"/>
              </a:ext>
            </a:extLst>
          </p:cNvPr>
          <p:cNvSpPr>
            <a:spLocks noGrp="1"/>
          </p:cNvSpPr>
          <p:nvPr>
            <p:ph idx="1"/>
          </p:nvPr>
        </p:nvSpPr>
        <p:spPr/>
        <p:txBody>
          <a:bodyPr/>
          <a:lstStyle/>
          <a:p>
            <a:r>
              <a:rPr lang="en-US" dirty="0"/>
              <a:t>It is a change of paradigm</a:t>
            </a:r>
          </a:p>
        </p:txBody>
      </p:sp>
      <p:graphicFrame>
        <p:nvGraphicFramePr>
          <p:cNvPr id="5" name="Diagramme 4">
            <a:extLst>
              <a:ext uri="{FF2B5EF4-FFF2-40B4-BE49-F238E27FC236}">
                <a16:creationId xmlns:a16="http://schemas.microsoft.com/office/drawing/2014/main" id="{F1AE2199-929A-4055-8381-69B6C9331A3C}"/>
              </a:ext>
            </a:extLst>
          </p:cNvPr>
          <p:cNvGraphicFramePr/>
          <p:nvPr>
            <p:extLst>
              <p:ext uri="{D42A27DB-BD31-4B8C-83A1-F6EECF244321}">
                <p14:modId xmlns:p14="http://schemas.microsoft.com/office/powerpoint/2010/main" val="4239813146"/>
              </p:ext>
            </p:extLst>
          </p:nvPr>
        </p:nvGraphicFramePr>
        <p:xfrm>
          <a:off x="838200" y="1825625"/>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7543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39F887-C2A5-48E3-816B-97C37905D9F4}"/>
              </a:ext>
            </a:extLst>
          </p:cNvPr>
          <p:cNvSpPr>
            <a:spLocks noGrp="1"/>
          </p:cNvSpPr>
          <p:nvPr>
            <p:ph type="title"/>
          </p:nvPr>
        </p:nvSpPr>
        <p:spPr/>
        <p:txBody>
          <a:bodyPr/>
          <a:lstStyle/>
          <a:p>
            <a:r>
              <a:rPr lang="en-US" dirty="0"/>
              <a:t>Different types of Machine Learning</a:t>
            </a:r>
          </a:p>
        </p:txBody>
      </p:sp>
      <p:sp>
        <p:nvSpPr>
          <p:cNvPr id="5" name="Rectangle 4">
            <a:extLst>
              <a:ext uri="{FF2B5EF4-FFF2-40B4-BE49-F238E27FC236}">
                <a16:creationId xmlns:a16="http://schemas.microsoft.com/office/drawing/2014/main" id="{E63475B8-05ED-47CB-97FE-8BE4CBF8573F}"/>
              </a:ext>
            </a:extLst>
          </p:cNvPr>
          <p:cNvSpPr/>
          <p:nvPr/>
        </p:nvSpPr>
        <p:spPr>
          <a:xfrm>
            <a:off x="186432" y="1697854"/>
            <a:ext cx="225492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Supervized</a:t>
            </a:r>
            <a:endParaRPr lang="en-US" dirty="0"/>
          </a:p>
        </p:txBody>
      </p:sp>
      <p:sp>
        <p:nvSpPr>
          <p:cNvPr id="6" name="ZoneTexte 5">
            <a:extLst>
              <a:ext uri="{FF2B5EF4-FFF2-40B4-BE49-F238E27FC236}">
                <a16:creationId xmlns:a16="http://schemas.microsoft.com/office/drawing/2014/main" id="{7EF34776-C43A-4732-8826-CB02AEC23528}"/>
              </a:ext>
            </a:extLst>
          </p:cNvPr>
          <p:cNvSpPr txBox="1"/>
          <p:nvPr/>
        </p:nvSpPr>
        <p:spPr>
          <a:xfrm>
            <a:off x="5935613" y="1688903"/>
            <a:ext cx="5377498" cy="923330"/>
          </a:xfrm>
          <a:prstGeom prst="rect">
            <a:avLst/>
          </a:prstGeom>
          <a:noFill/>
          <a:ln>
            <a:solidFill>
              <a:schemeClr val="tx1"/>
            </a:solidFill>
          </a:ln>
        </p:spPr>
        <p:txBody>
          <a:bodyPr wrap="none" rtlCol="0">
            <a:spAutoFit/>
          </a:bodyPr>
          <a:lstStyle/>
          <a:p>
            <a:r>
              <a:rPr lang="en-US" dirty="0"/>
              <a:t>Classification : identify rules to separate different labels</a:t>
            </a:r>
          </a:p>
          <a:p>
            <a:r>
              <a:rPr lang="en-US" dirty="0"/>
              <a:t>Regression : fit the data (here the label is the value </a:t>
            </a:r>
          </a:p>
          <a:p>
            <a:r>
              <a:rPr lang="en-US" dirty="0"/>
              <a:t>of our target)</a:t>
            </a:r>
          </a:p>
        </p:txBody>
      </p:sp>
      <p:sp>
        <p:nvSpPr>
          <p:cNvPr id="7" name="ZoneTexte 6">
            <a:extLst>
              <a:ext uri="{FF2B5EF4-FFF2-40B4-BE49-F238E27FC236}">
                <a16:creationId xmlns:a16="http://schemas.microsoft.com/office/drawing/2014/main" id="{31195A5E-272A-45EA-8357-92225063E312}"/>
              </a:ext>
            </a:extLst>
          </p:cNvPr>
          <p:cNvSpPr txBox="1"/>
          <p:nvPr/>
        </p:nvSpPr>
        <p:spPr>
          <a:xfrm>
            <a:off x="2512384" y="1688903"/>
            <a:ext cx="3256469" cy="923330"/>
          </a:xfrm>
          <a:prstGeom prst="rect">
            <a:avLst/>
          </a:prstGeom>
          <a:noFill/>
          <a:ln>
            <a:solidFill>
              <a:schemeClr val="tx1"/>
            </a:solidFill>
          </a:ln>
        </p:spPr>
        <p:txBody>
          <a:bodyPr wrap="none" rtlCol="0">
            <a:spAutoFit/>
          </a:bodyPr>
          <a:lstStyle/>
          <a:p>
            <a:r>
              <a:rPr lang="en-US" dirty="0"/>
              <a:t>Data is labelled with a target : </a:t>
            </a:r>
          </a:p>
          <a:p>
            <a:r>
              <a:rPr lang="en-US" dirty="0"/>
              <a:t>deviation between true label </a:t>
            </a:r>
          </a:p>
          <a:p>
            <a:r>
              <a:rPr lang="en-US" dirty="0"/>
              <a:t>and estimated label is minimized</a:t>
            </a:r>
          </a:p>
        </p:txBody>
      </p:sp>
      <mc:AlternateContent xmlns:mc="http://schemas.openxmlformats.org/markup-compatibility/2006" xmlns:a14="http://schemas.microsoft.com/office/drawing/2010/main">
        <mc:Choice Requires="a14">
          <p:sp>
            <p:nvSpPr>
              <p:cNvPr id="10" name="ZoneTexte 9">
                <a:extLst>
                  <a:ext uri="{FF2B5EF4-FFF2-40B4-BE49-F238E27FC236}">
                    <a16:creationId xmlns:a16="http://schemas.microsoft.com/office/drawing/2014/main" id="{2C5883CB-2212-4325-93BD-DB923315714C}"/>
                  </a:ext>
                </a:extLst>
              </p:cNvPr>
              <p:cNvSpPr txBox="1"/>
              <p:nvPr/>
            </p:nvSpPr>
            <p:spPr>
              <a:xfrm>
                <a:off x="838200" y="2910217"/>
                <a:ext cx="10618804" cy="3164521"/>
              </a:xfrm>
              <a:prstGeom prst="rect">
                <a:avLst/>
              </a:prstGeom>
              <a:noFill/>
            </p:spPr>
            <p:txBody>
              <a:bodyPr wrap="none" rtlCol="0">
                <a:spAutoFit/>
              </a:bodyPr>
              <a:lstStyle/>
              <a:p>
                <a:r>
                  <a:rPr lang="en-US" dirty="0"/>
                  <a:t>Imagine you have K datapoints:</a:t>
                </a:r>
              </a:p>
              <a:p>
                <a:endParaRPr lang="en-US" dirty="0"/>
              </a:p>
              <a:p>
                <a:r>
                  <a:rPr lang="en-US" dirty="0"/>
                  <a:t>Datapoint k is made of a n dimensional vector of features </a:t>
                </a:r>
                <a14:m>
                  <m:oMath xmlns:m="http://schemas.openxmlformats.org/officeDocument/2006/math">
                    <m:sSup>
                      <m:sSupPr>
                        <m:ctrlPr>
                          <a:rPr lang="en-US" i="1" smtClean="0">
                            <a:latin typeface="Cambria Math" panose="02040503050406030204" pitchFamily="18" charset="0"/>
                          </a:rPr>
                        </m:ctrlPr>
                      </m:sSupPr>
                      <m:e>
                        <m:r>
                          <a:rPr lang="en-US" b="1" i="1" smtClean="0">
                            <a:latin typeface="Cambria Math" panose="02040503050406030204" pitchFamily="18" charset="0"/>
                          </a:rPr>
                          <m:t>𝑿</m:t>
                        </m:r>
                      </m:e>
                      <m:sup>
                        <m:r>
                          <a:rPr lang="en-US" b="0" i="1" smtClean="0">
                            <a:latin typeface="Cambria Math" panose="02040503050406030204" pitchFamily="18" charset="0"/>
                          </a:rPr>
                          <m:t>𝑘</m:t>
                        </m:r>
                      </m:sup>
                    </m:s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𝑘</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𝑛</m:t>
                        </m:r>
                      </m:sub>
                      <m:sup>
                        <m:r>
                          <a:rPr lang="en-US" b="0" i="1" smtClean="0">
                            <a:latin typeface="Cambria Math" panose="02040503050406030204" pitchFamily="18" charset="0"/>
                          </a:rPr>
                          <m:t>𝑘</m:t>
                        </m:r>
                      </m:sup>
                    </m:sSubSup>
                    <m:r>
                      <a:rPr lang="en-US" b="0" i="1" smtClean="0">
                        <a:latin typeface="Cambria Math" panose="02040503050406030204" pitchFamily="18" charset="0"/>
                      </a:rPr>
                      <m:t>)</m:t>
                    </m:r>
                  </m:oMath>
                </a14:m>
                <a:endParaRPr lang="en-US" dirty="0"/>
              </a:p>
              <a:p>
                <a:endParaRPr lang="en-US" dirty="0"/>
              </a:p>
              <a:p>
                <a:r>
                  <a:rPr lang="en-US" dirty="0"/>
                  <a:t>And a target which is a real number and can be  </a:t>
                </a:r>
              </a:p>
              <a:p>
                <a:pPr marL="742950" lvl="1" indent="-285750">
                  <a:buFont typeface="Arial" panose="020B0604020202020204" pitchFamily="34" charset="0"/>
                  <a:buChar char="•"/>
                </a:pPr>
                <a:r>
                  <a:rPr lang="en-US" dirty="0"/>
                  <a:t>a class index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𝑘</m:t>
                        </m:r>
                      </m:sup>
                    </m:sSup>
                  </m:oMath>
                </a14:m>
                <a:r>
                  <a:rPr lang="en-US" dirty="0"/>
                  <a:t> : let’s say we have 4 class then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𝑘</m:t>
                        </m:r>
                      </m:sup>
                    </m:sSup>
                  </m:oMath>
                </a14:m>
                <a:r>
                  <a:rPr lang="en-US" dirty="0"/>
                  <a:t> is either 0 or 1 or 2 or 3,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𝑘</m:t>
                        </m:r>
                      </m:sup>
                    </m:sSup>
                    <m:r>
                      <a:rPr lang="en-US"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𝑝</m:t>
                        </m:r>
                      </m:e>
                    </m:d>
                  </m:oMath>
                </a14:m>
                <a:r>
                  <a:rPr lang="en-US" dirty="0"/>
                  <a:t> for p class</a:t>
                </a:r>
              </a:p>
              <a:p>
                <a:pPr marL="742950" lvl="1" indent="-285750">
                  <a:buFont typeface="Arial" panose="020B0604020202020204" pitchFamily="34" charset="0"/>
                  <a:buChar char="•"/>
                </a:pPr>
                <a:r>
                  <a:rPr lang="en-US" dirty="0"/>
                  <a:t>the output of a certain function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𝑿</m:t>
                        </m:r>
                      </m:e>
                      <m:sup>
                        <m:r>
                          <a:rPr lang="en-US" b="0" i="1" smtClean="0">
                            <a:latin typeface="Cambria Math" panose="02040503050406030204" pitchFamily="18" charset="0"/>
                          </a:rPr>
                          <m:t>𝑘</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𝑦</m:t>
                        </m:r>
                      </m:e>
                      <m:sup>
                        <m:r>
                          <a:rPr lang="en-US" b="0" i="1" smtClean="0">
                            <a:latin typeface="Cambria Math" panose="02040503050406030204" pitchFamily="18" charset="0"/>
                            <a:ea typeface="Cambria Math" panose="02040503050406030204" pitchFamily="18" charset="0"/>
                          </a:rPr>
                          <m:t>𝑘</m:t>
                        </m:r>
                      </m:sup>
                    </m:sSup>
                  </m:oMath>
                </a14:m>
                <a:endParaRPr lang="en-US" dirty="0"/>
              </a:p>
              <a:p>
                <a:pPr marL="742950" lvl="1" indent="-285750">
                  <a:buFont typeface="Arial" panose="020B0604020202020204" pitchFamily="34" charset="0"/>
                  <a:buChar char="•"/>
                </a:pPr>
                <a:endParaRPr lang="en-US" dirty="0"/>
              </a:p>
              <a:p>
                <a:r>
                  <a:rPr lang="en-US" dirty="0"/>
                  <a:t>A supervised machine learning algorithm will recursively estimate your datapoint target </a:t>
                </a:r>
                <a14:m>
                  <m:oMath xmlns:m="http://schemas.openxmlformats.org/officeDocument/2006/math">
                    <m:sSup>
                      <m:sSupPr>
                        <m:ctrlPr>
                          <a:rPr lang="en-US" i="1" smtClean="0">
                            <a:latin typeface="Cambria Math" panose="02040503050406030204" pitchFamily="18" charset="0"/>
                          </a:rPr>
                        </m:ctrlPr>
                      </m:sSup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e>
                      <m:sup>
                        <m:r>
                          <a:rPr lang="en-US" b="0" i="1" smtClean="0">
                            <a:latin typeface="Cambria Math" panose="02040503050406030204" pitchFamily="18" charset="0"/>
                          </a:rPr>
                          <m:t>𝑘</m:t>
                        </m:r>
                      </m:sup>
                    </m:sSup>
                  </m:oMath>
                </a14:m>
                <a:r>
                  <a:rPr lang="en-US" dirty="0"/>
                  <a:t> from its feature </a:t>
                </a:r>
                <a14:m>
                  <m:oMath xmlns:m="http://schemas.openxmlformats.org/officeDocument/2006/math">
                    <m:sSup>
                      <m:sSupPr>
                        <m:ctrlPr>
                          <a:rPr lang="en-US" i="1" smtClean="0">
                            <a:latin typeface="Cambria Math" panose="02040503050406030204" pitchFamily="18" charset="0"/>
                          </a:rPr>
                        </m:ctrlPr>
                      </m:sSupPr>
                      <m:e>
                        <m:r>
                          <a:rPr lang="en-US" b="1" i="1" smtClean="0">
                            <a:latin typeface="Cambria Math" panose="02040503050406030204" pitchFamily="18" charset="0"/>
                          </a:rPr>
                          <m:t>𝑿</m:t>
                        </m:r>
                      </m:e>
                      <m:sup>
                        <m:r>
                          <a:rPr lang="en-US" b="0" i="1" smtClean="0">
                            <a:latin typeface="Cambria Math" panose="02040503050406030204" pitchFamily="18" charset="0"/>
                          </a:rPr>
                          <m:t>𝑘</m:t>
                        </m:r>
                      </m:sup>
                    </m:sSup>
                  </m:oMath>
                </a14:m>
                <a:r>
                  <a:rPr lang="en-US" dirty="0"/>
                  <a:t> </a:t>
                </a:r>
              </a:p>
              <a:p>
                <a:r>
                  <a:rPr lang="en-US" dirty="0"/>
                  <a:t>up to a point where you think the errors between the estimate and the true value is acceptable.</a:t>
                </a:r>
              </a:p>
              <a:p>
                <a:endParaRPr lang="en-US" dirty="0"/>
              </a:p>
            </p:txBody>
          </p:sp>
        </mc:Choice>
        <mc:Fallback xmlns="">
          <p:sp>
            <p:nvSpPr>
              <p:cNvPr id="10" name="ZoneTexte 9">
                <a:extLst>
                  <a:ext uri="{FF2B5EF4-FFF2-40B4-BE49-F238E27FC236}">
                    <a16:creationId xmlns:a16="http://schemas.microsoft.com/office/drawing/2014/main" id="{2C5883CB-2212-4325-93BD-DB923315714C}"/>
                  </a:ext>
                </a:extLst>
              </p:cNvPr>
              <p:cNvSpPr txBox="1">
                <a:spLocks noRot="1" noChangeAspect="1" noMove="1" noResize="1" noEditPoints="1" noAdjustHandles="1" noChangeArrowheads="1" noChangeShapeType="1" noTextEdit="1"/>
              </p:cNvSpPr>
              <p:nvPr/>
            </p:nvSpPr>
            <p:spPr>
              <a:xfrm>
                <a:off x="838200" y="2910217"/>
                <a:ext cx="10618804" cy="3164521"/>
              </a:xfrm>
              <a:prstGeom prst="rect">
                <a:avLst/>
              </a:prstGeom>
              <a:blipFill>
                <a:blip r:embed="rId2"/>
                <a:stretch>
                  <a:fillRect l="-517" t="-962"/>
                </a:stretch>
              </a:blipFill>
            </p:spPr>
            <p:txBody>
              <a:bodyPr/>
              <a:lstStyle/>
              <a:p>
                <a:r>
                  <a:rPr lang="en-US">
                    <a:noFill/>
                  </a:rPr>
                  <a:t> </a:t>
                </a:r>
              </a:p>
            </p:txBody>
          </p:sp>
        </mc:Fallback>
      </mc:AlternateContent>
    </p:spTree>
    <p:extLst>
      <p:ext uri="{BB962C8B-B14F-4D97-AF65-F5344CB8AC3E}">
        <p14:creationId xmlns:p14="http://schemas.microsoft.com/office/powerpoint/2010/main" val="3228082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56BE9B-9991-4B17-934F-96381D74558F}"/>
              </a:ext>
            </a:extLst>
          </p:cNvPr>
          <p:cNvSpPr>
            <a:spLocks noGrp="1"/>
          </p:cNvSpPr>
          <p:nvPr>
            <p:ph type="title"/>
          </p:nvPr>
        </p:nvSpPr>
        <p:spPr/>
        <p:txBody>
          <a:bodyPr/>
          <a:lstStyle/>
          <a:p>
            <a:r>
              <a:rPr lang="en-US" dirty="0"/>
              <a:t>Different types of Machine Learning</a:t>
            </a:r>
          </a:p>
        </p:txBody>
      </p:sp>
      <p:sp>
        <p:nvSpPr>
          <p:cNvPr id="4" name="Rectangle 3">
            <a:extLst>
              <a:ext uri="{FF2B5EF4-FFF2-40B4-BE49-F238E27FC236}">
                <a16:creationId xmlns:a16="http://schemas.microsoft.com/office/drawing/2014/main" id="{BC329400-F336-43AD-A097-EA03A1A8E760}"/>
              </a:ext>
            </a:extLst>
          </p:cNvPr>
          <p:cNvSpPr/>
          <p:nvPr/>
        </p:nvSpPr>
        <p:spPr>
          <a:xfrm>
            <a:off x="9587884" y="463858"/>
            <a:ext cx="225492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Supervized</a:t>
            </a:r>
            <a:endParaRPr lang="en-US" dirty="0"/>
          </a:p>
        </p:txBody>
      </p:sp>
      <p:sp>
        <p:nvSpPr>
          <p:cNvPr id="5" name="ZoneTexte 4">
            <a:extLst>
              <a:ext uri="{FF2B5EF4-FFF2-40B4-BE49-F238E27FC236}">
                <a16:creationId xmlns:a16="http://schemas.microsoft.com/office/drawing/2014/main" id="{065466C6-300E-4381-AAAC-A99874F63B70}"/>
              </a:ext>
            </a:extLst>
          </p:cNvPr>
          <p:cNvSpPr txBox="1"/>
          <p:nvPr/>
        </p:nvSpPr>
        <p:spPr>
          <a:xfrm>
            <a:off x="3266983" y="1690688"/>
            <a:ext cx="1405321" cy="369332"/>
          </a:xfrm>
          <a:prstGeom prst="rect">
            <a:avLst/>
          </a:prstGeom>
          <a:noFill/>
        </p:spPr>
        <p:txBody>
          <a:bodyPr wrap="none" rtlCol="0">
            <a:spAutoFit/>
          </a:bodyPr>
          <a:lstStyle/>
          <a:p>
            <a:r>
              <a:rPr lang="en-US" dirty="0"/>
              <a:t>Classification</a:t>
            </a:r>
          </a:p>
        </p:txBody>
      </p:sp>
      <p:sp>
        <p:nvSpPr>
          <p:cNvPr id="6" name="ZoneTexte 5">
            <a:extLst>
              <a:ext uri="{FF2B5EF4-FFF2-40B4-BE49-F238E27FC236}">
                <a16:creationId xmlns:a16="http://schemas.microsoft.com/office/drawing/2014/main" id="{476C0389-AFCE-48A0-BBD0-A4ECCF6A0BD8}"/>
              </a:ext>
            </a:extLst>
          </p:cNvPr>
          <p:cNvSpPr txBox="1"/>
          <p:nvPr/>
        </p:nvSpPr>
        <p:spPr>
          <a:xfrm>
            <a:off x="8089038" y="1690688"/>
            <a:ext cx="1198726" cy="369332"/>
          </a:xfrm>
          <a:prstGeom prst="rect">
            <a:avLst/>
          </a:prstGeom>
          <a:noFill/>
        </p:spPr>
        <p:txBody>
          <a:bodyPr wrap="none" rtlCol="0">
            <a:spAutoFit/>
          </a:bodyPr>
          <a:lstStyle/>
          <a:p>
            <a:r>
              <a:rPr lang="en-US" dirty="0"/>
              <a:t>Regression</a:t>
            </a:r>
          </a:p>
        </p:txBody>
      </p:sp>
      <p:sp>
        <p:nvSpPr>
          <p:cNvPr id="7" name="ZoneTexte 6">
            <a:extLst>
              <a:ext uri="{FF2B5EF4-FFF2-40B4-BE49-F238E27FC236}">
                <a16:creationId xmlns:a16="http://schemas.microsoft.com/office/drawing/2014/main" id="{764F80D2-E42B-4424-A377-7730FF3D97E0}"/>
              </a:ext>
            </a:extLst>
          </p:cNvPr>
          <p:cNvSpPr txBox="1"/>
          <p:nvPr/>
        </p:nvSpPr>
        <p:spPr>
          <a:xfrm>
            <a:off x="204186" y="2139519"/>
            <a:ext cx="4394447" cy="1477328"/>
          </a:xfrm>
          <a:prstGeom prst="rect">
            <a:avLst/>
          </a:prstGeom>
          <a:noFill/>
        </p:spPr>
        <p:txBody>
          <a:bodyPr wrap="square" rtlCol="0">
            <a:spAutoFit/>
          </a:bodyPr>
          <a:lstStyle/>
          <a:p>
            <a:r>
              <a:rPr lang="en-US" dirty="0"/>
              <a:t>Iris dataset :</a:t>
            </a:r>
          </a:p>
          <a:p>
            <a:pPr marL="285750" indent="-285750">
              <a:buFont typeface="Arial" panose="020B0604020202020204" pitchFamily="34" charset="0"/>
              <a:buChar char="•"/>
            </a:pPr>
            <a:r>
              <a:rPr lang="en-US" dirty="0"/>
              <a:t>150 datapoints</a:t>
            </a:r>
          </a:p>
          <a:p>
            <a:pPr marL="285750" indent="-285750">
              <a:buFont typeface="Arial" panose="020B0604020202020204" pitchFamily="34" charset="0"/>
              <a:buChar char="•"/>
            </a:pPr>
            <a:r>
              <a:rPr lang="en-US" dirty="0"/>
              <a:t>3 types of iris : 3 labels/targets</a:t>
            </a:r>
          </a:p>
          <a:p>
            <a:pPr marL="285750" indent="-285750">
              <a:buFont typeface="Arial" panose="020B0604020202020204" pitchFamily="34" charset="0"/>
              <a:buChar char="•"/>
            </a:pPr>
            <a:r>
              <a:rPr lang="en-US" dirty="0"/>
              <a:t>4 features describing an iris : sepal length, sepal width, petal length, petal width</a:t>
            </a:r>
          </a:p>
        </p:txBody>
      </p:sp>
      <p:graphicFrame>
        <p:nvGraphicFramePr>
          <p:cNvPr id="8" name="Objet 7">
            <a:extLst>
              <a:ext uri="{FF2B5EF4-FFF2-40B4-BE49-F238E27FC236}">
                <a16:creationId xmlns:a16="http://schemas.microsoft.com/office/drawing/2014/main" id="{483F06E9-63F5-4462-9250-A9D2C260434B}"/>
              </a:ext>
            </a:extLst>
          </p:cNvPr>
          <p:cNvGraphicFramePr>
            <a:graphicFrameLocks noChangeAspect="1"/>
          </p:cNvGraphicFramePr>
          <p:nvPr>
            <p:extLst>
              <p:ext uri="{D42A27DB-BD31-4B8C-83A1-F6EECF244321}">
                <p14:modId xmlns:p14="http://schemas.microsoft.com/office/powerpoint/2010/main" val="1326980763"/>
              </p:ext>
            </p:extLst>
          </p:nvPr>
        </p:nvGraphicFramePr>
        <p:xfrm>
          <a:off x="-205602" y="4656861"/>
          <a:ext cx="3292475" cy="2193925"/>
        </p:xfrm>
        <a:graphic>
          <a:graphicData uri="http://schemas.openxmlformats.org/presentationml/2006/ole">
            <mc:AlternateContent xmlns:mc="http://schemas.openxmlformats.org/markup-compatibility/2006">
              <mc:Choice xmlns:v="urn:schemas-microsoft-com:vml" Requires="v">
                <p:oleObj spid="_x0000_s1267" name="Acrobat Document" r:id="rId3" imgW="3291840" imgH="2194419" progId="AcroExch.Document.DC">
                  <p:embed/>
                </p:oleObj>
              </mc:Choice>
              <mc:Fallback>
                <p:oleObj name="Acrobat Document" r:id="rId3" imgW="3291840" imgH="2194419" progId="AcroExch.Document.DC">
                  <p:embed/>
                  <p:pic>
                    <p:nvPicPr>
                      <p:cNvPr id="0" name=""/>
                      <p:cNvPicPr/>
                      <p:nvPr/>
                    </p:nvPicPr>
                    <p:blipFill>
                      <a:blip r:embed="rId4"/>
                      <a:stretch>
                        <a:fillRect/>
                      </a:stretch>
                    </p:blipFill>
                    <p:spPr>
                      <a:xfrm>
                        <a:off x="-205602" y="4656861"/>
                        <a:ext cx="3292475" cy="2193925"/>
                      </a:xfrm>
                      <a:prstGeom prst="rect">
                        <a:avLst/>
                      </a:prstGeom>
                    </p:spPr>
                  </p:pic>
                </p:oleObj>
              </mc:Fallback>
            </mc:AlternateContent>
          </a:graphicData>
        </a:graphic>
      </p:graphicFrame>
      <p:graphicFrame>
        <p:nvGraphicFramePr>
          <p:cNvPr id="9" name="Objet 8">
            <a:extLst>
              <a:ext uri="{FF2B5EF4-FFF2-40B4-BE49-F238E27FC236}">
                <a16:creationId xmlns:a16="http://schemas.microsoft.com/office/drawing/2014/main" id="{BC33D5C7-77CB-4BE5-A6BF-D50DCB32576A}"/>
              </a:ext>
            </a:extLst>
          </p:cNvPr>
          <p:cNvGraphicFramePr>
            <a:graphicFrameLocks noChangeAspect="1"/>
          </p:cNvGraphicFramePr>
          <p:nvPr>
            <p:extLst>
              <p:ext uri="{D42A27DB-BD31-4B8C-83A1-F6EECF244321}">
                <p14:modId xmlns:p14="http://schemas.microsoft.com/office/powerpoint/2010/main" val="1841758135"/>
              </p:ext>
            </p:extLst>
          </p:nvPr>
        </p:nvGraphicFramePr>
        <p:xfrm>
          <a:off x="2772285" y="4656861"/>
          <a:ext cx="3292475" cy="2193925"/>
        </p:xfrm>
        <a:graphic>
          <a:graphicData uri="http://schemas.openxmlformats.org/presentationml/2006/ole">
            <mc:AlternateContent xmlns:mc="http://schemas.openxmlformats.org/markup-compatibility/2006">
              <mc:Choice xmlns:v="urn:schemas-microsoft-com:vml" Requires="v">
                <p:oleObj spid="_x0000_s1268" name="Acrobat Document" r:id="rId5" imgW="3291840" imgH="2194419" progId="AcroExch.Document.DC">
                  <p:embed/>
                </p:oleObj>
              </mc:Choice>
              <mc:Fallback>
                <p:oleObj name="Acrobat Document" r:id="rId5" imgW="3291840" imgH="2194419" progId="AcroExch.Document.DC">
                  <p:embed/>
                  <p:pic>
                    <p:nvPicPr>
                      <p:cNvPr id="0" name=""/>
                      <p:cNvPicPr/>
                      <p:nvPr/>
                    </p:nvPicPr>
                    <p:blipFill>
                      <a:blip r:embed="rId6"/>
                      <a:stretch>
                        <a:fillRect/>
                      </a:stretch>
                    </p:blipFill>
                    <p:spPr>
                      <a:xfrm>
                        <a:off x="2772285" y="4656861"/>
                        <a:ext cx="3292475" cy="2193925"/>
                      </a:xfrm>
                      <a:prstGeom prst="rect">
                        <a:avLst/>
                      </a:prstGeom>
                    </p:spPr>
                  </p:pic>
                </p:oleObj>
              </mc:Fallback>
            </mc:AlternateContent>
          </a:graphicData>
        </a:graphic>
      </p:graphicFrame>
      <p:sp>
        <p:nvSpPr>
          <p:cNvPr id="10" name="Flèche : bas 9">
            <a:extLst>
              <a:ext uri="{FF2B5EF4-FFF2-40B4-BE49-F238E27FC236}">
                <a16:creationId xmlns:a16="http://schemas.microsoft.com/office/drawing/2014/main" id="{9E29BB5D-3005-40B0-A558-CF4CA7340C38}"/>
              </a:ext>
            </a:extLst>
          </p:cNvPr>
          <p:cNvSpPr/>
          <p:nvPr/>
        </p:nvSpPr>
        <p:spPr>
          <a:xfrm>
            <a:off x="2729346" y="3734205"/>
            <a:ext cx="537637" cy="8052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Objet 10">
            <a:extLst>
              <a:ext uri="{FF2B5EF4-FFF2-40B4-BE49-F238E27FC236}">
                <a16:creationId xmlns:a16="http://schemas.microsoft.com/office/drawing/2014/main" id="{C41A7F81-89BA-41E7-A1E4-1D708C250B18}"/>
              </a:ext>
            </a:extLst>
          </p:cNvPr>
          <p:cNvGraphicFramePr>
            <a:graphicFrameLocks noChangeAspect="1"/>
          </p:cNvGraphicFramePr>
          <p:nvPr>
            <p:extLst>
              <p:ext uri="{D42A27DB-BD31-4B8C-83A1-F6EECF244321}">
                <p14:modId xmlns:p14="http://schemas.microsoft.com/office/powerpoint/2010/main" val="2026461455"/>
              </p:ext>
            </p:extLst>
          </p:nvPr>
        </p:nvGraphicFramePr>
        <p:xfrm>
          <a:off x="9147380" y="2034928"/>
          <a:ext cx="3292475" cy="2193925"/>
        </p:xfrm>
        <a:graphic>
          <a:graphicData uri="http://schemas.openxmlformats.org/presentationml/2006/ole">
            <mc:AlternateContent xmlns:mc="http://schemas.openxmlformats.org/markup-compatibility/2006">
              <mc:Choice xmlns:v="urn:schemas-microsoft-com:vml" Requires="v">
                <p:oleObj spid="_x0000_s1269" name="Acrobat Document" r:id="rId7" imgW="3291840" imgH="2194419" progId="AcroExch.Document.DC">
                  <p:embed/>
                </p:oleObj>
              </mc:Choice>
              <mc:Fallback>
                <p:oleObj name="Acrobat Document" r:id="rId7" imgW="3291840" imgH="2194419" progId="AcroExch.Document.DC">
                  <p:embed/>
                  <p:pic>
                    <p:nvPicPr>
                      <p:cNvPr id="0" name=""/>
                      <p:cNvPicPr/>
                      <p:nvPr/>
                    </p:nvPicPr>
                    <p:blipFill>
                      <a:blip r:embed="rId8"/>
                      <a:stretch>
                        <a:fillRect/>
                      </a:stretch>
                    </p:blipFill>
                    <p:spPr>
                      <a:xfrm>
                        <a:off x="9147380" y="2034928"/>
                        <a:ext cx="3292475" cy="2193925"/>
                      </a:xfrm>
                      <a:prstGeom prst="rect">
                        <a:avLst/>
                      </a:prstGeom>
                    </p:spPr>
                  </p:pic>
                </p:oleObj>
              </mc:Fallback>
            </mc:AlternateContent>
          </a:graphicData>
        </a:graphic>
      </p:graphicFrame>
      <p:grpSp>
        <p:nvGrpSpPr>
          <p:cNvPr id="15" name="Groupe 14">
            <a:extLst>
              <a:ext uri="{FF2B5EF4-FFF2-40B4-BE49-F238E27FC236}">
                <a16:creationId xmlns:a16="http://schemas.microsoft.com/office/drawing/2014/main" id="{C60CCBC8-68AC-4629-A018-727924123588}"/>
              </a:ext>
            </a:extLst>
          </p:cNvPr>
          <p:cNvGrpSpPr/>
          <p:nvPr/>
        </p:nvGrpSpPr>
        <p:grpSpPr>
          <a:xfrm>
            <a:off x="6178966" y="4598185"/>
            <a:ext cx="6217595" cy="2302616"/>
            <a:chOff x="6342569" y="4711145"/>
            <a:chExt cx="5636634" cy="1962775"/>
          </a:xfrm>
        </p:grpSpPr>
        <p:graphicFrame>
          <p:nvGraphicFramePr>
            <p:cNvPr id="13" name="Objet 12">
              <a:extLst>
                <a:ext uri="{FF2B5EF4-FFF2-40B4-BE49-F238E27FC236}">
                  <a16:creationId xmlns:a16="http://schemas.microsoft.com/office/drawing/2014/main" id="{50030F73-59D5-4CF1-A514-9299832909B2}"/>
                </a:ext>
              </a:extLst>
            </p:cNvPr>
            <p:cNvGraphicFramePr>
              <a:graphicFrameLocks noChangeAspect="1"/>
            </p:cNvGraphicFramePr>
            <p:nvPr>
              <p:extLst>
                <p:ext uri="{D42A27DB-BD31-4B8C-83A1-F6EECF244321}">
                  <p14:modId xmlns:p14="http://schemas.microsoft.com/office/powerpoint/2010/main" val="3768418645"/>
                </p:ext>
              </p:extLst>
            </p:nvPr>
          </p:nvGraphicFramePr>
          <p:xfrm>
            <a:off x="6342569" y="4711145"/>
            <a:ext cx="2945582" cy="1962775"/>
          </p:xfrm>
          <a:graphic>
            <a:graphicData uri="http://schemas.openxmlformats.org/presentationml/2006/ole">
              <mc:AlternateContent xmlns:mc="http://schemas.openxmlformats.org/markup-compatibility/2006">
                <mc:Choice xmlns:v="urn:schemas-microsoft-com:vml" Requires="v">
                  <p:oleObj spid="_x0000_s1270" name="Acrobat Document" r:id="rId9" imgW="3291840" imgH="2194419" progId="AcroExch.Document.DC">
                    <p:embed/>
                  </p:oleObj>
                </mc:Choice>
                <mc:Fallback>
                  <p:oleObj name="Acrobat Document" r:id="rId9" imgW="3291840" imgH="2194419" progId="AcroExch.Document.DC">
                    <p:embed/>
                    <p:pic>
                      <p:nvPicPr>
                        <p:cNvPr id="0" name=""/>
                        <p:cNvPicPr/>
                        <p:nvPr/>
                      </p:nvPicPr>
                      <p:blipFill>
                        <a:blip r:embed="rId10"/>
                        <a:stretch>
                          <a:fillRect/>
                        </a:stretch>
                      </p:blipFill>
                      <p:spPr>
                        <a:xfrm>
                          <a:off x="6342569" y="4711145"/>
                          <a:ext cx="2945582" cy="1962775"/>
                        </a:xfrm>
                        <a:prstGeom prst="rect">
                          <a:avLst/>
                        </a:prstGeom>
                      </p:spPr>
                    </p:pic>
                  </p:oleObj>
                </mc:Fallback>
              </mc:AlternateContent>
            </a:graphicData>
          </a:graphic>
        </p:graphicFrame>
        <p:graphicFrame>
          <p:nvGraphicFramePr>
            <p:cNvPr id="14" name="Objet 13">
              <a:extLst>
                <a:ext uri="{FF2B5EF4-FFF2-40B4-BE49-F238E27FC236}">
                  <a16:creationId xmlns:a16="http://schemas.microsoft.com/office/drawing/2014/main" id="{B3CED619-0DDB-4D41-B9C1-D7142F2C2647}"/>
                </a:ext>
              </a:extLst>
            </p:cNvPr>
            <p:cNvGraphicFramePr>
              <a:graphicFrameLocks noChangeAspect="1"/>
            </p:cNvGraphicFramePr>
            <p:nvPr>
              <p:extLst>
                <p:ext uri="{D42A27DB-BD31-4B8C-83A1-F6EECF244321}">
                  <p14:modId xmlns:p14="http://schemas.microsoft.com/office/powerpoint/2010/main" val="1179760405"/>
                </p:ext>
              </p:extLst>
            </p:nvPr>
          </p:nvGraphicFramePr>
          <p:xfrm>
            <a:off x="9033620" y="4711145"/>
            <a:ext cx="2945583" cy="1962775"/>
          </p:xfrm>
          <a:graphic>
            <a:graphicData uri="http://schemas.openxmlformats.org/presentationml/2006/ole">
              <mc:AlternateContent xmlns:mc="http://schemas.openxmlformats.org/markup-compatibility/2006">
                <mc:Choice xmlns:v="urn:schemas-microsoft-com:vml" Requires="v">
                  <p:oleObj spid="_x0000_s1271" name="Acrobat Document" r:id="rId11" imgW="3291840" imgH="2194419" progId="AcroExch.Document.DC">
                    <p:embed/>
                  </p:oleObj>
                </mc:Choice>
                <mc:Fallback>
                  <p:oleObj name="Acrobat Document" r:id="rId11" imgW="3291840" imgH="2194419" progId="AcroExch.Document.DC">
                    <p:embed/>
                    <p:pic>
                      <p:nvPicPr>
                        <p:cNvPr id="0" name=""/>
                        <p:cNvPicPr/>
                        <p:nvPr/>
                      </p:nvPicPr>
                      <p:blipFill>
                        <a:blip r:embed="rId12"/>
                        <a:stretch>
                          <a:fillRect/>
                        </a:stretch>
                      </p:blipFill>
                      <p:spPr>
                        <a:xfrm>
                          <a:off x="9033620" y="4711145"/>
                          <a:ext cx="2945583" cy="1962775"/>
                        </a:xfrm>
                        <a:prstGeom prst="rect">
                          <a:avLst/>
                        </a:prstGeom>
                      </p:spPr>
                    </p:pic>
                  </p:oleObj>
                </mc:Fallback>
              </mc:AlternateContent>
            </a:graphicData>
          </a:graphic>
        </p:graphicFrame>
      </p:grpSp>
      <p:sp>
        <p:nvSpPr>
          <p:cNvPr id="16" name="ZoneTexte 15">
            <a:extLst>
              <a:ext uri="{FF2B5EF4-FFF2-40B4-BE49-F238E27FC236}">
                <a16:creationId xmlns:a16="http://schemas.microsoft.com/office/drawing/2014/main" id="{E2BEB75F-2EC0-4E1E-B841-6DA0E9D0F94D}"/>
              </a:ext>
            </a:extLst>
          </p:cNvPr>
          <p:cNvSpPr txBox="1"/>
          <p:nvPr/>
        </p:nvSpPr>
        <p:spPr>
          <a:xfrm>
            <a:off x="6096000" y="2139519"/>
            <a:ext cx="3259418" cy="923330"/>
          </a:xfrm>
          <a:prstGeom prst="rect">
            <a:avLst/>
          </a:prstGeom>
          <a:noFill/>
        </p:spPr>
        <p:txBody>
          <a:bodyPr wrap="none" rtlCol="0">
            <a:spAutoFit/>
          </a:bodyPr>
          <a:lstStyle/>
          <a:p>
            <a:r>
              <a:rPr lang="en-US" dirty="0"/>
              <a:t>One dimensional data : 1 feature</a:t>
            </a:r>
          </a:p>
          <a:p>
            <a:r>
              <a:rPr lang="en-US" dirty="0"/>
              <a:t>Linked by a certain function</a:t>
            </a:r>
          </a:p>
          <a:p>
            <a:r>
              <a:rPr lang="en-US" dirty="0"/>
              <a:t>To our target y </a:t>
            </a:r>
          </a:p>
        </p:txBody>
      </p:sp>
      <p:sp>
        <p:nvSpPr>
          <p:cNvPr id="17" name="ZoneTexte 16">
            <a:extLst>
              <a:ext uri="{FF2B5EF4-FFF2-40B4-BE49-F238E27FC236}">
                <a16:creationId xmlns:a16="http://schemas.microsoft.com/office/drawing/2014/main" id="{3EB4C175-DF0D-48CD-8C4F-4861DB639964}"/>
              </a:ext>
            </a:extLst>
          </p:cNvPr>
          <p:cNvSpPr txBox="1"/>
          <p:nvPr/>
        </p:nvSpPr>
        <p:spPr>
          <a:xfrm>
            <a:off x="10403000" y="4136853"/>
            <a:ext cx="1054584" cy="369332"/>
          </a:xfrm>
          <a:prstGeom prst="rect">
            <a:avLst/>
          </a:prstGeom>
          <a:noFill/>
        </p:spPr>
        <p:txBody>
          <a:bodyPr wrap="none" rtlCol="0">
            <a:spAutoFit/>
          </a:bodyPr>
          <a:lstStyle/>
          <a:p>
            <a:r>
              <a:rPr lang="en-US" dirty="0"/>
              <a:t>Feature x</a:t>
            </a:r>
          </a:p>
        </p:txBody>
      </p:sp>
      <p:sp>
        <p:nvSpPr>
          <p:cNvPr id="18" name="ZoneTexte 17">
            <a:extLst>
              <a:ext uri="{FF2B5EF4-FFF2-40B4-BE49-F238E27FC236}">
                <a16:creationId xmlns:a16="http://schemas.microsoft.com/office/drawing/2014/main" id="{0FA0A8B3-5572-4EE1-908B-FA67190FDC1B}"/>
              </a:ext>
            </a:extLst>
          </p:cNvPr>
          <p:cNvSpPr txBox="1"/>
          <p:nvPr/>
        </p:nvSpPr>
        <p:spPr>
          <a:xfrm>
            <a:off x="9008510" y="2856692"/>
            <a:ext cx="288862" cy="369332"/>
          </a:xfrm>
          <a:prstGeom prst="rect">
            <a:avLst/>
          </a:prstGeom>
          <a:noFill/>
        </p:spPr>
        <p:txBody>
          <a:bodyPr wrap="none" rtlCol="0">
            <a:spAutoFit/>
          </a:bodyPr>
          <a:lstStyle/>
          <a:p>
            <a:r>
              <a:rPr lang="en-US" dirty="0"/>
              <a:t>y</a:t>
            </a:r>
          </a:p>
        </p:txBody>
      </p:sp>
      <p:sp>
        <p:nvSpPr>
          <p:cNvPr id="19" name="Flèche : bas 18">
            <a:extLst>
              <a:ext uri="{FF2B5EF4-FFF2-40B4-BE49-F238E27FC236}">
                <a16:creationId xmlns:a16="http://schemas.microsoft.com/office/drawing/2014/main" id="{9AFA9BCD-E735-46F5-A7BE-F96E44A654F4}"/>
              </a:ext>
            </a:extLst>
          </p:cNvPr>
          <p:cNvSpPr/>
          <p:nvPr/>
        </p:nvSpPr>
        <p:spPr>
          <a:xfrm>
            <a:off x="9033174" y="4074430"/>
            <a:ext cx="537637" cy="8052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7224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C0E5CC-A872-4278-B379-3886EC8E3D70}"/>
              </a:ext>
            </a:extLst>
          </p:cNvPr>
          <p:cNvSpPr>
            <a:spLocks noGrp="1"/>
          </p:cNvSpPr>
          <p:nvPr>
            <p:ph type="title"/>
          </p:nvPr>
        </p:nvSpPr>
        <p:spPr/>
        <p:txBody>
          <a:bodyPr/>
          <a:lstStyle/>
          <a:p>
            <a:r>
              <a:rPr lang="en-US" dirty="0"/>
              <a:t>Different types of Machine Learning</a:t>
            </a:r>
          </a:p>
        </p:txBody>
      </p:sp>
      <p:grpSp>
        <p:nvGrpSpPr>
          <p:cNvPr id="7" name="Groupe 6">
            <a:extLst>
              <a:ext uri="{FF2B5EF4-FFF2-40B4-BE49-F238E27FC236}">
                <a16:creationId xmlns:a16="http://schemas.microsoft.com/office/drawing/2014/main" id="{978554F8-AF82-45BB-AEAB-F2EB0BC195D8}"/>
              </a:ext>
            </a:extLst>
          </p:cNvPr>
          <p:cNvGrpSpPr/>
          <p:nvPr/>
        </p:nvGrpSpPr>
        <p:grpSpPr>
          <a:xfrm>
            <a:off x="240144" y="4015861"/>
            <a:ext cx="11711711" cy="1209259"/>
            <a:chOff x="1065321" y="3555007"/>
            <a:chExt cx="11711711" cy="1209259"/>
          </a:xfrm>
        </p:grpSpPr>
        <p:sp>
          <p:nvSpPr>
            <p:cNvPr id="4" name="Rectangle 3">
              <a:extLst>
                <a:ext uri="{FF2B5EF4-FFF2-40B4-BE49-F238E27FC236}">
                  <a16:creationId xmlns:a16="http://schemas.microsoft.com/office/drawing/2014/main" id="{9965D0CA-ADAE-4857-A519-730EF2D0D5D6}"/>
                </a:ext>
              </a:extLst>
            </p:cNvPr>
            <p:cNvSpPr/>
            <p:nvPr/>
          </p:nvSpPr>
          <p:spPr>
            <a:xfrm>
              <a:off x="1065321" y="3563937"/>
              <a:ext cx="225492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Unsupervized</a:t>
              </a:r>
              <a:endParaRPr lang="en-US" dirty="0"/>
            </a:p>
          </p:txBody>
        </p:sp>
        <p:sp>
          <p:nvSpPr>
            <p:cNvPr id="5" name="ZoneTexte 4">
              <a:extLst>
                <a:ext uri="{FF2B5EF4-FFF2-40B4-BE49-F238E27FC236}">
                  <a16:creationId xmlns:a16="http://schemas.microsoft.com/office/drawing/2014/main" id="{FE4FEBEE-84FB-4DF9-9EB6-0309D3E477FE}"/>
                </a:ext>
              </a:extLst>
            </p:cNvPr>
            <p:cNvSpPr txBox="1"/>
            <p:nvPr/>
          </p:nvSpPr>
          <p:spPr>
            <a:xfrm>
              <a:off x="3391273" y="3563937"/>
              <a:ext cx="3256469" cy="1200329"/>
            </a:xfrm>
            <a:prstGeom prst="rect">
              <a:avLst/>
            </a:prstGeom>
            <a:noFill/>
            <a:ln>
              <a:solidFill>
                <a:schemeClr val="tx1"/>
              </a:solidFill>
            </a:ln>
          </p:spPr>
          <p:txBody>
            <a:bodyPr wrap="square" rtlCol="0">
              <a:spAutoFit/>
            </a:bodyPr>
            <a:lstStyle/>
            <a:p>
              <a:r>
                <a:rPr lang="en-US" dirty="0"/>
                <a:t>Data is not labelled with a target</a:t>
              </a:r>
            </a:p>
            <a:p>
              <a:r>
                <a:rPr lang="en-US" dirty="0"/>
                <a:t>but have a intrinsic organization.</a:t>
              </a:r>
            </a:p>
            <a:p>
              <a:r>
                <a:rPr lang="en-US" dirty="0"/>
                <a:t>Goal is to Rationalize the organization.    </a:t>
              </a:r>
            </a:p>
          </p:txBody>
        </p:sp>
        <p:sp>
          <p:nvSpPr>
            <p:cNvPr id="6" name="ZoneTexte 5">
              <a:extLst>
                <a:ext uri="{FF2B5EF4-FFF2-40B4-BE49-F238E27FC236}">
                  <a16:creationId xmlns:a16="http://schemas.microsoft.com/office/drawing/2014/main" id="{15B057E1-7203-4D9F-8AB9-5FC130C8EC59}"/>
                </a:ext>
              </a:extLst>
            </p:cNvPr>
            <p:cNvSpPr txBox="1"/>
            <p:nvPr/>
          </p:nvSpPr>
          <p:spPr>
            <a:xfrm>
              <a:off x="6814502" y="3555007"/>
              <a:ext cx="5962530" cy="923330"/>
            </a:xfrm>
            <a:prstGeom prst="rect">
              <a:avLst/>
            </a:prstGeom>
            <a:noFill/>
            <a:ln>
              <a:solidFill>
                <a:schemeClr val="tx1"/>
              </a:solidFill>
            </a:ln>
          </p:spPr>
          <p:txBody>
            <a:bodyPr wrap="none" rtlCol="0">
              <a:spAutoFit/>
            </a:bodyPr>
            <a:lstStyle/>
            <a:p>
              <a:r>
                <a:rPr lang="en-US" dirty="0"/>
                <a:t>Clustering :labelling points ‘close’ to each other on a manifold</a:t>
              </a:r>
            </a:p>
            <a:p>
              <a:r>
                <a:rPr lang="en-US" dirty="0"/>
                <a:t>Dimensionality reduction: find a subset of the features that </a:t>
              </a:r>
            </a:p>
            <a:p>
              <a:r>
                <a:rPr lang="en-US" dirty="0"/>
                <a:t>Concentrate most of the information about your dataset.</a:t>
              </a:r>
            </a:p>
          </p:txBody>
        </p:sp>
      </p:grpSp>
      <p:sp>
        <p:nvSpPr>
          <p:cNvPr id="15" name="ZoneTexte 14">
            <a:extLst>
              <a:ext uri="{FF2B5EF4-FFF2-40B4-BE49-F238E27FC236}">
                <a16:creationId xmlns:a16="http://schemas.microsoft.com/office/drawing/2014/main" id="{C60E94EE-CD3C-461C-97F7-C9AF18FBB3BD}"/>
              </a:ext>
            </a:extLst>
          </p:cNvPr>
          <p:cNvSpPr txBox="1"/>
          <p:nvPr/>
        </p:nvSpPr>
        <p:spPr>
          <a:xfrm>
            <a:off x="1246909" y="1883778"/>
            <a:ext cx="8759064" cy="1477328"/>
          </a:xfrm>
          <a:prstGeom prst="rect">
            <a:avLst/>
          </a:prstGeom>
          <a:noFill/>
        </p:spPr>
        <p:txBody>
          <a:bodyPr wrap="none" rtlCol="0">
            <a:spAutoFit/>
          </a:bodyPr>
          <a:lstStyle/>
          <a:p>
            <a:r>
              <a:rPr lang="en-US" dirty="0"/>
              <a:t>Targets/labels are not always available.</a:t>
            </a:r>
          </a:p>
          <a:p>
            <a:endParaRPr lang="en-US" dirty="0"/>
          </a:p>
          <a:p>
            <a:r>
              <a:rPr lang="en-US" dirty="0"/>
              <a:t>Still they might exist but were not identified yet.</a:t>
            </a:r>
          </a:p>
          <a:p>
            <a:endParaRPr lang="en-US" dirty="0"/>
          </a:p>
          <a:p>
            <a:r>
              <a:rPr lang="en-US" dirty="0"/>
              <a:t>Unsupervised learning is useful as a result itself but also during your data exploration phase</a:t>
            </a:r>
          </a:p>
        </p:txBody>
      </p:sp>
    </p:spTree>
    <p:extLst>
      <p:ext uri="{BB962C8B-B14F-4D97-AF65-F5344CB8AC3E}">
        <p14:creationId xmlns:p14="http://schemas.microsoft.com/office/powerpoint/2010/main" val="3768890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 2">
            <a:extLst>
              <a:ext uri="{FF2B5EF4-FFF2-40B4-BE49-F238E27FC236}">
                <a16:creationId xmlns:a16="http://schemas.microsoft.com/office/drawing/2014/main" id="{1FC26F9C-61A7-4EA0-AE30-5EA8FCDFABD1}"/>
              </a:ext>
            </a:extLst>
          </p:cNvPr>
          <p:cNvGraphicFramePr>
            <a:graphicFrameLocks noChangeAspect="1"/>
          </p:cNvGraphicFramePr>
          <p:nvPr>
            <p:extLst>
              <p:ext uri="{D42A27DB-BD31-4B8C-83A1-F6EECF244321}">
                <p14:modId xmlns:p14="http://schemas.microsoft.com/office/powerpoint/2010/main" val="3954967676"/>
              </p:ext>
            </p:extLst>
          </p:nvPr>
        </p:nvGraphicFramePr>
        <p:xfrm>
          <a:off x="0" y="3217252"/>
          <a:ext cx="5265557" cy="2961876"/>
        </p:xfrm>
        <a:graphic>
          <a:graphicData uri="http://schemas.openxmlformats.org/presentationml/2006/ole">
            <mc:AlternateContent xmlns:mc="http://schemas.openxmlformats.org/markup-compatibility/2006">
              <mc:Choice xmlns:v="urn:schemas-microsoft-com:vml" Requires="v">
                <p:oleObj spid="_x0000_s2087" name="Acrobat Document" r:id="rId3" imgW="7315200" imgH="4114800" progId="AcroExch.Document.DC">
                  <p:embed/>
                </p:oleObj>
              </mc:Choice>
              <mc:Fallback>
                <p:oleObj name="Acrobat Document" r:id="rId3" imgW="7315200" imgH="4114800" progId="AcroExch.Document.DC">
                  <p:embed/>
                  <p:pic>
                    <p:nvPicPr>
                      <p:cNvPr id="0" name=""/>
                      <p:cNvPicPr/>
                      <p:nvPr/>
                    </p:nvPicPr>
                    <p:blipFill>
                      <a:blip r:embed="rId4"/>
                      <a:stretch>
                        <a:fillRect/>
                      </a:stretch>
                    </p:blipFill>
                    <p:spPr>
                      <a:xfrm>
                        <a:off x="0" y="3217252"/>
                        <a:ext cx="5265557" cy="2961876"/>
                      </a:xfrm>
                      <a:prstGeom prst="rect">
                        <a:avLst/>
                      </a:prstGeom>
                    </p:spPr>
                  </p:pic>
                </p:oleObj>
              </mc:Fallback>
            </mc:AlternateContent>
          </a:graphicData>
        </a:graphic>
      </p:graphicFrame>
      <p:sp>
        <p:nvSpPr>
          <p:cNvPr id="2" name="Titre 1">
            <a:extLst>
              <a:ext uri="{FF2B5EF4-FFF2-40B4-BE49-F238E27FC236}">
                <a16:creationId xmlns:a16="http://schemas.microsoft.com/office/drawing/2014/main" id="{41C0E5CC-A872-4278-B379-3886EC8E3D70}"/>
              </a:ext>
            </a:extLst>
          </p:cNvPr>
          <p:cNvSpPr>
            <a:spLocks noGrp="1"/>
          </p:cNvSpPr>
          <p:nvPr>
            <p:ph type="title"/>
          </p:nvPr>
        </p:nvSpPr>
        <p:spPr/>
        <p:txBody>
          <a:bodyPr/>
          <a:lstStyle/>
          <a:p>
            <a:r>
              <a:rPr lang="en-US" dirty="0"/>
              <a:t>Different types of Machine Learning</a:t>
            </a:r>
          </a:p>
        </p:txBody>
      </p:sp>
      <p:pic>
        <p:nvPicPr>
          <p:cNvPr id="11" name="Image 10" descr="Une image contenant capture d’écran&#10;&#10;Description générée automatiquement">
            <a:extLst>
              <a:ext uri="{FF2B5EF4-FFF2-40B4-BE49-F238E27FC236}">
                <a16:creationId xmlns:a16="http://schemas.microsoft.com/office/drawing/2014/main" id="{33A69B77-8C2E-4DB8-A1D1-7865D6D3C3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67614" y="3117438"/>
            <a:ext cx="3612193" cy="3670065"/>
          </a:xfrm>
          <a:prstGeom prst="rect">
            <a:avLst/>
          </a:prstGeom>
        </p:spPr>
      </p:pic>
      <p:pic>
        <p:nvPicPr>
          <p:cNvPr id="13" name="Image 12" descr="Une image contenant carte&#10;&#10;Description générée automatiquement">
            <a:extLst>
              <a:ext uri="{FF2B5EF4-FFF2-40B4-BE49-F238E27FC236}">
                <a16:creationId xmlns:a16="http://schemas.microsoft.com/office/drawing/2014/main" id="{43BB40E4-3769-480B-82F6-067DA36A90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79807" y="3217251"/>
            <a:ext cx="3612193" cy="3604572"/>
          </a:xfrm>
          <a:prstGeom prst="rect">
            <a:avLst/>
          </a:prstGeom>
        </p:spPr>
      </p:pic>
      <p:sp>
        <p:nvSpPr>
          <p:cNvPr id="14" name="ZoneTexte 13">
            <a:extLst>
              <a:ext uri="{FF2B5EF4-FFF2-40B4-BE49-F238E27FC236}">
                <a16:creationId xmlns:a16="http://schemas.microsoft.com/office/drawing/2014/main" id="{8E1F910E-7F3C-4CFD-8042-E11F92C5FB87}"/>
              </a:ext>
            </a:extLst>
          </p:cNvPr>
          <p:cNvSpPr txBox="1"/>
          <p:nvPr/>
        </p:nvSpPr>
        <p:spPr>
          <a:xfrm>
            <a:off x="838200" y="1533644"/>
            <a:ext cx="10535673" cy="1200329"/>
          </a:xfrm>
          <a:prstGeom prst="rect">
            <a:avLst/>
          </a:prstGeom>
          <a:noFill/>
        </p:spPr>
        <p:txBody>
          <a:bodyPr wrap="square" rtlCol="0">
            <a:spAutoFit/>
          </a:bodyPr>
          <a:lstStyle/>
          <a:p>
            <a:r>
              <a:rPr lang="en-US" dirty="0"/>
              <a:t>Each points were 5 dimensional.</a:t>
            </a:r>
          </a:p>
          <a:p>
            <a:r>
              <a:rPr lang="en-US" dirty="0"/>
              <a:t>The dataset was a concatenation of 8 experiments. </a:t>
            </a:r>
          </a:p>
          <a:p>
            <a:r>
              <a:rPr lang="en-US" dirty="0"/>
              <a:t>What are the most important features and can we rationalize similarities and differences between experiments?</a:t>
            </a:r>
          </a:p>
        </p:txBody>
      </p:sp>
      <p:sp>
        <p:nvSpPr>
          <p:cNvPr id="12" name="Rectangle 11">
            <a:extLst>
              <a:ext uri="{FF2B5EF4-FFF2-40B4-BE49-F238E27FC236}">
                <a16:creationId xmlns:a16="http://schemas.microsoft.com/office/drawing/2014/main" id="{E1DB1030-8AC6-4A47-A88E-BA84795302B9}"/>
              </a:ext>
            </a:extLst>
          </p:cNvPr>
          <p:cNvSpPr/>
          <p:nvPr/>
        </p:nvSpPr>
        <p:spPr>
          <a:xfrm>
            <a:off x="9937072" y="1150179"/>
            <a:ext cx="225492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Unsupervized</a:t>
            </a:r>
            <a:endParaRPr lang="en-US" dirty="0"/>
          </a:p>
        </p:txBody>
      </p:sp>
    </p:spTree>
    <p:extLst>
      <p:ext uri="{BB962C8B-B14F-4D97-AF65-F5344CB8AC3E}">
        <p14:creationId xmlns:p14="http://schemas.microsoft.com/office/powerpoint/2010/main" val="2782636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D3B9A4-4369-4395-BB36-DD8BEC0E6258}"/>
              </a:ext>
            </a:extLst>
          </p:cNvPr>
          <p:cNvSpPr>
            <a:spLocks noGrp="1"/>
          </p:cNvSpPr>
          <p:nvPr>
            <p:ph type="title"/>
          </p:nvPr>
        </p:nvSpPr>
        <p:spPr/>
        <p:txBody>
          <a:bodyPr/>
          <a:lstStyle/>
          <a:p>
            <a:r>
              <a:rPr lang="en-US" dirty="0"/>
              <a:t>Different type of machine learning</a:t>
            </a:r>
          </a:p>
        </p:txBody>
      </p:sp>
      <p:grpSp>
        <p:nvGrpSpPr>
          <p:cNvPr id="14" name="Groupe 13">
            <a:extLst>
              <a:ext uri="{FF2B5EF4-FFF2-40B4-BE49-F238E27FC236}">
                <a16:creationId xmlns:a16="http://schemas.microsoft.com/office/drawing/2014/main" id="{CC6C7DA9-4E6D-4A53-BFDD-1DC95BA9B482}"/>
              </a:ext>
            </a:extLst>
          </p:cNvPr>
          <p:cNvGrpSpPr/>
          <p:nvPr/>
        </p:nvGrpSpPr>
        <p:grpSpPr>
          <a:xfrm>
            <a:off x="532660" y="2244146"/>
            <a:ext cx="11548500" cy="934434"/>
            <a:chOff x="1065321" y="4613274"/>
            <a:chExt cx="11548500" cy="934434"/>
          </a:xfrm>
        </p:grpSpPr>
        <p:sp>
          <p:nvSpPr>
            <p:cNvPr id="6" name="Rectangle 5">
              <a:extLst>
                <a:ext uri="{FF2B5EF4-FFF2-40B4-BE49-F238E27FC236}">
                  <a16:creationId xmlns:a16="http://schemas.microsoft.com/office/drawing/2014/main" id="{D6514A82-14D9-41A8-9098-6C2AF0F20E92}"/>
                </a:ext>
              </a:extLst>
            </p:cNvPr>
            <p:cNvSpPr/>
            <p:nvPr/>
          </p:nvSpPr>
          <p:spPr>
            <a:xfrm>
              <a:off x="1065321" y="4613274"/>
              <a:ext cx="225492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Reinforcement</a:t>
              </a:r>
            </a:p>
          </p:txBody>
        </p:sp>
        <p:sp>
          <p:nvSpPr>
            <p:cNvPr id="12" name="ZoneTexte 11">
              <a:extLst>
                <a:ext uri="{FF2B5EF4-FFF2-40B4-BE49-F238E27FC236}">
                  <a16:creationId xmlns:a16="http://schemas.microsoft.com/office/drawing/2014/main" id="{2B8270AE-0FB6-40D9-ADDD-D31A9AF47649}"/>
                </a:ext>
              </a:extLst>
            </p:cNvPr>
            <p:cNvSpPr txBox="1"/>
            <p:nvPr/>
          </p:nvSpPr>
          <p:spPr>
            <a:xfrm>
              <a:off x="3370556" y="4624378"/>
              <a:ext cx="3256469" cy="923330"/>
            </a:xfrm>
            <a:prstGeom prst="rect">
              <a:avLst/>
            </a:prstGeom>
            <a:noFill/>
            <a:ln>
              <a:solidFill>
                <a:schemeClr val="tx1"/>
              </a:solidFill>
            </a:ln>
          </p:spPr>
          <p:txBody>
            <a:bodyPr wrap="square" rtlCol="0">
              <a:spAutoFit/>
            </a:bodyPr>
            <a:lstStyle/>
            <a:p>
              <a:r>
                <a:rPr lang="en-US" dirty="0"/>
                <a:t>Algorithm learns from its environment : a mistake/success becomes a label</a:t>
              </a:r>
            </a:p>
          </p:txBody>
        </p:sp>
        <p:sp>
          <p:nvSpPr>
            <p:cNvPr id="13" name="ZoneTexte 12">
              <a:extLst>
                <a:ext uri="{FF2B5EF4-FFF2-40B4-BE49-F238E27FC236}">
                  <a16:creationId xmlns:a16="http://schemas.microsoft.com/office/drawing/2014/main" id="{9A372221-2135-4D03-90D9-CA2DC9BE78BC}"/>
                </a:ext>
              </a:extLst>
            </p:cNvPr>
            <p:cNvSpPr txBox="1"/>
            <p:nvPr/>
          </p:nvSpPr>
          <p:spPr>
            <a:xfrm>
              <a:off x="6703663" y="4651011"/>
              <a:ext cx="5910158" cy="369332"/>
            </a:xfrm>
            <a:prstGeom prst="rect">
              <a:avLst/>
            </a:prstGeom>
            <a:noFill/>
            <a:ln>
              <a:solidFill>
                <a:schemeClr val="tx1"/>
              </a:solidFill>
            </a:ln>
          </p:spPr>
          <p:txBody>
            <a:bodyPr wrap="square" rtlCol="0">
              <a:spAutoFit/>
            </a:bodyPr>
            <a:lstStyle/>
            <a:p>
              <a:r>
                <a:rPr lang="en-US" dirty="0"/>
                <a:t>Dynamical decision making : how to react  to an environment</a:t>
              </a:r>
            </a:p>
          </p:txBody>
        </p:sp>
      </p:grpSp>
      <p:sp>
        <p:nvSpPr>
          <p:cNvPr id="15" name="ZoneTexte 14">
            <a:extLst>
              <a:ext uri="{FF2B5EF4-FFF2-40B4-BE49-F238E27FC236}">
                <a16:creationId xmlns:a16="http://schemas.microsoft.com/office/drawing/2014/main" id="{E8947E33-C531-4AF6-95A5-C96FAF88812E}"/>
              </a:ext>
            </a:extLst>
          </p:cNvPr>
          <p:cNvSpPr txBox="1"/>
          <p:nvPr/>
        </p:nvSpPr>
        <p:spPr>
          <a:xfrm>
            <a:off x="3234094" y="3822065"/>
            <a:ext cx="5720540" cy="769441"/>
          </a:xfrm>
          <a:prstGeom prst="rect">
            <a:avLst/>
          </a:prstGeom>
          <a:noFill/>
        </p:spPr>
        <p:txBody>
          <a:bodyPr wrap="none" rtlCol="0">
            <a:spAutoFit/>
          </a:bodyPr>
          <a:lstStyle/>
          <a:p>
            <a:r>
              <a:rPr lang="en-US" sz="4400" dirty="0"/>
              <a:t>Not covered in this class</a:t>
            </a:r>
          </a:p>
        </p:txBody>
      </p:sp>
    </p:spTree>
    <p:extLst>
      <p:ext uri="{BB962C8B-B14F-4D97-AF65-F5344CB8AC3E}">
        <p14:creationId xmlns:p14="http://schemas.microsoft.com/office/powerpoint/2010/main" val="1861226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4AB955-CA9D-4453-8510-1B8EE262D9F9}"/>
              </a:ext>
            </a:extLst>
          </p:cNvPr>
          <p:cNvSpPr>
            <a:spLocks noGrp="1"/>
          </p:cNvSpPr>
          <p:nvPr>
            <p:ph type="title"/>
          </p:nvPr>
        </p:nvSpPr>
        <p:spPr/>
        <p:txBody>
          <a:bodyPr/>
          <a:lstStyle/>
          <a:p>
            <a:r>
              <a:rPr lang="en-US" dirty="0"/>
              <a:t>Classical ML vs Deep Learning</a:t>
            </a:r>
          </a:p>
        </p:txBody>
      </p:sp>
      <p:sp>
        <p:nvSpPr>
          <p:cNvPr id="3" name="Espace réservé du contenu 2">
            <a:extLst>
              <a:ext uri="{FF2B5EF4-FFF2-40B4-BE49-F238E27FC236}">
                <a16:creationId xmlns:a16="http://schemas.microsoft.com/office/drawing/2014/main" id="{5E81394D-2D00-4372-A9AC-6416ADE3E940}"/>
              </a:ext>
            </a:extLst>
          </p:cNvPr>
          <p:cNvSpPr>
            <a:spLocks noGrp="1"/>
          </p:cNvSpPr>
          <p:nvPr>
            <p:ph idx="1"/>
          </p:nvPr>
        </p:nvSpPr>
        <p:spPr>
          <a:xfrm>
            <a:off x="838200" y="1825625"/>
            <a:ext cx="10515600" cy="1970520"/>
          </a:xfrm>
        </p:spPr>
        <p:txBody>
          <a:bodyPr/>
          <a:lstStyle/>
          <a:p>
            <a:r>
              <a:rPr lang="en-US" dirty="0"/>
              <a:t>This class focuses on classical Machine Learning and will not touch the subject of Deep Learning.</a:t>
            </a:r>
          </a:p>
          <a:p>
            <a:r>
              <a:rPr lang="en-US" dirty="0"/>
              <a:t>Classical ML and DL differ conceptually by their architecture but more interestingly for us by what they are good at.</a:t>
            </a:r>
          </a:p>
        </p:txBody>
      </p:sp>
      <p:sp>
        <p:nvSpPr>
          <p:cNvPr id="4" name="ZoneTexte 3">
            <a:extLst>
              <a:ext uri="{FF2B5EF4-FFF2-40B4-BE49-F238E27FC236}">
                <a16:creationId xmlns:a16="http://schemas.microsoft.com/office/drawing/2014/main" id="{8C64C82C-1422-4DA2-8CFD-B0FF40567638}"/>
              </a:ext>
            </a:extLst>
          </p:cNvPr>
          <p:cNvSpPr txBox="1"/>
          <p:nvPr/>
        </p:nvSpPr>
        <p:spPr>
          <a:xfrm>
            <a:off x="838200" y="3931082"/>
            <a:ext cx="4927759" cy="2800767"/>
          </a:xfrm>
          <a:prstGeom prst="rect">
            <a:avLst/>
          </a:prstGeom>
          <a:noFill/>
        </p:spPr>
        <p:txBody>
          <a:bodyPr wrap="none" rtlCol="0">
            <a:spAutoFit/>
          </a:bodyPr>
          <a:lstStyle/>
          <a:p>
            <a:r>
              <a:rPr lang="en-US" sz="2200" dirty="0"/>
              <a:t>DL&gt;Classical ML</a:t>
            </a:r>
          </a:p>
          <a:p>
            <a:pPr marL="285750" indent="-285750">
              <a:buFont typeface="Arial" panose="020B0604020202020204" pitchFamily="34" charset="0"/>
              <a:buChar char="•"/>
            </a:pPr>
            <a:r>
              <a:rPr lang="en-US" sz="2200" dirty="0"/>
              <a:t>Best performance in field like :</a:t>
            </a:r>
          </a:p>
          <a:p>
            <a:pPr marL="742950" lvl="1" indent="-285750">
              <a:buFont typeface="Arial" panose="020B0604020202020204" pitchFamily="34" charset="0"/>
              <a:buChar char="•"/>
            </a:pPr>
            <a:r>
              <a:rPr lang="en-US" sz="2200" dirty="0"/>
              <a:t>Image recognition</a:t>
            </a:r>
          </a:p>
          <a:p>
            <a:pPr marL="742950" lvl="1" indent="-285750">
              <a:buFont typeface="Arial" panose="020B0604020202020204" pitchFamily="34" charset="0"/>
              <a:buChar char="•"/>
            </a:pPr>
            <a:r>
              <a:rPr lang="en-US" sz="2200" dirty="0"/>
              <a:t>Speech recognition</a:t>
            </a:r>
          </a:p>
          <a:p>
            <a:pPr marL="742950" lvl="1" indent="-285750">
              <a:buFont typeface="Arial" panose="020B0604020202020204" pitchFamily="34" charset="0"/>
              <a:buChar char="•"/>
            </a:pPr>
            <a:r>
              <a:rPr lang="en-US" sz="2200" dirty="0"/>
              <a:t>Natural language</a:t>
            </a:r>
          </a:p>
          <a:p>
            <a:pPr marL="285750" indent="-285750">
              <a:buFont typeface="Arial" panose="020B0604020202020204" pitchFamily="34" charset="0"/>
              <a:buChar char="•"/>
            </a:pPr>
            <a:r>
              <a:rPr lang="en-US" sz="2200" dirty="0"/>
              <a:t>Scales effectively with data</a:t>
            </a:r>
          </a:p>
          <a:p>
            <a:pPr marL="285750" indent="-285750">
              <a:buFont typeface="Arial" panose="020B0604020202020204" pitchFamily="34" charset="0"/>
              <a:buChar char="•"/>
            </a:pPr>
            <a:r>
              <a:rPr lang="en-US" sz="2200" dirty="0"/>
              <a:t>No need for too much data exploration</a:t>
            </a:r>
          </a:p>
          <a:p>
            <a:pPr marL="285750" indent="-285750">
              <a:buFont typeface="Arial" panose="020B0604020202020204" pitchFamily="34" charset="0"/>
              <a:buChar char="•"/>
            </a:pPr>
            <a:r>
              <a:rPr lang="en-US" sz="2200" dirty="0"/>
              <a:t>Adaptable and transferable</a:t>
            </a:r>
          </a:p>
        </p:txBody>
      </p:sp>
      <p:sp>
        <p:nvSpPr>
          <p:cNvPr id="6" name="Rectangle 5">
            <a:extLst>
              <a:ext uri="{FF2B5EF4-FFF2-40B4-BE49-F238E27FC236}">
                <a16:creationId xmlns:a16="http://schemas.microsoft.com/office/drawing/2014/main" id="{AEB3F44F-2E83-4163-95C0-82AAB192560A}"/>
              </a:ext>
            </a:extLst>
          </p:cNvPr>
          <p:cNvSpPr/>
          <p:nvPr/>
        </p:nvSpPr>
        <p:spPr>
          <a:xfrm>
            <a:off x="6753193" y="3922870"/>
            <a:ext cx="4837735" cy="1446550"/>
          </a:xfrm>
          <a:prstGeom prst="rect">
            <a:avLst/>
          </a:prstGeom>
        </p:spPr>
        <p:txBody>
          <a:bodyPr wrap="none">
            <a:spAutoFit/>
          </a:bodyPr>
          <a:lstStyle/>
          <a:p>
            <a:r>
              <a:rPr lang="en-US" sz="2200" dirty="0"/>
              <a:t>Classical ML&gt;DL</a:t>
            </a:r>
          </a:p>
          <a:p>
            <a:pPr marL="285750" indent="-285750">
              <a:buFont typeface="Arial" panose="020B0604020202020204" pitchFamily="34" charset="0"/>
              <a:buChar char="•"/>
            </a:pPr>
            <a:r>
              <a:rPr lang="en-US" sz="2200" b="1" dirty="0"/>
              <a:t>Best on small dataset</a:t>
            </a:r>
          </a:p>
          <a:p>
            <a:pPr marL="285750" indent="-285750">
              <a:buFont typeface="Arial" panose="020B0604020202020204" pitchFamily="34" charset="0"/>
              <a:buChar char="•"/>
            </a:pPr>
            <a:r>
              <a:rPr lang="en-US" sz="2200" dirty="0"/>
              <a:t>Financially and computationally cheap</a:t>
            </a:r>
          </a:p>
          <a:p>
            <a:pPr marL="285750" indent="-285750">
              <a:buFont typeface="Arial" panose="020B0604020202020204" pitchFamily="34" charset="0"/>
              <a:buChar char="•"/>
            </a:pPr>
            <a:r>
              <a:rPr lang="en-US" sz="2200" b="1" dirty="0"/>
              <a:t>Easier to interpret</a:t>
            </a:r>
          </a:p>
        </p:txBody>
      </p:sp>
    </p:spTree>
    <p:extLst>
      <p:ext uri="{BB962C8B-B14F-4D97-AF65-F5344CB8AC3E}">
        <p14:creationId xmlns:p14="http://schemas.microsoft.com/office/powerpoint/2010/main" val="4034628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A48EFD-E595-4AAA-BFC5-E9ABB6B1F446}"/>
              </a:ext>
            </a:extLst>
          </p:cNvPr>
          <p:cNvSpPr>
            <a:spLocks noGrp="1"/>
          </p:cNvSpPr>
          <p:nvPr>
            <p:ph type="title"/>
          </p:nvPr>
        </p:nvSpPr>
        <p:spPr/>
        <p:txBody>
          <a:bodyPr/>
          <a:lstStyle/>
          <a:p>
            <a:r>
              <a:rPr lang="en-US" dirty="0"/>
              <a:t>A typical ML job</a:t>
            </a:r>
          </a:p>
        </p:txBody>
      </p:sp>
      <p:sp>
        <p:nvSpPr>
          <p:cNvPr id="4" name="Rectangle 3">
            <a:extLst>
              <a:ext uri="{FF2B5EF4-FFF2-40B4-BE49-F238E27FC236}">
                <a16:creationId xmlns:a16="http://schemas.microsoft.com/office/drawing/2014/main" id="{23CC5D8E-C5BB-4CBF-93E2-98F0ECB820E3}"/>
              </a:ext>
            </a:extLst>
          </p:cNvPr>
          <p:cNvSpPr/>
          <p:nvPr/>
        </p:nvSpPr>
        <p:spPr>
          <a:xfrm>
            <a:off x="692727" y="3525981"/>
            <a:ext cx="1745673" cy="8174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Data preprocessing</a:t>
            </a:r>
          </a:p>
        </p:txBody>
      </p:sp>
      <p:sp>
        <p:nvSpPr>
          <p:cNvPr id="5" name="Rectangle 4">
            <a:extLst>
              <a:ext uri="{FF2B5EF4-FFF2-40B4-BE49-F238E27FC236}">
                <a16:creationId xmlns:a16="http://schemas.microsoft.com/office/drawing/2014/main" id="{8B45AE11-7835-4EFA-910F-095FAA816DC5}"/>
              </a:ext>
            </a:extLst>
          </p:cNvPr>
          <p:cNvSpPr/>
          <p:nvPr/>
        </p:nvSpPr>
        <p:spPr>
          <a:xfrm>
            <a:off x="3851559" y="1767893"/>
            <a:ext cx="1745673" cy="8174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 set</a:t>
            </a:r>
          </a:p>
        </p:txBody>
      </p:sp>
      <p:sp>
        <p:nvSpPr>
          <p:cNvPr id="6" name="Rectangle 5">
            <a:extLst>
              <a:ext uri="{FF2B5EF4-FFF2-40B4-BE49-F238E27FC236}">
                <a16:creationId xmlns:a16="http://schemas.microsoft.com/office/drawing/2014/main" id="{5A13F9C6-F4CC-4777-B88F-02F6317DCC2C}"/>
              </a:ext>
            </a:extLst>
          </p:cNvPr>
          <p:cNvSpPr/>
          <p:nvPr/>
        </p:nvSpPr>
        <p:spPr>
          <a:xfrm>
            <a:off x="3851558" y="3525981"/>
            <a:ext cx="1745673" cy="817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Validation set</a:t>
            </a:r>
          </a:p>
        </p:txBody>
      </p:sp>
      <p:sp>
        <p:nvSpPr>
          <p:cNvPr id="7" name="Rectangle 6">
            <a:extLst>
              <a:ext uri="{FF2B5EF4-FFF2-40B4-BE49-F238E27FC236}">
                <a16:creationId xmlns:a16="http://schemas.microsoft.com/office/drawing/2014/main" id="{5F377F2A-23E9-45C9-A944-7ADE2CBECF58}"/>
              </a:ext>
            </a:extLst>
          </p:cNvPr>
          <p:cNvSpPr/>
          <p:nvPr/>
        </p:nvSpPr>
        <p:spPr>
          <a:xfrm>
            <a:off x="3851559" y="5191133"/>
            <a:ext cx="1745673" cy="81741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 set</a:t>
            </a:r>
          </a:p>
        </p:txBody>
      </p:sp>
      <p:sp>
        <p:nvSpPr>
          <p:cNvPr id="10" name="ZoneTexte 9">
            <a:extLst>
              <a:ext uri="{FF2B5EF4-FFF2-40B4-BE49-F238E27FC236}">
                <a16:creationId xmlns:a16="http://schemas.microsoft.com/office/drawing/2014/main" id="{5EA6EAE4-E816-40FD-B935-5DC27B7C9F60}"/>
              </a:ext>
            </a:extLst>
          </p:cNvPr>
          <p:cNvSpPr txBox="1"/>
          <p:nvPr/>
        </p:nvSpPr>
        <p:spPr>
          <a:xfrm>
            <a:off x="292522" y="4808223"/>
            <a:ext cx="2546082" cy="1200329"/>
          </a:xfrm>
          <a:prstGeom prst="rect">
            <a:avLst/>
          </a:prstGeom>
          <a:noFill/>
        </p:spPr>
        <p:txBody>
          <a:bodyPr wrap="none" rtlCol="0">
            <a:spAutoFit/>
          </a:bodyPr>
          <a:lstStyle/>
          <a:p>
            <a:r>
              <a:rPr lang="en-US" dirty="0"/>
              <a:t>Normalization</a:t>
            </a:r>
          </a:p>
          <a:p>
            <a:r>
              <a:rPr lang="en-US" dirty="0"/>
              <a:t>Encoding</a:t>
            </a:r>
          </a:p>
          <a:p>
            <a:r>
              <a:rPr lang="en-US" dirty="0"/>
              <a:t>Exploratory analysis</a:t>
            </a:r>
          </a:p>
          <a:p>
            <a:r>
              <a:rPr lang="en-US" dirty="0"/>
              <a:t>Dimensionality reduction</a:t>
            </a:r>
          </a:p>
        </p:txBody>
      </p:sp>
      <p:sp>
        <p:nvSpPr>
          <p:cNvPr id="11" name="Flèche : droite 10">
            <a:extLst>
              <a:ext uri="{FF2B5EF4-FFF2-40B4-BE49-F238E27FC236}">
                <a16:creationId xmlns:a16="http://schemas.microsoft.com/office/drawing/2014/main" id="{B00C91BA-FC27-4843-A733-F8E4DB7AF8E5}"/>
              </a:ext>
            </a:extLst>
          </p:cNvPr>
          <p:cNvSpPr/>
          <p:nvPr/>
        </p:nvSpPr>
        <p:spPr>
          <a:xfrm rot="19811270">
            <a:off x="2729345" y="278476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èche : droite 11">
            <a:extLst>
              <a:ext uri="{FF2B5EF4-FFF2-40B4-BE49-F238E27FC236}">
                <a16:creationId xmlns:a16="http://schemas.microsoft.com/office/drawing/2014/main" id="{02F7E399-57AB-4BB6-A4AE-9DE54C3894F5}"/>
              </a:ext>
            </a:extLst>
          </p:cNvPr>
          <p:cNvSpPr/>
          <p:nvPr/>
        </p:nvSpPr>
        <p:spPr>
          <a:xfrm>
            <a:off x="2729345" y="365974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èche : droite 12">
            <a:extLst>
              <a:ext uri="{FF2B5EF4-FFF2-40B4-BE49-F238E27FC236}">
                <a16:creationId xmlns:a16="http://schemas.microsoft.com/office/drawing/2014/main" id="{C4027550-7C05-41C5-8726-6373AB1E4B14}"/>
              </a:ext>
            </a:extLst>
          </p:cNvPr>
          <p:cNvSpPr/>
          <p:nvPr/>
        </p:nvSpPr>
        <p:spPr>
          <a:xfrm rot="1133058">
            <a:off x="2677249" y="456121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E2A05D2-0852-4BC8-8235-9313F72ED781}"/>
              </a:ext>
            </a:extLst>
          </p:cNvPr>
          <p:cNvSpPr/>
          <p:nvPr/>
        </p:nvSpPr>
        <p:spPr>
          <a:xfrm>
            <a:off x="3689282" y="4838162"/>
            <a:ext cx="2111156" cy="1534929"/>
          </a:xfrm>
          <a:prstGeom prst="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ZoneTexte 16">
            <a:extLst>
              <a:ext uri="{FF2B5EF4-FFF2-40B4-BE49-F238E27FC236}">
                <a16:creationId xmlns:a16="http://schemas.microsoft.com/office/drawing/2014/main" id="{BA66C82A-E695-4838-BA6E-6C8878EF93D6}"/>
              </a:ext>
            </a:extLst>
          </p:cNvPr>
          <p:cNvSpPr txBox="1"/>
          <p:nvPr/>
        </p:nvSpPr>
        <p:spPr>
          <a:xfrm>
            <a:off x="6338656" y="2326125"/>
            <a:ext cx="5668617" cy="3139321"/>
          </a:xfrm>
          <a:prstGeom prst="rect">
            <a:avLst/>
          </a:prstGeom>
          <a:noFill/>
        </p:spPr>
        <p:txBody>
          <a:bodyPr wrap="square" rtlCol="0">
            <a:spAutoFit/>
          </a:bodyPr>
          <a:lstStyle/>
          <a:p>
            <a:r>
              <a:rPr lang="en-US" dirty="0"/>
              <a:t>Data are split in 3 different sets</a:t>
            </a:r>
          </a:p>
          <a:p>
            <a:pPr marL="285750" indent="-285750">
              <a:buFont typeface="Arial" panose="020B0604020202020204" pitchFamily="34" charset="0"/>
              <a:buChar char="•"/>
            </a:pPr>
            <a:r>
              <a:rPr lang="en-US" dirty="0"/>
              <a:t>Training set is dedicated to models training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Validation set is dedicated to performance evaluation of the different models you are training and choice of the best model : hyperparameters tuning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Test set : isolated from the rest of the data from the beginning and only used at the final step for a final and fair evaluation of model performance and generalizability </a:t>
            </a:r>
          </a:p>
        </p:txBody>
      </p:sp>
      <p:sp>
        <p:nvSpPr>
          <p:cNvPr id="18" name="Rectangle 17">
            <a:extLst>
              <a:ext uri="{FF2B5EF4-FFF2-40B4-BE49-F238E27FC236}">
                <a16:creationId xmlns:a16="http://schemas.microsoft.com/office/drawing/2014/main" id="{AA513E85-6F27-4A1E-B08A-CB16BE94E3E5}"/>
              </a:ext>
            </a:extLst>
          </p:cNvPr>
          <p:cNvSpPr/>
          <p:nvPr/>
        </p:nvSpPr>
        <p:spPr>
          <a:xfrm>
            <a:off x="3772718" y="4932663"/>
            <a:ext cx="1944256" cy="1334358"/>
          </a:xfrm>
          <a:prstGeom prst="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9149495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5683</TotalTime>
  <Words>1076</Words>
  <Application>Microsoft Office PowerPoint</Application>
  <PresentationFormat>Grand écran</PresentationFormat>
  <Paragraphs>139</Paragraphs>
  <Slides>17</Slides>
  <Notes>0</Notes>
  <HiddenSlides>0</HiddenSlides>
  <MMClips>0</MMClips>
  <ScaleCrop>false</ScaleCrop>
  <HeadingPairs>
    <vt:vector size="8" baseType="variant">
      <vt:variant>
        <vt:lpstr>Polices utilisées</vt:lpstr>
      </vt:variant>
      <vt:variant>
        <vt:i4>4</vt:i4>
      </vt:variant>
      <vt:variant>
        <vt:lpstr>Thème</vt:lpstr>
      </vt:variant>
      <vt:variant>
        <vt:i4>1</vt:i4>
      </vt:variant>
      <vt:variant>
        <vt:lpstr>Serveurs OLE incorporés</vt:lpstr>
      </vt:variant>
      <vt:variant>
        <vt:i4>1</vt:i4>
      </vt:variant>
      <vt:variant>
        <vt:lpstr>Titres des diapositives</vt:lpstr>
      </vt:variant>
      <vt:variant>
        <vt:i4>17</vt:i4>
      </vt:variant>
    </vt:vector>
  </HeadingPairs>
  <TitlesOfParts>
    <vt:vector size="23" baseType="lpstr">
      <vt:lpstr>Arial</vt:lpstr>
      <vt:lpstr>Calibri</vt:lpstr>
      <vt:lpstr>Calibri Light</vt:lpstr>
      <vt:lpstr>Cambria Math</vt:lpstr>
      <vt:lpstr>Thème Office</vt:lpstr>
      <vt:lpstr>Acrobat Document</vt:lpstr>
      <vt:lpstr>Introduction to Classical Machine Learning with scikit-learn</vt:lpstr>
      <vt:lpstr>What is Machine Learning?</vt:lpstr>
      <vt:lpstr>Different types of Machine Learning</vt:lpstr>
      <vt:lpstr>Different types of Machine Learning</vt:lpstr>
      <vt:lpstr>Different types of Machine Learning</vt:lpstr>
      <vt:lpstr>Different types of Machine Learning</vt:lpstr>
      <vt:lpstr>Different type of machine learning</vt:lpstr>
      <vt:lpstr>Classical ML vs Deep Learning</vt:lpstr>
      <vt:lpstr>A typical ML job</vt:lpstr>
      <vt:lpstr>Hyperparameters choices and the need for a validation set</vt:lpstr>
      <vt:lpstr>Hyperparameters choices and the need for a validation set</vt:lpstr>
      <vt:lpstr>Hyperparameters choices and the need for a validation set</vt:lpstr>
      <vt:lpstr>The curse of dimensionality and the test set necessity</vt:lpstr>
      <vt:lpstr>The curse of dimensionality and the test set necessity</vt:lpstr>
      <vt:lpstr>The curse of dimensionality and the test set necessity</vt:lpstr>
      <vt:lpstr>A typical ML job</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 with scikit-learn</dc:title>
  <dc:creator>Seb Boyer</dc:creator>
  <cp:lastModifiedBy>Seb Boyer</cp:lastModifiedBy>
  <cp:revision>78</cp:revision>
  <dcterms:created xsi:type="dcterms:W3CDTF">2020-02-10T15:59:10Z</dcterms:created>
  <dcterms:modified xsi:type="dcterms:W3CDTF">2020-03-24T09:43:59Z</dcterms:modified>
</cp:coreProperties>
</file>