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c29c8d20_2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12c29c8d20_2_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2c29c8d20_2_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2c29c8d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2c29c8d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2c29c8d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2c29c8d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2c29c8d20_2_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2c29c8d20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c29c8d20_2_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12c29c8d20_2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2c29c8d20_2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2c29c8d20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2c29c8d20_2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12c29c8d20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2c7f2f8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2c7f2f8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c7f2f8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c7f2f8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c7f2f8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c7f2f8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c7f2f8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2c7f2f8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2c7f2f83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2c7f2f83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2c7f2f8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2c7f2f8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2c29c8d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2c29c8d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ctrTitle"/>
          </p:nvPr>
        </p:nvSpPr>
        <p:spPr>
          <a:xfrm>
            <a:off x="89453" y="1818290"/>
            <a:ext cx="8960125" cy="6521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 Black"/>
              <a:buNone/>
              <a:defRPr b="0" i="0" sz="41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89453" y="2498052"/>
            <a:ext cx="8960125" cy="4556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L Text slide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559900" y="636900"/>
            <a:ext cx="7961713" cy="595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Arial Black"/>
              <a:buNone/>
              <a:defRPr b="0" i="0" sz="3300" u="none" cap="none" strike="noStrike">
                <a:solidFill>
                  <a:srgbClr val="C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59900" y="1313098"/>
            <a:ext cx="7961713" cy="30924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2507144" y="4476547"/>
            <a:ext cx="4656482" cy="174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542681" y="4476545"/>
            <a:ext cx="397565" cy="174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2929">
          <p15:clr>
            <a:srgbClr val="FBAE40"/>
          </p15:clr>
        </p15:guide>
        <p15:guide id="3" pos="397">
          <p15:clr>
            <a:srgbClr val="FBAE40"/>
          </p15:clr>
        </p15:guide>
        <p15:guide id="4" pos="346">
          <p15:clr>
            <a:srgbClr val="FBAE40"/>
          </p15:clr>
        </p15:guide>
        <p15:guide id="5" pos="5363">
          <p15:clr>
            <a:srgbClr val="FBAE40"/>
          </p15:clr>
        </p15:guide>
        <p15:guide id="6" pos="5585">
          <p15:clr>
            <a:srgbClr val="FBAE40"/>
          </p15:clr>
        </p15:guide>
        <p15:guide id="7" orient="horz" pos="395">
          <p15:clr>
            <a:srgbClr val="FBAE40"/>
          </p15:clr>
        </p15:guide>
        <p15:guide id="8" orient="horz" pos="82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9" name="Google Shape;9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2" name="Google Shape;11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i.org/10.1080/17459435.2020.1844789" TargetMode="External"/><Relationship Id="rId4" Type="http://schemas.openxmlformats.org/officeDocument/2006/relationships/hyperlink" Target="https://doi.org/10.1111/j.1533-8525.1989.tb01527.x" TargetMode="External"/><Relationship Id="rId5" Type="http://schemas.openxmlformats.org/officeDocument/2006/relationships/hyperlink" Target="https://www.emerald.com/insight/search?q=Sharanjit%20Uppal" TargetMode="External"/><Relationship Id="rId6" Type="http://schemas.openxmlformats.org/officeDocument/2006/relationships/hyperlink" Target="https://www.emerald.com/insight/publication/issn/0143-7720" TargetMode="External"/><Relationship Id="rId7" Type="http://schemas.openxmlformats.org/officeDocument/2006/relationships/hyperlink" Target="https://doi.org/10.1108/01437720510609537" TargetMode="External"/><Relationship Id="rId8" Type="http://schemas.openxmlformats.org/officeDocument/2006/relationships/hyperlink" Target="https://doi.org/10.3390/ijerph1505091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ctrTitle"/>
          </p:nvPr>
        </p:nvSpPr>
        <p:spPr>
          <a:xfrm>
            <a:off x="89453" y="1641690"/>
            <a:ext cx="89601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 Black"/>
              <a:buNone/>
            </a:pPr>
            <a:r>
              <a:rPr lang="en-CA" sz="2600"/>
              <a:t>Retention and mobilization of talent </a:t>
            </a:r>
            <a:r>
              <a:rPr lang="en-CA" sz="2600"/>
              <a:t>among employment equity groups</a:t>
            </a:r>
            <a:endParaRPr sz="2600"/>
          </a:p>
        </p:txBody>
      </p:sp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89453" y="2752576"/>
            <a:ext cx="8960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CA"/>
              <a:t>Presented to ISED by Team </a:t>
            </a:r>
            <a:r>
              <a:rPr lang="en-CA"/>
              <a:t>-udem-1885</a:t>
            </a:r>
            <a:r>
              <a:rPr lang="en-CA"/>
              <a:t>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CA"/>
              <a:t>Siying Chen, Sébastien Garneau, Yuxi Wang, Yan Watts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/>
        </p:nvSpPr>
        <p:spPr>
          <a:xfrm>
            <a:off x="0" y="1576175"/>
            <a:ext cx="2909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Subgroup analysis for people with mental health issue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600" y="627463"/>
            <a:ext cx="6150411" cy="373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4"/>
          <p:cNvSpPr txBox="1"/>
          <p:nvPr>
            <p:ph type="title"/>
          </p:nvPr>
        </p:nvSpPr>
        <p:spPr>
          <a:xfrm>
            <a:off x="559900" y="636900"/>
            <a:ext cx="79617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Appendix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400" y="675625"/>
            <a:ext cx="6091600" cy="369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>
            <p:ph type="title"/>
          </p:nvPr>
        </p:nvSpPr>
        <p:spPr>
          <a:xfrm>
            <a:off x="559900" y="636900"/>
            <a:ext cx="79617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Appendix</a:t>
            </a:r>
            <a:endParaRPr/>
          </a:p>
        </p:txBody>
      </p:sp>
      <p:sp>
        <p:nvSpPr>
          <p:cNvPr id="192" name="Google Shape;192;p35"/>
          <p:cNvSpPr txBox="1"/>
          <p:nvPr/>
        </p:nvSpPr>
        <p:spPr>
          <a:xfrm>
            <a:off x="152550" y="1699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Subgroup analysis for chinese people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591150" y="540275"/>
            <a:ext cx="79617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Appendix : </a:t>
            </a:r>
            <a:r>
              <a:rPr lang="en-CA" sz="2400"/>
              <a:t>Gender and Indigenous people</a:t>
            </a:r>
            <a:endParaRPr sz="24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75" y="1223275"/>
            <a:ext cx="4376624" cy="3247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46442"/>
            <a:ext cx="4614975" cy="342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136800" y="572975"/>
            <a:ext cx="88704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/>
              <a:t>Appendix : </a:t>
            </a:r>
            <a:r>
              <a:rPr lang="en-CA" sz="2400"/>
              <a:t>Minorities and people with disabilities</a:t>
            </a:r>
            <a:endParaRPr sz="2400"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6975"/>
            <a:ext cx="4563562" cy="33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00" y="1026975"/>
            <a:ext cx="4563601" cy="3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8542681" y="4476545"/>
            <a:ext cx="397565" cy="174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7225" y="601713"/>
            <a:ext cx="4546775" cy="32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78363"/>
            <a:ext cx="4491064" cy="316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8"/>
          <p:cNvCxnSpPr/>
          <p:nvPr/>
        </p:nvCxnSpPr>
        <p:spPr>
          <a:xfrm flipH="1">
            <a:off x="4536338" y="278950"/>
            <a:ext cx="15600" cy="409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8"/>
          <p:cNvSpPr txBox="1"/>
          <p:nvPr/>
        </p:nvSpPr>
        <p:spPr>
          <a:xfrm>
            <a:off x="63" y="3844100"/>
            <a:ext cx="449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People with disability want to quit more than people without a disability</a:t>
            </a:r>
            <a:endParaRPr/>
          </a:p>
        </p:txBody>
      </p:sp>
      <p:sp>
        <p:nvSpPr>
          <p:cNvPr id="216" name="Google Shape;216;p38"/>
          <p:cNvSpPr txBox="1"/>
          <p:nvPr/>
        </p:nvSpPr>
        <p:spPr>
          <a:xfrm>
            <a:off x="4895263" y="3936900"/>
            <a:ext cx="39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People from all groups want to pursue a position in another department or agency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600" y="592888"/>
            <a:ext cx="5101200" cy="36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130800" y="969875"/>
            <a:ext cx="30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 txBox="1"/>
          <p:nvPr/>
        </p:nvSpPr>
        <p:spPr>
          <a:xfrm>
            <a:off x="0" y="1302550"/>
            <a:ext cx="4042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Each factor is reflected by certain questions (ex : </a:t>
            </a:r>
            <a:r>
              <a:rPr lang="en-CA">
                <a:solidFill>
                  <a:schemeClr val="dk1"/>
                </a:solidFill>
              </a:rPr>
              <a:t>Empowerment</a:t>
            </a:r>
            <a:r>
              <a:rPr lang="en-CA">
                <a:solidFill>
                  <a:schemeClr val="dk1"/>
                </a:solidFill>
              </a:rPr>
              <a:t> (Q13, Q14, Q15, Q44)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Statistical analysis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Weighted average </a:t>
            </a:r>
            <a:r>
              <a:rPr lang="en-CA">
                <a:solidFill>
                  <a:schemeClr val="dk1"/>
                </a:solidFill>
              </a:rPr>
              <a:t>between</a:t>
            </a:r>
            <a:r>
              <a:rPr lang="en-CA">
                <a:solidFill>
                  <a:schemeClr val="dk1"/>
                </a:solidFill>
              </a:rPr>
              <a:t> questions was calculated for each factor giving us a pooled percentage of agreement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Testing the equality of proportions between groups for each factor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Ex : For Gender, testing if p(Men) = p(Women) for Empowerment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>
            <p:ph type="title"/>
          </p:nvPr>
        </p:nvSpPr>
        <p:spPr>
          <a:xfrm>
            <a:off x="71700" y="627475"/>
            <a:ext cx="38994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600"/>
              <a:t>Methodology</a:t>
            </a:r>
            <a:endParaRPr sz="2600"/>
          </a:p>
        </p:txBody>
      </p:sp>
      <p:cxnSp>
        <p:nvCxnSpPr>
          <p:cNvPr id="131" name="Google Shape;131;p26"/>
          <p:cNvCxnSpPr/>
          <p:nvPr/>
        </p:nvCxnSpPr>
        <p:spPr>
          <a:xfrm flipH="1">
            <a:off x="4005600" y="294313"/>
            <a:ext cx="21900" cy="406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61400" y="627475"/>
            <a:ext cx="29832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/>
              <a:t>Women (2020)</a:t>
            </a:r>
            <a:endParaRPr sz="2100"/>
          </a:p>
        </p:txBody>
      </p:sp>
      <p:sp>
        <p:nvSpPr>
          <p:cNvPr id="137" name="Google Shape;137;p27"/>
          <p:cNvSpPr txBox="1"/>
          <p:nvPr/>
        </p:nvSpPr>
        <p:spPr>
          <a:xfrm>
            <a:off x="239750" y="1253175"/>
            <a:ext cx="3226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/>
              <a:t>Men tend to disagree more than women in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Research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Men tend to voice their dissatisfaction more than women</a:t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825" y="473438"/>
            <a:ext cx="5372949" cy="3986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95200" y="627475"/>
            <a:ext cx="40458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/>
              <a:t>Indigenous people </a:t>
            </a:r>
            <a:r>
              <a:rPr lang="en-CA" sz="2100"/>
              <a:t>(2020)</a:t>
            </a:r>
            <a:endParaRPr sz="2100"/>
          </a:p>
        </p:txBody>
      </p:sp>
      <p:sp>
        <p:nvSpPr>
          <p:cNvPr id="144" name="Google Shape;144;p28"/>
          <p:cNvSpPr txBox="1"/>
          <p:nvPr/>
        </p:nvSpPr>
        <p:spPr>
          <a:xfrm>
            <a:off x="283325" y="142755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Results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CA">
                <a:solidFill>
                  <a:schemeClr val="dk1"/>
                </a:solidFill>
              </a:rPr>
              <a:t>Diversity and inclusion</a:t>
            </a:r>
            <a:r>
              <a:rPr lang="en-CA">
                <a:solidFill>
                  <a:schemeClr val="dk1"/>
                </a:solidFill>
              </a:rPr>
              <a:t> is the most </a:t>
            </a:r>
            <a:r>
              <a:rPr lang="en-CA">
                <a:solidFill>
                  <a:schemeClr val="dk1"/>
                </a:solidFill>
              </a:rPr>
              <a:t>important</a:t>
            </a:r>
            <a:r>
              <a:rPr lang="en-CA">
                <a:solidFill>
                  <a:schemeClr val="dk1"/>
                </a:solidFill>
              </a:rPr>
              <a:t> factor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Research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/>
              <a:t>Few career opportunities and perceived low salary are the main factor leading to turnover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950" y="695762"/>
            <a:ext cx="5057056" cy="37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-107000" y="627475"/>
            <a:ext cx="38994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Racialized people (2020)</a:t>
            </a:r>
            <a:endParaRPr sz="2000"/>
          </a:p>
        </p:txBody>
      </p:sp>
      <p:sp>
        <p:nvSpPr>
          <p:cNvPr id="151" name="Google Shape;151;p29"/>
          <p:cNvSpPr txBox="1"/>
          <p:nvPr/>
        </p:nvSpPr>
        <p:spPr>
          <a:xfrm>
            <a:off x="342700" y="1253025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Results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CA">
                <a:solidFill>
                  <a:schemeClr val="dk1"/>
                </a:solidFill>
              </a:rPr>
              <a:t>Anti-racism </a:t>
            </a:r>
            <a:r>
              <a:rPr lang="en-CA">
                <a:solidFill>
                  <a:schemeClr val="dk1"/>
                </a:solidFill>
              </a:rPr>
              <a:t>is the most important factor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Research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/>
              <a:t>Perceived salary and career opportunities are the most common reasons leading to turnover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300" y="519700"/>
            <a:ext cx="5273700" cy="39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78250" y="627475"/>
            <a:ext cx="38994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/>
              <a:t>Disabilities (2020)</a:t>
            </a:r>
            <a:endParaRPr sz="1900"/>
          </a:p>
        </p:txBody>
      </p:sp>
      <p:sp>
        <p:nvSpPr>
          <p:cNvPr id="158" name="Google Shape;158;p30"/>
          <p:cNvSpPr txBox="1"/>
          <p:nvPr/>
        </p:nvSpPr>
        <p:spPr>
          <a:xfrm>
            <a:off x="241700" y="130255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Results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 A lot of disagreement in many factors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Research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CA"/>
              <a:t>Discrimination and harrasment are two of the most important factors regarding their level of dissatisfaction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375" y="652100"/>
            <a:ext cx="5174675" cy="38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559900" y="636900"/>
            <a:ext cx="79617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Concluding remarks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559900" y="1313098"/>
            <a:ext cx="7961700" cy="309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b="1" lang="en-CA"/>
              <a:t>Encourage women </a:t>
            </a:r>
            <a:r>
              <a:rPr lang="en-CA"/>
              <a:t>to </a:t>
            </a:r>
            <a:r>
              <a:rPr lang="en-CA"/>
              <a:t>voice</a:t>
            </a:r>
            <a:r>
              <a:rPr lang="en-CA"/>
              <a:t> their dissatisfaction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CA"/>
              <a:t>Promote Anti-racism</a:t>
            </a:r>
            <a:r>
              <a:rPr lang="en-CA"/>
              <a:t> for racialized people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CA"/>
              <a:t>More </a:t>
            </a:r>
            <a:r>
              <a:rPr b="1" lang="en-CA"/>
              <a:t>Diversity and inclusion</a:t>
            </a:r>
            <a:r>
              <a:rPr lang="en-CA"/>
              <a:t> for indigenous people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CA"/>
              <a:t>Help disabled people</a:t>
            </a:r>
            <a:r>
              <a:rPr lang="en-CA"/>
              <a:t> in many aspects of their work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-CA"/>
              <a:t>Research shows that mentoring helps with increasing satisfaction with jobs in most groups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CA"/>
              <a:t>Exploration : Sexual orientation 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559900" y="636900"/>
            <a:ext cx="79617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559900" y="1313098"/>
            <a:ext cx="7961700" cy="309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CA" sz="1100">
                <a:latin typeface="Arial"/>
                <a:ea typeface="Arial"/>
                <a:cs typeface="Arial"/>
                <a:sym typeface="Arial"/>
              </a:rPr>
              <a:t>Landes, Scott D., and Suzie S. Weng. “Racial–Ethnic Differences in Turnover Intent Among Home Health Aides.” Journal of Applied Gerontology, vol. 39, no. 5, May 2020, pp. 490–501, doi:10.1177/0733464819827806.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 Sun &amp; Andrew Jared Critchfield (2021) Asian Americans’ perceived work-related stress: Impacts on job satisfaction and retention, Qualitative Research Reports in Communication, 22:1, 66-79, DOI: </a:t>
            </a:r>
            <a:r>
              <a:rPr lang="en-CA" sz="11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10.1080/17459435.2020.1844789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Randy Hodson (1989) Gender Differences in Job Satisfaction: Why Aren't Women More Dissatisfied?, The Sociological Quarterly, 30:3, 385-399, DOI: </a:t>
            </a:r>
            <a:r>
              <a:rPr lang="en-CA" sz="11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10.1111/j.1533-8525.1989.tb01527.x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Uppal, S.</a:t>
            </a:r>
            <a:r>
              <a:rPr lang="en-CA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(2005), "Disability, workplace characteristics and job satisfaction", </a:t>
            </a:r>
            <a:r>
              <a:rPr i="1" lang="en-CA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International Journal of Manpower</a:t>
            </a:r>
            <a:r>
              <a:rPr lang="en-CA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Vol. 26 No. 4, pp. 336-349. </a:t>
            </a:r>
            <a:r>
              <a:rPr lang="en-CA" sz="11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https://doi.org/10.1108/01437720510609537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Lai GC, Taylor EV, Haigh MM, Thompson SC. Factors Affecting the Retention of Indigenous Australians in the Health Workforce: A Systematic Review. </a:t>
            </a:r>
            <a:r>
              <a:rPr i="1" lang="en-CA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International Journal of Environmental Research and Public Health</a:t>
            </a:r>
            <a:r>
              <a:rPr lang="en-CA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2018; 15(5):914. https://doi.org/10.3390/ijerph15050914</a:t>
            </a:r>
            <a:r>
              <a:rPr i="1" lang="en-CA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ic Health</a:t>
            </a:r>
            <a:r>
              <a:rPr lang="en-CA" sz="11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2018; 15(5):914.</a:t>
            </a:r>
            <a:r>
              <a:rPr lang="en-CA" sz="1100"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https://doi.org/10.3390/ijerph15050914</a:t>
            </a:r>
            <a:endParaRPr sz="11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559900" y="636900"/>
            <a:ext cx="7961700" cy="59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Appendix</a:t>
            </a:r>
            <a:endParaRPr/>
          </a:p>
        </p:txBody>
      </p:sp>
      <p:sp>
        <p:nvSpPr>
          <p:cNvPr id="177" name="Google Shape;177;p33"/>
          <p:cNvSpPr txBox="1"/>
          <p:nvPr/>
        </p:nvSpPr>
        <p:spPr>
          <a:xfrm>
            <a:off x="176600" y="1381025"/>
            <a:ext cx="404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>
                <a:solidFill>
                  <a:schemeClr val="dk1"/>
                </a:solidFill>
              </a:rPr>
              <a:t>Subgroup analysis for Métis people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725" y="426150"/>
            <a:ext cx="5295274" cy="4078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