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6"/>
    <p:restoredTop sz="94719"/>
  </p:normalViewPr>
  <p:slideViewPr>
    <p:cSldViewPr snapToGrid="0">
      <p:cViewPr varScale="1">
        <p:scale>
          <a:sx n="115" d="100"/>
          <a:sy n="115" d="100"/>
        </p:scale>
        <p:origin x="7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8F64E-460B-7135-8FD5-5E7342839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24A36-5518-004E-6B16-2AC063E01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D5C7BA-B2FA-487E-54A7-3B99712E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968-6F21-4047-8CF8-50F2AF305ACE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888FBD-A33F-6B33-A741-A8F56A48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BF23F0-71DA-7ADB-FC98-3692451F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B89-B844-AA45-9AC9-9A2CAFC6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1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4E5E7-AB44-3350-B04D-AE3CB643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641449-2CFA-67E3-86C1-5AF3CDEFA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A825A-C21B-FA8F-3010-E188F4ED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968-6F21-4047-8CF8-50F2AF305ACE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301E6B-5880-68DC-3772-DD6CB866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5D2ED9-A630-F6BA-1052-34C91DCF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B89-B844-AA45-9AC9-9A2CAFC6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6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AE9250-81FD-76E1-801F-6DA70E23F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A0F21D-5C3B-D2A0-A420-4D617C1F2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EE603-5F2E-0139-506F-26C32A11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968-6F21-4047-8CF8-50F2AF305ACE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1A8EAC-809F-F04D-C92B-641D2C6C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450106-DADE-8213-BDAB-A510F436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B89-B844-AA45-9AC9-9A2CAFC6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1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61030-371A-8CAE-24F4-18DD8CC4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BBE030-734C-AACE-EE98-41692E36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FF381-758F-E636-CBEE-D953CC06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968-6F21-4047-8CF8-50F2AF305ACE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BEEE36-C617-A4C1-F603-9C358CBF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6E7785-7286-4FA3-3AE8-086F117D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B89-B844-AA45-9AC9-9A2CAFC6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61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AA504-AD55-5139-F03E-FAAB60C1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F360B0-93D5-DD9A-BE83-8A6EB435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E21483-264F-34B4-1C5B-68FB7D90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968-6F21-4047-8CF8-50F2AF305ACE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9CA94-E748-C28C-7950-74297BC2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43BF4-F896-2AC1-0A86-EBF6493E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B89-B844-AA45-9AC9-9A2CAFC6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72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BAC1D-E385-3B46-477B-C396CCB3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80EEF4-E4FC-3CBC-6CAC-A7C473013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BF5871-2C5F-9B50-D975-B00F79A1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D89A25-D356-814E-0A73-1D3F8DEE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968-6F21-4047-8CF8-50F2AF305ACE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3CEAF3-3F00-B103-98B2-234E36E2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285890-868E-24F5-548C-C8A8FE70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B89-B844-AA45-9AC9-9A2CAFC6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29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2F287-EA19-FD2A-464F-11337F5E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5AC468-640D-0CEA-F4DE-797A26751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0069A1-55AA-C434-86EC-43CCADEE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6E7890-5F78-972D-A660-16F5CA360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9593CB-3C35-897C-42F3-AB23B75CB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0F8512-18C7-2C05-4C53-5F96F8D3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968-6F21-4047-8CF8-50F2AF305ACE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2D9B1B-6AE0-AD96-2F16-B09B1B9F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A64EFE-1C5A-7EF4-7803-4472F6B3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B89-B844-AA45-9AC9-9A2CAFC6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83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E0E6D-0389-3F98-92D7-96B5C0CC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C8BFE2-7B01-B8FA-8470-FF0AA134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968-6F21-4047-8CF8-50F2AF305ACE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14361E-E5A0-59AC-F876-96D6F60C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8CF7F6-048E-7945-B951-3B8017F8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B89-B844-AA45-9AC9-9A2CAFC6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52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5B5069-972B-DBD0-E652-93BBC265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968-6F21-4047-8CF8-50F2AF305ACE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B5B9DE-D1CE-64C3-AE26-B9665E18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989137-244B-F429-89BD-13498D45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B89-B844-AA45-9AC9-9A2CAFC6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57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63DF3-B6B9-9643-8DE8-B86747D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2FFC6-C8D9-6C56-A714-5F82BB6D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88827B-F3A0-5D99-05FE-2E450A22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EDC954-F3B1-0552-277C-0B84222F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968-6F21-4047-8CF8-50F2AF305ACE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8FB1A-2B90-FA1D-EEF2-BC4291B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F46140-F471-4A4F-6EE9-0CC6AEEC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B89-B844-AA45-9AC9-9A2CAFC6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7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FD2B8-A572-645F-B097-246D8725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E79F55-73AD-0D98-C59E-1D6D6F336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C7E29-D9A5-2F32-73E9-322317716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619415-2450-7D15-81F0-A7704561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6968-6F21-4047-8CF8-50F2AF305ACE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012C8D-29FC-5AEB-1513-B2137776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AA4BA8-6FC6-C0A3-590F-7E888475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B89-B844-AA45-9AC9-9A2CAFC6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38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4EE305-2161-E6D5-DC75-73F8FCC3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41DF4E-CE2D-43B0-C5F4-23FACF6AF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A769D4-D645-6F74-0C62-677636478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06968-6F21-4047-8CF8-50F2AF305ACE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40A370-B201-E841-8653-73DA4444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000271-4A64-FCA7-47B5-998D9090E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F8B89-B844-AA45-9AC9-9A2CAFC638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22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2CE64-932C-DBBD-5968-B6115AA1B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4400" b="1" dirty="0">
                <a:solidFill>
                  <a:srgbClr val="7450EC"/>
                </a:solidFill>
                <a:latin typeface="Montserrat" pitchFamily="2" charset="77"/>
              </a:rPr>
              <a:t>Classifiez automatiquement des biens de consommation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8E957A-3F4F-A5ED-3836-6760008DF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6507"/>
            <a:ext cx="9144000" cy="1109299"/>
          </a:xfrm>
        </p:spPr>
        <p:txBody>
          <a:bodyPr/>
          <a:lstStyle/>
          <a:p>
            <a:r>
              <a:rPr lang="fr-FR" dirty="0"/>
              <a:t>Projet réalisé par Sébastien Morichon</a:t>
            </a:r>
          </a:p>
          <a:p>
            <a:r>
              <a:rPr lang="fr-FR" dirty="0"/>
              <a:t>Aout 2024</a:t>
            </a:r>
          </a:p>
        </p:txBody>
      </p:sp>
    </p:spTree>
    <p:extLst>
      <p:ext uri="{BB962C8B-B14F-4D97-AF65-F5344CB8AC3E}">
        <p14:creationId xmlns:p14="http://schemas.microsoft.com/office/powerpoint/2010/main" val="143517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A8BD2-6D76-754C-3147-36B486DCF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0283AE-5940-2F20-06CE-2AE1232EC1CB}"/>
              </a:ext>
            </a:extLst>
          </p:cNvPr>
          <p:cNvSpPr txBox="1"/>
          <p:nvPr/>
        </p:nvSpPr>
        <p:spPr>
          <a:xfrm>
            <a:off x="627018" y="313508"/>
            <a:ext cx="583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EXTRACTION DES FEATURES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33B372-3A6F-E380-2525-BDDDEAC21FAA}"/>
              </a:ext>
            </a:extLst>
          </p:cNvPr>
          <p:cNvSpPr txBox="1"/>
          <p:nvPr/>
        </p:nvSpPr>
        <p:spPr>
          <a:xfrm>
            <a:off x="627018" y="775173"/>
            <a:ext cx="476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Extraction des </a:t>
            </a:r>
            <a:r>
              <a:rPr lang="fr-FR" b="1" dirty="0" err="1">
                <a:solidFill>
                  <a:srgbClr val="7450EC"/>
                </a:solidFill>
                <a:latin typeface="Montserrat" pitchFamily="2" charset="77"/>
              </a:rPr>
              <a:t>Features</a:t>
            </a:r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 Visuelles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0412E7-0EB0-30D2-D0D4-EF02C606842D}"/>
              </a:ext>
            </a:extLst>
          </p:cNvPr>
          <p:cNvSpPr txBox="1"/>
          <p:nvPr/>
        </p:nvSpPr>
        <p:spPr>
          <a:xfrm>
            <a:off x="1059366" y="3010829"/>
            <a:ext cx="7027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</a:t>
            </a:r>
            <a:r>
              <a:rPr lang="fr-FR" strike="sngStrike" dirty="0"/>
              <a:t>SIFT</a:t>
            </a:r>
            <a:r>
              <a:rPr lang="fr-FR" dirty="0"/>
              <a:t> pour détecter des points d'intérêt dans les images.</a:t>
            </a:r>
          </a:p>
          <a:p>
            <a:r>
              <a:rPr lang="fr-FR" dirty="0"/>
              <a:t>Application des </a:t>
            </a:r>
            <a:r>
              <a:rPr lang="fr-FR" dirty="0" err="1"/>
              <a:t>features</a:t>
            </a:r>
            <a:r>
              <a:rPr lang="fr-FR" dirty="0"/>
              <a:t> sur les images </a:t>
            </a:r>
            <a:r>
              <a:rPr lang="fr-FR" dirty="0" err="1"/>
              <a:t>pré-traitées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91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FD2E0-02E1-271F-6001-B8A8E4649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983FF6D-E82F-7AB1-907D-241BC1540162}"/>
              </a:ext>
            </a:extLst>
          </p:cNvPr>
          <p:cNvSpPr txBox="1"/>
          <p:nvPr/>
        </p:nvSpPr>
        <p:spPr>
          <a:xfrm>
            <a:off x="627018" y="313508"/>
            <a:ext cx="583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REDUCTION DE DIMENTIONS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7E3CA0F-0665-6740-5113-03AB191F78ED}"/>
              </a:ext>
            </a:extLst>
          </p:cNvPr>
          <p:cNvSpPr txBox="1"/>
          <p:nvPr/>
        </p:nvSpPr>
        <p:spPr>
          <a:xfrm>
            <a:off x="627018" y="1494263"/>
            <a:ext cx="12315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PCA et </a:t>
            </a:r>
            <a:r>
              <a:rPr lang="fr-FR" dirty="0" err="1"/>
              <a:t>t</a:t>
            </a:r>
            <a:r>
              <a:rPr lang="fr-FR" dirty="0"/>
              <a:t>-SNE pour réduire la dimensionnalité des données textuelles et visuelles.</a:t>
            </a:r>
          </a:p>
          <a:p>
            <a:r>
              <a:rPr lang="fr-FR" dirty="0"/>
              <a:t>Graphique en 2D montrant la répartition des produits en fonction de leur catégorie réelle (</a:t>
            </a:r>
            <a:r>
              <a:rPr lang="fr-FR" dirty="0" err="1"/>
              <a:t>scatter</a:t>
            </a:r>
            <a:r>
              <a:rPr lang="fr-FR" dirty="0"/>
              <a:t> plot coloré par catégorie).</a:t>
            </a:r>
          </a:p>
        </p:txBody>
      </p:sp>
    </p:spTree>
    <p:extLst>
      <p:ext uri="{BB962C8B-B14F-4D97-AF65-F5344CB8AC3E}">
        <p14:creationId xmlns:p14="http://schemas.microsoft.com/office/powerpoint/2010/main" val="152456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EA34A-BA70-1465-79A7-CFDEEB8A9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EF49A70-4FE0-FA6B-BB8D-4F4C93A4AC1C}"/>
              </a:ext>
            </a:extLst>
          </p:cNvPr>
          <p:cNvSpPr txBox="1"/>
          <p:nvPr/>
        </p:nvSpPr>
        <p:spPr>
          <a:xfrm>
            <a:off x="627018" y="313508"/>
            <a:ext cx="583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ANALYSE DE LA FAISABILITÉ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4EF52B-AAE4-9617-E9A7-C9AB3C1C7767}"/>
              </a:ext>
            </a:extLst>
          </p:cNvPr>
          <p:cNvSpPr txBox="1"/>
          <p:nvPr/>
        </p:nvSpPr>
        <p:spPr>
          <a:xfrm>
            <a:off x="627017" y="775173"/>
            <a:ext cx="602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Visualisation des regroupements par catégories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4D8E04-7BE8-3167-0922-22C60AE2AB8C}"/>
              </a:ext>
            </a:extLst>
          </p:cNvPr>
          <p:cNvSpPr txBox="1"/>
          <p:nvPr/>
        </p:nvSpPr>
        <p:spPr>
          <a:xfrm>
            <a:off x="2837986" y="1973095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Analyse Visuelle des Clusters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6DA40A-7C8A-DED5-98D8-9C86F3EDDB60}"/>
              </a:ext>
            </a:extLst>
          </p:cNvPr>
          <p:cNvSpPr txBox="1"/>
          <p:nvPr/>
        </p:nvSpPr>
        <p:spPr>
          <a:xfrm>
            <a:off x="1800923" y="2788916"/>
            <a:ext cx="6099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Comparaison entre les clusters obtenus avec PCA/</a:t>
            </a:r>
            <a:r>
              <a:rPr lang="fr-FR" dirty="0" err="1"/>
              <a:t>t</a:t>
            </a:r>
            <a:r>
              <a:rPr lang="fr-FR" dirty="0"/>
              <a:t>-SNE et les catégories réelles.</a:t>
            </a:r>
          </a:p>
          <a:p>
            <a:r>
              <a:rPr lang="fr-FR" dirty="0"/>
              <a:t>Discussion : les produits similaires sont-ils regroupés de manière cohérente ?</a:t>
            </a:r>
          </a:p>
        </p:txBody>
      </p:sp>
    </p:spTree>
    <p:extLst>
      <p:ext uri="{BB962C8B-B14F-4D97-AF65-F5344CB8AC3E}">
        <p14:creationId xmlns:p14="http://schemas.microsoft.com/office/powerpoint/2010/main" val="73481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EC535-519B-B46B-D2F9-EDCDB33DA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3E41F3D-9299-76DA-706C-A718EB5B27A9}"/>
              </a:ext>
            </a:extLst>
          </p:cNvPr>
          <p:cNvSpPr txBox="1"/>
          <p:nvPr/>
        </p:nvSpPr>
        <p:spPr>
          <a:xfrm>
            <a:off x="627018" y="313508"/>
            <a:ext cx="583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ANALYSE DE LA FAISABILITÉ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A67B5F-73C1-3DF4-5624-A2C125CFB5D8}"/>
              </a:ext>
            </a:extLst>
          </p:cNvPr>
          <p:cNvSpPr txBox="1"/>
          <p:nvPr/>
        </p:nvSpPr>
        <p:spPr>
          <a:xfrm>
            <a:off x="627017" y="775173"/>
            <a:ext cx="602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Mesures de </a:t>
            </a:r>
            <a:r>
              <a:rPr lang="fr-FR" b="1" dirty="0" err="1">
                <a:solidFill>
                  <a:srgbClr val="7450EC"/>
                </a:solidFill>
                <a:latin typeface="Montserrat" pitchFamily="2" charset="77"/>
              </a:rPr>
              <a:t>similatiré</a:t>
            </a:r>
            <a:endParaRPr lang="fr-FR" b="1" dirty="0">
              <a:solidFill>
                <a:srgbClr val="7450EC"/>
              </a:solidFill>
              <a:latin typeface="Montserrat" pitchFamily="2" charset="77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6A35B16-6EDC-F4E3-0B5A-4ED246FBBF9E}"/>
              </a:ext>
            </a:extLst>
          </p:cNvPr>
          <p:cNvSpPr txBox="1"/>
          <p:nvPr/>
        </p:nvSpPr>
        <p:spPr>
          <a:xfrm>
            <a:off x="3183673" y="1705466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Calcul de la Similarité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00D256-46AE-DB31-B69E-295C78E23283}"/>
              </a:ext>
            </a:extLst>
          </p:cNvPr>
          <p:cNvSpPr txBox="1"/>
          <p:nvPr/>
        </p:nvSpPr>
        <p:spPr>
          <a:xfrm>
            <a:off x="953809" y="3105834"/>
            <a:ext cx="11015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Calcul de l'</a:t>
            </a:r>
            <a:r>
              <a:rPr lang="fr-FR" dirty="0" err="1"/>
              <a:t>Adjusted</a:t>
            </a:r>
            <a:r>
              <a:rPr lang="fr-FR" dirty="0"/>
              <a:t> Rand Index (ARI) pour mesurer la concordance entre les catégories réelles et les clusters.</a:t>
            </a:r>
          </a:p>
          <a:p>
            <a:r>
              <a:rPr lang="fr-FR" dirty="0"/>
              <a:t>Résultats : niveau de correspondance des catégories.</a:t>
            </a:r>
          </a:p>
        </p:txBody>
      </p:sp>
    </p:spTree>
    <p:extLst>
      <p:ext uri="{BB962C8B-B14F-4D97-AF65-F5344CB8AC3E}">
        <p14:creationId xmlns:p14="http://schemas.microsoft.com/office/powerpoint/2010/main" val="366051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259C5-4343-8E27-77F5-89879359B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7E948AA-2F21-4B85-1A3C-3189B39ABB82}"/>
              </a:ext>
            </a:extLst>
          </p:cNvPr>
          <p:cNvSpPr txBox="1"/>
          <p:nvPr/>
        </p:nvSpPr>
        <p:spPr>
          <a:xfrm>
            <a:off x="627018" y="313508"/>
            <a:ext cx="583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ANALYSE DE LA FAISABILITÉ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E0357F-3111-F986-F942-4BA0C15F44DA}"/>
              </a:ext>
            </a:extLst>
          </p:cNvPr>
          <p:cNvSpPr txBox="1"/>
          <p:nvPr/>
        </p:nvSpPr>
        <p:spPr>
          <a:xfrm>
            <a:off x="627017" y="775173"/>
            <a:ext cx="602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Conclusion sur la faisabilité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03DE62-7CA7-8362-3931-5756A842CB87}"/>
              </a:ext>
            </a:extLst>
          </p:cNvPr>
          <p:cNvSpPr txBox="1"/>
          <p:nvPr/>
        </p:nvSpPr>
        <p:spPr>
          <a:xfrm>
            <a:off x="1817649" y="3300761"/>
            <a:ext cx="235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Résultats et 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14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83415-72BE-84E1-EE7E-B43739C8E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3F89B3B-23EE-3F39-9109-49E7FA7A3411}"/>
              </a:ext>
            </a:extLst>
          </p:cNvPr>
          <p:cNvSpPr txBox="1"/>
          <p:nvPr/>
        </p:nvSpPr>
        <p:spPr>
          <a:xfrm>
            <a:off x="627017" y="313508"/>
            <a:ext cx="706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CLASSIFICATION SUPERVISÉE D’IMAGES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5C3B7D-C94C-E34F-122C-509AA2F25B8D}"/>
              </a:ext>
            </a:extLst>
          </p:cNvPr>
          <p:cNvSpPr txBox="1"/>
          <p:nvPr/>
        </p:nvSpPr>
        <p:spPr>
          <a:xfrm>
            <a:off x="627017" y="775173"/>
            <a:ext cx="602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Mise en œuvre du CNN Transfer Learning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626527-8F8A-E6AD-9D10-0FBB623151A6}"/>
              </a:ext>
            </a:extLst>
          </p:cNvPr>
          <p:cNvSpPr txBox="1"/>
          <p:nvPr/>
        </p:nvSpPr>
        <p:spPr>
          <a:xfrm>
            <a:off x="1293542" y="2877014"/>
            <a:ext cx="793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VGG16 pour la classification des images.</a:t>
            </a:r>
          </a:p>
          <a:p>
            <a:r>
              <a:rPr lang="fr-FR" dirty="0"/>
              <a:t>Explication du modèle et de la data augmentation pour améliorer les résultats.</a:t>
            </a:r>
          </a:p>
        </p:txBody>
      </p:sp>
    </p:spTree>
    <p:extLst>
      <p:ext uri="{BB962C8B-B14F-4D97-AF65-F5344CB8AC3E}">
        <p14:creationId xmlns:p14="http://schemas.microsoft.com/office/powerpoint/2010/main" val="107150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894F6-73CE-CF9C-F599-9A975FD21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C30C2DE-BF10-ED02-A25B-9ED2721ED7D9}"/>
              </a:ext>
            </a:extLst>
          </p:cNvPr>
          <p:cNvSpPr txBox="1"/>
          <p:nvPr/>
        </p:nvSpPr>
        <p:spPr>
          <a:xfrm>
            <a:off x="627017" y="313508"/>
            <a:ext cx="706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CLASSIFICATION SUPERVISÉE D’IMAGES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FB8DE0-593F-FE39-D0C6-E3A3564471CB}"/>
              </a:ext>
            </a:extLst>
          </p:cNvPr>
          <p:cNvSpPr txBox="1"/>
          <p:nvPr/>
        </p:nvSpPr>
        <p:spPr>
          <a:xfrm>
            <a:off x="627017" y="775173"/>
            <a:ext cx="602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Résultats de la classification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A0E049-FB84-63CD-DCFD-F59478F7F0B4}"/>
              </a:ext>
            </a:extLst>
          </p:cNvPr>
          <p:cNvSpPr txBox="1"/>
          <p:nvPr/>
        </p:nvSpPr>
        <p:spPr>
          <a:xfrm>
            <a:off x="1980031" y="1785052"/>
            <a:ext cx="389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Résultats de la Classification Supervisée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FC61F1-0373-F99A-2B0B-C0F231368084}"/>
              </a:ext>
            </a:extLst>
          </p:cNvPr>
          <p:cNvSpPr txBox="1"/>
          <p:nvPr/>
        </p:nvSpPr>
        <p:spPr>
          <a:xfrm>
            <a:off x="895500" y="2471765"/>
            <a:ext cx="679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Résultats de performance du modèle (</a:t>
            </a:r>
            <a:r>
              <a:rPr lang="fr-FR" dirty="0" err="1"/>
              <a:t>accuracy</a:t>
            </a:r>
            <a:r>
              <a:rPr lang="fr-FR" dirty="0"/>
              <a:t>, précision, rappel).</a:t>
            </a:r>
          </a:p>
          <a:p>
            <a:r>
              <a:rPr lang="fr-FR" dirty="0"/>
              <a:t>Matrice de confusion pour visualiser les erreurs de classification.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596AAF-9B12-2C43-2C99-B26ECBD17044}"/>
              </a:ext>
            </a:extLst>
          </p:cNvPr>
          <p:cNvSpPr txBox="1"/>
          <p:nvPr/>
        </p:nvSpPr>
        <p:spPr>
          <a:xfrm>
            <a:off x="1980031" y="3555239"/>
            <a:ext cx="285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Comparaison des Approches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723A7C-085F-8BA7-AF3B-EE08DD8CCC54}"/>
              </a:ext>
            </a:extLst>
          </p:cNvPr>
          <p:cNvSpPr txBox="1"/>
          <p:nvPr/>
        </p:nvSpPr>
        <p:spPr>
          <a:xfrm>
            <a:off x="895500" y="4491522"/>
            <a:ext cx="875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Comparaison des résultats du CNN avec ceux des méthodes plus simples (SIFT).</a:t>
            </a:r>
          </a:p>
          <a:p>
            <a:r>
              <a:rPr lang="fr-FR" dirty="0"/>
              <a:t>Les réseaux de neurones pré-entraînés apportent une nette amélioration des résultats.</a:t>
            </a:r>
          </a:p>
        </p:txBody>
      </p:sp>
    </p:spTree>
    <p:extLst>
      <p:ext uri="{BB962C8B-B14F-4D97-AF65-F5344CB8AC3E}">
        <p14:creationId xmlns:p14="http://schemas.microsoft.com/office/powerpoint/2010/main" val="395815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A2E25-0ED8-0C43-6EBF-893477C66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4E71584-05CD-DD88-5999-263DCD36A421}"/>
              </a:ext>
            </a:extLst>
          </p:cNvPr>
          <p:cNvSpPr txBox="1"/>
          <p:nvPr/>
        </p:nvSpPr>
        <p:spPr>
          <a:xfrm>
            <a:off x="627017" y="313508"/>
            <a:ext cx="706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API DE COLLECTE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D2026F-0898-546C-10EE-13197128E56C}"/>
              </a:ext>
            </a:extLst>
          </p:cNvPr>
          <p:cNvSpPr txBox="1"/>
          <p:nvPr/>
        </p:nvSpPr>
        <p:spPr>
          <a:xfrm>
            <a:off x="627017" y="775173"/>
            <a:ext cx="602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Mise en place et test de l’API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E12861-B08D-D76C-5F5B-FE9EF2A21369}"/>
              </a:ext>
            </a:extLst>
          </p:cNvPr>
          <p:cNvSpPr txBox="1"/>
          <p:nvPr/>
        </p:nvSpPr>
        <p:spPr>
          <a:xfrm>
            <a:off x="2255380" y="1784195"/>
            <a:ext cx="276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Utilisation de l'API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Edamam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2A05B3-8940-3BCD-5B50-C3B8CE4B4721}"/>
              </a:ext>
            </a:extLst>
          </p:cNvPr>
          <p:cNvSpPr txBox="1"/>
          <p:nvPr/>
        </p:nvSpPr>
        <p:spPr>
          <a:xfrm>
            <a:off x="1070517" y="2910468"/>
            <a:ext cx="8006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Présentation de l'API utilisée pour collecter des produits à base de champagne.</a:t>
            </a:r>
          </a:p>
          <a:p>
            <a:r>
              <a:rPr lang="fr-FR" dirty="0"/>
              <a:t>Script Python pour effectuer la requête et obtenir les 10 premiers produits.</a:t>
            </a:r>
          </a:p>
        </p:txBody>
      </p:sp>
    </p:spTree>
    <p:extLst>
      <p:ext uri="{BB962C8B-B14F-4D97-AF65-F5344CB8AC3E}">
        <p14:creationId xmlns:p14="http://schemas.microsoft.com/office/powerpoint/2010/main" val="2734933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25AE9-A79A-74A5-5CAE-89AAE7E92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8151377-84CA-5844-B22D-892BC10D84A7}"/>
              </a:ext>
            </a:extLst>
          </p:cNvPr>
          <p:cNvSpPr txBox="1"/>
          <p:nvPr/>
        </p:nvSpPr>
        <p:spPr>
          <a:xfrm>
            <a:off x="627017" y="313508"/>
            <a:ext cx="706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API DE COLLECTE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41E482-D8C1-6D67-42A9-9685188629B6}"/>
              </a:ext>
            </a:extLst>
          </p:cNvPr>
          <p:cNvSpPr txBox="1"/>
          <p:nvPr/>
        </p:nvSpPr>
        <p:spPr>
          <a:xfrm>
            <a:off x="627017" y="775173"/>
            <a:ext cx="602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Résultats de la collecte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BDF5F0-4FCB-78B6-2129-5CDAAD9BF17B}"/>
              </a:ext>
            </a:extLst>
          </p:cNvPr>
          <p:cNvSpPr txBox="1"/>
          <p:nvPr/>
        </p:nvSpPr>
        <p:spPr>
          <a:xfrm>
            <a:off x="1962615" y="3144644"/>
            <a:ext cx="21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Données Récupérées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26FF73-9F9B-FF51-1CFA-2478804BA860}"/>
              </a:ext>
            </a:extLst>
          </p:cNvPr>
          <p:cNvSpPr txBox="1"/>
          <p:nvPr/>
        </p:nvSpPr>
        <p:spPr>
          <a:xfrm>
            <a:off x="1193180" y="4304371"/>
            <a:ext cx="9061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Présentation des données collectées sous forme de tableau (</a:t>
            </a:r>
            <a:r>
              <a:rPr lang="fr-FR" dirty="0" err="1"/>
              <a:t>foodId</a:t>
            </a:r>
            <a:r>
              <a:rPr lang="fr-FR" dirty="0"/>
              <a:t>, label, </a:t>
            </a:r>
            <a:r>
              <a:rPr lang="fr-FR" dirty="0" err="1"/>
              <a:t>category</a:t>
            </a:r>
            <a:r>
              <a:rPr lang="fr-FR" dirty="0"/>
              <a:t>, etc.).</a:t>
            </a:r>
          </a:p>
          <a:p>
            <a:r>
              <a:rPr lang="fr-FR" dirty="0"/>
              <a:t>Export des résultats au format CSV pour une utilisation ultérieure.</a:t>
            </a:r>
          </a:p>
        </p:txBody>
      </p:sp>
    </p:spTree>
    <p:extLst>
      <p:ext uri="{BB962C8B-B14F-4D97-AF65-F5344CB8AC3E}">
        <p14:creationId xmlns:p14="http://schemas.microsoft.com/office/powerpoint/2010/main" val="410236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04842-6D46-E5B9-1E7C-52ED22BC3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9552F4C-A137-E0E9-47D6-0EECF7900FAF}"/>
              </a:ext>
            </a:extLst>
          </p:cNvPr>
          <p:cNvSpPr txBox="1"/>
          <p:nvPr/>
        </p:nvSpPr>
        <p:spPr>
          <a:xfrm>
            <a:off x="627017" y="313508"/>
            <a:ext cx="706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CONCLUSION ET PERSPECTIVES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36B6E8-A9E4-C56F-DDC9-D3879E9402C8}"/>
              </a:ext>
            </a:extLst>
          </p:cNvPr>
          <p:cNvSpPr txBox="1"/>
          <p:nvPr/>
        </p:nvSpPr>
        <p:spPr>
          <a:xfrm>
            <a:off x="627017" y="775173"/>
            <a:ext cx="602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Synthèse des résultats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2BAA23-3562-69B5-533D-032B4A105DEF}"/>
              </a:ext>
            </a:extLst>
          </p:cNvPr>
          <p:cNvSpPr txBox="1"/>
          <p:nvPr/>
        </p:nvSpPr>
        <p:spPr>
          <a:xfrm>
            <a:off x="4427034" y="1906858"/>
            <a:ext cx="211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Conclusion Générale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628F02-712E-B46A-4131-E34E966A0B43}"/>
              </a:ext>
            </a:extLst>
          </p:cNvPr>
          <p:cNvSpPr txBox="1"/>
          <p:nvPr/>
        </p:nvSpPr>
        <p:spPr>
          <a:xfrm>
            <a:off x="1817649" y="2977211"/>
            <a:ext cx="761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Résumé des méthodes testées et des résultats obtenus.</a:t>
            </a:r>
          </a:p>
          <a:p>
            <a:r>
              <a:rPr lang="fr-FR" dirty="0"/>
              <a:t>Confirmation de la faisabilité d'une classification automatique des articles.</a:t>
            </a:r>
          </a:p>
        </p:txBody>
      </p:sp>
    </p:spTree>
    <p:extLst>
      <p:ext uri="{BB962C8B-B14F-4D97-AF65-F5344CB8AC3E}">
        <p14:creationId xmlns:p14="http://schemas.microsoft.com/office/powerpoint/2010/main" val="303354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D9637B1-8036-C85F-0AD8-C2203F42A4E2}"/>
              </a:ext>
            </a:extLst>
          </p:cNvPr>
          <p:cNvSpPr txBox="1"/>
          <p:nvPr/>
        </p:nvSpPr>
        <p:spPr>
          <a:xfrm>
            <a:off x="627018" y="313508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663357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E2B3B-0B71-B1BD-23DA-630E441C1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5EA2F38-3734-B210-9783-89F1496AEB94}"/>
              </a:ext>
            </a:extLst>
          </p:cNvPr>
          <p:cNvSpPr txBox="1"/>
          <p:nvPr/>
        </p:nvSpPr>
        <p:spPr>
          <a:xfrm>
            <a:off x="627017" y="313508"/>
            <a:ext cx="706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Recommandation et prochaines étapes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15FA8A-780A-3B19-C8E0-BE056F5422BB}"/>
              </a:ext>
            </a:extLst>
          </p:cNvPr>
          <p:cNvSpPr txBox="1"/>
          <p:nvPr/>
        </p:nvSpPr>
        <p:spPr>
          <a:xfrm>
            <a:off x="627017" y="775173"/>
            <a:ext cx="602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Synthèse des résultats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0ADCDB-0D7D-8E28-01F7-B8E4D8010F18}"/>
              </a:ext>
            </a:extLst>
          </p:cNvPr>
          <p:cNvSpPr txBox="1"/>
          <p:nvPr/>
        </p:nvSpPr>
        <p:spPr>
          <a:xfrm>
            <a:off x="1246891" y="2325469"/>
            <a:ext cx="10383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Suggestions pour améliorer les modèles de classification.</a:t>
            </a:r>
          </a:p>
          <a:p>
            <a:r>
              <a:rPr lang="fr-FR" dirty="0"/>
              <a:t>Extension possible à d'autres catégories de produits et amélioration des résultats en intégrant de nouvelles données.</a:t>
            </a:r>
          </a:p>
        </p:txBody>
      </p:sp>
    </p:spTree>
    <p:extLst>
      <p:ext uri="{BB962C8B-B14F-4D97-AF65-F5344CB8AC3E}">
        <p14:creationId xmlns:p14="http://schemas.microsoft.com/office/powerpoint/2010/main" val="266991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C764960-63AC-BEBE-C9A9-DE4F2E1993CB}"/>
              </a:ext>
            </a:extLst>
          </p:cNvPr>
          <p:cNvSpPr txBox="1"/>
          <p:nvPr/>
        </p:nvSpPr>
        <p:spPr>
          <a:xfrm>
            <a:off x="627018" y="313508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INTRODUCTION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5B706C-5F34-2031-7E8D-D46444357F3A}"/>
              </a:ext>
            </a:extLst>
          </p:cNvPr>
          <p:cNvSpPr txBox="1"/>
          <p:nvPr/>
        </p:nvSpPr>
        <p:spPr>
          <a:xfrm>
            <a:off x="627018" y="775173"/>
            <a:ext cx="34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Contexte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9AA148-F7C5-C2A9-A84C-F96FE2C4C121}"/>
              </a:ext>
            </a:extLst>
          </p:cNvPr>
          <p:cNvSpPr txBox="1"/>
          <p:nvPr/>
        </p:nvSpPr>
        <p:spPr>
          <a:xfrm>
            <a:off x="1683834" y="1717288"/>
            <a:ext cx="331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Introduction à "Place de Marché"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5C8AFE-2316-4F9C-A98B-46976DC3DF58}"/>
              </a:ext>
            </a:extLst>
          </p:cNvPr>
          <p:cNvSpPr txBox="1"/>
          <p:nvPr/>
        </p:nvSpPr>
        <p:spPr>
          <a:xfrm>
            <a:off x="1142026" y="2551837"/>
            <a:ext cx="9907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>
                <a:solidFill>
                  <a:srgbClr val="000000"/>
                </a:solidFill>
                <a:effectLst/>
              </a:rPr>
              <a:t>Place 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de Marché souhaite automatiser l'attribution des catégories pour ses produits.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Actuellement, l'attribution manuelle des catégories est peu fiable.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Objectif : Améliorer l'expérience utilisateur avec une attribution automatique via des modèles de Machine Learning sur les descriptions textuelles et les images.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975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4636B-AC6C-43BD-BE6E-95C90D7D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7BA50EA-F8DD-8DEB-07AE-03DC50BED64C}"/>
              </a:ext>
            </a:extLst>
          </p:cNvPr>
          <p:cNvSpPr txBox="1"/>
          <p:nvPr/>
        </p:nvSpPr>
        <p:spPr>
          <a:xfrm>
            <a:off x="627018" y="313508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INTRODUCTION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8B6B0A0-21C3-2F6B-6198-38E3727A960B}"/>
              </a:ext>
            </a:extLst>
          </p:cNvPr>
          <p:cNvSpPr txBox="1"/>
          <p:nvPr/>
        </p:nvSpPr>
        <p:spPr>
          <a:xfrm>
            <a:off x="627018" y="775173"/>
            <a:ext cx="34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Objectif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3941BC-80A4-ABCE-23C9-DB769925B840}"/>
              </a:ext>
            </a:extLst>
          </p:cNvPr>
          <p:cNvSpPr txBox="1"/>
          <p:nvPr/>
        </p:nvSpPr>
        <p:spPr>
          <a:xfrm>
            <a:off x="2932771" y="2386361"/>
            <a:ext cx="269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Objectifs et Problématique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A52E77-E38C-FB65-4BB2-CA7A7DC5C47E}"/>
              </a:ext>
            </a:extLst>
          </p:cNvPr>
          <p:cNvSpPr txBox="1"/>
          <p:nvPr/>
        </p:nvSpPr>
        <p:spPr>
          <a:xfrm>
            <a:off x="627018" y="3074219"/>
            <a:ext cx="11137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Automatiser la classification des articles en catégories basées sur les descriptions textuelles et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Optimiser la mise en ligne de produits pour les vendeurs et la recherche pour les acheteurs.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Évaluer la faisabilité d'une telle automatisation via différentes approches de traitement d'images et de texte.</a:t>
            </a:r>
          </a:p>
        </p:txBody>
      </p:sp>
    </p:spTree>
    <p:extLst>
      <p:ext uri="{BB962C8B-B14F-4D97-AF65-F5344CB8AC3E}">
        <p14:creationId xmlns:p14="http://schemas.microsoft.com/office/powerpoint/2010/main" val="369993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7260C-7223-235A-4343-21A679237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2A0AEF1-D8BC-DDF5-DA2F-DD5540EB4B9B}"/>
              </a:ext>
            </a:extLst>
          </p:cNvPr>
          <p:cNvSpPr txBox="1"/>
          <p:nvPr/>
        </p:nvSpPr>
        <p:spPr>
          <a:xfrm>
            <a:off x="627018" y="313508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JEU DE DONNEES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9FB6ADF-5D84-E4CC-CC51-80E2BB525573}"/>
              </a:ext>
            </a:extLst>
          </p:cNvPr>
          <p:cNvSpPr txBox="1"/>
          <p:nvPr/>
        </p:nvSpPr>
        <p:spPr>
          <a:xfrm>
            <a:off x="627018" y="775173"/>
            <a:ext cx="34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Présentation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CA53DD-6E6B-E13C-EEAA-C234BE6B0754}"/>
              </a:ext>
            </a:extLst>
          </p:cNvPr>
          <p:cNvSpPr txBox="1"/>
          <p:nvPr/>
        </p:nvSpPr>
        <p:spPr>
          <a:xfrm>
            <a:off x="769435" y="1606170"/>
            <a:ext cx="362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Présentation des Données Textuelles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DA1A2C-C385-5013-ACD4-C37962283F54}"/>
              </a:ext>
            </a:extLst>
          </p:cNvPr>
          <p:cNvSpPr txBox="1"/>
          <p:nvPr/>
        </p:nvSpPr>
        <p:spPr>
          <a:xfrm>
            <a:off x="6943494" y="1612811"/>
            <a:ext cx="351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Présentation des Données Visuelles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4E58FD-C2B6-1A73-58ED-48CF0A4043FE}"/>
              </a:ext>
            </a:extLst>
          </p:cNvPr>
          <p:cNvSpPr txBox="1"/>
          <p:nvPr/>
        </p:nvSpPr>
        <p:spPr>
          <a:xfrm>
            <a:off x="546411" y="2437167"/>
            <a:ext cx="4650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contient des descriptions de produits en anglais.</a:t>
            </a:r>
          </a:p>
          <a:p>
            <a:r>
              <a:rPr lang="fr-FR" dirty="0"/>
              <a:t>Analyse textuelle nécessaire pour extraire les catégories des produits.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698C93-D412-66D3-DE52-623814F8D0AC}"/>
              </a:ext>
            </a:extLst>
          </p:cNvPr>
          <p:cNvSpPr txBox="1"/>
          <p:nvPr/>
        </p:nvSpPr>
        <p:spPr>
          <a:xfrm>
            <a:off x="6092284" y="2527972"/>
            <a:ext cx="6099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Images des produits disponibles, qualité et formats variables.</a:t>
            </a:r>
          </a:p>
        </p:txBody>
      </p:sp>
    </p:spTree>
    <p:extLst>
      <p:ext uri="{BB962C8B-B14F-4D97-AF65-F5344CB8AC3E}">
        <p14:creationId xmlns:p14="http://schemas.microsoft.com/office/powerpoint/2010/main" val="113638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DCBEC-0B54-413E-B8DC-242BFABE0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6101863-75DB-D56D-1A0F-1E2E6D159929}"/>
              </a:ext>
            </a:extLst>
          </p:cNvPr>
          <p:cNvSpPr txBox="1"/>
          <p:nvPr/>
        </p:nvSpPr>
        <p:spPr>
          <a:xfrm>
            <a:off x="627018" y="313508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JEU DE DONNEES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D5D5165-F3C0-9F11-3DF4-4CE5403C57D7}"/>
              </a:ext>
            </a:extLst>
          </p:cNvPr>
          <p:cNvSpPr txBox="1"/>
          <p:nvPr/>
        </p:nvSpPr>
        <p:spPr>
          <a:xfrm>
            <a:off x="627018" y="775173"/>
            <a:ext cx="34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Défis et contraintes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4BBCC1-4A8B-C027-279D-C68063CC74D8}"/>
              </a:ext>
            </a:extLst>
          </p:cNvPr>
          <p:cNvSpPr txBox="1"/>
          <p:nvPr/>
        </p:nvSpPr>
        <p:spPr>
          <a:xfrm>
            <a:off x="769435" y="1606170"/>
            <a:ext cx="362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Présentation des Données Textuelles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3AFAF-3B62-DAC8-DB3E-A371B613938C}"/>
              </a:ext>
            </a:extLst>
          </p:cNvPr>
          <p:cNvSpPr txBox="1"/>
          <p:nvPr/>
        </p:nvSpPr>
        <p:spPr>
          <a:xfrm>
            <a:off x="6943494" y="1612811"/>
            <a:ext cx="351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Présentation des Données Visuelles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B4366C-FABC-B5E5-5F25-88A691103E0A}"/>
              </a:ext>
            </a:extLst>
          </p:cNvPr>
          <p:cNvSpPr txBox="1"/>
          <p:nvPr/>
        </p:nvSpPr>
        <p:spPr>
          <a:xfrm>
            <a:off x="440473" y="2437167"/>
            <a:ext cx="5068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Défi : les descriptions sont courtes et parfois bruitées.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264C8E-383B-8BFE-1AB0-B886ADFD5D4B}"/>
              </a:ext>
            </a:extLst>
          </p:cNvPr>
          <p:cNvSpPr txBox="1"/>
          <p:nvPr/>
        </p:nvSpPr>
        <p:spPr>
          <a:xfrm>
            <a:off x="6835698" y="2505670"/>
            <a:ext cx="4787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Défi : certaines images sont de faible résolution, ce qui peut compliquer l'extraction de </a:t>
            </a:r>
            <a:r>
              <a:rPr lang="fr-FR" dirty="0" err="1"/>
              <a:t>features</a:t>
            </a:r>
            <a:r>
              <a:rPr lang="fr-FR" dirty="0"/>
              <a:t> pertinentes.</a:t>
            </a:r>
          </a:p>
        </p:txBody>
      </p:sp>
    </p:spTree>
    <p:extLst>
      <p:ext uri="{BB962C8B-B14F-4D97-AF65-F5344CB8AC3E}">
        <p14:creationId xmlns:p14="http://schemas.microsoft.com/office/powerpoint/2010/main" val="357211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37790-35B6-26BC-C655-F3A028BBB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A3DFAC4-74AA-D816-E2FE-9C25E51002DA}"/>
              </a:ext>
            </a:extLst>
          </p:cNvPr>
          <p:cNvSpPr txBox="1"/>
          <p:nvPr/>
        </p:nvSpPr>
        <p:spPr>
          <a:xfrm>
            <a:off x="627018" y="313508"/>
            <a:ext cx="583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PRETRAITEMENT DES DONNEES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F33929-C6C4-860D-D860-B22DA015AE0D}"/>
              </a:ext>
            </a:extLst>
          </p:cNvPr>
          <p:cNvSpPr txBox="1"/>
          <p:nvPr/>
        </p:nvSpPr>
        <p:spPr>
          <a:xfrm>
            <a:off x="627018" y="775173"/>
            <a:ext cx="34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Prétraitement des textes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0FDA56-1620-C476-0EF5-EA3D90F0E26C}"/>
              </a:ext>
            </a:extLst>
          </p:cNvPr>
          <p:cNvSpPr txBox="1"/>
          <p:nvPr/>
        </p:nvSpPr>
        <p:spPr>
          <a:xfrm>
            <a:off x="691376" y="1862254"/>
            <a:ext cx="348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Nettoyage et Prétraitement Textuel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FA2A55-8C72-D9D1-DB1C-54082193E3E5}"/>
              </a:ext>
            </a:extLst>
          </p:cNvPr>
          <p:cNvSpPr txBox="1"/>
          <p:nvPr/>
        </p:nvSpPr>
        <p:spPr>
          <a:xfrm>
            <a:off x="1326995" y="2865863"/>
            <a:ext cx="6972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Suppression des </a:t>
            </a:r>
            <a:r>
              <a:rPr lang="fr-FR" dirty="0" err="1"/>
              <a:t>stopwords</a:t>
            </a:r>
            <a:r>
              <a:rPr lang="fr-FR" dirty="0"/>
              <a:t>, </a:t>
            </a:r>
            <a:r>
              <a:rPr lang="fr-FR" dirty="0" err="1"/>
              <a:t>tokenization</a:t>
            </a:r>
            <a:r>
              <a:rPr lang="fr-FR" dirty="0"/>
              <a:t>, </a:t>
            </a:r>
            <a:r>
              <a:rPr lang="fr-FR" dirty="0" err="1"/>
              <a:t>lemmatization</a:t>
            </a:r>
            <a:r>
              <a:rPr lang="fr-FR" dirty="0"/>
              <a:t>, </a:t>
            </a:r>
            <a:r>
              <a:rPr lang="fr-FR" dirty="0" err="1"/>
              <a:t>stemming</a:t>
            </a:r>
            <a:r>
              <a:rPr lang="fr-FR" dirty="0"/>
              <a:t>.</a:t>
            </a:r>
          </a:p>
          <a:p>
            <a:r>
              <a:rPr lang="fr-FR" dirty="0"/>
              <a:t>Utilisation de NLTK pour ces opérations.</a:t>
            </a:r>
          </a:p>
          <a:p>
            <a:r>
              <a:rPr lang="fr-FR" dirty="0"/>
              <a:t>Exemple : "Product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great</a:t>
            </a:r>
            <a:r>
              <a:rPr lang="fr-FR" dirty="0"/>
              <a:t>!" -&gt; ["</a:t>
            </a:r>
            <a:r>
              <a:rPr lang="fr-FR" dirty="0" err="1"/>
              <a:t>product</a:t>
            </a:r>
            <a:r>
              <a:rPr lang="fr-FR" dirty="0"/>
              <a:t>", "</a:t>
            </a:r>
            <a:r>
              <a:rPr lang="fr-FR" dirty="0" err="1"/>
              <a:t>great</a:t>
            </a:r>
            <a:r>
              <a:rPr lang="fr-FR" dirty="0"/>
              <a:t>"].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59AD21-0ACB-EA0A-9C13-611AFF9CFC53}"/>
              </a:ext>
            </a:extLst>
          </p:cNvPr>
          <p:cNvSpPr txBox="1"/>
          <p:nvPr/>
        </p:nvSpPr>
        <p:spPr>
          <a:xfrm>
            <a:off x="627018" y="4054138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Techniques d'Encodage Basique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920D6E-C298-5189-DCBE-1771A3603673}"/>
              </a:ext>
            </a:extLst>
          </p:cNvPr>
          <p:cNvSpPr txBox="1"/>
          <p:nvPr/>
        </p:nvSpPr>
        <p:spPr>
          <a:xfrm>
            <a:off x="1326995" y="4818053"/>
            <a:ext cx="7166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Bag of </a:t>
            </a:r>
            <a:r>
              <a:rPr lang="fr-FR" dirty="0" err="1"/>
              <a:t>Words</a:t>
            </a:r>
            <a:r>
              <a:rPr lang="fr-FR" dirty="0"/>
              <a:t> (</a:t>
            </a:r>
            <a:r>
              <a:rPr lang="fr-FR" dirty="0" err="1"/>
              <a:t>BoW</a:t>
            </a:r>
            <a:r>
              <a:rPr lang="fr-FR" dirty="0"/>
              <a:t>), </a:t>
            </a:r>
            <a:r>
              <a:rPr lang="fr-FR" dirty="0" err="1"/>
              <a:t>TfIdf</a:t>
            </a:r>
            <a:r>
              <a:rPr lang="fr-FR" dirty="0"/>
              <a:t> avec </a:t>
            </a:r>
            <a:r>
              <a:rPr lang="fr-FR" dirty="0" err="1"/>
              <a:t>Scikit-learn</a:t>
            </a:r>
            <a:r>
              <a:rPr lang="fr-FR" dirty="0"/>
              <a:t>.</a:t>
            </a:r>
          </a:p>
          <a:p>
            <a:r>
              <a:rPr lang="fr-FR" dirty="0"/>
              <a:t>Importance de la fréquence des mots pour comprendre les catégories.</a:t>
            </a:r>
          </a:p>
        </p:txBody>
      </p:sp>
    </p:spTree>
    <p:extLst>
      <p:ext uri="{BB962C8B-B14F-4D97-AF65-F5344CB8AC3E}">
        <p14:creationId xmlns:p14="http://schemas.microsoft.com/office/powerpoint/2010/main" val="59936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74AD4-9691-24A6-66AE-BA6FA2AB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6B4442-DE77-5273-ED98-4F4B8B41C1B4}"/>
              </a:ext>
            </a:extLst>
          </p:cNvPr>
          <p:cNvSpPr txBox="1"/>
          <p:nvPr/>
        </p:nvSpPr>
        <p:spPr>
          <a:xfrm>
            <a:off x="627018" y="313508"/>
            <a:ext cx="583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PRETRAITEMENT DES DONNEES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91A03E-AA9A-E984-D912-D17CF022C5E9}"/>
              </a:ext>
            </a:extLst>
          </p:cNvPr>
          <p:cNvSpPr txBox="1"/>
          <p:nvPr/>
        </p:nvSpPr>
        <p:spPr>
          <a:xfrm>
            <a:off x="627018" y="775173"/>
            <a:ext cx="34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Prétraitement des images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DA6415-30F5-085A-29D0-B5FEDB7AD86A}"/>
              </a:ext>
            </a:extLst>
          </p:cNvPr>
          <p:cNvSpPr txBox="1"/>
          <p:nvPr/>
        </p:nvSpPr>
        <p:spPr>
          <a:xfrm>
            <a:off x="970156" y="2286000"/>
            <a:ext cx="7403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Conversion en niveaux de gris.</a:t>
            </a:r>
          </a:p>
          <a:p>
            <a:r>
              <a:rPr lang="fr-FR" dirty="0"/>
              <a:t>Filtrage du bruit et ajustement du contraste (exemple visuel avant/après).</a:t>
            </a:r>
          </a:p>
        </p:txBody>
      </p:sp>
    </p:spTree>
    <p:extLst>
      <p:ext uri="{BB962C8B-B14F-4D97-AF65-F5344CB8AC3E}">
        <p14:creationId xmlns:p14="http://schemas.microsoft.com/office/powerpoint/2010/main" val="30732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7D487-48C0-A750-D690-E25262D67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D238455-6542-61B2-D0E6-C7041F2AD1EE}"/>
              </a:ext>
            </a:extLst>
          </p:cNvPr>
          <p:cNvSpPr txBox="1"/>
          <p:nvPr/>
        </p:nvSpPr>
        <p:spPr>
          <a:xfrm>
            <a:off x="627018" y="313508"/>
            <a:ext cx="583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450EC"/>
                </a:solidFill>
                <a:latin typeface="Montserrat" pitchFamily="2" charset="77"/>
              </a:rPr>
              <a:t>EXTRACTION DES FEATURES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EED38D7-B610-CC3D-8509-FDA49CC0A742}"/>
              </a:ext>
            </a:extLst>
          </p:cNvPr>
          <p:cNvSpPr txBox="1"/>
          <p:nvPr/>
        </p:nvSpPr>
        <p:spPr>
          <a:xfrm>
            <a:off x="627018" y="775173"/>
            <a:ext cx="476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Extraction des </a:t>
            </a:r>
            <a:r>
              <a:rPr lang="fr-FR" b="1" dirty="0" err="1">
                <a:solidFill>
                  <a:srgbClr val="7450EC"/>
                </a:solidFill>
                <a:latin typeface="Montserrat" pitchFamily="2" charset="77"/>
              </a:rPr>
              <a:t>Features</a:t>
            </a:r>
            <a:r>
              <a:rPr lang="fr-FR" b="1" dirty="0">
                <a:solidFill>
                  <a:srgbClr val="7450EC"/>
                </a:solidFill>
                <a:latin typeface="Montserrat" pitchFamily="2" charset="77"/>
              </a:rPr>
              <a:t> Textuelles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E604AA-39C1-8E66-F657-CB5BD40DF0C4}"/>
              </a:ext>
            </a:extLst>
          </p:cNvPr>
          <p:cNvSpPr txBox="1"/>
          <p:nvPr/>
        </p:nvSpPr>
        <p:spPr>
          <a:xfrm>
            <a:off x="323385" y="1750742"/>
            <a:ext cx="414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Extraction Basique des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Features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Textuelles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D89DC9-9AD1-848C-624A-03A249581CB4}"/>
              </a:ext>
            </a:extLst>
          </p:cNvPr>
          <p:cNvSpPr txBox="1"/>
          <p:nvPr/>
        </p:nvSpPr>
        <p:spPr>
          <a:xfrm>
            <a:off x="8084634" y="1750742"/>
            <a:ext cx="344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Approches Avancées -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Embeddings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BAFF0B-BECD-FCCD-2CAB-4E6280F17F86}"/>
              </a:ext>
            </a:extLst>
          </p:cNvPr>
          <p:cNvSpPr txBox="1"/>
          <p:nvPr/>
        </p:nvSpPr>
        <p:spPr>
          <a:xfrm>
            <a:off x="479503" y="2726311"/>
            <a:ext cx="5616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Bag of </a:t>
            </a:r>
            <a:r>
              <a:rPr lang="fr-FR" dirty="0" err="1"/>
              <a:t>Words</a:t>
            </a:r>
            <a:r>
              <a:rPr lang="fr-FR" dirty="0"/>
              <a:t> et </a:t>
            </a:r>
            <a:r>
              <a:rPr lang="fr-FR" dirty="0" err="1"/>
              <a:t>TfIdf</a:t>
            </a:r>
            <a:r>
              <a:rPr lang="fr-FR" dirty="0"/>
              <a:t> pour créer des représentations numériques des descriptions.</a:t>
            </a:r>
          </a:p>
          <a:p>
            <a:r>
              <a:rPr lang="fr-FR" dirty="0"/>
              <a:t>Limite : ces techniques ne capturent pas la sémantique des mots.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55AAE46-8975-B88C-9F46-BBCDF225C848}"/>
              </a:ext>
            </a:extLst>
          </p:cNvPr>
          <p:cNvSpPr txBox="1"/>
          <p:nvPr/>
        </p:nvSpPr>
        <p:spPr>
          <a:xfrm>
            <a:off x="6846849" y="2726311"/>
            <a:ext cx="4973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Word2Vec pour capturer les relations sémantiques entre les mots.</a:t>
            </a:r>
          </a:p>
          <a:p>
            <a:r>
              <a:rPr lang="fr-FR" dirty="0"/>
              <a:t>Utilisation de BERT et Universal Sentence Encoder pour des représentations plus riches.</a:t>
            </a:r>
          </a:p>
        </p:txBody>
      </p:sp>
    </p:spTree>
    <p:extLst>
      <p:ext uri="{BB962C8B-B14F-4D97-AF65-F5344CB8AC3E}">
        <p14:creationId xmlns:p14="http://schemas.microsoft.com/office/powerpoint/2010/main" val="1129258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5925</TotalTime>
  <Words>753</Words>
  <Application>Microsoft Macintosh PowerPoint</Application>
  <PresentationFormat>Grand écran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-webkit-standard</vt:lpstr>
      <vt:lpstr>Aptos</vt:lpstr>
      <vt:lpstr>Aptos Display</vt:lpstr>
      <vt:lpstr>Arial</vt:lpstr>
      <vt:lpstr>Montserrat</vt:lpstr>
      <vt:lpstr>Thème Office</vt:lpstr>
      <vt:lpstr>Classifiez automatiquement des biens de consommation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16</cp:revision>
  <dcterms:created xsi:type="dcterms:W3CDTF">2024-06-25T05:41:10Z</dcterms:created>
  <dcterms:modified xsi:type="dcterms:W3CDTF">2024-09-13T15:42:50Z</dcterms:modified>
</cp:coreProperties>
</file>