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5" r:id="rId2"/>
    <p:sldId id="286" r:id="rId3"/>
    <p:sldId id="293" r:id="rId4"/>
    <p:sldId id="256" r:id="rId5"/>
    <p:sldId id="257" r:id="rId6"/>
    <p:sldId id="258" r:id="rId7"/>
    <p:sldId id="259" r:id="rId8"/>
    <p:sldId id="260" r:id="rId9"/>
    <p:sldId id="261" r:id="rId10"/>
    <p:sldId id="262" r:id="rId11"/>
    <p:sldId id="263" r:id="rId12"/>
    <p:sldId id="264" r:id="rId13"/>
    <p:sldId id="265" r:id="rId14"/>
    <p:sldId id="267" r:id="rId15"/>
    <p:sldId id="268" r:id="rId16"/>
    <p:sldId id="270" r:id="rId17"/>
    <p:sldId id="271" r:id="rId18"/>
    <p:sldId id="272" r:id="rId19"/>
    <p:sldId id="273" r:id="rId20"/>
    <p:sldId id="274" r:id="rId21"/>
    <p:sldId id="275" r:id="rId22"/>
    <p:sldId id="276" r:id="rId23"/>
    <p:sldId id="277" r:id="rId24"/>
    <p:sldId id="287" r:id="rId25"/>
    <p:sldId id="288" r:id="rId26"/>
    <p:sldId id="289" r:id="rId27"/>
    <p:sldId id="290" r:id="rId28"/>
    <p:sldId id="291" r:id="rId29"/>
    <p:sldId id="292"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0"/>
  </p:normalViewPr>
  <p:slideViewPr>
    <p:cSldViewPr snapToGrid="0">
      <p:cViewPr>
        <p:scale>
          <a:sx n="136" d="100"/>
          <a:sy n="136" d="100"/>
        </p:scale>
        <p:origin x="1400"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36435-6F07-67A1-7517-D6C5547A544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ECCF54-049F-28D4-DA4A-8DD558D014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8390DA8-80B2-60FB-0F94-CD2AAFB20EFA}"/>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5" name="Espace réservé du pied de page 4">
            <a:extLst>
              <a:ext uri="{FF2B5EF4-FFF2-40B4-BE49-F238E27FC236}">
                <a16:creationId xmlns:a16="http://schemas.microsoft.com/office/drawing/2014/main" id="{27D5A70B-9751-09DF-CF07-7F40F45DDCC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94D1C9-7F7F-5E73-12AC-60FECFDCE368}"/>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237830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301EC1-5110-F093-C7E6-32C9B03331A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271506E-5AD9-8E8F-B4AC-029609A9076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555C339-B2BD-3569-B382-2C4CD10D5DD5}"/>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5" name="Espace réservé du pied de page 4">
            <a:extLst>
              <a:ext uri="{FF2B5EF4-FFF2-40B4-BE49-F238E27FC236}">
                <a16:creationId xmlns:a16="http://schemas.microsoft.com/office/drawing/2014/main" id="{75498847-D5CA-D577-AC9D-9C2CD0D788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71A150-C8C9-6517-BE06-BF402D0A4FA8}"/>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240777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9B5AE17-97EF-A887-81A8-738C9125FD8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D7701F4-E9E8-9230-9DC7-FA2C94722EC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D0D7A9-C9C6-F73E-FA03-A8E1547DE932}"/>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5" name="Espace réservé du pied de page 4">
            <a:extLst>
              <a:ext uri="{FF2B5EF4-FFF2-40B4-BE49-F238E27FC236}">
                <a16:creationId xmlns:a16="http://schemas.microsoft.com/office/drawing/2014/main" id="{62C71A86-708C-F7E2-87B8-C847391DED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4E9B84-3DF3-91FD-483B-0D3114034724}"/>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363316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9810F-961D-887E-67DD-0DE04FBFA7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1ED427-3535-0654-DB0F-661D99CCE2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372FF2-FCE2-80A5-65F9-65966A87AC12}"/>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5" name="Espace réservé du pied de page 4">
            <a:extLst>
              <a:ext uri="{FF2B5EF4-FFF2-40B4-BE49-F238E27FC236}">
                <a16:creationId xmlns:a16="http://schemas.microsoft.com/office/drawing/2014/main" id="{30ACF6EB-5DD7-031D-DDDF-9826879751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A7DD0FE-E3C0-F576-1D29-52A53E87AA7C}"/>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3713733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63F712-7CE9-475B-E860-EC83D42CE8E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5895830-DCB4-E8B4-4EA2-FF9D941AD9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10E7773-0F67-89CA-AF51-C278A14BF824}"/>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5" name="Espace réservé du pied de page 4">
            <a:extLst>
              <a:ext uri="{FF2B5EF4-FFF2-40B4-BE49-F238E27FC236}">
                <a16:creationId xmlns:a16="http://schemas.microsoft.com/office/drawing/2014/main" id="{91D3399C-90C6-27DD-98E9-253D513ABB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0EE75E-7ACB-2E1E-D60C-6214788FC696}"/>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188126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BA698-F93B-9D03-20A5-E49552A6AE5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D31C43F-C0F8-364A-AE7B-C4F6C66204F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044E824-1A99-98A9-F91E-94A995D440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EFBF227-3D81-5E11-B2ED-0815F51DDA96}"/>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6" name="Espace réservé du pied de page 5">
            <a:extLst>
              <a:ext uri="{FF2B5EF4-FFF2-40B4-BE49-F238E27FC236}">
                <a16:creationId xmlns:a16="http://schemas.microsoft.com/office/drawing/2014/main" id="{33E4D5CD-2980-CDFE-1283-891E5C35351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E4E73E-A093-4654-997E-8B73CD88F08F}"/>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81278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333583-B8FC-D502-C3FE-54500A5A7CF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7B74932-59AF-548B-EB5B-3421D4688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493A1ED-0EB3-9668-7613-B718C81E024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21AC39A-5B50-B408-81CF-07377EE7E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2FA38FD-A7DF-09BC-978C-5E70CA01402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15EB6CC-5E4D-1D52-E6CC-EB023ACAD084}"/>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8" name="Espace réservé du pied de page 7">
            <a:extLst>
              <a:ext uri="{FF2B5EF4-FFF2-40B4-BE49-F238E27FC236}">
                <a16:creationId xmlns:a16="http://schemas.microsoft.com/office/drawing/2014/main" id="{58EAC607-5172-07C1-AF7C-CC60CCE4B9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AC90C01-8734-D428-E009-62971CD6A8F9}"/>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70942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3F15E-2715-E1DB-8BCF-784BD0C81BE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FAA300F-694C-CE1A-4DF9-814DF7C25CCD}"/>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4" name="Espace réservé du pied de page 3">
            <a:extLst>
              <a:ext uri="{FF2B5EF4-FFF2-40B4-BE49-F238E27FC236}">
                <a16:creationId xmlns:a16="http://schemas.microsoft.com/office/drawing/2014/main" id="{A27154A5-B36A-ACCA-B8CF-9ADD07155F1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FED1DBF-E1C8-6AD7-9217-D1297B9DA826}"/>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394509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C39E8FA-39C1-D743-5947-9845F1A62034}"/>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3" name="Espace réservé du pied de page 2">
            <a:extLst>
              <a:ext uri="{FF2B5EF4-FFF2-40B4-BE49-F238E27FC236}">
                <a16:creationId xmlns:a16="http://schemas.microsoft.com/office/drawing/2014/main" id="{B277BAE0-A6E7-AF08-32AA-8C1109A7EDC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BFBFF02-A343-B485-2D2C-68D1EB27C514}"/>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349123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F9F79-2B75-1E8B-3A82-A969032BC4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A9FBB9A-72C3-28B8-AE72-03F52646F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33ACACE-84A0-A820-5A9F-2FAEB0CC1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E035F3-45E6-0DD0-DFD2-AD0D9C7B6E15}"/>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6" name="Espace réservé du pied de page 5">
            <a:extLst>
              <a:ext uri="{FF2B5EF4-FFF2-40B4-BE49-F238E27FC236}">
                <a16:creationId xmlns:a16="http://schemas.microsoft.com/office/drawing/2014/main" id="{2A281AE2-5245-3390-0BFC-554FAB8E0A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A455B5-3265-4F10-6E62-CBD35ACB8B99}"/>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420189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725BF-95E7-3691-018D-AC4481307B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2AB59B-754B-F4D7-466F-B3595D73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FB22E1A-87BC-67E7-F290-4F42A3F85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F625EA4-046F-A80D-2B21-BF2E1B1715BD}"/>
              </a:ext>
            </a:extLst>
          </p:cNvPr>
          <p:cNvSpPr>
            <a:spLocks noGrp="1"/>
          </p:cNvSpPr>
          <p:nvPr>
            <p:ph type="dt" sz="half" idx="10"/>
          </p:nvPr>
        </p:nvSpPr>
        <p:spPr/>
        <p:txBody>
          <a:bodyPr/>
          <a:lstStyle/>
          <a:p>
            <a:fld id="{5D847AF7-B73D-824A-B4D5-C457A96B71A7}" type="datetimeFigureOut">
              <a:rPr lang="fr-FR" smtClean="0"/>
              <a:t>23/01/2025</a:t>
            </a:fld>
            <a:endParaRPr lang="fr-FR"/>
          </a:p>
        </p:txBody>
      </p:sp>
      <p:sp>
        <p:nvSpPr>
          <p:cNvPr id="6" name="Espace réservé du pied de page 5">
            <a:extLst>
              <a:ext uri="{FF2B5EF4-FFF2-40B4-BE49-F238E27FC236}">
                <a16:creationId xmlns:a16="http://schemas.microsoft.com/office/drawing/2014/main" id="{4BFD27B0-2707-41A7-3008-9A8544C67B8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F3C0EC-7F6D-E892-B630-01018D9BDA0C}"/>
              </a:ext>
            </a:extLst>
          </p:cNvPr>
          <p:cNvSpPr>
            <a:spLocks noGrp="1"/>
          </p:cNvSpPr>
          <p:nvPr>
            <p:ph type="sldNum" sz="quarter" idx="12"/>
          </p:nvPr>
        </p:nvSpPr>
        <p:spPr/>
        <p:txBody>
          <a:bodyPr/>
          <a:lstStyle/>
          <a:p>
            <a:fld id="{8AFDC23C-6023-B845-8C2F-9F2126488A7E}" type="slidenum">
              <a:rPr lang="fr-FR" smtClean="0"/>
              <a:t>‹N°›</a:t>
            </a:fld>
            <a:endParaRPr lang="fr-FR"/>
          </a:p>
        </p:txBody>
      </p:sp>
    </p:spTree>
    <p:extLst>
      <p:ext uri="{BB962C8B-B14F-4D97-AF65-F5344CB8AC3E}">
        <p14:creationId xmlns:p14="http://schemas.microsoft.com/office/powerpoint/2010/main" val="54911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A40E7C-8C50-514F-2AEA-6F1217D52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2A775DD-9CC6-CA3B-ED5D-A7C435B4C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665AB6-A06B-7E18-143D-FCC87CFA0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847AF7-B73D-824A-B4D5-C457A96B71A7}" type="datetimeFigureOut">
              <a:rPr lang="fr-FR" smtClean="0"/>
              <a:t>23/01/2025</a:t>
            </a:fld>
            <a:endParaRPr lang="fr-FR"/>
          </a:p>
        </p:txBody>
      </p:sp>
      <p:sp>
        <p:nvSpPr>
          <p:cNvPr id="5" name="Espace réservé du pied de page 4">
            <a:extLst>
              <a:ext uri="{FF2B5EF4-FFF2-40B4-BE49-F238E27FC236}">
                <a16:creationId xmlns:a16="http://schemas.microsoft.com/office/drawing/2014/main" id="{25C6C15F-2C96-1D49-9DFA-1AF4D34EA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71FD8E-14EF-AA56-E985-F8D8D04F1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FDC23C-6023-B845-8C2F-9F2126488A7E}" type="slidenum">
              <a:rPr lang="fr-FR" smtClean="0"/>
              <a:t>‹N°›</a:t>
            </a:fld>
            <a:endParaRPr lang="fr-FR"/>
          </a:p>
        </p:txBody>
      </p:sp>
    </p:spTree>
    <p:extLst>
      <p:ext uri="{BB962C8B-B14F-4D97-AF65-F5344CB8AC3E}">
        <p14:creationId xmlns:p14="http://schemas.microsoft.com/office/powerpoint/2010/main" val="119102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8CD5359-8AFF-35A0-4272-73D8C98F8A41}"/>
              </a:ext>
            </a:extLst>
          </p:cNvPr>
          <p:cNvSpPr txBox="1"/>
          <p:nvPr/>
        </p:nvSpPr>
        <p:spPr>
          <a:xfrm>
            <a:off x="2277745" y="1729717"/>
            <a:ext cx="7299887" cy="2758256"/>
          </a:xfrm>
          <a:prstGeom prst="rect">
            <a:avLst/>
          </a:prstGeom>
          <a:noFill/>
        </p:spPr>
        <p:txBody>
          <a:bodyPr wrap="square">
            <a:spAutoFit/>
          </a:bodyPr>
          <a:lstStyle/>
          <a:p>
            <a:pPr algn="ctr">
              <a:lnSpc>
                <a:spcPct val="150000"/>
              </a:lnSpc>
            </a:pPr>
            <a:r>
              <a:rPr lang="fr-FR" sz="4000" b="1" i="0" u="none" strike="noStrike" dirty="0">
                <a:solidFill>
                  <a:srgbClr val="7451EB"/>
                </a:solidFill>
                <a:effectLst/>
                <a:latin typeface="Montserrat" pitchFamily="2" charset="77"/>
              </a:rPr>
              <a:t>Réalisez un </a:t>
            </a:r>
            <a:r>
              <a:rPr lang="fr-FR" sz="4000" b="1" i="0" u="none" strike="noStrike" dirty="0" err="1">
                <a:solidFill>
                  <a:srgbClr val="7451EB"/>
                </a:solidFill>
                <a:effectLst/>
                <a:latin typeface="Montserrat" pitchFamily="2" charset="77"/>
              </a:rPr>
              <a:t>dashboard</a:t>
            </a:r>
            <a:r>
              <a:rPr lang="fr-FR" sz="4000" b="1" i="0" u="none" strike="noStrike" dirty="0">
                <a:solidFill>
                  <a:srgbClr val="7451EB"/>
                </a:solidFill>
                <a:effectLst/>
                <a:latin typeface="Montserrat" pitchFamily="2" charset="77"/>
              </a:rPr>
              <a:t> et assurez une veille technique</a:t>
            </a:r>
          </a:p>
        </p:txBody>
      </p:sp>
      <p:sp>
        <p:nvSpPr>
          <p:cNvPr id="5" name="ZoneTexte 4">
            <a:extLst>
              <a:ext uri="{FF2B5EF4-FFF2-40B4-BE49-F238E27FC236}">
                <a16:creationId xmlns:a16="http://schemas.microsoft.com/office/drawing/2014/main" id="{0AB05375-D638-2E92-075B-EC05C00F2A1C}"/>
              </a:ext>
            </a:extLst>
          </p:cNvPr>
          <p:cNvSpPr txBox="1"/>
          <p:nvPr/>
        </p:nvSpPr>
        <p:spPr>
          <a:xfrm>
            <a:off x="4393194" y="6370924"/>
            <a:ext cx="3405612" cy="369332"/>
          </a:xfrm>
          <a:prstGeom prst="rect">
            <a:avLst/>
          </a:prstGeom>
          <a:noFill/>
        </p:spPr>
        <p:txBody>
          <a:bodyPr wrap="none" rtlCol="0">
            <a:spAutoFit/>
          </a:bodyPr>
          <a:lstStyle/>
          <a:p>
            <a:r>
              <a:rPr lang="fr-FR" dirty="0"/>
              <a:t>Par Sébastien Morichon 01/2025</a:t>
            </a:r>
          </a:p>
        </p:txBody>
      </p:sp>
      <p:pic>
        <p:nvPicPr>
          <p:cNvPr id="6" name="Image 5">
            <a:extLst>
              <a:ext uri="{FF2B5EF4-FFF2-40B4-BE49-F238E27FC236}">
                <a16:creationId xmlns:a16="http://schemas.microsoft.com/office/drawing/2014/main" id="{0EDF8197-C0F8-6331-B29C-DC403C356DC1}"/>
              </a:ext>
            </a:extLst>
          </p:cNvPr>
          <p:cNvPicPr>
            <a:picLocks noChangeAspect="1"/>
          </p:cNvPicPr>
          <p:nvPr/>
        </p:nvPicPr>
        <p:blipFill>
          <a:blip r:embed="rId2"/>
          <a:stretch>
            <a:fillRect/>
          </a:stretch>
        </p:blipFill>
        <p:spPr>
          <a:xfrm>
            <a:off x="4223505" y="302410"/>
            <a:ext cx="3122511" cy="1238516"/>
          </a:xfrm>
          <a:prstGeom prst="rect">
            <a:avLst/>
          </a:prstGeom>
        </p:spPr>
      </p:pic>
      <p:pic>
        <p:nvPicPr>
          <p:cNvPr id="7" name="Image 6">
            <a:extLst>
              <a:ext uri="{FF2B5EF4-FFF2-40B4-BE49-F238E27FC236}">
                <a16:creationId xmlns:a16="http://schemas.microsoft.com/office/drawing/2014/main" id="{5CAD97B4-16EE-1FA7-D230-821C17EAFE9D}"/>
              </a:ext>
            </a:extLst>
          </p:cNvPr>
          <p:cNvPicPr>
            <a:picLocks noChangeAspect="1"/>
          </p:cNvPicPr>
          <p:nvPr/>
        </p:nvPicPr>
        <p:blipFill>
          <a:blip r:embed="rId3"/>
          <a:stretch>
            <a:fillRect/>
          </a:stretch>
        </p:blipFill>
        <p:spPr>
          <a:xfrm>
            <a:off x="5003861" y="5218750"/>
            <a:ext cx="1847654" cy="347578"/>
          </a:xfrm>
          <a:prstGeom prst="rect">
            <a:avLst/>
          </a:prstGeom>
        </p:spPr>
      </p:pic>
    </p:spTree>
    <p:extLst>
      <p:ext uri="{BB962C8B-B14F-4D97-AF65-F5344CB8AC3E}">
        <p14:creationId xmlns:p14="http://schemas.microsoft.com/office/powerpoint/2010/main" val="236755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2CB83-580F-D6F9-9E87-9FD86DCF064C}"/>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8BDE6B7F-7918-28B5-19BD-0262DB460F34}"/>
              </a:ext>
            </a:extLst>
          </p:cNvPr>
          <p:cNvSpPr txBox="1"/>
          <p:nvPr/>
        </p:nvSpPr>
        <p:spPr>
          <a:xfrm>
            <a:off x="1584958" y="998622"/>
            <a:ext cx="8351521" cy="1707455"/>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Le </a:t>
            </a:r>
            <a:r>
              <a:rPr lang="fr-FR" b="0" i="0" u="none" strike="noStrike" dirty="0" err="1">
                <a:solidFill>
                  <a:srgbClr val="000000"/>
                </a:solidFill>
                <a:effectLst/>
                <a:latin typeface="Montserrat" pitchFamily="2" charset="77"/>
              </a:rPr>
              <a:t>dashboard</a:t>
            </a:r>
            <a:r>
              <a:rPr lang="fr-FR" b="0" i="0" u="none" strike="noStrike" dirty="0">
                <a:solidFill>
                  <a:srgbClr val="000000"/>
                </a:solidFill>
                <a:effectLst/>
                <a:latin typeface="Montserrat" pitchFamily="2" charset="77"/>
              </a:rPr>
              <a:t> se compose d’un menu latéral permettant d’accéder aux différentes sections. Chaque onglet propose des visualisations adaptées aux besoins des chargés de relation client, leur offrant une compréhension rapide et intuitive des décisions prises.</a:t>
            </a:r>
          </a:p>
        </p:txBody>
      </p:sp>
      <p:sp>
        <p:nvSpPr>
          <p:cNvPr id="5" name="ZoneTexte 4">
            <a:extLst>
              <a:ext uri="{FF2B5EF4-FFF2-40B4-BE49-F238E27FC236}">
                <a16:creationId xmlns:a16="http://schemas.microsoft.com/office/drawing/2014/main" id="{A7CCC539-9968-956F-99BB-7515FD8DA3C6}"/>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Aperçu de l'interface utilisateur</a:t>
            </a:r>
          </a:p>
        </p:txBody>
      </p:sp>
      <p:pic>
        <p:nvPicPr>
          <p:cNvPr id="6" name="Image 5">
            <a:extLst>
              <a:ext uri="{FF2B5EF4-FFF2-40B4-BE49-F238E27FC236}">
                <a16:creationId xmlns:a16="http://schemas.microsoft.com/office/drawing/2014/main" id="{01228821-58B0-A382-B0A2-C979C8F85C8E}"/>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DF71E9B7-9A99-05A5-9CA2-A74FB6E2173E}"/>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5CFDCD21-B0DB-8827-B8CE-EFF818277142}"/>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9" name="Image 8">
            <a:extLst>
              <a:ext uri="{FF2B5EF4-FFF2-40B4-BE49-F238E27FC236}">
                <a16:creationId xmlns:a16="http://schemas.microsoft.com/office/drawing/2014/main" id="{507E809F-FC3D-C91B-BF11-6A97C4922CCB}"/>
              </a:ext>
            </a:extLst>
          </p:cNvPr>
          <p:cNvPicPr>
            <a:picLocks noChangeAspect="1"/>
          </p:cNvPicPr>
          <p:nvPr/>
        </p:nvPicPr>
        <p:blipFill>
          <a:blip r:embed="rId4"/>
          <a:stretch>
            <a:fillRect/>
          </a:stretch>
        </p:blipFill>
        <p:spPr>
          <a:xfrm>
            <a:off x="285226" y="3181479"/>
            <a:ext cx="2286820" cy="1707455"/>
          </a:xfrm>
          <a:prstGeom prst="rect">
            <a:avLst/>
          </a:prstGeom>
        </p:spPr>
      </p:pic>
      <p:pic>
        <p:nvPicPr>
          <p:cNvPr id="10" name="Image 9">
            <a:extLst>
              <a:ext uri="{FF2B5EF4-FFF2-40B4-BE49-F238E27FC236}">
                <a16:creationId xmlns:a16="http://schemas.microsoft.com/office/drawing/2014/main" id="{FEAA3C3A-FD6F-82D3-81E4-8EE7C14E5042}"/>
              </a:ext>
            </a:extLst>
          </p:cNvPr>
          <p:cNvPicPr>
            <a:picLocks noChangeAspect="1"/>
          </p:cNvPicPr>
          <p:nvPr/>
        </p:nvPicPr>
        <p:blipFill>
          <a:blip r:embed="rId5"/>
          <a:stretch>
            <a:fillRect/>
          </a:stretch>
        </p:blipFill>
        <p:spPr>
          <a:xfrm>
            <a:off x="2747220" y="3181479"/>
            <a:ext cx="2621000" cy="2295789"/>
          </a:xfrm>
          <a:prstGeom prst="rect">
            <a:avLst/>
          </a:prstGeom>
        </p:spPr>
      </p:pic>
      <p:pic>
        <p:nvPicPr>
          <p:cNvPr id="11" name="Image 10">
            <a:extLst>
              <a:ext uri="{FF2B5EF4-FFF2-40B4-BE49-F238E27FC236}">
                <a16:creationId xmlns:a16="http://schemas.microsoft.com/office/drawing/2014/main" id="{0FEA3170-F315-E453-EB29-58D14BF9F94D}"/>
              </a:ext>
            </a:extLst>
          </p:cNvPr>
          <p:cNvPicPr>
            <a:picLocks noChangeAspect="1"/>
          </p:cNvPicPr>
          <p:nvPr/>
        </p:nvPicPr>
        <p:blipFill>
          <a:blip r:embed="rId6"/>
          <a:stretch>
            <a:fillRect/>
          </a:stretch>
        </p:blipFill>
        <p:spPr>
          <a:xfrm>
            <a:off x="5543394" y="3181479"/>
            <a:ext cx="3024399" cy="2117841"/>
          </a:xfrm>
          <a:prstGeom prst="rect">
            <a:avLst/>
          </a:prstGeom>
        </p:spPr>
      </p:pic>
      <p:pic>
        <p:nvPicPr>
          <p:cNvPr id="12" name="Image 11">
            <a:extLst>
              <a:ext uri="{FF2B5EF4-FFF2-40B4-BE49-F238E27FC236}">
                <a16:creationId xmlns:a16="http://schemas.microsoft.com/office/drawing/2014/main" id="{4E1EAE7B-E03B-DA42-1FC8-464E29269E77}"/>
              </a:ext>
            </a:extLst>
          </p:cNvPr>
          <p:cNvPicPr>
            <a:picLocks noChangeAspect="1"/>
          </p:cNvPicPr>
          <p:nvPr/>
        </p:nvPicPr>
        <p:blipFill>
          <a:blip r:embed="rId7"/>
          <a:stretch>
            <a:fillRect/>
          </a:stretch>
        </p:blipFill>
        <p:spPr>
          <a:xfrm>
            <a:off x="8742967" y="3181479"/>
            <a:ext cx="2621000" cy="3122023"/>
          </a:xfrm>
          <a:prstGeom prst="rect">
            <a:avLst/>
          </a:prstGeom>
        </p:spPr>
      </p:pic>
    </p:spTree>
    <p:extLst>
      <p:ext uri="{BB962C8B-B14F-4D97-AF65-F5344CB8AC3E}">
        <p14:creationId xmlns:p14="http://schemas.microsoft.com/office/powerpoint/2010/main" val="110469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9B6DA-B355-C60E-DE80-BA67DA7DE567}"/>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3213D3BC-30DA-C747-7CDC-02C273493FB7}"/>
              </a:ext>
            </a:extLst>
          </p:cNvPr>
          <p:cNvSpPr txBox="1"/>
          <p:nvPr/>
        </p:nvSpPr>
        <p:spPr>
          <a:xfrm>
            <a:off x="583473" y="987310"/>
            <a:ext cx="10432869" cy="2122953"/>
          </a:xfrm>
          <a:prstGeom prst="rect">
            <a:avLst/>
          </a:prstGeom>
          <a:noFill/>
        </p:spPr>
        <p:txBody>
          <a:bodyPr wrap="square">
            <a:spAutoFit/>
          </a:bodyPr>
          <a:lstStyle/>
          <a:p>
            <a:pPr algn="l">
              <a:lnSpc>
                <a:spcPct val="150000"/>
              </a:lnSpc>
            </a:pPr>
            <a:r>
              <a:rPr lang="fr-FR" u="none" strike="noStrike" dirty="0">
                <a:solidFill>
                  <a:srgbClr val="000000"/>
                </a:solidFill>
                <a:effectLst/>
                <a:latin typeface="Montserrat" pitchFamily="2" charset="77"/>
              </a:rPr>
              <a:t>Les utilisateurs peuvent interagir avec plusieurs graphiques :</a:t>
            </a:r>
          </a:p>
          <a:p>
            <a:pPr marL="342900" indent="-342900" algn="l">
              <a:lnSpc>
                <a:spcPct val="150000"/>
              </a:lnSpc>
              <a:buFont typeface="+mj-lt"/>
              <a:buAutoNum type="arabicPeriod"/>
            </a:pPr>
            <a:r>
              <a:rPr lang="fr-FR" b="1" u="none" strike="noStrike" dirty="0">
                <a:solidFill>
                  <a:srgbClr val="7451EB"/>
                </a:solidFill>
                <a:effectLst/>
                <a:latin typeface="Montserrat" pitchFamily="2" charset="77"/>
              </a:rPr>
              <a:t>Histogrammes</a:t>
            </a:r>
            <a:r>
              <a:rPr lang="fr-FR" u="none" strike="noStrike" dirty="0">
                <a:solidFill>
                  <a:srgbClr val="000000"/>
                </a:solidFill>
                <a:effectLst/>
                <a:latin typeface="Montserrat" pitchFamily="2" charset="77"/>
              </a:rPr>
              <a:t> comparant un client à la base globale.</a:t>
            </a:r>
          </a:p>
          <a:p>
            <a:pPr marL="342900" indent="-342900" algn="l">
              <a:lnSpc>
                <a:spcPct val="150000"/>
              </a:lnSpc>
              <a:buFont typeface="+mj-lt"/>
              <a:buAutoNum type="arabicPeriod"/>
            </a:pPr>
            <a:r>
              <a:rPr lang="fr-FR" b="1" u="none" strike="noStrike" dirty="0">
                <a:solidFill>
                  <a:srgbClr val="7451EB"/>
                </a:solidFill>
                <a:effectLst/>
                <a:latin typeface="Montserrat" pitchFamily="2" charset="77"/>
              </a:rPr>
              <a:t>Graphiques SHAP</a:t>
            </a:r>
            <a:r>
              <a:rPr lang="fr-FR" u="none" strike="noStrike" dirty="0">
                <a:solidFill>
                  <a:srgbClr val="000000"/>
                </a:solidFill>
                <a:effectLst/>
                <a:latin typeface="Montserrat" pitchFamily="2" charset="77"/>
              </a:rPr>
              <a:t> expliquant les décisions du modèle.</a:t>
            </a:r>
          </a:p>
          <a:p>
            <a:pPr marL="342900" indent="-342900" algn="l">
              <a:lnSpc>
                <a:spcPct val="150000"/>
              </a:lnSpc>
              <a:buFont typeface="+mj-lt"/>
              <a:buAutoNum type="arabicPeriod"/>
            </a:pPr>
            <a:r>
              <a:rPr lang="fr-FR" b="1" u="none" strike="noStrike" dirty="0">
                <a:solidFill>
                  <a:srgbClr val="7451EB"/>
                </a:solidFill>
                <a:effectLst/>
                <a:latin typeface="Montserrat" pitchFamily="2" charset="77"/>
              </a:rPr>
              <a:t>Graphiques </a:t>
            </a:r>
            <a:r>
              <a:rPr lang="fr-FR" b="1" u="none" strike="noStrike" dirty="0" err="1">
                <a:solidFill>
                  <a:srgbClr val="7451EB"/>
                </a:solidFill>
                <a:effectLst/>
                <a:latin typeface="Montserrat" pitchFamily="2" charset="77"/>
              </a:rPr>
              <a:t>bi-variés</a:t>
            </a:r>
            <a:r>
              <a:rPr lang="fr-FR" b="1" u="none" strike="noStrike" dirty="0">
                <a:solidFill>
                  <a:srgbClr val="7451EB"/>
                </a:solidFill>
                <a:effectLst/>
                <a:latin typeface="Montserrat" pitchFamily="2" charset="77"/>
              </a:rPr>
              <a:t> </a:t>
            </a:r>
            <a:r>
              <a:rPr lang="fr-FR" u="none" strike="noStrike" dirty="0">
                <a:solidFill>
                  <a:srgbClr val="000000"/>
                </a:solidFill>
                <a:effectLst/>
                <a:latin typeface="Montserrat" pitchFamily="2" charset="77"/>
              </a:rPr>
              <a:t>permettant d’identifier les corrélations entre différentes variables.</a:t>
            </a:r>
          </a:p>
        </p:txBody>
      </p:sp>
      <p:sp>
        <p:nvSpPr>
          <p:cNvPr id="5" name="ZoneTexte 4">
            <a:extLst>
              <a:ext uri="{FF2B5EF4-FFF2-40B4-BE49-F238E27FC236}">
                <a16:creationId xmlns:a16="http://schemas.microsoft.com/office/drawing/2014/main" id="{986F3FE6-FEEF-4E53-78D2-A0C87875C30A}"/>
              </a:ext>
            </a:extLst>
          </p:cNvPr>
          <p:cNvSpPr txBox="1"/>
          <p:nvPr/>
        </p:nvSpPr>
        <p:spPr>
          <a:xfrm>
            <a:off x="0" y="0"/>
            <a:ext cx="8107679"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Détail des graphiques interactifs</a:t>
            </a:r>
          </a:p>
        </p:txBody>
      </p:sp>
      <p:pic>
        <p:nvPicPr>
          <p:cNvPr id="6" name="Image 5">
            <a:extLst>
              <a:ext uri="{FF2B5EF4-FFF2-40B4-BE49-F238E27FC236}">
                <a16:creationId xmlns:a16="http://schemas.microsoft.com/office/drawing/2014/main" id="{F9ACC327-BF71-D3A4-97DE-E1BCA427660B}"/>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CB57171D-C364-C9FC-E5F1-0A38C51B9A28}"/>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B104F9FA-E850-6C9B-6CE4-0080C31C5358}"/>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9" name="Image 8">
            <a:extLst>
              <a:ext uri="{FF2B5EF4-FFF2-40B4-BE49-F238E27FC236}">
                <a16:creationId xmlns:a16="http://schemas.microsoft.com/office/drawing/2014/main" id="{C86BF635-70F1-C9CB-FEE4-643555708F85}"/>
              </a:ext>
            </a:extLst>
          </p:cNvPr>
          <p:cNvPicPr>
            <a:picLocks noChangeAspect="1"/>
          </p:cNvPicPr>
          <p:nvPr/>
        </p:nvPicPr>
        <p:blipFill>
          <a:blip r:embed="rId4"/>
          <a:stretch>
            <a:fillRect/>
          </a:stretch>
        </p:blipFill>
        <p:spPr>
          <a:xfrm>
            <a:off x="7723346" y="3249331"/>
            <a:ext cx="2621000" cy="3122023"/>
          </a:xfrm>
          <a:prstGeom prst="rect">
            <a:avLst/>
          </a:prstGeom>
        </p:spPr>
      </p:pic>
      <p:pic>
        <p:nvPicPr>
          <p:cNvPr id="10" name="Image 9">
            <a:extLst>
              <a:ext uri="{FF2B5EF4-FFF2-40B4-BE49-F238E27FC236}">
                <a16:creationId xmlns:a16="http://schemas.microsoft.com/office/drawing/2014/main" id="{94A585A9-0AAF-34D0-DE4F-56A7CE5259DD}"/>
              </a:ext>
            </a:extLst>
          </p:cNvPr>
          <p:cNvPicPr>
            <a:picLocks noChangeAspect="1"/>
          </p:cNvPicPr>
          <p:nvPr/>
        </p:nvPicPr>
        <p:blipFill>
          <a:blip r:embed="rId5"/>
          <a:stretch>
            <a:fillRect/>
          </a:stretch>
        </p:blipFill>
        <p:spPr>
          <a:xfrm>
            <a:off x="3951516" y="3249331"/>
            <a:ext cx="3428852" cy="2389667"/>
          </a:xfrm>
          <a:prstGeom prst="rect">
            <a:avLst/>
          </a:prstGeom>
        </p:spPr>
      </p:pic>
      <p:pic>
        <p:nvPicPr>
          <p:cNvPr id="11" name="Image 10">
            <a:extLst>
              <a:ext uri="{FF2B5EF4-FFF2-40B4-BE49-F238E27FC236}">
                <a16:creationId xmlns:a16="http://schemas.microsoft.com/office/drawing/2014/main" id="{9532ADBA-4B02-6CC9-849D-4D71779EAC97}"/>
              </a:ext>
            </a:extLst>
          </p:cNvPr>
          <p:cNvPicPr>
            <a:picLocks noChangeAspect="1"/>
          </p:cNvPicPr>
          <p:nvPr/>
        </p:nvPicPr>
        <p:blipFill>
          <a:blip r:embed="rId6"/>
          <a:stretch>
            <a:fillRect/>
          </a:stretch>
        </p:blipFill>
        <p:spPr>
          <a:xfrm>
            <a:off x="214667" y="3249331"/>
            <a:ext cx="3475592" cy="2697970"/>
          </a:xfrm>
          <a:prstGeom prst="rect">
            <a:avLst/>
          </a:prstGeom>
        </p:spPr>
      </p:pic>
    </p:spTree>
    <p:extLst>
      <p:ext uri="{BB962C8B-B14F-4D97-AF65-F5344CB8AC3E}">
        <p14:creationId xmlns:p14="http://schemas.microsoft.com/office/powerpoint/2010/main" val="217327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0977E-99FE-9B55-C1EB-CFB57EFEA180}"/>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2AC02E05-9507-1F2F-C5EB-CC76CFF373B9}"/>
              </a:ext>
            </a:extLst>
          </p:cNvPr>
          <p:cNvSpPr txBox="1"/>
          <p:nvPr/>
        </p:nvSpPr>
        <p:spPr>
          <a:xfrm>
            <a:off x="618307" y="1073557"/>
            <a:ext cx="10067109" cy="1291957"/>
          </a:xfrm>
          <a:prstGeom prst="rect">
            <a:avLst/>
          </a:prstGeom>
          <a:noFill/>
        </p:spPr>
        <p:txBody>
          <a:bodyPr wrap="square">
            <a:spAutoFit/>
          </a:bodyPr>
          <a:lstStyle/>
          <a:p>
            <a:pPr algn="just">
              <a:lnSpc>
                <a:spcPct val="150000"/>
              </a:lnSpc>
            </a:pPr>
            <a:r>
              <a:rPr lang="fr-FR" u="none" strike="noStrike" dirty="0">
                <a:solidFill>
                  <a:srgbClr val="000000"/>
                </a:solidFill>
                <a:effectLst/>
                <a:latin typeface="Montserrat" pitchFamily="2" charset="77"/>
              </a:rPr>
              <a:t>L’outil SHAP est utilisé pour analyser l’importance des caractéristiques influençant la décision. Il permet d’identifier les facteurs les plus déterminants pour l’octroi ou le refus d’un crédit, aussi bien au niveau global que pour chaque client individuellement.</a:t>
            </a:r>
          </a:p>
        </p:txBody>
      </p:sp>
      <p:sp>
        <p:nvSpPr>
          <p:cNvPr id="5" name="ZoneTexte 4">
            <a:extLst>
              <a:ext uri="{FF2B5EF4-FFF2-40B4-BE49-F238E27FC236}">
                <a16:creationId xmlns:a16="http://schemas.microsoft.com/office/drawing/2014/main" id="{8B5FD897-7C22-4E82-FF46-0CAE5B060FC2}"/>
              </a:ext>
            </a:extLst>
          </p:cNvPr>
          <p:cNvSpPr txBox="1"/>
          <p:nvPr/>
        </p:nvSpPr>
        <p:spPr>
          <a:xfrm>
            <a:off x="0" y="0"/>
            <a:ext cx="8299269"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Explication de l'interprétabilité avec SHAP</a:t>
            </a:r>
          </a:p>
        </p:txBody>
      </p:sp>
      <p:pic>
        <p:nvPicPr>
          <p:cNvPr id="6" name="Image 5">
            <a:extLst>
              <a:ext uri="{FF2B5EF4-FFF2-40B4-BE49-F238E27FC236}">
                <a16:creationId xmlns:a16="http://schemas.microsoft.com/office/drawing/2014/main" id="{EE789F2F-D6BD-DD82-5920-A64EF10D96E9}"/>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9DE3A729-7763-47E0-78F5-519145FB82B8}"/>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5D04CE34-17E8-B533-E1BE-6CC62605985B}"/>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9" name="Image 8">
            <a:extLst>
              <a:ext uri="{FF2B5EF4-FFF2-40B4-BE49-F238E27FC236}">
                <a16:creationId xmlns:a16="http://schemas.microsoft.com/office/drawing/2014/main" id="{446C07B8-B352-7A19-1C98-122B377C37C7}"/>
              </a:ext>
            </a:extLst>
          </p:cNvPr>
          <p:cNvPicPr>
            <a:picLocks noChangeAspect="1"/>
          </p:cNvPicPr>
          <p:nvPr/>
        </p:nvPicPr>
        <p:blipFill>
          <a:blip r:embed="rId4"/>
          <a:stretch>
            <a:fillRect/>
          </a:stretch>
        </p:blipFill>
        <p:spPr>
          <a:xfrm>
            <a:off x="541255" y="2721887"/>
            <a:ext cx="4710709" cy="3541199"/>
          </a:xfrm>
          <a:prstGeom prst="rect">
            <a:avLst/>
          </a:prstGeom>
        </p:spPr>
      </p:pic>
      <p:pic>
        <p:nvPicPr>
          <p:cNvPr id="10" name="Image 9">
            <a:extLst>
              <a:ext uri="{FF2B5EF4-FFF2-40B4-BE49-F238E27FC236}">
                <a16:creationId xmlns:a16="http://schemas.microsoft.com/office/drawing/2014/main" id="{A07B8089-295A-1C31-9402-A299AC4CF804}"/>
              </a:ext>
            </a:extLst>
          </p:cNvPr>
          <p:cNvPicPr>
            <a:picLocks noChangeAspect="1"/>
          </p:cNvPicPr>
          <p:nvPr/>
        </p:nvPicPr>
        <p:blipFill>
          <a:blip r:embed="rId5"/>
          <a:stretch>
            <a:fillRect/>
          </a:stretch>
        </p:blipFill>
        <p:spPr>
          <a:xfrm>
            <a:off x="5565742" y="2721887"/>
            <a:ext cx="5802984" cy="1383177"/>
          </a:xfrm>
          <a:prstGeom prst="rect">
            <a:avLst/>
          </a:prstGeom>
        </p:spPr>
      </p:pic>
    </p:spTree>
    <p:extLst>
      <p:ext uri="{BB962C8B-B14F-4D97-AF65-F5344CB8AC3E}">
        <p14:creationId xmlns:p14="http://schemas.microsoft.com/office/powerpoint/2010/main" val="14208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424CF-B552-32D9-043C-94669F3AFCA3}"/>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A00FF17C-EFD2-A3E0-CD32-CF4B372CA414}"/>
              </a:ext>
            </a:extLst>
          </p:cNvPr>
          <p:cNvSpPr txBox="1"/>
          <p:nvPr/>
        </p:nvSpPr>
        <p:spPr>
          <a:xfrm>
            <a:off x="1144704" y="1306047"/>
            <a:ext cx="9580506" cy="2122953"/>
          </a:xfrm>
          <a:prstGeom prst="rect">
            <a:avLst/>
          </a:prstGeom>
          <a:noFill/>
        </p:spPr>
        <p:txBody>
          <a:bodyPr wrap="square">
            <a:spAutoFit/>
          </a:bodyPr>
          <a:lstStyle/>
          <a:p>
            <a:pPr algn="l">
              <a:lnSpc>
                <a:spcPct val="150000"/>
              </a:lnSpc>
            </a:pPr>
            <a:r>
              <a:rPr lang="fr-FR" b="0" i="0" u="none" strike="noStrike" dirty="0">
                <a:solidFill>
                  <a:srgbClr val="000000"/>
                </a:solidFill>
                <a:effectLst/>
                <a:latin typeface="Montserrat" pitchFamily="2" charset="77"/>
              </a:rPr>
              <a:t>L’interface respecte plusieurs critères d’accessibilité définis par le WCAG :</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Intégration de descriptions et labels détaillés pour le contenu non textuel.</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Choix de couleurs garantissant un bon contraste et une lisibilité optimale.</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Possibilité d’agrandir le texte sans altérer l’affichage.</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Structuration des pages avec des titres clairs pour faciliter la navigation.</a:t>
            </a:r>
          </a:p>
        </p:txBody>
      </p:sp>
      <p:sp>
        <p:nvSpPr>
          <p:cNvPr id="5" name="ZoneTexte 4">
            <a:extLst>
              <a:ext uri="{FF2B5EF4-FFF2-40B4-BE49-F238E27FC236}">
                <a16:creationId xmlns:a16="http://schemas.microsoft.com/office/drawing/2014/main" id="{0B70B0CB-9D16-E7D1-94E7-CF4D7FB412C7}"/>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Critères d'accessibilité WCAG</a:t>
            </a:r>
          </a:p>
        </p:txBody>
      </p:sp>
      <p:pic>
        <p:nvPicPr>
          <p:cNvPr id="6" name="Image 5">
            <a:extLst>
              <a:ext uri="{FF2B5EF4-FFF2-40B4-BE49-F238E27FC236}">
                <a16:creationId xmlns:a16="http://schemas.microsoft.com/office/drawing/2014/main" id="{019781B4-F5F7-AE04-9778-5D5A9615DE8B}"/>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1D67BE9F-7DB3-88AE-682B-BDA2A3F47525}"/>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EFD49779-19D3-D053-EFA1-C54313674BDC}"/>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10" name="Image 9">
            <a:extLst>
              <a:ext uri="{FF2B5EF4-FFF2-40B4-BE49-F238E27FC236}">
                <a16:creationId xmlns:a16="http://schemas.microsoft.com/office/drawing/2014/main" id="{F2762EFC-CB0C-614A-1E1C-83B11A8EAE80}"/>
              </a:ext>
            </a:extLst>
          </p:cNvPr>
          <p:cNvPicPr>
            <a:picLocks noChangeAspect="1"/>
          </p:cNvPicPr>
          <p:nvPr/>
        </p:nvPicPr>
        <p:blipFill>
          <a:blip r:embed="rId4"/>
          <a:stretch>
            <a:fillRect/>
          </a:stretch>
        </p:blipFill>
        <p:spPr>
          <a:xfrm>
            <a:off x="3677109" y="3799002"/>
            <a:ext cx="3390949" cy="2575678"/>
          </a:xfrm>
          <a:prstGeom prst="rect">
            <a:avLst/>
          </a:prstGeom>
        </p:spPr>
      </p:pic>
    </p:spTree>
    <p:extLst>
      <p:ext uri="{BB962C8B-B14F-4D97-AF65-F5344CB8AC3E}">
        <p14:creationId xmlns:p14="http://schemas.microsoft.com/office/powerpoint/2010/main" val="349826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BEE6D-6ACB-1F85-B728-4847EEE2A414}"/>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E4473C61-0899-A0FA-348E-B17BACF9B52E}"/>
              </a:ext>
            </a:extLst>
          </p:cNvPr>
          <p:cNvSpPr txBox="1"/>
          <p:nvPr/>
        </p:nvSpPr>
        <p:spPr>
          <a:xfrm>
            <a:off x="1275333" y="1056475"/>
            <a:ext cx="8725989" cy="2953950"/>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Le déploiement de l’application s’effectue en plusieurs étapes :</a:t>
            </a:r>
          </a:p>
          <a:p>
            <a:pPr marL="342900" indent="-342900" algn="just">
              <a:lnSpc>
                <a:spcPct val="150000"/>
              </a:lnSpc>
              <a:buFont typeface="+mj-lt"/>
              <a:buAutoNum type="arabicPeriod"/>
            </a:pPr>
            <a:r>
              <a:rPr lang="fr-FR" b="0" i="0" u="none" strike="noStrike" dirty="0">
                <a:solidFill>
                  <a:srgbClr val="000000"/>
                </a:solidFill>
                <a:effectLst/>
                <a:latin typeface="Montserrat" pitchFamily="2" charset="77"/>
              </a:rPr>
              <a:t>Création d’une image </a:t>
            </a:r>
            <a:r>
              <a:rPr lang="fr-FR" b="1" i="0" u="none" strike="noStrike" dirty="0">
                <a:solidFill>
                  <a:srgbClr val="7451EB"/>
                </a:solidFill>
                <a:effectLst/>
                <a:latin typeface="Montserrat" pitchFamily="2" charset="77"/>
              </a:rPr>
              <a:t>Docker</a:t>
            </a:r>
            <a:r>
              <a:rPr lang="fr-FR" b="0" i="0" u="none" strike="noStrike" dirty="0">
                <a:solidFill>
                  <a:srgbClr val="000000"/>
                </a:solidFill>
                <a:effectLst/>
                <a:latin typeface="Montserrat" pitchFamily="2" charset="77"/>
              </a:rPr>
              <a:t> contenant l’ensemble des dépendances du projet.</a:t>
            </a:r>
          </a:p>
          <a:p>
            <a:pPr marL="342900" indent="-342900" algn="just">
              <a:lnSpc>
                <a:spcPct val="150000"/>
              </a:lnSpc>
              <a:buFont typeface="+mj-lt"/>
              <a:buAutoNum type="arabicPeriod"/>
            </a:pPr>
            <a:r>
              <a:rPr lang="fr-FR" b="0" i="0" u="none" strike="noStrike" dirty="0">
                <a:solidFill>
                  <a:srgbClr val="000000"/>
                </a:solidFill>
                <a:effectLst/>
                <a:latin typeface="Montserrat" pitchFamily="2" charset="77"/>
              </a:rPr>
              <a:t>Hébergement sur la plateforme </a:t>
            </a:r>
            <a:r>
              <a:rPr lang="fr-FR" b="1" i="0" u="none" strike="noStrike" dirty="0">
                <a:solidFill>
                  <a:srgbClr val="7451EB"/>
                </a:solidFill>
                <a:effectLst/>
                <a:latin typeface="Montserrat" pitchFamily="2" charset="77"/>
              </a:rPr>
              <a:t>Azure</a:t>
            </a:r>
            <a:r>
              <a:rPr lang="fr-FR" b="0" i="0" u="none" strike="noStrike" dirty="0">
                <a:solidFill>
                  <a:srgbClr val="000000"/>
                </a:solidFill>
                <a:effectLst/>
                <a:latin typeface="Montserrat" pitchFamily="2" charset="77"/>
              </a:rPr>
              <a:t> pour garantir une accessibilité universelle.</a:t>
            </a:r>
          </a:p>
          <a:p>
            <a:pPr marL="342900" indent="-342900" algn="just">
              <a:lnSpc>
                <a:spcPct val="150000"/>
              </a:lnSpc>
              <a:buFont typeface="+mj-lt"/>
              <a:buAutoNum type="arabicPeriod"/>
            </a:pPr>
            <a:r>
              <a:rPr lang="fr-FR" b="0" i="0" u="none" strike="noStrike" dirty="0">
                <a:solidFill>
                  <a:srgbClr val="000000"/>
                </a:solidFill>
                <a:effectLst/>
                <a:latin typeface="Montserrat" pitchFamily="2" charset="77"/>
              </a:rPr>
              <a:t>Automatisation des mises à jour via une pipeline CI/CD assurant un déploiement fluide et efficace.</a:t>
            </a:r>
          </a:p>
        </p:txBody>
      </p:sp>
      <p:sp>
        <p:nvSpPr>
          <p:cNvPr id="5" name="ZoneTexte 4">
            <a:extLst>
              <a:ext uri="{FF2B5EF4-FFF2-40B4-BE49-F238E27FC236}">
                <a16:creationId xmlns:a16="http://schemas.microsoft.com/office/drawing/2014/main" id="{A77A0DAC-C0DA-E191-EF5F-05FEDE108AE7}"/>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Processus de déploiement</a:t>
            </a:r>
          </a:p>
        </p:txBody>
      </p:sp>
      <p:pic>
        <p:nvPicPr>
          <p:cNvPr id="6" name="Image 5">
            <a:extLst>
              <a:ext uri="{FF2B5EF4-FFF2-40B4-BE49-F238E27FC236}">
                <a16:creationId xmlns:a16="http://schemas.microsoft.com/office/drawing/2014/main" id="{C78C1D3E-AC92-B0C2-ABB4-830CB5A5C3E5}"/>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1696428B-DC1F-875B-E1E6-E7166CCF3262}"/>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AF9AAD40-9D50-45CD-A8CA-A0FF7DB5C60E}"/>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9" name="Image 8">
            <a:extLst>
              <a:ext uri="{FF2B5EF4-FFF2-40B4-BE49-F238E27FC236}">
                <a16:creationId xmlns:a16="http://schemas.microsoft.com/office/drawing/2014/main" id="{49941113-D4BA-FEDA-98D9-8C2DE05DFCCE}"/>
              </a:ext>
            </a:extLst>
          </p:cNvPr>
          <p:cNvPicPr>
            <a:picLocks noChangeAspect="1"/>
          </p:cNvPicPr>
          <p:nvPr/>
        </p:nvPicPr>
        <p:blipFill>
          <a:blip r:embed="rId4"/>
          <a:stretch>
            <a:fillRect/>
          </a:stretch>
        </p:blipFill>
        <p:spPr>
          <a:xfrm>
            <a:off x="1229210" y="4862502"/>
            <a:ext cx="2120397" cy="632605"/>
          </a:xfrm>
          <a:prstGeom prst="rect">
            <a:avLst/>
          </a:prstGeom>
        </p:spPr>
      </p:pic>
      <p:pic>
        <p:nvPicPr>
          <p:cNvPr id="10" name="Image 9">
            <a:extLst>
              <a:ext uri="{FF2B5EF4-FFF2-40B4-BE49-F238E27FC236}">
                <a16:creationId xmlns:a16="http://schemas.microsoft.com/office/drawing/2014/main" id="{BE9B42F8-5CE0-6FAF-4736-A15DB17D88B2}"/>
              </a:ext>
            </a:extLst>
          </p:cNvPr>
          <p:cNvPicPr>
            <a:picLocks noChangeAspect="1"/>
          </p:cNvPicPr>
          <p:nvPr/>
        </p:nvPicPr>
        <p:blipFill>
          <a:blip r:embed="rId5"/>
          <a:stretch>
            <a:fillRect/>
          </a:stretch>
        </p:blipFill>
        <p:spPr>
          <a:xfrm>
            <a:off x="7611130" y="4904313"/>
            <a:ext cx="1985715" cy="553164"/>
          </a:xfrm>
          <a:prstGeom prst="rect">
            <a:avLst/>
          </a:prstGeom>
        </p:spPr>
      </p:pic>
      <p:cxnSp>
        <p:nvCxnSpPr>
          <p:cNvPr id="12" name="Connecteur droit avec flèche 11">
            <a:extLst>
              <a:ext uri="{FF2B5EF4-FFF2-40B4-BE49-F238E27FC236}">
                <a16:creationId xmlns:a16="http://schemas.microsoft.com/office/drawing/2014/main" id="{0469165D-8A42-3E8C-5286-F0397ACABDDC}"/>
              </a:ext>
            </a:extLst>
          </p:cNvPr>
          <p:cNvCxnSpPr/>
          <p:nvPr/>
        </p:nvCxnSpPr>
        <p:spPr>
          <a:xfrm>
            <a:off x="3918857" y="5178804"/>
            <a:ext cx="3283131" cy="0"/>
          </a:xfrm>
          <a:prstGeom prst="straightConnector1">
            <a:avLst/>
          </a:prstGeom>
          <a:ln w="76200">
            <a:solidFill>
              <a:srgbClr val="7451EB"/>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04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E1460-98AB-2416-C26D-184125E43F7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E45E46DC-06F8-9FD2-24C0-545F76B77E7A}"/>
              </a:ext>
            </a:extLst>
          </p:cNvPr>
          <p:cNvSpPr txBox="1"/>
          <p:nvPr/>
        </p:nvSpPr>
        <p:spPr>
          <a:xfrm>
            <a:off x="0" y="0"/>
            <a:ext cx="9091749"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Capture d'écran du Dashboard sur le Cloud</a:t>
            </a:r>
          </a:p>
        </p:txBody>
      </p:sp>
      <p:pic>
        <p:nvPicPr>
          <p:cNvPr id="6" name="Image 5">
            <a:extLst>
              <a:ext uri="{FF2B5EF4-FFF2-40B4-BE49-F238E27FC236}">
                <a16:creationId xmlns:a16="http://schemas.microsoft.com/office/drawing/2014/main" id="{346B7328-C462-DF03-206F-1FCFE708DFBD}"/>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63AD9252-62FF-C4AE-59C7-2F1D51FE938D}"/>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362D70D4-C7EE-51BD-8EAD-9F2BD6EF27C4}"/>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11" name="Image 10">
            <a:extLst>
              <a:ext uri="{FF2B5EF4-FFF2-40B4-BE49-F238E27FC236}">
                <a16:creationId xmlns:a16="http://schemas.microsoft.com/office/drawing/2014/main" id="{DD4FD00E-3719-1448-2BBB-DA8A71DC92BE}"/>
              </a:ext>
            </a:extLst>
          </p:cNvPr>
          <p:cNvPicPr>
            <a:picLocks noChangeAspect="1"/>
          </p:cNvPicPr>
          <p:nvPr/>
        </p:nvPicPr>
        <p:blipFill>
          <a:blip r:embed="rId4"/>
          <a:stretch>
            <a:fillRect/>
          </a:stretch>
        </p:blipFill>
        <p:spPr>
          <a:xfrm>
            <a:off x="831495" y="712757"/>
            <a:ext cx="10082916" cy="5728434"/>
          </a:xfrm>
          <a:prstGeom prst="rect">
            <a:avLst/>
          </a:prstGeom>
        </p:spPr>
      </p:pic>
    </p:spTree>
    <p:extLst>
      <p:ext uri="{BB962C8B-B14F-4D97-AF65-F5344CB8AC3E}">
        <p14:creationId xmlns:p14="http://schemas.microsoft.com/office/powerpoint/2010/main" val="213803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5AD3-A2BC-C358-738C-B9A2EE8E5962}"/>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BBCEED3F-B65E-CBD5-078B-C4C403919E27}"/>
              </a:ext>
            </a:extLst>
          </p:cNvPr>
          <p:cNvSpPr txBox="1"/>
          <p:nvPr/>
        </p:nvSpPr>
        <p:spPr>
          <a:xfrm>
            <a:off x="1491006" y="2119662"/>
            <a:ext cx="9209988" cy="2122953"/>
          </a:xfrm>
          <a:prstGeom prst="rect">
            <a:avLst/>
          </a:prstGeom>
          <a:noFill/>
        </p:spPr>
        <p:txBody>
          <a:bodyPr wrap="square">
            <a:spAutoFit/>
          </a:bodyPr>
          <a:lstStyle/>
          <a:p>
            <a:pPr algn="l">
              <a:lnSpc>
                <a:spcPct val="150000"/>
              </a:lnSpc>
            </a:pPr>
            <a:r>
              <a:rPr lang="fr-FR" b="0" i="0" u="none" strike="noStrike" dirty="0">
                <a:solidFill>
                  <a:srgbClr val="000000"/>
                </a:solidFill>
                <a:effectLst/>
                <a:latin typeface="Montserrat" pitchFamily="2" charset="77"/>
              </a:rPr>
              <a:t>Ce projet apporte plusieurs bénéfices :</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Une </a:t>
            </a:r>
            <a:r>
              <a:rPr lang="fr-FR" b="0" i="0" u="none" strike="noStrike" dirty="0">
                <a:solidFill>
                  <a:srgbClr val="7451EB"/>
                </a:solidFill>
                <a:effectLst/>
                <a:latin typeface="Montserrat" pitchFamily="2" charset="77"/>
              </a:rPr>
              <a:t>meilleure transparence </a:t>
            </a:r>
            <a:r>
              <a:rPr lang="fr-FR" b="0" i="0" u="none" strike="noStrike" dirty="0">
                <a:solidFill>
                  <a:srgbClr val="000000"/>
                </a:solidFill>
                <a:effectLst/>
                <a:latin typeface="Montserrat" pitchFamily="2" charset="77"/>
              </a:rPr>
              <a:t>des décisions de crédit.</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Une interface </a:t>
            </a:r>
            <a:r>
              <a:rPr lang="fr-FR" b="0" i="0" u="none" strike="noStrike" dirty="0">
                <a:solidFill>
                  <a:srgbClr val="7451EB"/>
                </a:solidFill>
                <a:effectLst/>
                <a:latin typeface="Montserrat" pitchFamily="2" charset="77"/>
              </a:rPr>
              <a:t>intuitive et accessible </a:t>
            </a:r>
            <a:r>
              <a:rPr lang="fr-FR" b="0" i="0" u="none" strike="noStrike" dirty="0">
                <a:solidFill>
                  <a:srgbClr val="000000"/>
                </a:solidFill>
                <a:effectLst/>
                <a:latin typeface="Montserrat" pitchFamily="2" charset="77"/>
              </a:rPr>
              <a:t>aux non-experts en data science.</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Une application </a:t>
            </a:r>
            <a:r>
              <a:rPr lang="fr-FR" b="0" i="0" u="none" strike="noStrike" dirty="0">
                <a:solidFill>
                  <a:srgbClr val="7451EB"/>
                </a:solidFill>
                <a:effectLst/>
                <a:latin typeface="Montserrat" pitchFamily="2" charset="77"/>
              </a:rPr>
              <a:t>conforme aux normes d’accessibilité et d’inclusivité</a:t>
            </a:r>
            <a:r>
              <a:rPr lang="fr-FR" b="0" i="0" u="none" strike="noStrike" dirty="0">
                <a:solidFill>
                  <a:srgbClr val="000000"/>
                </a:solidFill>
                <a:effectLst/>
                <a:latin typeface="Montserrat" pitchFamily="2" charset="77"/>
              </a:rPr>
              <a:t>.</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Un déploiement cloud assurant un accès </a:t>
            </a:r>
            <a:r>
              <a:rPr lang="fr-FR" b="0" i="0" u="none" strike="noStrike" dirty="0">
                <a:solidFill>
                  <a:srgbClr val="7451EB"/>
                </a:solidFill>
                <a:effectLst/>
                <a:latin typeface="Montserrat" pitchFamily="2" charset="77"/>
              </a:rPr>
              <a:t>sécurisé et performant</a:t>
            </a:r>
            <a:r>
              <a:rPr lang="fr-FR" b="0" i="0" u="none" strike="noStrike" dirty="0">
                <a:solidFill>
                  <a:srgbClr val="000000"/>
                </a:solidFill>
                <a:effectLst/>
                <a:latin typeface="Montserrat" pitchFamily="2" charset="77"/>
              </a:rPr>
              <a:t>.</a:t>
            </a:r>
          </a:p>
        </p:txBody>
      </p:sp>
      <p:sp>
        <p:nvSpPr>
          <p:cNvPr id="5" name="ZoneTexte 4">
            <a:extLst>
              <a:ext uri="{FF2B5EF4-FFF2-40B4-BE49-F238E27FC236}">
                <a16:creationId xmlns:a16="http://schemas.microsoft.com/office/drawing/2014/main" id="{D3A3AD3F-F16D-F6E1-363F-EFA049F24011}"/>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Points forts du projet</a:t>
            </a:r>
          </a:p>
        </p:txBody>
      </p:sp>
      <p:pic>
        <p:nvPicPr>
          <p:cNvPr id="6" name="Image 5">
            <a:extLst>
              <a:ext uri="{FF2B5EF4-FFF2-40B4-BE49-F238E27FC236}">
                <a16:creationId xmlns:a16="http://schemas.microsoft.com/office/drawing/2014/main" id="{16209BFE-86BC-1CAD-682E-7B4C9D5CFA0E}"/>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D597547A-961D-23B3-59AD-EFA81843F709}"/>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D8D0A175-0251-27E4-D392-E1527E11C338}"/>
              </a:ext>
            </a:extLst>
          </p:cNvPr>
          <p:cNvPicPr>
            <a:picLocks noChangeAspect="1"/>
          </p:cNvPicPr>
          <p:nvPr/>
        </p:nvPicPr>
        <p:blipFill>
          <a:blip r:embed="rId3"/>
          <a:stretch>
            <a:fillRect/>
          </a:stretch>
        </p:blipFill>
        <p:spPr>
          <a:xfrm>
            <a:off x="10914411" y="87085"/>
            <a:ext cx="1277589" cy="556441"/>
          </a:xfrm>
          <a:prstGeom prst="rect">
            <a:avLst/>
          </a:prstGeom>
        </p:spPr>
      </p:pic>
    </p:spTree>
    <p:extLst>
      <p:ext uri="{BB962C8B-B14F-4D97-AF65-F5344CB8AC3E}">
        <p14:creationId xmlns:p14="http://schemas.microsoft.com/office/powerpoint/2010/main" val="301156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DD7AA-2856-B544-3041-FFEBE4BAE6F8}"/>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C5E7906C-CAE1-94BA-9A26-15C1C2D54DDC}"/>
              </a:ext>
            </a:extLst>
          </p:cNvPr>
          <p:cNvSpPr txBox="1"/>
          <p:nvPr/>
        </p:nvSpPr>
        <p:spPr>
          <a:xfrm>
            <a:off x="1278903" y="2154466"/>
            <a:ext cx="9634194" cy="2122953"/>
          </a:xfrm>
          <a:prstGeom prst="rect">
            <a:avLst/>
          </a:prstGeom>
          <a:noFill/>
        </p:spPr>
        <p:txBody>
          <a:bodyPr wrap="square">
            <a:spAutoFit/>
          </a:bodyPr>
          <a:lstStyle/>
          <a:p>
            <a:pPr algn="l">
              <a:lnSpc>
                <a:spcPct val="150000"/>
              </a:lnSpc>
            </a:pPr>
            <a:r>
              <a:rPr lang="fr-FR" b="0" i="0" u="none" strike="noStrike" dirty="0">
                <a:solidFill>
                  <a:srgbClr val="000000"/>
                </a:solidFill>
                <a:effectLst/>
                <a:latin typeface="Montserrat" pitchFamily="2" charset="77"/>
              </a:rPr>
              <a:t>Des axes d’amélioration ont été identifiés :</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Optimisation continue du modèle de prédiction pour améliorer la précision.</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Ajout de fonctionnalités complémentaires pour renforcer l’interprétabilité.</a:t>
            </a:r>
          </a:p>
          <a:p>
            <a:pPr marL="342900" indent="-342900" algn="l">
              <a:lnSpc>
                <a:spcPct val="150000"/>
              </a:lnSpc>
              <a:buFont typeface="+mj-lt"/>
              <a:buAutoNum type="arabicPeriod"/>
            </a:pPr>
            <a:r>
              <a:rPr lang="fr-FR" b="0" i="0" u="none" strike="noStrike" dirty="0">
                <a:solidFill>
                  <a:srgbClr val="000000"/>
                </a:solidFill>
                <a:effectLst/>
                <a:latin typeface="Montserrat" pitchFamily="2" charset="77"/>
              </a:rPr>
              <a:t>Intégration de nouvelles sources de données pour affiner les analyses et adapter les décisions de crédit.</a:t>
            </a:r>
          </a:p>
        </p:txBody>
      </p:sp>
      <p:sp>
        <p:nvSpPr>
          <p:cNvPr id="5" name="ZoneTexte 4">
            <a:extLst>
              <a:ext uri="{FF2B5EF4-FFF2-40B4-BE49-F238E27FC236}">
                <a16:creationId xmlns:a16="http://schemas.microsoft.com/office/drawing/2014/main" id="{086DDBB1-5E7C-5EE7-D6C9-B1C0D85F6832}"/>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Points d'Amélioration</a:t>
            </a:r>
          </a:p>
        </p:txBody>
      </p:sp>
      <p:pic>
        <p:nvPicPr>
          <p:cNvPr id="6" name="Image 5">
            <a:extLst>
              <a:ext uri="{FF2B5EF4-FFF2-40B4-BE49-F238E27FC236}">
                <a16:creationId xmlns:a16="http://schemas.microsoft.com/office/drawing/2014/main" id="{FA4DEF51-04B5-00C3-0B08-A7C332C8B8FF}"/>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66BE3A69-1398-889D-F6A4-809A9DDE8B80}"/>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C4A29003-EBC6-2735-D44F-BBD5F05E1461}"/>
              </a:ext>
            </a:extLst>
          </p:cNvPr>
          <p:cNvPicPr>
            <a:picLocks noChangeAspect="1"/>
          </p:cNvPicPr>
          <p:nvPr/>
        </p:nvPicPr>
        <p:blipFill>
          <a:blip r:embed="rId3"/>
          <a:stretch>
            <a:fillRect/>
          </a:stretch>
        </p:blipFill>
        <p:spPr>
          <a:xfrm>
            <a:off x="10914411" y="87085"/>
            <a:ext cx="1277589" cy="556441"/>
          </a:xfrm>
          <a:prstGeom prst="rect">
            <a:avLst/>
          </a:prstGeom>
        </p:spPr>
      </p:pic>
    </p:spTree>
    <p:extLst>
      <p:ext uri="{BB962C8B-B14F-4D97-AF65-F5344CB8AC3E}">
        <p14:creationId xmlns:p14="http://schemas.microsoft.com/office/powerpoint/2010/main" val="282557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7D503-E753-4C1D-29B3-970189A9A9BA}"/>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BB134801-00DA-8356-6A39-E39DCCD9F3CC}"/>
              </a:ext>
            </a:extLst>
          </p:cNvPr>
          <p:cNvSpPr txBox="1"/>
          <p:nvPr/>
        </p:nvSpPr>
        <p:spPr>
          <a:xfrm>
            <a:off x="1432873" y="2092101"/>
            <a:ext cx="9161025" cy="1707455"/>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L’implémentation de ce </a:t>
            </a:r>
            <a:r>
              <a:rPr lang="fr-FR" b="0" i="0" u="none" strike="noStrike" dirty="0" err="1">
                <a:solidFill>
                  <a:srgbClr val="000000"/>
                </a:solidFill>
                <a:effectLst/>
                <a:latin typeface="Montserrat" pitchFamily="2" charset="77"/>
              </a:rPr>
              <a:t>dashboard</a:t>
            </a:r>
            <a:r>
              <a:rPr lang="fr-FR" b="0" i="0" u="none" strike="noStrike" dirty="0">
                <a:solidFill>
                  <a:srgbClr val="000000"/>
                </a:solidFill>
                <a:effectLst/>
                <a:latin typeface="Montserrat" pitchFamily="2" charset="77"/>
              </a:rPr>
              <a:t> améliore l’expérience client et facilite la prise de décision des chargés de relation client. Ce projet représente une avancée significative vers plus de transparence et d’efficacité dans l’évaluation du risque de crédit.</a:t>
            </a:r>
          </a:p>
        </p:txBody>
      </p:sp>
      <p:sp>
        <p:nvSpPr>
          <p:cNvPr id="5" name="ZoneTexte 4">
            <a:extLst>
              <a:ext uri="{FF2B5EF4-FFF2-40B4-BE49-F238E27FC236}">
                <a16:creationId xmlns:a16="http://schemas.microsoft.com/office/drawing/2014/main" id="{5A1BB67A-5716-A24B-8A41-7991A42F085C}"/>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Conclusion</a:t>
            </a:r>
          </a:p>
        </p:txBody>
      </p:sp>
      <p:pic>
        <p:nvPicPr>
          <p:cNvPr id="6" name="Image 5">
            <a:extLst>
              <a:ext uri="{FF2B5EF4-FFF2-40B4-BE49-F238E27FC236}">
                <a16:creationId xmlns:a16="http://schemas.microsoft.com/office/drawing/2014/main" id="{EDBEADBF-29B3-447F-7419-CBD927E79371}"/>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09004B85-E1B7-AD9F-0A5C-71239E777C1C}"/>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F9B08016-5DA0-A830-D037-AE1519E439B4}"/>
              </a:ext>
            </a:extLst>
          </p:cNvPr>
          <p:cNvPicPr>
            <a:picLocks noChangeAspect="1"/>
          </p:cNvPicPr>
          <p:nvPr/>
        </p:nvPicPr>
        <p:blipFill>
          <a:blip r:embed="rId3"/>
          <a:stretch>
            <a:fillRect/>
          </a:stretch>
        </p:blipFill>
        <p:spPr>
          <a:xfrm>
            <a:off x="10914411" y="87085"/>
            <a:ext cx="1277589" cy="556441"/>
          </a:xfrm>
          <a:prstGeom prst="rect">
            <a:avLst/>
          </a:prstGeom>
        </p:spPr>
      </p:pic>
    </p:spTree>
    <p:extLst>
      <p:ext uri="{BB962C8B-B14F-4D97-AF65-F5344CB8AC3E}">
        <p14:creationId xmlns:p14="http://schemas.microsoft.com/office/powerpoint/2010/main" val="428787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B288E-4614-1FDA-978B-87AD93904F13}"/>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7E3AFA14-5129-A135-5456-C48D8E5AD094}"/>
              </a:ext>
            </a:extLst>
          </p:cNvPr>
          <p:cNvSpPr txBox="1"/>
          <p:nvPr/>
        </p:nvSpPr>
        <p:spPr>
          <a:xfrm>
            <a:off x="4866207" y="1093599"/>
            <a:ext cx="1879041" cy="523220"/>
          </a:xfrm>
          <a:prstGeom prst="rect">
            <a:avLst/>
          </a:prstGeom>
          <a:noFill/>
        </p:spPr>
        <p:txBody>
          <a:bodyPr wrap="none" rtlCol="0">
            <a:spAutoFit/>
          </a:bodyPr>
          <a:lstStyle/>
          <a:p>
            <a:r>
              <a:rPr lang="fr-FR" sz="2800" b="1" dirty="0">
                <a:solidFill>
                  <a:srgbClr val="7451EB"/>
                </a:solidFill>
                <a:latin typeface="Montserrat" pitchFamily="2" charset="77"/>
              </a:rPr>
              <a:t>PARTIE 2</a:t>
            </a:r>
          </a:p>
        </p:txBody>
      </p:sp>
      <p:pic>
        <p:nvPicPr>
          <p:cNvPr id="3" name="Image 2">
            <a:extLst>
              <a:ext uri="{FF2B5EF4-FFF2-40B4-BE49-F238E27FC236}">
                <a16:creationId xmlns:a16="http://schemas.microsoft.com/office/drawing/2014/main" id="{69B8AAC1-2F10-68CE-5240-96DCFB6C17C8}"/>
              </a:ext>
            </a:extLst>
          </p:cNvPr>
          <p:cNvPicPr>
            <a:picLocks noChangeAspect="1"/>
          </p:cNvPicPr>
          <p:nvPr/>
        </p:nvPicPr>
        <p:blipFill>
          <a:blip r:embed="rId2"/>
          <a:stretch>
            <a:fillRect/>
          </a:stretch>
        </p:blipFill>
        <p:spPr>
          <a:xfrm>
            <a:off x="2861141" y="3667724"/>
            <a:ext cx="5889172" cy="2335886"/>
          </a:xfrm>
          <a:prstGeom prst="rect">
            <a:avLst/>
          </a:prstGeom>
        </p:spPr>
      </p:pic>
      <p:sp>
        <p:nvSpPr>
          <p:cNvPr id="5" name="ZoneTexte 4">
            <a:extLst>
              <a:ext uri="{FF2B5EF4-FFF2-40B4-BE49-F238E27FC236}">
                <a16:creationId xmlns:a16="http://schemas.microsoft.com/office/drawing/2014/main" id="{042515DF-81F5-6B56-43BF-1F69FFB25E99}"/>
              </a:ext>
            </a:extLst>
          </p:cNvPr>
          <p:cNvSpPr txBox="1"/>
          <p:nvPr/>
        </p:nvSpPr>
        <p:spPr>
          <a:xfrm>
            <a:off x="2758513" y="2502714"/>
            <a:ext cx="6094428" cy="438582"/>
          </a:xfrm>
          <a:prstGeom prst="rect">
            <a:avLst/>
          </a:prstGeom>
          <a:noFill/>
        </p:spPr>
        <p:txBody>
          <a:bodyPr wrap="square">
            <a:spAutoFit/>
          </a:bodyPr>
          <a:lstStyle/>
          <a:p>
            <a:pPr algn="ctr">
              <a:lnSpc>
                <a:spcPts val="2700"/>
              </a:lnSpc>
            </a:pPr>
            <a:r>
              <a:rPr lang="fr-FR" sz="2400" b="1" i="0" u="none" strike="noStrike" dirty="0">
                <a:solidFill>
                  <a:srgbClr val="7451EB"/>
                </a:solidFill>
                <a:effectLst/>
                <a:latin typeface="Montserrat" pitchFamily="2" charset="77"/>
              </a:rPr>
              <a:t>Réalisez une veille technique</a:t>
            </a:r>
          </a:p>
        </p:txBody>
      </p:sp>
      <p:pic>
        <p:nvPicPr>
          <p:cNvPr id="6" name="Image 5">
            <a:extLst>
              <a:ext uri="{FF2B5EF4-FFF2-40B4-BE49-F238E27FC236}">
                <a16:creationId xmlns:a16="http://schemas.microsoft.com/office/drawing/2014/main" id="{D964FED4-3255-6920-C557-D4DC5245F4A4}"/>
              </a:ext>
            </a:extLst>
          </p:cNvPr>
          <p:cNvPicPr>
            <a:picLocks noChangeAspect="1"/>
          </p:cNvPicPr>
          <p:nvPr/>
        </p:nvPicPr>
        <p:blipFill>
          <a:blip r:embed="rId3"/>
          <a:stretch>
            <a:fillRect/>
          </a:stretch>
        </p:blipFill>
        <p:spPr>
          <a:xfrm>
            <a:off x="10344346" y="6510422"/>
            <a:ext cx="1847654" cy="347578"/>
          </a:xfrm>
          <a:prstGeom prst="rect">
            <a:avLst/>
          </a:prstGeom>
        </p:spPr>
      </p:pic>
    </p:spTree>
    <p:extLst>
      <p:ext uri="{BB962C8B-B14F-4D97-AF65-F5344CB8AC3E}">
        <p14:creationId xmlns:p14="http://schemas.microsoft.com/office/powerpoint/2010/main" val="14138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8D391-1B15-513D-F18F-D6371776A2C8}"/>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DC01AEB8-3741-9862-68FD-A49EA0F7B4F8}"/>
              </a:ext>
            </a:extLst>
          </p:cNvPr>
          <p:cNvSpPr txBox="1"/>
          <p:nvPr/>
        </p:nvSpPr>
        <p:spPr>
          <a:xfrm>
            <a:off x="0" y="0"/>
            <a:ext cx="2300630"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SOMMAIRE</a:t>
            </a:r>
          </a:p>
        </p:txBody>
      </p:sp>
      <p:sp>
        <p:nvSpPr>
          <p:cNvPr id="3" name="ZoneTexte 2">
            <a:extLst>
              <a:ext uri="{FF2B5EF4-FFF2-40B4-BE49-F238E27FC236}">
                <a16:creationId xmlns:a16="http://schemas.microsoft.com/office/drawing/2014/main" id="{ADA2A537-CDBD-B88F-A48A-02FB0E553E5C}"/>
              </a:ext>
            </a:extLst>
          </p:cNvPr>
          <p:cNvSpPr txBox="1"/>
          <p:nvPr/>
        </p:nvSpPr>
        <p:spPr>
          <a:xfrm>
            <a:off x="1648076" y="901363"/>
            <a:ext cx="2300630"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PARTIE 1</a:t>
            </a:r>
          </a:p>
        </p:txBody>
      </p:sp>
      <p:sp>
        <p:nvSpPr>
          <p:cNvPr id="4" name="ZoneTexte 3">
            <a:extLst>
              <a:ext uri="{FF2B5EF4-FFF2-40B4-BE49-F238E27FC236}">
                <a16:creationId xmlns:a16="http://schemas.microsoft.com/office/drawing/2014/main" id="{EF5E7403-2342-497C-D922-2A8F23D4DBDF}"/>
              </a:ext>
            </a:extLst>
          </p:cNvPr>
          <p:cNvSpPr txBox="1"/>
          <p:nvPr/>
        </p:nvSpPr>
        <p:spPr>
          <a:xfrm>
            <a:off x="8265782" y="901363"/>
            <a:ext cx="2300630"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PARTIE 2</a:t>
            </a:r>
          </a:p>
        </p:txBody>
      </p:sp>
      <p:cxnSp>
        <p:nvCxnSpPr>
          <p:cNvPr id="5" name="Connecteur droit 4">
            <a:extLst>
              <a:ext uri="{FF2B5EF4-FFF2-40B4-BE49-F238E27FC236}">
                <a16:creationId xmlns:a16="http://schemas.microsoft.com/office/drawing/2014/main" id="{22E58765-51C8-6984-13B1-9880B33DFAD6}"/>
              </a:ext>
            </a:extLst>
          </p:cNvPr>
          <p:cNvCxnSpPr>
            <a:cxnSpLocks/>
          </p:cNvCxnSpPr>
          <p:nvPr/>
        </p:nvCxnSpPr>
        <p:spPr>
          <a:xfrm flipV="1">
            <a:off x="6111712" y="1162973"/>
            <a:ext cx="0" cy="5388656"/>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pic>
        <p:nvPicPr>
          <p:cNvPr id="7" name="Image 6">
            <a:extLst>
              <a:ext uri="{FF2B5EF4-FFF2-40B4-BE49-F238E27FC236}">
                <a16:creationId xmlns:a16="http://schemas.microsoft.com/office/drawing/2014/main" id="{C1DBB632-B224-9229-84BB-7413C9F525B6}"/>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8" name="ZoneTexte 7">
            <a:extLst>
              <a:ext uri="{FF2B5EF4-FFF2-40B4-BE49-F238E27FC236}">
                <a16:creationId xmlns:a16="http://schemas.microsoft.com/office/drawing/2014/main" id="{F15548E7-4A7F-2EE3-BA89-74FCDA6C30C2}"/>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9" name="Image 8">
            <a:extLst>
              <a:ext uri="{FF2B5EF4-FFF2-40B4-BE49-F238E27FC236}">
                <a16:creationId xmlns:a16="http://schemas.microsoft.com/office/drawing/2014/main" id="{38D14A0B-4093-D223-B87A-C6C565667BE6}"/>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1A8E7941-A422-39AD-35FA-5E429BE300CE}"/>
              </a:ext>
            </a:extLst>
          </p:cNvPr>
          <p:cNvSpPr txBox="1"/>
          <p:nvPr/>
        </p:nvSpPr>
        <p:spPr>
          <a:xfrm>
            <a:off x="463437" y="1740546"/>
            <a:ext cx="4446235" cy="4216091"/>
          </a:xfrm>
          <a:prstGeom prst="rect">
            <a:avLst/>
          </a:prstGeom>
          <a:noFill/>
        </p:spPr>
        <p:txBody>
          <a:bodyPr wrap="square">
            <a:spAutoFit/>
          </a:bodyPr>
          <a:lstStyle/>
          <a:p>
            <a:pPr marL="171450" indent="-171450">
              <a:lnSpc>
                <a:spcPct val="150000"/>
              </a:lnSpc>
              <a:buFont typeface="Wingdings" pitchFamily="2" charset="2"/>
              <a:buChar char="Ø"/>
            </a:pPr>
            <a:r>
              <a:rPr lang="fr-FR" sz="1200" b="1" dirty="0">
                <a:solidFill>
                  <a:srgbClr val="7451EB"/>
                </a:solidFill>
                <a:latin typeface="Montserrat" pitchFamily="2" charset="77"/>
              </a:rPr>
              <a:t>Introduction</a:t>
            </a:r>
          </a:p>
          <a:p>
            <a:pPr marL="171450" indent="-171450">
              <a:lnSpc>
                <a:spcPct val="150000"/>
              </a:lnSpc>
              <a:buFont typeface="Wingdings" pitchFamily="2" charset="2"/>
              <a:buChar char="Ø"/>
            </a:pPr>
            <a:r>
              <a:rPr lang="fr-FR" sz="1200" b="1" dirty="0">
                <a:solidFill>
                  <a:srgbClr val="7451EB"/>
                </a:solidFill>
                <a:latin typeface="Montserrat" pitchFamily="2" charset="77"/>
              </a:rPr>
              <a:t>Présentation de l'entreprise "Prêt à Dépenser »</a:t>
            </a:r>
          </a:p>
          <a:p>
            <a:pPr marL="171450" indent="-171450">
              <a:lnSpc>
                <a:spcPct val="150000"/>
              </a:lnSpc>
              <a:buFont typeface="Wingdings" pitchFamily="2" charset="2"/>
              <a:buChar char="Ø"/>
            </a:pPr>
            <a:r>
              <a:rPr lang="fr-FR" sz="1200" b="1" dirty="0">
                <a:solidFill>
                  <a:srgbClr val="7451EB"/>
                </a:solidFill>
                <a:latin typeface="Montserrat" pitchFamily="2" charset="77"/>
              </a:rPr>
              <a:t>Objectifs du Dashboard</a:t>
            </a:r>
          </a:p>
          <a:p>
            <a:pPr marL="171450" indent="-171450">
              <a:lnSpc>
                <a:spcPct val="150000"/>
              </a:lnSpc>
              <a:buFont typeface="Wingdings" pitchFamily="2" charset="2"/>
              <a:buChar char="Ø"/>
            </a:pPr>
            <a:r>
              <a:rPr lang="fr-FR" sz="1200" b="1" dirty="0">
                <a:solidFill>
                  <a:srgbClr val="7451EB"/>
                </a:solidFill>
                <a:latin typeface="Montserrat" pitchFamily="2" charset="77"/>
              </a:rPr>
              <a:t>Technologies utilisées</a:t>
            </a:r>
          </a:p>
          <a:p>
            <a:pPr marL="171450" indent="-171450">
              <a:lnSpc>
                <a:spcPct val="150000"/>
              </a:lnSpc>
              <a:buFont typeface="Wingdings" pitchFamily="2" charset="2"/>
              <a:buChar char="Ø"/>
            </a:pPr>
            <a:r>
              <a:rPr lang="fr-FR" sz="1200" b="1" dirty="0">
                <a:solidFill>
                  <a:srgbClr val="7451EB"/>
                </a:solidFill>
                <a:latin typeface="Montserrat" pitchFamily="2" charset="77"/>
              </a:rPr>
              <a:t>Architecture de l'application</a:t>
            </a:r>
          </a:p>
          <a:p>
            <a:pPr marL="171450" indent="-171450">
              <a:lnSpc>
                <a:spcPct val="150000"/>
              </a:lnSpc>
              <a:buFont typeface="Wingdings" pitchFamily="2" charset="2"/>
              <a:buChar char="Ø"/>
            </a:pPr>
            <a:r>
              <a:rPr lang="fr-FR" sz="1200" b="1" dirty="0">
                <a:solidFill>
                  <a:srgbClr val="7451EB"/>
                </a:solidFill>
                <a:latin typeface="Montserrat" pitchFamily="2" charset="77"/>
              </a:rPr>
              <a:t>Fonctionnalités du Dashboard</a:t>
            </a:r>
          </a:p>
          <a:p>
            <a:pPr marL="171450" indent="-171450">
              <a:lnSpc>
                <a:spcPct val="150000"/>
              </a:lnSpc>
              <a:buFont typeface="Wingdings" pitchFamily="2" charset="2"/>
              <a:buChar char="Ø"/>
            </a:pPr>
            <a:r>
              <a:rPr lang="fr-FR" sz="1200" b="1" dirty="0">
                <a:solidFill>
                  <a:srgbClr val="7451EB"/>
                </a:solidFill>
                <a:latin typeface="Montserrat" pitchFamily="2" charset="77"/>
              </a:rPr>
              <a:t>Aperçu de l'interface utilisateur</a:t>
            </a:r>
          </a:p>
          <a:p>
            <a:pPr marL="171450" indent="-171450">
              <a:lnSpc>
                <a:spcPct val="150000"/>
              </a:lnSpc>
              <a:buFont typeface="Wingdings" pitchFamily="2" charset="2"/>
              <a:buChar char="Ø"/>
            </a:pPr>
            <a:r>
              <a:rPr lang="fr-FR" sz="1200" b="1" dirty="0">
                <a:solidFill>
                  <a:srgbClr val="7451EB"/>
                </a:solidFill>
                <a:latin typeface="Montserrat" pitchFamily="2" charset="77"/>
              </a:rPr>
              <a:t>Détail des graphiques interactifs</a:t>
            </a:r>
          </a:p>
          <a:p>
            <a:pPr marL="171450" indent="-171450">
              <a:lnSpc>
                <a:spcPct val="150000"/>
              </a:lnSpc>
              <a:buFont typeface="Wingdings" pitchFamily="2" charset="2"/>
              <a:buChar char="Ø"/>
            </a:pPr>
            <a:r>
              <a:rPr lang="fr-FR" sz="1200" b="1" dirty="0">
                <a:solidFill>
                  <a:srgbClr val="7451EB"/>
                </a:solidFill>
                <a:latin typeface="Montserrat" pitchFamily="2" charset="77"/>
              </a:rPr>
              <a:t>Explication de l'interprétabilité avec SHAP</a:t>
            </a:r>
          </a:p>
          <a:p>
            <a:pPr marL="171450" indent="-171450">
              <a:lnSpc>
                <a:spcPct val="150000"/>
              </a:lnSpc>
              <a:buFont typeface="Wingdings" pitchFamily="2" charset="2"/>
              <a:buChar char="Ø"/>
            </a:pPr>
            <a:r>
              <a:rPr lang="fr-FR" sz="1200" b="1" dirty="0">
                <a:solidFill>
                  <a:srgbClr val="7451EB"/>
                </a:solidFill>
                <a:latin typeface="Montserrat" pitchFamily="2" charset="77"/>
              </a:rPr>
              <a:t>Critères d'accessibilité WCAG</a:t>
            </a:r>
          </a:p>
          <a:p>
            <a:pPr marL="171450" indent="-171450">
              <a:lnSpc>
                <a:spcPct val="150000"/>
              </a:lnSpc>
              <a:buFont typeface="Wingdings" pitchFamily="2" charset="2"/>
              <a:buChar char="Ø"/>
            </a:pPr>
            <a:r>
              <a:rPr lang="fr-FR" sz="1200" b="1" dirty="0">
                <a:solidFill>
                  <a:srgbClr val="7451EB"/>
                </a:solidFill>
                <a:latin typeface="Montserrat" pitchFamily="2" charset="77"/>
              </a:rPr>
              <a:t>Processus de déploiement</a:t>
            </a:r>
          </a:p>
          <a:p>
            <a:pPr marL="171450" indent="-171450">
              <a:lnSpc>
                <a:spcPct val="150000"/>
              </a:lnSpc>
              <a:buFont typeface="Wingdings" pitchFamily="2" charset="2"/>
              <a:buChar char="Ø"/>
            </a:pPr>
            <a:r>
              <a:rPr lang="fr-FR" sz="1200" b="1" dirty="0">
                <a:solidFill>
                  <a:srgbClr val="7451EB"/>
                </a:solidFill>
                <a:latin typeface="Montserrat" pitchFamily="2" charset="77"/>
              </a:rPr>
              <a:t>Capture d'écran du Dashboard sur le Cloud</a:t>
            </a:r>
          </a:p>
          <a:p>
            <a:pPr marL="171450" indent="-171450">
              <a:lnSpc>
                <a:spcPct val="150000"/>
              </a:lnSpc>
              <a:buFont typeface="Wingdings" pitchFamily="2" charset="2"/>
              <a:buChar char="Ø"/>
            </a:pPr>
            <a:r>
              <a:rPr lang="fr-FR" sz="1200" b="1" dirty="0">
                <a:solidFill>
                  <a:srgbClr val="7451EB"/>
                </a:solidFill>
                <a:latin typeface="Montserrat" pitchFamily="2" charset="77"/>
              </a:rPr>
              <a:t>Points forts du projet</a:t>
            </a:r>
          </a:p>
          <a:p>
            <a:pPr marL="171450" indent="-171450">
              <a:lnSpc>
                <a:spcPct val="150000"/>
              </a:lnSpc>
              <a:buFont typeface="Wingdings" pitchFamily="2" charset="2"/>
              <a:buChar char="Ø"/>
            </a:pPr>
            <a:r>
              <a:rPr lang="fr-FR" sz="1200" b="1" dirty="0">
                <a:solidFill>
                  <a:srgbClr val="7451EB"/>
                </a:solidFill>
                <a:latin typeface="Montserrat" pitchFamily="2" charset="77"/>
              </a:rPr>
              <a:t>Points d'Amélioration</a:t>
            </a:r>
          </a:p>
          <a:p>
            <a:pPr marL="171450" indent="-171450">
              <a:lnSpc>
                <a:spcPct val="150000"/>
              </a:lnSpc>
              <a:buFont typeface="Wingdings" pitchFamily="2" charset="2"/>
              <a:buChar char="Ø"/>
            </a:pPr>
            <a:r>
              <a:rPr lang="fr-FR" sz="1200" b="1" dirty="0">
                <a:solidFill>
                  <a:srgbClr val="7451EB"/>
                </a:solidFill>
                <a:latin typeface="Montserrat" pitchFamily="2" charset="77"/>
              </a:rPr>
              <a:t>Conclusion</a:t>
            </a:r>
          </a:p>
        </p:txBody>
      </p:sp>
      <p:sp>
        <p:nvSpPr>
          <p:cNvPr id="18" name="ZoneTexte 17">
            <a:extLst>
              <a:ext uri="{FF2B5EF4-FFF2-40B4-BE49-F238E27FC236}">
                <a16:creationId xmlns:a16="http://schemas.microsoft.com/office/drawing/2014/main" id="{C197AE76-021F-516B-0869-F6F3951301D5}"/>
              </a:ext>
            </a:extLst>
          </p:cNvPr>
          <p:cNvSpPr txBox="1"/>
          <p:nvPr/>
        </p:nvSpPr>
        <p:spPr>
          <a:xfrm>
            <a:off x="7005822" y="1740546"/>
            <a:ext cx="3560590" cy="2831096"/>
          </a:xfrm>
          <a:prstGeom prst="rect">
            <a:avLst/>
          </a:prstGeom>
          <a:noFill/>
        </p:spPr>
        <p:txBody>
          <a:bodyPr wrap="none" rtlCol="0">
            <a:spAutoFit/>
          </a:bodyPr>
          <a:lstStyle/>
          <a:p>
            <a:pPr marL="171450" indent="-171450">
              <a:lnSpc>
                <a:spcPct val="150000"/>
              </a:lnSpc>
              <a:buFont typeface="Wingdings" pitchFamily="2" charset="2"/>
              <a:buChar char="Ø"/>
            </a:pPr>
            <a:r>
              <a:rPr lang="fr-FR" sz="1200" b="1" dirty="0">
                <a:solidFill>
                  <a:srgbClr val="7451EB"/>
                </a:solidFill>
                <a:latin typeface="Montserrat" pitchFamily="2" charset="77"/>
              </a:rPr>
              <a:t>Introduction</a:t>
            </a:r>
          </a:p>
          <a:p>
            <a:pPr marL="171450" indent="-171450">
              <a:lnSpc>
                <a:spcPct val="150000"/>
              </a:lnSpc>
              <a:buFont typeface="Wingdings" pitchFamily="2" charset="2"/>
              <a:buChar char="Ø"/>
            </a:pPr>
            <a:r>
              <a:rPr lang="fr-FR" sz="1200" b="1" dirty="0">
                <a:solidFill>
                  <a:srgbClr val="7451EB"/>
                </a:solidFill>
                <a:latin typeface="Montserrat" pitchFamily="2" charset="77"/>
              </a:rPr>
              <a:t>Présentation du Dataset</a:t>
            </a:r>
          </a:p>
          <a:p>
            <a:pPr marL="171450" indent="-171450">
              <a:lnSpc>
                <a:spcPct val="150000"/>
              </a:lnSpc>
              <a:buFont typeface="Wingdings" pitchFamily="2" charset="2"/>
              <a:buChar char="Ø"/>
            </a:pPr>
            <a:r>
              <a:rPr lang="fr-FR" sz="1200" b="1" dirty="0">
                <a:solidFill>
                  <a:srgbClr val="7451EB"/>
                </a:solidFill>
                <a:latin typeface="Montserrat" pitchFamily="2" charset="77"/>
              </a:rPr>
              <a:t>Introduction à SBERT</a:t>
            </a:r>
          </a:p>
          <a:p>
            <a:pPr marL="171450" indent="-171450">
              <a:lnSpc>
                <a:spcPct val="150000"/>
              </a:lnSpc>
              <a:buFont typeface="Wingdings" pitchFamily="2" charset="2"/>
              <a:buChar char="Ø"/>
            </a:pPr>
            <a:r>
              <a:rPr lang="fr-FR" sz="1200" b="1" dirty="0">
                <a:solidFill>
                  <a:srgbClr val="7451EB"/>
                </a:solidFill>
                <a:latin typeface="Montserrat" pitchFamily="2" charset="77"/>
              </a:rPr>
              <a:t>Fonctionnement de SBERT</a:t>
            </a:r>
          </a:p>
          <a:p>
            <a:pPr marL="171450" indent="-171450">
              <a:lnSpc>
                <a:spcPct val="150000"/>
              </a:lnSpc>
              <a:buFont typeface="Wingdings" pitchFamily="2" charset="2"/>
              <a:buChar char="Ø"/>
            </a:pPr>
            <a:r>
              <a:rPr lang="fr-FR" sz="1200" b="1" dirty="0">
                <a:solidFill>
                  <a:srgbClr val="7451EB"/>
                </a:solidFill>
                <a:latin typeface="Montserrat" pitchFamily="2" charset="77"/>
              </a:rPr>
              <a:t>Présentation mathématique du modèle</a:t>
            </a:r>
          </a:p>
          <a:p>
            <a:pPr marL="171450" indent="-171450">
              <a:lnSpc>
                <a:spcPct val="150000"/>
              </a:lnSpc>
              <a:buFont typeface="Wingdings" pitchFamily="2" charset="2"/>
              <a:buChar char="Ø"/>
            </a:pPr>
            <a:r>
              <a:rPr lang="fr-FR" sz="1200" b="1" dirty="0">
                <a:solidFill>
                  <a:srgbClr val="7451EB"/>
                </a:solidFill>
                <a:latin typeface="Montserrat" pitchFamily="2" charset="77"/>
              </a:rPr>
              <a:t>Pipeline de Modélisation</a:t>
            </a:r>
          </a:p>
          <a:p>
            <a:pPr marL="171450" indent="-171450">
              <a:lnSpc>
                <a:spcPct val="150000"/>
              </a:lnSpc>
              <a:buFont typeface="Wingdings" pitchFamily="2" charset="2"/>
              <a:buChar char="Ø"/>
            </a:pPr>
            <a:r>
              <a:rPr lang="fr-FR" sz="1200" b="1" dirty="0">
                <a:solidFill>
                  <a:srgbClr val="7451EB"/>
                </a:solidFill>
                <a:latin typeface="Montserrat" pitchFamily="2" charset="77"/>
              </a:rPr>
              <a:t>Métriques d’évaluation</a:t>
            </a:r>
          </a:p>
          <a:p>
            <a:pPr marL="171450" indent="-171450">
              <a:lnSpc>
                <a:spcPct val="150000"/>
              </a:lnSpc>
              <a:buFont typeface="Wingdings" pitchFamily="2" charset="2"/>
              <a:buChar char="Ø"/>
            </a:pPr>
            <a:r>
              <a:rPr lang="fr-FR" altLang="fr-FR" sz="1200" b="1" dirty="0">
                <a:solidFill>
                  <a:srgbClr val="7451EB"/>
                </a:solidFill>
                <a:latin typeface="Montserrat" pitchFamily="2" charset="77"/>
              </a:rPr>
              <a:t>Résultats Comparatifs</a:t>
            </a:r>
          </a:p>
          <a:p>
            <a:pPr marL="171450" indent="-171450">
              <a:lnSpc>
                <a:spcPct val="150000"/>
              </a:lnSpc>
              <a:buFont typeface="Wingdings" pitchFamily="2" charset="2"/>
              <a:buChar char="Ø"/>
            </a:pPr>
            <a:r>
              <a:rPr lang="fr-FR" sz="1200" b="1" dirty="0">
                <a:solidFill>
                  <a:srgbClr val="7451EB"/>
                </a:solidFill>
                <a:latin typeface="Montserrat" pitchFamily="2" charset="77"/>
              </a:rPr>
              <a:t>Visualisation des Résultats</a:t>
            </a:r>
          </a:p>
          <a:p>
            <a:pPr marL="171450" indent="-171450">
              <a:lnSpc>
                <a:spcPct val="150000"/>
              </a:lnSpc>
              <a:buFont typeface="Wingdings" pitchFamily="2" charset="2"/>
              <a:buChar char="Ø"/>
            </a:pPr>
            <a:r>
              <a:rPr lang="fr-FR" sz="1200" b="1" dirty="0">
                <a:solidFill>
                  <a:srgbClr val="7451EB"/>
                </a:solidFill>
                <a:latin typeface="Montserrat" pitchFamily="2" charset="77"/>
              </a:rPr>
              <a:t>Conclusion</a:t>
            </a:r>
          </a:p>
        </p:txBody>
      </p:sp>
    </p:spTree>
    <p:extLst>
      <p:ext uri="{BB962C8B-B14F-4D97-AF65-F5344CB8AC3E}">
        <p14:creationId xmlns:p14="http://schemas.microsoft.com/office/powerpoint/2010/main" val="3604641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544DBA2-1103-AE7A-F0C9-53C042D1F08E}"/>
              </a:ext>
            </a:extLst>
          </p:cNvPr>
          <p:cNvSpPr txBox="1"/>
          <p:nvPr/>
        </p:nvSpPr>
        <p:spPr>
          <a:xfrm>
            <a:off x="1174849" y="2900163"/>
            <a:ext cx="9273192" cy="876458"/>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L’objectif de cette veille est d’explorer SBERT (Sentence-BERT), une version optimisée de BERT, pour améliorer la classification de descriptions produits.</a:t>
            </a:r>
          </a:p>
        </p:txBody>
      </p:sp>
      <p:sp>
        <p:nvSpPr>
          <p:cNvPr id="7" name="ZoneTexte 6">
            <a:extLst>
              <a:ext uri="{FF2B5EF4-FFF2-40B4-BE49-F238E27FC236}">
                <a16:creationId xmlns:a16="http://schemas.microsoft.com/office/drawing/2014/main" id="{B2DC35D4-81DD-9DCF-13BB-27418610E6E2}"/>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Introduction</a:t>
            </a:r>
          </a:p>
        </p:txBody>
      </p:sp>
      <p:pic>
        <p:nvPicPr>
          <p:cNvPr id="8" name="Image 7">
            <a:extLst>
              <a:ext uri="{FF2B5EF4-FFF2-40B4-BE49-F238E27FC236}">
                <a16:creationId xmlns:a16="http://schemas.microsoft.com/office/drawing/2014/main" id="{4B0C36B8-15C0-2CB9-181C-C47A82F37110}"/>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9" name="ZoneTexte 8">
            <a:extLst>
              <a:ext uri="{FF2B5EF4-FFF2-40B4-BE49-F238E27FC236}">
                <a16:creationId xmlns:a16="http://schemas.microsoft.com/office/drawing/2014/main" id="{BC19CA0D-4A88-3227-C316-81F22D0C1237}"/>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10" name="Image 9">
            <a:extLst>
              <a:ext uri="{FF2B5EF4-FFF2-40B4-BE49-F238E27FC236}">
                <a16:creationId xmlns:a16="http://schemas.microsoft.com/office/drawing/2014/main" id="{74F8CE5F-A687-7F85-3645-5B5994128BE3}"/>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2" name="ZoneTexte 11">
            <a:extLst>
              <a:ext uri="{FF2B5EF4-FFF2-40B4-BE49-F238E27FC236}">
                <a16:creationId xmlns:a16="http://schemas.microsoft.com/office/drawing/2014/main" id="{852A5283-81A7-7FAE-0FF9-902853955B41}"/>
              </a:ext>
            </a:extLst>
          </p:cNvPr>
          <p:cNvSpPr txBox="1"/>
          <p:nvPr/>
        </p:nvSpPr>
        <p:spPr>
          <a:xfrm>
            <a:off x="1174849" y="1244095"/>
            <a:ext cx="9273192" cy="876458"/>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La classification automatique des produits en e-commerce est un enjeu clé pour l’organisation des catalogues et l’optimisation des recommandations.</a:t>
            </a:r>
          </a:p>
        </p:txBody>
      </p:sp>
      <p:sp>
        <p:nvSpPr>
          <p:cNvPr id="14" name="ZoneTexte 13">
            <a:extLst>
              <a:ext uri="{FF2B5EF4-FFF2-40B4-BE49-F238E27FC236}">
                <a16:creationId xmlns:a16="http://schemas.microsoft.com/office/drawing/2014/main" id="{85CDF5EF-2220-769E-14C0-EADDCDDE8151}"/>
              </a:ext>
            </a:extLst>
          </p:cNvPr>
          <p:cNvSpPr txBox="1"/>
          <p:nvPr/>
        </p:nvSpPr>
        <p:spPr>
          <a:xfrm>
            <a:off x="1174849" y="4418455"/>
            <a:ext cx="9273192" cy="876458"/>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Nous comparerons les performances de SBERT avec des approches classiques telles que TF-IDF et Word2Vec.</a:t>
            </a:r>
          </a:p>
        </p:txBody>
      </p:sp>
      <p:cxnSp>
        <p:nvCxnSpPr>
          <p:cNvPr id="16" name="Connecteur droit 15">
            <a:extLst>
              <a:ext uri="{FF2B5EF4-FFF2-40B4-BE49-F238E27FC236}">
                <a16:creationId xmlns:a16="http://schemas.microsoft.com/office/drawing/2014/main" id="{69F1B7AC-C1DC-8AB9-24CE-0A253FED1E54}"/>
              </a:ext>
            </a:extLst>
          </p:cNvPr>
          <p:cNvCxnSpPr/>
          <p:nvPr/>
        </p:nvCxnSpPr>
        <p:spPr>
          <a:xfrm>
            <a:off x="3996965" y="2545237"/>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7" name="Connecteur droit 16">
            <a:extLst>
              <a:ext uri="{FF2B5EF4-FFF2-40B4-BE49-F238E27FC236}">
                <a16:creationId xmlns:a16="http://schemas.microsoft.com/office/drawing/2014/main" id="{403DB554-7AAB-FCBB-09C1-6722D5FD49B5}"/>
              </a:ext>
            </a:extLst>
          </p:cNvPr>
          <p:cNvCxnSpPr/>
          <p:nvPr/>
        </p:nvCxnSpPr>
        <p:spPr>
          <a:xfrm>
            <a:off x="3996965" y="4243633"/>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32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DA34C-13DD-3057-29A7-F481AEE17B27}"/>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7A6994E7-77F7-0D51-BD93-1D2150E4EA26}"/>
              </a:ext>
            </a:extLst>
          </p:cNvPr>
          <p:cNvSpPr txBox="1"/>
          <p:nvPr/>
        </p:nvSpPr>
        <p:spPr>
          <a:xfrm>
            <a:off x="725280" y="1037045"/>
            <a:ext cx="10615749" cy="461024"/>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Origine</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Données publiques de </a:t>
            </a:r>
            <a:r>
              <a:rPr lang="fr-FR" b="0" i="0" u="none" strike="noStrike" dirty="0" err="1">
                <a:solidFill>
                  <a:srgbClr val="000000"/>
                </a:solidFill>
                <a:effectLst/>
                <a:latin typeface="Montserrat" pitchFamily="2" charset="77"/>
              </a:rPr>
              <a:t>Flipkart</a:t>
            </a:r>
            <a:r>
              <a:rPr lang="fr-FR" b="0" i="0" u="none" strike="noStrike" dirty="0">
                <a:solidFill>
                  <a:srgbClr val="000000"/>
                </a:solidFill>
                <a:effectLst/>
                <a:latin typeface="Montserrat" pitchFamily="2" charset="77"/>
              </a:rPr>
              <a:t>, plateforme e-commerce indienne.</a:t>
            </a:r>
          </a:p>
        </p:txBody>
      </p:sp>
      <p:sp>
        <p:nvSpPr>
          <p:cNvPr id="6" name="ZoneTexte 5">
            <a:extLst>
              <a:ext uri="{FF2B5EF4-FFF2-40B4-BE49-F238E27FC236}">
                <a16:creationId xmlns:a16="http://schemas.microsoft.com/office/drawing/2014/main" id="{91A9A943-8C5F-FA40-4A97-536C6E9CC0BE}"/>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Présentation du Dataset</a:t>
            </a:r>
          </a:p>
        </p:txBody>
      </p:sp>
      <p:pic>
        <p:nvPicPr>
          <p:cNvPr id="7" name="Image 6">
            <a:extLst>
              <a:ext uri="{FF2B5EF4-FFF2-40B4-BE49-F238E27FC236}">
                <a16:creationId xmlns:a16="http://schemas.microsoft.com/office/drawing/2014/main" id="{A2917AF0-1ACB-B18F-1BEA-6B0D7F2FC5F2}"/>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8" name="ZoneTexte 7">
            <a:extLst>
              <a:ext uri="{FF2B5EF4-FFF2-40B4-BE49-F238E27FC236}">
                <a16:creationId xmlns:a16="http://schemas.microsoft.com/office/drawing/2014/main" id="{636D9C04-47C4-061E-B6D4-44F29F3BA4C1}"/>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9" name="Image 8">
            <a:extLst>
              <a:ext uri="{FF2B5EF4-FFF2-40B4-BE49-F238E27FC236}">
                <a16:creationId xmlns:a16="http://schemas.microsoft.com/office/drawing/2014/main" id="{080BE5BF-3A46-858F-23E0-2B9473FE218A}"/>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1" name="ZoneTexte 10">
            <a:extLst>
              <a:ext uri="{FF2B5EF4-FFF2-40B4-BE49-F238E27FC236}">
                <a16:creationId xmlns:a16="http://schemas.microsoft.com/office/drawing/2014/main" id="{4605FFF5-DA1C-2F3A-E9F9-FC5E83B789EF}"/>
              </a:ext>
            </a:extLst>
          </p:cNvPr>
          <p:cNvSpPr txBox="1"/>
          <p:nvPr/>
        </p:nvSpPr>
        <p:spPr>
          <a:xfrm>
            <a:off x="189524" y="2159774"/>
            <a:ext cx="5450848" cy="2538452"/>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Colonnes principales</a:t>
            </a:r>
            <a:r>
              <a:rPr lang="fr-FR" b="0" i="0" u="none" strike="noStrike" dirty="0">
                <a:solidFill>
                  <a:srgbClr val="7451EB"/>
                </a:solidFill>
                <a:effectLst/>
                <a:latin typeface="Montserrat" pitchFamily="2" charset="77"/>
              </a:rPr>
              <a:t> :</a:t>
            </a:r>
          </a:p>
          <a:p>
            <a:pPr marL="800100" lvl="1" indent="-342900" algn="l">
              <a:lnSpc>
                <a:spcPct val="150000"/>
              </a:lnSpc>
              <a:buFont typeface="+mj-lt"/>
              <a:buAutoNum type="arabicPeriod"/>
            </a:pPr>
            <a:r>
              <a:rPr lang="fr-FR" b="0" i="0" u="none" strike="noStrike" dirty="0" err="1">
                <a:solidFill>
                  <a:srgbClr val="7451EB"/>
                </a:solidFill>
                <a:effectLst/>
                <a:latin typeface="Montserrat" pitchFamily="2" charset="77"/>
              </a:rPr>
              <a:t>Uniq_id</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identifiant unique du produit.</a:t>
            </a:r>
          </a:p>
          <a:p>
            <a:pPr marL="800100" lvl="1" indent="-342900" algn="l">
              <a:lnSpc>
                <a:spcPct val="150000"/>
              </a:lnSpc>
              <a:buFont typeface="+mj-lt"/>
              <a:buAutoNum type="arabicPeriod"/>
            </a:pPr>
            <a:r>
              <a:rPr lang="fr-FR" b="0" i="0" u="none" strike="noStrike" dirty="0" err="1">
                <a:solidFill>
                  <a:srgbClr val="7451EB"/>
                </a:solidFill>
                <a:effectLst/>
                <a:latin typeface="Montserrat" pitchFamily="2" charset="77"/>
              </a:rPr>
              <a:t>Product_name</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nom du produit.</a:t>
            </a:r>
          </a:p>
          <a:p>
            <a:pPr marL="800100" lvl="1" indent="-342900" algn="l">
              <a:lnSpc>
                <a:spcPct val="150000"/>
              </a:lnSpc>
              <a:buFont typeface="+mj-lt"/>
              <a:buAutoNum type="arabicPeriod"/>
            </a:pPr>
            <a:r>
              <a:rPr lang="fr-FR" b="0" i="0" u="none" strike="noStrike" dirty="0">
                <a:solidFill>
                  <a:srgbClr val="7451EB"/>
                </a:solidFill>
                <a:effectLst/>
                <a:latin typeface="Montserrat" pitchFamily="2" charset="77"/>
              </a:rPr>
              <a:t>Description</a:t>
            </a:r>
            <a:r>
              <a:rPr lang="fr-FR" b="0" i="0" u="none" strike="noStrike" dirty="0">
                <a:solidFill>
                  <a:srgbClr val="000000"/>
                </a:solidFill>
                <a:effectLst/>
                <a:latin typeface="Montserrat" pitchFamily="2" charset="77"/>
              </a:rPr>
              <a:t> : texte décrivant le produit.</a:t>
            </a:r>
          </a:p>
          <a:p>
            <a:pPr marL="800100" lvl="1" indent="-342900" algn="l">
              <a:lnSpc>
                <a:spcPct val="150000"/>
              </a:lnSpc>
              <a:buFont typeface="+mj-lt"/>
              <a:buAutoNum type="arabicPeriod"/>
            </a:pPr>
            <a:r>
              <a:rPr lang="fr-FR" b="0" i="0" u="none" strike="noStrike" dirty="0" err="1">
                <a:solidFill>
                  <a:srgbClr val="7451EB"/>
                </a:solidFill>
                <a:effectLst/>
                <a:latin typeface="Montserrat" pitchFamily="2" charset="77"/>
              </a:rPr>
              <a:t>Product_category_tree</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classification hiérarchique des catégories.</a:t>
            </a:r>
          </a:p>
        </p:txBody>
      </p:sp>
      <p:sp>
        <p:nvSpPr>
          <p:cNvPr id="13" name="ZoneTexte 12">
            <a:extLst>
              <a:ext uri="{FF2B5EF4-FFF2-40B4-BE49-F238E27FC236}">
                <a16:creationId xmlns:a16="http://schemas.microsoft.com/office/drawing/2014/main" id="{44358BA8-BABD-DDDF-7EF7-C96203F90FA5}"/>
              </a:ext>
            </a:extLst>
          </p:cNvPr>
          <p:cNvSpPr txBox="1"/>
          <p:nvPr/>
        </p:nvSpPr>
        <p:spPr>
          <a:xfrm>
            <a:off x="6551629" y="2099336"/>
            <a:ext cx="5331442" cy="3369449"/>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Prétraitement effectué</a:t>
            </a:r>
            <a:r>
              <a:rPr lang="fr-FR" b="0" i="0" u="none" strike="noStrike" dirty="0">
                <a:solidFill>
                  <a:srgbClr val="7451EB"/>
                </a:solidFill>
                <a:effectLst/>
                <a:latin typeface="Montserrat" pitchFamily="2" charset="77"/>
              </a:rPr>
              <a:t> :</a:t>
            </a:r>
          </a:p>
          <a:p>
            <a:pPr marL="800100" lvl="1" indent="-342900" algn="l">
              <a:lnSpc>
                <a:spcPct val="150000"/>
              </a:lnSpc>
              <a:buFont typeface="+mj-lt"/>
              <a:buAutoNum type="arabicPeriod"/>
            </a:pPr>
            <a:r>
              <a:rPr lang="fr-FR" b="0" i="0" u="none" strike="noStrike" dirty="0">
                <a:solidFill>
                  <a:srgbClr val="000000"/>
                </a:solidFill>
                <a:effectLst/>
                <a:latin typeface="Montserrat" pitchFamily="2" charset="77"/>
              </a:rPr>
              <a:t>Conversion en minuscules, suppression des </a:t>
            </a:r>
            <a:r>
              <a:rPr lang="fr-FR" b="0" i="0" u="none" strike="noStrike" dirty="0" err="1">
                <a:solidFill>
                  <a:srgbClr val="000000"/>
                </a:solidFill>
                <a:effectLst/>
                <a:latin typeface="Montserrat" pitchFamily="2" charset="77"/>
              </a:rPr>
              <a:t>stopwords</a:t>
            </a:r>
            <a:r>
              <a:rPr lang="fr-FR" b="0" i="0" u="none" strike="noStrike" dirty="0">
                <a:solidFill>
                  <a:srgbClr val="000000"/>
                </a:solidFill>
                <a:effectLst/>
                <a:latin typeface="Montserrat" pitchFamily="2" charset="77"/>
              </a:rPr>
              <a:t>, lemmatisation.</a:t>
            </a:r>
          </a:p>
          <a:p>
            <a:pPr marL="800100" lvl="1" indent="-342900" algn="l">
              <a:lnSpc>
                <a:spcPct val="150000"/>
              </a:lnSpc>
              <a:buFont typeface="+mj-lt"/>
              <a:buAutoNum type="arabicPeriod"/>
            </a:pPr>
            <a:r>
              <a:rPr lang="fr-FR" b="0" i="0" u="none" strike="noStrike" dirty="0">
                <a:solidFill>
                  <a:srgbClr val="000000"/>
                </a:solidFill>
                <a:effectLst/>
                <a:latin typeface="Montserrat" pitchFamily="2" charset="77"/>
              </a:rPr>
              <a:t>Extraction de la première catégorie pour simplifier la classification.</a:t>
            </a:r>
          </a:p>
          <a:p>
            <a:pPr marL="800100" lvl="1" indent="-342900" algn="l">
              <a:lnSpc>
                <a:spcPct val="150000"/>
              </a:lnSpc>
              <a:buFont typeface="+mj-lt"/>
              <a:buAutoNum type="arabicPeriod"/>
            </a:pPr>
            <a:r>
              <a:rPr lang="fr-FR" b="0" i="0" u="none" strike="noStrike" dirty="0">
                <a:solidFill>
                  <a:srgbClr val="000000"/>
                </a:solidFill>
                <a:effectLst/>
                <a:latin typeface="Montserrat" pitchFamily="2" charset="77"/>
              </a:rPr>
              <a:t>Nettoyage des caractères spéciaux et normalisation du texte.</a:t>
            </a:r>
          </a:p>
        </p:txBody>
      </p:sp>
      <p:cxnSp>
        <p:nvCxnSpPr>
          <p:cNvPr id="14" name="Connecteur droit 13">
            <a:extLst>
              <a:ext uri="{FF2B5EF4-FFF2-40B4-BE49-F238E27FC236}">
                <a16:creationId xmlns:a16="http://schemas.microsoft.com/office/drawing/2014/main" id="{559C40CE-7C04-D2E8-0ECC-F7284D8E266B}"/>
              </a:ext>
            </a:extLst>
          </p:cNvPr>
          <p:cNvCxnSpPr>
            <a:cxnSpLocks/>
          </p:cNvCxnSpPr>
          <p:nvPr/>
        </p:nvCxnSpPr>
        <p:spPr>
          <a:xfrm flipV="1">
            <a:off x="6014301" y="2099336"/>
            <a:ext cx="0" cy="3896111"/>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67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27532-E832-A1CE-743C-5AA8A29D7FD1}"/>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3D0DF0DB-FAE1-8114-8B08-A125B7C48CF3}"/>
              </a:ext>
            </a:extLst>
          </p:cNvPr>
          <p:cNvSpPr txBox="1"/>
          <p:nvPr/>
        </p:nvSpPr>
        <p:spPr>
          <a:xfrm>
            <a:off x="1105987" y="1390416"/>
            <a:ext cx="8895852" cy="1291957"/>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SBERT (Sentence-BERT) est une variante de BERT développée pour produire des </a:t>
            </a:r>
            <a:r>
              <a:rPr lang="fr-FR" b="0" i="0" u="none" strike="noStrike" dirty="0" err="1">
                <a:solidFill>
                  <a:srgbClr val="000000"/>
                </a:solidFill>
                <a:effectLst/>
                <a:latin typeface="Montserrat" pitchFamily="2" charset="77"/>
              </a:rPr>
              <a:t>embeddings</a:t>
            </a:r>
            <a:r>
              <a:rPr lang="fr-FR" b="0" i="0" u="none" strike="noStrike" dirty="0">
                <a:solidFill>
                  <a:srgbClr val="000000"/>
                </a:solidFill>
                <a:effectLst/>
                <a:latin typeface="Montserrat" pitchFamily="2" charset="77"/>
              </a:rPr>
              <a:t> de phrases plus efficaces en termes de similarité sémantique.</a:t>
            </a:r>
          </a:p>
        </p:txBody>
      </p:sp>
      <p:sp>
        <p:nvSpPr>
          <p:cNvPr id="5" name="ZoneTexte 4">
            <a:extLst>
              <a:ext uri="{FF2B5EF4-FFF2-40B4-BE49-F238E27FC236}">
                <a16:creationId xmlns:a16="http://schemas.microsoft.com/office/drawing/2014/main" id="{01256F3E-BED5-0C45-6DBD-045AFA26D52D}"/>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Introduction à SBERT</a:t>
            </a:r>
          </a:p>
        </p:txBody>
      </p:sp>
      <p:pic>
        <p:nvPicPr>
          <p:cNvPr id="6" name="Image 5">
            <a:extLst>
              <a:ext uri="{FF2B5EF4-FFF2-40B4-BE49-F238E27FC236}">
                <a16:creationId xmlns:a16="http://schemas.microsoft.com/office/drawing/2014/main" id="{39146AD2-44F8-FEC0-1F37-FBE3EE5BA56F}"/>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4C8D1A95-64A4-7F85-0282-2F4EDA0FDD88}"/>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3DA475D1-CA83-07B2-7DB2-904BDCDBCEA0}"/>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65793836-68D9-A661-1EA2-0D6B6AC02FE0}"/>
              </a:ext>
            </a:extLst>
          </p:cNvPr>
          <p:cNvSpPr txBox="1"/>
          <p:nvPr/>
        </p:nvSpPr>
        <p:spPr>
          <a:xfrm>
            <a:off x="1105987" y="3252489"/>
            <a:ext cx="8895852" cy="876458"/>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Contrairement à BERT, SBERT optimise les représentations pour des tâches comme le clustering et la recherche sémantique.</a:t>
            </a:r>
          </a:p>
        </p:txBody>
      </p:sp>
      <p:sp>
        <p:nvSpPr>
          <p:cNvPr id="12" name="ZoneTexte 11">
            <a:extLst>
              <a:ext uri="{FF2B5EF4-FFF2-40B4-BE49-F238E27FC236}">
                <a16:creationId xmlns:a16="http://schemas.microsoft.com/office/drawing/2014/main" id="{1E71290D-312E-0CF4-F0DF-85FD576AF100}"/>
              </a:ext>
            </a:extLst>
          </p:cNvPr>
          <p:cNvSpPr txBox="1"/>
          <p:nvPr/>
        </p:nvSpPr>
        <p:spPr>
          <a:xfrm>
            <a:off x="1105987" y="4711523"/>
            <a:ext cx="8895852" cy="876522"/>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Il utilise des pertes adaptées comme la </a:t>
            </a:r>
            <a:r>
              <a:rPr lang="fr-FR" b="1" i="0" u="none" strike="noStrike" dirty="0" err="1">
                <a:solidFill>
                  <a:srgbClr val="7451EB"/>
                </a:solidFill>
                <a:effectLst/>
                <a:latin typeface="Montserrat" pitchFamily="2" charset="77"/>
              </a:rPr>
              <a:t>Cosine</a:t>
            </a:r>
            <a:r>
              <a:rPr lang="fr-FR" b="1" i="0" u="none" strike="noStrike" dirty="0">
                <a:solidFill>
                  <a:srgbClr val="7451EB"/>
                </a:solidFill>
                <a:effectLst/>
                <a:latin typeface="Montserrat" pitchFamily="2" charset="77"/>
              </a:rPr>
              <a:t> </a:t>
            </a:r>
            <a:r>
              <a:rPr lang="fr-FR" b="1" i="0" u="none" strike="noStrike" dirty="0" err="1">
                <a:solidFill>
                  <a:srgbClr val="7451EB"/>
                </a:solidFill>
                <a:effectLst/>
                <a:latin typeface="Montserrat" pitchFamily="2" charset="77"/>
              </a:rPr>
              <a:t>Similarity</a:t>
            </a:r>
            <a:r>
              <a:rPr lang="fr-FR" b="1" i="0" u="none" strike="noStrike" dirty="0">
                <a:solidFill>
                  <a:srgbClr val="7451EB"/>
                </a:solidFill>
                <a:effectLst/>
                <a:latin typeface="Montserrat" pitchFamily="2" charset="77"/>
              </a:rPr>
              <a:t> </a:t>
            </a:r>
            <a:r>
              <a:rPr lang="fr-FR" b="1" i="0" u="none" strike="noStrike" dirty="0" err="1">
                <a:solidFill>
                  <a:srgbClr val="7451EB"/>
                </a:solidFill>
                <a:effectLst/>
                <a:latin typeface="Montserrat" pitchFamily="2" charset="77"/>
              </a:rPr>
              <a:t>Loss</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et la </a:t>
            </a:r>
            <a:r>
              <a:rPr lang="fr-FR" b="1" i="0" u="none" strike="noStrike" dirty="0">
                <a:solidFill>
                  <a:srgbClr val="7451EB"/>
                </a:solidFill>
                <a:effectLst/>
                <a:latin typeface="Montserrat" pitchFamily="2" charset="77"/>
              </a:rPr>
              <a:t>Triplet </a:t>
            </a:r>
            <a:r>
              <a:rPr lang="fr-FR" b="1" i="0" u="none" strike="noStrike" dirty="0" err="1">
                <a:solidFill>
                  <a:srgbClr val="7451EB"/>
                </a:solidFill>
                <a:effectLst/>
                <a:latin typeface="Montserrat" pitchFamily="2" charset="77"/>
              </a:rPr>
              <a:t>Loss</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pour améliorer la qualité des </a:t>
            </a:r>
            <a:r>
              <a:rPr lang="fr-FR" b="0" i="0" u="none" strike="noStrike" dirty="0" err="1">
                <a:solidFill>
                  <a:srgbClr val="000000"/>
                </a:solidFill>
                <a:effectLst/>
                <a:latin typeface="Montserrat" pitchFamily="2" charset="77"/>
              </a:rPr>
              <a:t>embeddings</a:t>
            </a:r>
            <a:r>
              <a:rPr lang="fr-FR" b="0" i="0" u="none" strike="noStrike" dirty="0">
                <a:solidFill>
                  <a:srgbClr val="000000"/>
                </a:solidFill>
                <a:effectLst/>
                <a:latin typeface="Montserrat" pitchFamily="2" charset="77"/>
              </a:rPr>
              <a:t>.</a:t>
            </a:r>
          </a:p>
        </p:txBody>
      </p:sp>
      <p:cxnSp>
        <p:nvCxnSpPr>
          <p:cNvPr id="13" name="Connecteur droit 12">
            <a:extLst>
              <a:ext uri="{FF2B5EF4-FFF2-40B4-BE49-F238E27FC236}">
                <a16:creationId xmlns:a16="http://schemas.microsoft.com/office/drawing/2014/main" id="{50F1C22E-7243-6E3B-A319-BF7A69982B52}"/>
              </a:ext>
            </a:extLst>
          </p:cNvPr>
          <p:cNvCxnSpPr/>
          <p:nvPr/>
        </p:nvCxnSpPr>
        <p:spPr>
          <a:xfrm>
            <a:off x="3949831" y="2922309"/>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4" name="Connecteur droit 13">
            <a:extLst>
              <a:ext uri="{FF2B5EF4-FFF2-40B4-BE49-F238E27FC236}">
                <a16:creationId xmlns:a16="http://schemas.microsoft.com/office/drawing/2014/main" id="{79A8F0F8-CC44-D69E-87F4-8AE3FB22F3DB}"/>
              </a:ext>
            </a:extLst>
          </p:cNvPr>
          <p:cNvCxnSpPr/>
          <p:nvPr/>
        </p:nvCxnSpPr>
        <p:spPr>
          <a:xfrm>
            <a:off x="4015819" y="4506012"/>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1108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6AAF2-90DE-F5C2-383C-E7A5C2E24DC6}"/>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496C816D-A03C-88F2-BA9B-04388E953440}"/>
              </a:ext>
            </a:extLst>
          </p:cNvPr>
          <p:cNvSpPr txBox="1"/>
          <p:nvPr/>
        </p:nvSpPr>
        <p:spPr>
          <a:xfrm>
            <a:off x="327692" y="1264442"/>
            <a:ext cx="4885330" cy="2953950"/>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Encodage des phrases</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a:t>
            </a:r>
          </a:p>
          <a:p>
            <a:pPr marL="447675" lvl="1" indent="-346075" algn="l">
              <a:lnSpc>
                <a:spcPct val="150000"/>
              </a:lnSpc>
              <a:buFont typeface="+mj-lt"/>
              <a:buAutoNum type="arabicPeriod"/>
            </a:pPr>
            <a:r>
              <a:rPr lang="fr-FR" b="0" i="0" u="none" strike="noStrike" dirty="0">
                <a:solidFill>
                  <a:srgbClr val="000000"/>
                </a:solidFill>
                <a:effectLst/>
                <a:latin typeface="Montserrat" pitchFamily="2" charset="77"/>
              </a:rPr>
              <a:t>SBERT utilise un modèle Transformer pour transformer un texte en un vecteur dense.</a:t>
            </a:r>
          </a:p>
          <a:p>
            <a:pPr marL="447675" lvl="1" indent="-346075" algn="l">
              <a:lnSpc>
                <a:spcPct val="150000"/>
              </a:lnSpc>
              <a:buFont typeface="+mj-lt"/>
              <a:buAutoNum type="arabicPeriod"/>
            </a:pPr>
            <a:r>
              <a:rPr lang="fr-FR" b="0" i="0" u="none" strike="noStrike" dirty="0">
                <a:solidFill>
                  <a:srgbClr val="000000"/>
                </a:solidFill>
                <a:effectLst/>
                <a:latin typeface="Montserrat" pitchFamily="2" charset="77"/>
              </a:rPr>
              <a:t>Les </a:t>
            </a:r>
            <a:r>
              <a:rPr lang="fr-FR" b="0" i="0" u="none" strike="noStrike" dirty="0" err="1">
                <a:solidFill>
                  <a:srgbClr val="000000"/>
                </a:solidFill>
                <a:effectLst/>
                <a:latin typeface="Montserrat" pitchFamily="2" charset="77"/>
              </a:rPr>
              <a:t>embeddings</a:t>
            </a:r>
            <a:r>
              <a:rPr lang="fr-FR" b="0" i="0" u="none" strike="noStrike" dirty="0">
                <a:solidFill>
                  <a:srgbClr val="000000"/>
                </a:solidFill>
                <a:effectLst/>
                <a:latin typeface="Montserrat" pitchFamily="2" charset="77"/>
              </a:rPr>
              <a:t> produits sont de dimension 384 ou 768 selon le modèle choisi.</a:t>
            </a:r>
          </a:p>
        </p:txBody>
      </p:sp>
      <p:sp>
        <p:nvSpPr>
          <p:cNvPr id="5" name="ZoneTexte 4">
            <a:extLst>
              <a:ext uri="{FF2B5EF4-FFF2-40B4-BE49-F238E27FC236}">
                <a16:creationId xmlns:a16="http://schemas.microsoft.com/office/drawing/2014/main" id="{B3182672-CEB3-062C-B69F-B9CAA874D2CA}"/>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Fonctionnement de SBERT</a:t>
            </a:r>
          </a:p>
        </p:txBody>
      </p:sp>
      <p:pic>
        <p:nvPicPr>
          <p:cNvPr id="6" name="Image 5">
            <a:extLst>
              <a:ext uri="{FF2B5EF4-FFF2-40B4-BE49-F238E27FC236}">
                <a16:creationId xmlns:a16="http://schemas.microsoft.com/office/drawing/2014/main" id="{10D184F9-2105-25A2-EBEE-5815B2A6D572}"/>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A8D48470-E865-9F05-88F0-6C5B148E8631}"/>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611F728B-E198-DC19-FE76-87906C7AB2E7}"/>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5C5C377C-58CE-9C11-2F59-4C4119025172}"/>
              </a:ext>
            </a:extLst>
          </p:cNvPr>
          <p:cNvSpPr txBox="1"/>
          <p:nvPr/>
        </p:nvSpPr>
        <p:spPr>
          <a:xfrm>
            <a:off x="6372520" y="1264442"/>
            <a:ext cx="5819480" cy="2538452"/>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Entraînement</a:t>
            </a:r>
            <a:r>
              <a:rPr lang="fr-FR" b="0" i="0" u="none" strike="noStrike" dirty="0">
                <a:solidFill>
                  <a:srgbClr val="000000"/>
                </a:solidFill>
                <a:effectLst/>
                <a:latin typeface="Montserrat" pitchFamily="2" charset="77"/>
              </a:rPr>
              <a:t>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SBERT est </a:t>
            </a:r>
            <a:r>
              <a:rPr lang="fr-FR" b="0" i="0" u="none" strike="noStrike" dirty="0" err="1">
                <a:solidFill>
                  <a:srgbClr val="000000"/>
                </a:solidFill>
                <a:effectLst/>
                <a:latin typeface="Montserrat" pitchFamily="2" charset="77"/>
              </a:rPr>
              <a:t>préentraîné</a:t>
            </a:r>
            <a:r>
              <a:rPr lang="fr-FR" b="0" i="0" u="none" strike="noStrike" dirty="0">
                <a:solidFill>
                  <a:srgbClr val="000000"/>
                </a:solidFill>
                <a:effectLst/>
                <a:latin typeface="Montserrat" pitchFamily="2" charset="77"/>
              </a:rPr>
              <a:t> sur des corpus de paraphrases et d’inférences logiques.</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L’apprentissage par similarité permet d’améliorer la compréhension contextuelle des phrases.</a:t>
            </a:r>
          </a:p>
        </p:txBody>
      </p:sp>
      <p:sp>
        <p:nvSpPr>
          <p:cNvPr id="12" name="ZoneTexte 11">
            <a:extLst>
              <a:ext uri="{FF2B5EF4-FFF2-40B4-BE49-F238E27FC236}">
                <a16:creationId xmlns:a16="http://schemas.microsoft.com/office/drawing/2014/main" id="{0BF41F8A-6E56-0782-89BD-D77144086A13}"/>
              </a:ext>
            </a:extLst>
          </p:cNvPr>
          <p:cNvSpPr txBox="1"/>
          <p:nvPr/>
        </p:nvSpPr>
        <p:spPr>
          <a:xfrm>
            <a:off x="1492580" y="5304434"/>
            <a:ext cx="9891856" cy="876458"/>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Cas d’usage</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a:t>
            </a:r>
          </a:p>
          <a:p>
            <a:pPr marL="363538" lvl="1" indent="-346075" algn="l">
              <a:lnSpc>
                <a:spcPct val="150000"/>
              </a:lnSpc>
              <a:buFont typeface="+mj-lt"/>
              <a:buAutoNum type="arabicPeriod"/>
            </a:pPr>
            <a:r>
              <a:rPr lang="fr-FR" b="0" i="0" u="none" strike="noStrike" dirty="0">
                <a:solidFill>
                  <a:srgbClr val="000000"/>
                </a:solidFill>
                <a:effectLst/>
                <a:latin typeface="Montserrat" pitchFamily="2" charset="77"/>
              </a:rPr>
              <a:t>Clustering sémantique, recherche d’information, classification automatique.</a:t>
            </a:r>
          </a:p>
        </p:txBody>
      </p:sp>
      <p:cxnSp>
        <p:nvCxnSpPr>
          <p:cNvPr id="13" name="Connecteur droit 12">
            <a:extLst>
              <a:ext uri="{FF2B5EF4-FFF2-40B4-BE49-F238E27FC236}">
                <a16:creationId xmlns:a16="http://schemas.microsoft.com/office/drawing/2014/main" id="{1F9A896B-B8B4-F871-14C8-10DD0BDC87D6}"/>
              </a:ext>
            </a:extLst>
          </p:cNvPr>
          <p:cNvCxnSpPr>
            <a:cxnSpLocks/>
          </p:cNvCxnSpPr>
          <p:nvPr/>
        </p:nvCxnSpPr>
        <p:spPr>
          <a:xfrm flipV="1">
            <a:off x="5759778" y="873851"/>
            <a:ext cx="0" cy="3896111"/>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349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AC6CFBA-4F40-C012-0C0A-75578D06D444}"/>
              </a:ext>
            </a:extLst>
          </p:cNvPr>
          <p:cNvSpPr txBox="1"/>
          <p:nvPr/>
        </p:nvSpPr>
        <p:spPr>
          <a:xfrm>
            <a:off x="923826" y="1169199"/>
            <a:ext cx="10378911" cy="1291957"/>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Représentation vectorielle</a:t>
            </a:r>
            <a:r>
              <a:rPr lang="fr-FR" b="0" i="0" u="none" strike="noStrike" dirty="0">
                <a:solidFill>
                  <a:srgbClr val="7451EB"/>
                </a:solidFill>
                <a:effectLst/>
                <a:latin typeface="Montserrat" pitchFamily="2" charset="77"/>
              </a:rPr>
              <a:t>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Chaque phrase est transformée en un vecteur de dimension fixe via un modèle Transformer.</a:t>
            </a:r>
          </a:p>
        </p:txBody>
      </p:sp>
      <p:sp>
        <p:nvSpPr>
          <p:cNvPr id="7" name="ZoneTexte 6">
            <a:extLst>
              <a:ext uri="{FF2B5EF4-FFF2-40B4-BE49-F238E27FC236}">
                <a16:creationId xmlns:a16="http://schemas.microsoft.com/office/drawing/2014/main" id="{7631D547-9A12-0284-346A-B85E38F9D310}"/>
              </a:ext>
            </a:extLst>
          </p:cNvPr>
          <p:cNvSpPr txBox="1"/>
          <p:nvPr/>
        </p:nvSpPr>
        <p:spPr>
          <a:xfrm>
            <a:off x="0" y="0"/>
            <a:ext cx="7887878"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Présentation mathématique du modèle</a:t>
            </a:r>
          </a:p>
        </p:txBody>
      </p:sp>
      <p:sp>
        <p:nvSpPr>
          <p:cNvPr id="9" name="ZoneTexte 8">
            <a:extLst>
              <a:ext uri="{FF2B5EF4-FFF2-40B4-BE49-F238E27FC236}">
                <a16:creationId xmlns:a16="http://schemas.microsoft.com/office/drawing/2014/main" id="{F466D251-37C4-31CD-1CE7-A2048B6EADE3}"/>
              </a:ext>
            </a:extLst>
          </p:cNvPr>
          <p:cNvSpPr txBox="1"/>
          <p:nvPr/>
        </p:nvSpPr>
        <p:spPr>
          <a:xfrm>
            <a:off x="923826" y="2760653"/>
            <a:ext cx="10020694" cy="1707455"/>
          </a:xfrm>
          <a:prstGeom prst="rect">
            <a:avLst/>
          </a:prstGeom>
          <a:noFill/>
        </p:spPr>
        <p:txBody>
          <a:bodyPr wrap="square">
            <a:spAutoFit/>
          </a:bodyPr>
          <a:lstStyle/>
          <a:p>
            <a:pPr algn="l">
              <a:lnSpc>
                <a:spcPct val="150000"/>
              </a:lnSpc>
            </a:pPr>
            <a:r>
              <a:rPr lang="fr-FR" b="1" i="0" u="none" strike="noStrike" dirty="0" err="1">
                <a:solidFill>
                  <a:srgbClr val="7451EB"/>
                </a:solidFill>
                <a:effectLst/>
                <a:latin typeface="Montserrat" pitchFamily="2" charset="77"/>
              </a:rPr>
              <a:t>Cosine</a:t>
            </a:r>
            <a:r>
              <a:rPr lang="fr-FR" b="1" i="0" u="none" strike="noStrike" dirty="0">
                <a:solidFill>
                  <a:srgbClr val="7451EB"/>
                </a:solidFill>
                <a:effectLst/>
                <a:latin typeface="Montserrat" pitchFamily="2" charset="77"/>
              </a:rPr>
              <a:t> </a:t>
            </a:r>
            <a:r>
              <a:rPr lang="fr-FR" b="1" i="0" u="none" strike="noStrike" dirty="0" err="1">
                <a:solidFill>
                  <a:srgbClr val="7451EB"/>
                </a:solidFill>
                <a:effectLst/>
                <a:latin typeface="Montserrat" pitchFamily="2" charset="77"/>
              </a:rPr>
              <a:t>Similarity</a:t>
            </a:r>
            <a:r>
              <a:rPr lang="fr-FR" b="1" i="0" u="none" strike="noStrike" dirty="0">
                <a:solidFill>
                  <a:srgbClr val="7451EB"/>
                </a:solidFill>
                <a:effectLst/>
                <a:latin typeface="Montserrat" pitchFamily="2" charset="77"/>
              </a:rPr>
              <a:t> </a:t>
            </a:r>
            <a:r>
              <a:rPr lang="fr-FR" b="1" i="0" u="none" strike="noStrike" dirty="0" err="1">
                <a:solidFill>
                  <a:srgbClr val="7451EB"/>
                </a:solidFill>
                <a:effectLst/>
                <a:latin typeface="Montserrat" pitchFamily="2" charset="77"/>
              </a:rPr>
              <a:t>Loss</a:t>
            </a:r>
            <a:r>
              <a:rPr lang="fr-FR" b="0" i="0" u="none" strike="noStrike" dirty="0">
                <a:solidFill>
                  <a:srgbClr val="7451EB"/>
                </a:solidFill>
                <a:effectLst/>
                <a:latin typeface="Montserrat" pitchFamily="2" charset="77"/>
              </a:rPr>
              <a:t>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La perte de similarité cosinus entre deux phrases et est définie comme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Cette fonction vise à minimiser l’angle entre les vecteurs des phrases similaires et à maximiser celui entre les phrases différentes.</a:t>
            </a:r>
          </a:p>
        </p:txBody>
      </p:sp>
      <p:sp>
        <p:nvSpPr>
          <p:cNvPr id="11" name="ZoneTexte 10">
            <a:extLst>
              <a:ext uri="{FF2B5EF4-FFF2-40B4-BE49-F238E27FC236}">
                <a16:creationId xmlns:a16="http://schemas.microsoft.com/office/drawing/2014/main" id="{8534F7B4-60FC-75E6-0E66-A0956FAAD963}"/>
              </a:ext>
            </a:extLst>
          </p:cNvPr>
          <p:cNvSpPr txBox="1"/>
          <p:nvPr/>
        </p:nvSpPr>
        <p:spPr>
          <a:xfrm>
            <a:off x="923826" y="4767606"/>
            <a:ext cx="10020694" cy="1707455"/>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Triplet </a:t>
            </a:r>
            <a:r>
              <a:rPr lang="fr-FR" b="1" i="0" u="none" strike="noStrike" dirty="0" err="1">
                <a:solidFill>
                  <a:srgbClr val="7451EB"/>
                </a:solidFill>
                <a:effectLst/>
                <a:latin typeface="Montserrat" pitchFamily="2" charset="77"/>
              </a:rPr>
              <a:t>Loss</a:t>
            </a:r>
            <a:r>
              <a:rPr lang="fr-FR" b="0" i="0" u="none" strike="noStrike" dirty="0">
                <a:solidFill>
                  <a:srgbClr val="7451EB"/>
                </a:solidFill>
                <a:effectLst/>
                <a:latin typeface="Montserrat" pitchFamily="2" charset="77"/>
              </a:rPr>
              <a:t>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Utilisée pour distinguer des phrases similaires et non similaires en optimisant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Où est l’ancre, le positif et le négatif. Cette fonction force le modèle à rapprocher les phrases similaires et éloigner celles qui sont différentes.</a:t>
            </a:r>
          </a:p>
        </p:txBody>
      </p:sp>
      <p:cxnSp>
        <p:nvCxnSpPr>
          <p:cNvPr id="12" name="Connecteur droit 11">
            <a:extLst>
              <a:ext uri="{FF2B5EF4-FFF2-40B4-BE49-F238E27FC236}">
                <a16:creationId xmlns:a16="http://schemas.microsoft.com/office/drawing/2014/main" id="{29922AB8-DA93-9504-EBE1-C23D47E874C6}"/>
              </a:ext>
            </a:extLst>
          </p:cNvPr>
          <p:cNvCxnSpPr/>
          <p:nvPr/>
        </p:nvCxnSpPr>
        <p:spPr>
          <a:xfrm>
            <a:off x="4257773" y="2658358"/>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3" name="Connecteur droit 12">
            <a:extLst>
              <a:ext uri="{FF2B5EF4-FFF2-40B4-BE49-F238E27FC236}">
                <a16:creationId xmlns:a16="http://schemas.microsoft.com/office/drawing/2014/main" id="{F61D0525-0762-BBAC-3241-ABE7749B0493}"/>
              </a:ext>
            </a:extLst>
          </p:cNvPr>
          <p:cNvCxnSpPr/>
          <p:nvPr/>
        </p:nvCxnSpPr>
        <p:spPr>
          <a:xfrm>
            <a:off x="4211424" y="4685121"/>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pic>
        <p:nvPicPr>
          <p:cNvPr id="14" name="Image 13">
            <a:extLst>
              <a:ext uri="{FF2B5EF4-FFF2-40B4-BE49-F238E27FC236}">
                <a16:creationId xmlns:a16="http://schemas.microsoft.com/office/drawing/2014/main" id="{66ADB990-B9D6-3B54-4E00-CAEF529E9844}"/>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15" name="ZoneTexte 14">
            <a:extLst>
              <a:ext uri="{FF2B5EF4-FFF2-40B4-BE49-F238E27FC236}">
                <a16:creationId xmlns:a16="http://schemas.microsoft.com/office/drawing/2014/main" id="{34E1FB1F-A91D-8DDB-28ED-C9B08D13F481}"/>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16" name="Image 15">
            <a:extLst>
              <a:ext uri="{FF2B5EF4-FFF2-40B4-BE49-F238E27FC236}">
                <a16:creationId xmlns:a16="http://schemas.microsoft.com/office/drawing/2014/main" id="{851899B3-244A-C796-85F5-FF7B845DF383}"/>
              </a:ext>
            </a:extLst>
          </p:cNvPr>
          <p:cNvPicPr>
            <a:picLocks noChangeAspect="1"/>
          </p:cNvPicPr>
          <p:nvPr/>
        </p:nvPicPr>
        <p:blipFill>
          <a:blip r:embed="rId3"/>
          <a:stretch>
            <a:fillRect/>
          </a:stretch>
        </p:blipFill>
        <p:spPr>
          <a:xfrm>
            <a:off x="10914411" y="87085"/>
            <a:ext cx="1277589" cy="556441"/>
          </a:xfrm>
          <a:prstGeom prst="rect">
            <a:avLst/>
          </a:prstGeom>
        </p:spPr>
      </p:pic>
    </p:spTree>
    <p:extLst>
      <p:ext uri="{BB962C8B-B14F-4D97-AF65-F5344CB8AC3E}">
        <p14:creationId xmlns:p14="http://schemas.microsoft.com/office/powerpoint/2010/main" val="423984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DB543-47A9-3CC4-68BF-D15B735D12C8}"/>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2A34AA18-8ECB-CD8B-9B2D-75D4C631A925}"/>
              </a:ext>
            </a:extLst>
          </p:cNvPr>
          <p:cNvSpPr txBox="1"/>
          <p:nvPr/>
        </p:nvSpPr>
        <p:spPr>
          <a:xfrm>
            <a:off x="370002" y="1051018"/>
            <a:ext cx="8585461" cy="5226495"/>
          </a:xfrm>
          <a:prstGeom prst="rect">
            <a:avLst/>
          </a:prstGeom>
          <a:noFill/>
        </p:spPr>
        <p:txBody>
          <a:bodyPr wrap="square">
            <a:spAutoFit/>
          </a:bodyPr>
          <a:lstStyle/>
          <a:p>
            <a:pPr algn="l">
              <a:lnSpc>
                <a:spcPct val="150000"/>
              </a:lnSpc>
              <a:buFont typeface="+mj-lt"/>
              <a:buAutoNum type="arabicPeriod"/>
            </a:pPr>
            <a:r>
              <a:rPr lang="fr-FR" sz="1400" b="1" u="none" strike="noStrike" dirty="0">
                <a:solidFill>
                  <a:srgbClr val="7451EB"/>
                </a:solidFill>
                <a:effectLst/>
                <a:latin typeface="Montserrat" pitchFamily="2" charset="77"/>
              </a:rPr>
              <a:t>Prétraitement des données </a:t>
            </a:r>
            <a:r>
              <a:rPr lang="fr-FR" sz="1400" u="none" strike="noStrike" dirty="0">
                <a:solidFill>
                  <a:srgbClr val="000000"/>
                </a:solidFill>
                <a:effectLst/>
                <a:latin typeface="Montserrat" pitchFamily="2" charset="77"/>
              </a:rPr>
              <a:t>:</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Nettoyage et lemmatisation des descriptions de produits.</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Suppression des </a:t>
            </a:r>
            <a:r>
              <a:rPr lang="fr-FR" sz="1400" u="none" strike="noStrike" dirty="0" err="1">
                <a:solidFill>
                  <a:srgbClr val="000000"/>
                </a:solidFill>
                <a:effectLst/>
                <a:latin typeface="Montserrat" pitchFamily="2" charset="77"/>
              </a:rPr>
              <a:t>stopwords</a:t>
            </a:r>
            <a:r>
              <a:rPr lang="fr-FR" sz="1400" u="none" strike="noStrike" dirty="0">
                <a:solidFill>
                  <a:srgbClr val="000000"/>
                </a:solidFill>
                <a:effectLst/>
                <a:latin typeface="Montserrat" pitchFamily="2" charset="77"/>
              </a:rPr>
              <a:t> et tokenisation.</a:t>
            </a:r>
          </a:p>
          <a:p>
            <a:pPr algn="l">
              <a:lnSpc>
                <a:spcPct val="150000"/>
              </a:lnSpc>
              <a:buFont typeface="+mj-lt"/>
              <a:buAutoNum type="arabicPeriod"/>
            </a:pPr>
            <a:r>
              <a:rPr lang="fr-FR" sz="1400" b="1" u="none" strike="noStrike" dirty="0">
                <a:solidFill>
                  <a:srgbClr val="7451EB"/>
                </a:solidFill>
                <a:effectLst/>
                <a:latin typeface="Montserrat" pitchFamily="2" charset="77"/>
              </a:rPr>
              <a:t>Entraînement du modèle SBERT :</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Utilisation du modèle </a:t>
            </a:r>
            <a:r>
              <a:rPr lang="fr-FR" sz="1400" u="none" strike="noStrike" dirty="0" err="1">
                <a:solidFill>
                  <a:srgbClr val="000000"/>
                </a:solidFill>
                <a:effectLst/>
                <a:latin typeface="Montserrat" pitchFamily="2" charset="77"/>
              </a:rPr>
              <a:t>préentraîné</a:t>
            </a:r>
            <a:r>
              <a:rPr lang="fr-FR" sz="1400" u="none" strike="noStrike" dirty="0">
                <a:solidFill>
                  <a:srgbClr val="000000"/>
                </a:solidFill>
                <a:effectLst/>
                <a:latin typeface="Montserrat" pitchFamily="2" charset="77"/>
              </a:rPr>
              <a:t> "all-MiniLM-L6-v2".</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Génération des </a:t>
            </a:r>
            <a:r>
              <a:rPr lang="fr-FR" sz="1400" u="none" strike="noStrike" dirty="0" err="1">
                <a:solidFill>
                  <a:srgbClr val="000000"/>
                </a:solidFill>
                <a:effectLst/>
                <a:latin typeface="Montserrat" pitchFamily="2" charset="77"/>
              </a:rPr>
              <a:t>embeddings</a:t>
            </a:r>
            <a:r>
              <a:rPr lang="fr-FR" sz="1400" u="none" strike="noStrike" dirty="0">
                <a:solidFill>
                  <a:srgbClr val="000000"/>
                </a:solidFill>
                <a:effectLst/>
                <a:latin typeface="Montserrat" pitchFamily="2" charset="77"/>
              </a:rPr>
              <a:t> à partir des descriptions produits.</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Optionnel : Fine-tuning avec des paires de phrases similaires.</a:t>
            </a:r>
          </a:p>
          <a:p>
            <a:pPr algn="l">
              <a:lnSpc>
                <a:spcPct val="150000"/>
              </a:lnSpc>
              <a:buFont typeface="+mj-lt"/>
              <a:buAutoNum type="arabicPeriod"/>
            </a:pPr>
            <a:r>
              <a:rPr lang="fr-FR" sz="1400" b="1" u="none" strike="noStrike" dirty="0">
                <a:solidFill>
                  <a:srgbClr val="7451EB"/>
                </a:solidFill>
                <a:effectLst/>
                <a:latin typeface="Montserrat" pitchFamily="2" charset="77"/>
              </a:rPr>
              <a:t>Classification supervisée avec </a:t>
            </a:r>
            <a:r>
              <a:rPr lang="fr-FR" sz="1400" b="1" u="none" strike="noStrike" dirty="0" err="1">
                <a:solidFill>
                  <a:srgbClr val="7451EB"/>
                </a:solidFill>
                <a:effectLst/>
                <a:latin typeface="Montserrat" pitchFamily="2" charset="77"/>
              </a:rPr>
              <a:t>RandomForest</a:t>
            </a:r>
            <a:r>
              <a:rPr lang="fr-FR" sz="1400" b="1" u="none" strike="noStrike" dirty="0">
                <a:solidFill>
                  <a:srgbClr val="7451EB"/>
                </a:solidFill>
                <a:effectLst/>
                <a:latin typeface="Montserrat" pitchFamily="2" charset="77"/>
              </a:rPr>
              <a:t> :</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Utilisation des </a:t>
            </a:r>
            <a:r>
              <a:rPr lang="fr-FR" sz="1400" u="none" strike="noStrike" dirty="0" err="1">
                <a:solidFill>
                  <a:srgbClr val="000000"/>
                </a:solidFill>
                <a:effectLst/>
                <a:latin typeface="Montserrat" pitchFamily="2" charset="77"/>
              </a:rPr>
              <a:t>embeddings</a:t>
            </a:r>
            <a:r>
              <a:rPr lang="fr-FR" sz="1400" u="none" strike="noStrike" dirty="0">
                <a:solidFill>
                  <a:srgbClr val="000000"/>
                </a:solidFill>
                <a:effectLst/>
                <a:latin typeface="Montserrat" pitchFamily="2" charset="77"/>
              </a:rPr>
              <a:t> SBERT comme </a:t>
            </a:r>
            <a:r>
              <a:rPr lang="fr-FR" sz="1400" u="none" strike="noStrike" dirty="0" err="1">
                <a:solidFill>
                  <a:srgbClr val="000000"/>
                </a:solidFill>
                <a:effectLst/>
                <a:latin typeface="Montserrat" pitchFamily="2" charset="77"/>
              </a:rPr>
              <a:t>features</a:t>
            </a:r>
            <a:r>
              <a:rPr lang="fr-FR" sz="1400" u="none" strike="noStrike" dirty="0">
                <a:solidFill>
                  <a:srgbClr val="000000"/>
                </a:solidFill>
                <a:effectLst/>
                <a:latin typeface="Montserrat" pitchFamily="2" charset="77"/>
              </a:rPr>
              <a:t> d’entrée.</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Entraînement d’un </a:t>
            </a:r>
            <a:r>
              <a:rPr lang="fr-FR" sz="1400" u="none" strike="noStrike" dirty="0" err="1">
                <a:solidFill>
                  <a:srgbClr val="000000"/>
                </a:solidFill>
                <a:effectLst/>
                <a:latin typeface="Montserrat" pitchFamily="2" charset="77"/>
              </a:rPr>
              <a:t>RandomForestClassifier</a:t>
            </a:r>
            <a:r>
              <a:rPr lang="fr-FR" sz="1400" u="none" strike="noStrike" dirty="0">
                <a:solidFill>
                  <a:srgbClr val="000000"/>
                </a:solidFill>
                <a:effectLst/>
                <a:latin typeface="Montserrat" pitchFamily="2" charset="77"/>
              </a:rPr>
              <a:t> pour la classification multi-classe.</a:t>
            </a:r>
          </a:p>
          <a:p>
            <a:pPr algn="l">
              <a:lnSpc>
                <a:spcPct val="150000"/>
              </a:lnSpc>
              <a:buFont typeface="+mj-lt"/>
              <a:buAutoNum type="arabicPeriod"/>
            </a:pPr>
            <a:r>
              <a:rPr lang="fr-FR" sz="1400" b="1" u="none" strike="noStrike" dirty="0">
                <a:solidFill>
                  <a:srgbClr val="7451EB"/>
                </a:solidFill>
                <a:effectLst/>
                <a:latin typeface="Montserrat" pitchFamily="2" charset="77"/>
              </a:rPr>
              <a:t>Suivi des expériences avec </a:t>
            </a:r>
            <a:r>
              <a:rPr lang="fr-FR" sz="1400" b="1" u="none" strike="noStrike" dirty="0" err="1">
                <a:solidFill>
                  <a:srgbClr val="7451EB"/>
                </a:solidFill>
                <a:effectLst/>
                <a:latin typeface="Montserrat" pitchFamily="2" charset="77"/>
              </a:rPr>
              <a:t>MLFlow</a:t>
            </a:r>
            <a:r>
              <a:rPr lang="fr-FR" sz="1400" b="1" u="none" strike="noStrike" dirty="0">
                <a:solidFill>
                  <a:srgbClr val="7451EB"/>
                </a:solidFill>
                <a:effectLst/>
                <a:latin typeface="Montserrat" pitchFamily="2" charset="77"/>
              </a:rPr>
              <a:t> :</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Enregistrement du modèle et des métriques.</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Suivi de l’</a:t>
            </a:r>
            <a:r>
              <a:rPr lang="fr-FR" sz="1400" u="none" strike="noStrike" dirty="0" err="1">
                <a:solidFill>
                  <a:srgbClr val="000000"/>
                </a:solidFill>
                <a:effectLst/>
                <a:latin typeface="Montserrat" pitchFamily="2" charset="77"/>
              </a:rPr>
              <a:t>accuracy</a:t>
            </a:r>
            <a:r>
              <a:rPr lang="fr-FR" sz="1400" u="none" strike="noStrike" dirty="0">
                <a:solidFill>
                  <a:srgbClr val="000000"/>
                </a:solidFill>
                <a:effectLst/>
                <a:latin typeface="Montserrat" pitchFamily="2" charset="77"/>
              </a:rPr>
              <a:t> et validation croisée.</a:t>
            </a:r>
          </a:p>
          <a:p>
            <a:pPr algn="l">
              <a:lnSpc>
                <a:spcPct val="150000"/>
              </a:lnSpc>
              <a:buFont typeface="+mj-lt"/>
              <a:buAutoNum type="arabicPeriod"/>
            </a:pPr>
            <a:r>
              <a:rPr lang="fr-FR" sz="1400" b="1" u="none" strike="noStrike" dirty="0">
                <a:solidFill>
                  <a:srgbClr val="7451EB"/>
                </a:solidFill>
                <a:effectLst/>
                <a:latin typeface="Montserrat" pitchFamily="2" charset="77"/>
              </a:rPr>
              <a:t>Visualisation des résultats :</a:t>
            </a:r>
          </a:p>
          <a:p>
            <a:pPr marL="742950" lvl="1" indent="-285750" algn="l">
              <a:lnSpc>
                <a:spcPct val="150000"/>
              </a:lnSpc>
              <a:buFont typeface="Courier New" panose="02070309020205020404" pitchFamily="49" charset="0"/>
              <a:buChar char="o"/>
            </a:pPr>
            <a:r>
              <a:rPr lang="fr-FR" sz="1400" u="none" strike="noStrike" dirty="0" err="1">
                <a:solidFill>
                  <a:srgbClr val="000000"/>
                </a:solidFill>
                <a:effectLst/>
                <a:latin typeface="Montserrat" pitchFamily="2" charset="77"/>
              </a:rPr>
              <a:t>t</a:t>
            </a:r>
            <a:r>
              <a:rPr lang="fr-FR" sz="1400" u="none" strike="noStrike" dirty="0">
                <a:solidFill>
                  <a:srgbClr val="000000"/>
                </a:solidFill>
                <a:effectLst/>
                <a:latin typeface="Montserrat" pitchFamily="2" charset="77"/>
              </a:rPr>
              <a:t>-SNE pour la représentation des clusters.</a:t>
            </a:r>
          </a:p>
          <a:p>
            <a:pPr marL="742950" lvl="1" indent="-285750" algn="l">
              <a:lnSpc>
                <a:spcPct val="150000"/>
              </a:lnSpc>
              <a:buFont typeface="Courier New" panose="02070309020205020404" pitchFamily="49" charset="0"/>
              <a:buChar char="o"/>
            </a:pPr>
            <a:r>
              <a:rPr lang="fr-FR" sz="1400" u="none" strike="noStrike" dirty="0">
                <a:solidFill>
                  <a:srgbClr val="000000"/>
                </a:solidFill>
                <a:effectLst/>
                <a:latin typeface="Montserrat" pitchFamily="2" charset="77"/>
              </a:rPr>
              <a:t>K-</a:t>
            </a:r>
            <a:r>
              <a:rPr lang="fr-FR" sz="1400" u="none" strike="noStrike" dirty="0" err="1">
                <a:solidFill>
                  <a:srgbClr val="000000"/>
                </a:solidFill>
                <a:effectLst/>
                <a:latin typeface="Montserrat" pitchFamily="2" charset="77"/>
              </a:rPr>
              <a:t>Means</a:t>
            </a:r>
            <a:r>
              <a:rPr lang="fr-FR" sz="1400" u="none" strike="noStrike" dirty="0">
                <a:solidFill>
                  <a:srgbClr val="000000"/>
                </a:solidFill>
                <a:effectLst/>
                <a:latin typeface="Montserrat" pitchFamily="2" charset="77"/>
              </a:rPr>
              <a:t> pour l’analyse des regroupements de produits.</a:t>
            </a:r>
          </a:p>
        </p:txBody>
      </p:sp>
      <p:sp>
        <p:nvSpPr>
          <p:cNvPr id="5" name="ZoneTexte 4">
            <a:extLst>
              <a:ext uri="{FF2B5EF4-FFF2-40B4-BE49-F238E27FC236}">
                <a16:creationId xmlns:a16="http://schemas.microsoft.com/office/drawing/2014/main" id="{79DA280A-0FD3-460E-6FE8-23772228CFE8}"/>
              </a:ext>
            </a:extLst>
          </p:cNvPr>
          <p:cNvSpPr txBox="1"/>
          <p:nvPr/>
        </p:nvSpPr>
        <p:spPr>
          <a:xfrm>
            <a:off x="1572" y="38414"/>
            <a:ext cx="6094428"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Pipeline de Modélisation</a:t>
            </a:r>
          </a:p>
        </p:txBody>
      </p:sp>
      <p:pic>
        <p:nvPicPr>
          <p:cNvPr id="6" name="Image 5">
            <a:extLst>
              <a:ext uri="{FF2B5EF4-FFF2-40B4-BE49-F238E27FC236}">
                <a16:creationId xmlns:a16="http://schemas.microsoft.com/office/drawing/2014/main" id="{00808A89-9DBE-4075-2982-5C394D241ABA}"/>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C3FDEB5E-E2BF-70A7-ED14-CB660C97F7F8}"/>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E18F74CF-8B14-964B-78D3-DBBD9A41C978}"/>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10" name="Image 9" descr="Une image contenant texte, capture d’écran, Rectangle, carré&#10;&#10;Le contenu généré par l’IA peut être incorrect.">
            <a:extLst>
              <a:ext uri="{FF2B5EF4-FFF2-40B4-BE49-F238E27FC236}">
                <a16:creationId xmlns:a16="http://schemas.microsoft.com/office/drawing/2014/main" id="{A4AA4BFC-A64E-9B6E-AF76-C36AC4B4BF7A}"/>
              </a:ext>
            </a:extLst>
          </p:cNvPr>
          <p:cNvPicPr>
            <a:picLocks noChangeAspect="1"/>
          </p:cNvPicPr>
          <p:nvPr/>
        </p:nvPicPr>
        <p:blipFill>
          <a:blip r:embed="rId4"/>
          <a:stretch>
            <a:fillRect/>
          </a:stretch>
        </p:blipFill>
        <p:spPr>
          <a:xfrm>
            <a:off x="6825673" y="419123"/>
            <a:ext cx="2583437" cy="1937578"/>
          </a:xfrm>
          <a:prstGeom prst="rect">
            <a:avLst/>
          </a:prstGeom>
        </p:spPr>
      </p:pic>
      <p:pic>
        <p:nvPicPr>
          <p:cNvPr id="12" name="Image 11" descr="Une image contenant capture d’écran, texte, diagramme, ligne&#10;&#10;Le contenu généré par l’IA peut être incorrect.">
            <a:extLst>
              <a:ext uri="{FF2B5EF4-FFF2-40B4-BE49-F238E27FC236}">
                <a16:creationId xmlns:a16="http://schemas.microsoft.com/office/drawing/2014/main" id="{3E537A91-B9A4-95D5-C5CC-4B79FB5F927D}"/>
              </a:ext>
            </a:extLst>
          </p:cNvPr>
          <p:cNvPicPr>
            <a:picLocks noChangeAspect="1"/>
          </p:cNvPicPr>
          <p:nvPr/>
        </p:nvPicPr>
        <p:blipFill>
          <a:blip r:embed="rId5"/>
          <a:stretch>
            <a:fillRect/>
          </a:stretch>
        </p:blipFill>
        <p:spPr>
          <a:xfrm>
            <a:off x="8382713" y="2434185"/>
            <a:ext cx="3587556" cy="1793778"/>
          </a:xfrm>
          <a:prstGeom prst="rect">
            <a:avLst/>
          </a:prstGeom>
        </p:spPr>
      </p:pic>
      <p:pic>
        <p:nvPicPr>
          <p:cNvPr id="14" name="Image 13" descr="Une image contenant texte, capture d’écran, diagramme&#10;&#10;Le contenu généré par l’IA peut être incorrect.">
            <a:extLst>
              <a:ext uri="{FF2B5EF4-FFF2-40B4-BE49-F238E27FC236}">
                <a16:creationId xmlns:a16="http://schemas.microsoft.com/office/drawing/2014/main" id="{A8A217AC-9674-3F4B-9E53-D210CCF9CCA2}"/>
              </a:ext>
            </a:extLst>
          </p:cNvPr>
          <p:cNvPicPr>
            <a:picLocks noChangeAspect="1"/>
          </p:cNvPicPr>
          <p:nvPr/>
        </p:nvPicPr>
        <p:blipFill>
          <a:blip r:embed="rId6"/>
          <a:stretch>
            <a:fillRect/>
          </a:stretch>
        </p:blipFill>
        <p:spPr>
          <a:xfrm>
            <a:off x="6839914" y="4215733"/>
            <a:ext cx="3085598" cy="2468478"/>
          </a:xfrm>
          <a:prstGeom prst="rect">
            <a:avLst/>
          </a:prstGeom>
        </p:spPr>
      </p:pic>
    </p:spTree>
    <p:extLst>
      <p:ext uri="{BB962C8B-B14F-4D97-AF65-F5344CB8AC3E}">
        <p14:creationId xmlns:p14="http://schemas.microsoft.com/office/powerpoint/2010/main" val="3362880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EB836-2D41-2BC5-8948-7A7B67D8CF2A}"/>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C124C38A-255F-7F33-3EDC-A5D7152F6054}"/>
              </a:ext>
            </a:extLst>
          </p:cNvPr>
          <p:cNvSpPr txBox="1"/>
          <p:nvPr/>
        </p:nvSpPr>
        <p:spPr>
          <a:xfrm>
            <a:off x="1919139" y="1261707"/>
            <a:ext cx="8104695" cy="461024"/>
          </a:xfrm>
          <a:prstGeom prst="rect">
            <a:avLst/>
          </a:prstGeom>
          <a:noFill/>
        </p:spPr>
        <p:txBody>
          <a:bodyPr wrap="square">
            <a:spAutoFit/>
          </a:bodyPr>
          <a:lstStyle/>
          <a:p>
            <a:pPr algn="ctr">
              <a:lnSpc>
                <a:spcPct val="150000"/>
              </a:lnSpc>
            </a:pPr>
            <a:r>
              <a:rPr lang="fr-FR" b="1" i="0" u="none" strike="noStrike" dirty="0" err="1">
                <a:solidFill>
                  <a:srgbClr val="7451EB"/>
                </a:solidFill>
                <a:effectLst/>
                <a:latin typeface="Montserrat" pitchFamily="2" charset="77"/>
              </a:rPr>
              <a:t>Accuracy</a:t>
            </a:r>
            <a:r>
              <a:rPr lang="fr-FR" b="1" i="0" u="none" strike="noStrike" dirty="0">
                <a:solidFill>
                  <a:srgbClr val="7451EB"/>
                </a:solidFill>
                <a:effectLst/>
                <a:latin typeface="Montserrat" pitchFamily="2" charset="77"/>
              </a:rPr>
              <a:t> : </a:t>
            </a:r>
            <a:r>
              <a:rPr lang="fr-FR" b="0" i="0" u="none" strike="noStrike" dirty="0">
                <a:solidFill>
                  <a:srgbClr val="000000"/>
                </a:solidFill>
                <a:effectLst/>
                <a:latin typeface="Montserrat" pitchFamily="2" charset="77"/>
              </a:rPr>
              <a:t>pourcentage de classifications correctes.</a:t>
            </a:r>
          </a:p>
        </p:txBody>
      </p:sp>
      <p:sp>
        <p:nvSpPr>
          <p:cNvPr id="5" name="ZoneTexte 4">
            <a:extLst>
              <a:ext uri="{FF2B5EF4-FFF2-40B4-BE49-F238E27FC236}">
                <a16:creationId xmlns:a16="http://schemas.microsoft.com/office/drawing/2014/main" id="{83F13D26-5D25-823E-7217-29A725763324}"/>
              </a:ext>
            </a:extLst>
          </p:cNvPr>
          <p:cNvSpPr txBox="1"/>
          <p:nvPr/>
        </p:nvSpPr>
        <p:spPr>
          <a:xfrm>
            <a:off x="0" y="0"/>
            <a:ext cx="6094428"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Métriques d’évaluation</a:t>
            </a:r>
          </a:p>
        </p:txBody>
      </p:sp>
      <p:pic>
        <p:nvPicPr>
          <p:cNvPr id="6" name="Image 5">
            <a:extLst>
              <a:ext uri="{FF2B5EF4-FFF2-40B4-BE49-F238E27FC236}">
                <a16:creationId xmlns:a16="http://schemas.microsoft.com/office/drawing/2014/main" id="{0E9B193C-2F17-B2DC-EEFD-282844BDDB16}"/>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7FB40433-C789-6C16-1634-302111E4BD47}"/>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8B492847-45BF-B33A-E78F-43F86D1973DA}"/>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9EF4422C-8A53-81E8-A56B-163D16338362}"/>
              </a:ext>
            </a:extLst>
          </p:cNvPr>
          <p:cNvSpPr txBox="1"/>
          <p:nvPr/>
        </p:nvSpPr>
        <p:spPr>
          <a:xfrm>
            <a:off x="2490512" y="2461218"/>
            <a:ext cx="7533322" cy="876458"/>
          </a:xfrm>
          <a:prstGeom prst="rect">
            <a:avLst/>
          </a:prstGeom>
          <a:noFill/>
        </p:spPr>
        <p:txBody>
          <a:bodyPr wrap="square">
            <a:spAutoFit/>
          </a:bodyPr>
          <a:lstStyle/>
          <a:p>
            <a:pPr algn="l">
              <a:lnSpc>
                <a:spcPct val="150000"/>
              </a:lnSpc>
            </a:pPr>
            <a:r>
              <a:rPr lang="fr-FR" b="1" i="0" u="none" strike="noStrike" dirty="0" err="1">
                <a:solidFill>
                  <a:srgbClr val="7451EB"/>
                </a:solidFill>
                <a:effectLst/>
                <a:latin typeface="Montserrat" pitchFamily="2" charset="77"/>
              </a:rPr>
              <a:t>Adjusted</a:t>
            </a:r>
            <a:r>
              <a:rPr lang="fr-FR" b="1" i="0" u="none" strike="noStrike" dirty="0">
                <a:solidFill>
                  <a:srgbClr val="7451EB"/>
                </a:solidFill>
                <a:effectLst/>
                <a:latin typeface="Montserrat" pitchFamily="2" charset="77"/>
              </a:rPr>
              <a:t> Rand Index (ARI) : </a:t>
            </a:r>
            <a:r>
              <a:rPr lang="fr-FR" b="0" i="0" u="none" strike="noStrike" dirty="0">
                <a:solidFill>
                  <a:srgbClr val="000000"/>
                </a:solidFill>
                <a:effectLst/>
                <a:latin typeface="Montserrat" pitchFamily="2" charset="77"/>
              </a:rPr>
              <a:t>évalue la qualité des clusters en comparant les étiquettes prédites avec les étiquettes réelles.</a:t>
            </a:r>
          </a:p>
        </p:txBody>
      </p:sp>
      <p:sp>
        <p:nvSpPr>
          <p:cNvPr id="12" name="ZoneTexte 11">
            <a:extLst>
              <a:ext uri="{FF2B5EF4-FFF2-40B4-BE49-F238E27FC236}">
                <a16:creationId xmlns:a16="http://schemas.microsoft.com/office/drawing/2014/main" id="{9E5BA321-D9FD-04E1-A038-2D541E70DDB0}"/>
              </a:ext>
            </a:extLst>
          </p:cNvPr>
          <p:cNvSpPr txBox="1"/>
          <p:nvPr/>
        </p:nvSpPr>
        <p:spPr>
          <a:xfrm>
            <a:off x="3016576" y="3862572"/>
            <a:ext cx="6155702" cy="2122953"/>
          </a:xfrm>
          <a:prstGeom prst="rect">
            <a:avLst/>
          </a:prstGeom>
          <a:noFill/>
        </p:spPr>
        <p:txBody>
          <a:bodyPr wrap="square">
            <a:spAutoFit/>
          </a:bodyPr>
          <a:lstStyle/>
          <a:p>
            <a:pPr algn="l">
              <a:lnSpc>
                <a:spcPct val="150000"/>
              </a:lnSpc>
            </a:pPr>
            <a:r>
              <a:rPr lang="fr-FR" b="1" i="0" u="none" strike="noStrike" dirty="0">
                <a:solidFill>
                  <a:srgbClr val="7451EB"/>
                </a:solidFill>
                <a:effectLst/>
                <a:latin typeface="Montserrat" pitchFamily="2" charset="77"/>
              </a:rPr>
              <a:t>Interprétation</a:t>
            </a:r>
            <a:r>
              <a:rPr lang="fr-FR" b="0" i="0" u="none" strike="noStrike" dirty="0">
                <a:solidFill>
                  <a:srgbClr val="7451EB"/>
                </a:solidFill>
                <a:effectLst/>
                <a:latin typeface="Montserrat" pitchFamily="2" charset="77"/>
              </a:rPr>
              <a:t> :</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L’</a:t>
            </a:r>
            <a:r>
              <a:rPr lang="fr-FR" b="0" i="0" u="none" strike="noStrike" dirty="0" err="1">
                <a:solidFill>
                  <a:srgbClr val="000000"/>
                </a:solidFill>
                <a:effectLst/>
                <a:latin typeface="Montserrat" pitchFamily="2" charset="77"/>
              </a:rPr>
              <a:t>accuracy</a:t>
            </a:r>
            <a:r>
              <a:rPr lang="fr-FR" b="0" i="0" u="none" strike="noStrike" dirty="0">
                <a:solidFill>
                  <a:srgbClr val="000000"/>
                </a:solidFill>
                <a:effectLst/>
                <a:latin typeface="Montserrat" pitchFamily="2" charset="77"/>
              </a:rPr>
              <a:t> donne une vue globale sur la justesse du modèle.</a:t>
            </a:r>
          </a:p>
          <a:p>
            <a:pPr marL="400050" lvl="1" indent="-344488" algn="l">
              <a:lnSpc>
                <a:spcPct val="150000"/>
              </a:lnSpc>
              <a:buFont typeface="+mj-lt"/>
              <a:buAutoNum type="arabicPeriod"/>
            </a:pPr>
            <a:r>
              <a:rPr lang="fr-FR" b="0" i="0" u="none" strike="noStrike" dirty="0">
                <a:solidFill>
                  <a:srgbClr val="000000"/>
                </a:solidFill>
                <a:effectLst/>
                <a:latin typeface="Montserrat" pitchFamily="2" charset="77"/>
              </a:rPr>
              <a:t>L’ARI mesure la capacité du modèle à structurer les données en groupes pertinents.</a:t>
            </a:r>
          </a:p>
        </p:txBody>
      </p:sp>
      <p:cxnSp>
        <p:nvCxnSpPr>
          <p:cNvPr id="13" name="Connecteur droit 12">
            <a:extLst>
              <a:ext uri="{FF2B5EF4-FFF2-40B4-BE49-F238E27FC236}">
                <a16:creationId xmlns:a16="http://schemas.microsoft.com/office/drawing/2014/main" id="{CF150DAB-8406-5973-3AAF-0FC57802DF1C}"/>
              </a:ext>
            </a:extLst>
          </p:cNvPr>
          <p:cNvCxnSpPr/>
          <p:nvPr/>
        </p:nvCxnSpPr>
        <p:spPr>
          <a:xfrm>
            <a:off x="4256201" y="2205871"/>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4" name="Connecteur droit 13">
            <a:extLst>
              <a:ext uri="{FF2B5EF4-FFF2-40B4-BE49-F238E27FC236}">
                <a16:creationId xmlns:a16="http://schemas.microsoft.com/office/drawing/2014/main" id="{4E46C441-1CAF-7B0D-6944-DCD27FC5303D}"/>
              </a:ext>
            </a:extLst>
          </p:cNvPr>
          <p:cNvCxnSpPr/>
          <p:nvPr/>
        </p:nvCxnSpPr>
        <p:spPr>
          <a:xfrm>
            <a:off x="4256201" y="3685879"/>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3945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0D269-D901-05BB-A0BC-710E9FCB7F17}"/>
            </a:ext>
          </a:extLst>
        </p:cNvPr>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7472F9F6-5F91-282C-DCE7-141BAF357911}"/>
              </a:ext>
            </a:extLst>
          </p:cNvPr>
          <p:cNvGraphicFramePr>
            <a:graphicFrameLocks noGrp="1"/>
          </p:cNvGraphicFramePr>
          <p:nvPr>
            <p:extLst>
              <p:ext uri="{D42A27DB-BD31-4B8C-83A1-F6EECF244321}">
                <p14:modId xmlns:p14="http://schemas.microsoft.com/office/powerpoint/2010/main" val="1802804349"/>
              </p:ext>
            </p:extLst>
          </p:nvPr>
        </p:nvGraphicFramePr>
        <p:xfrm>
          <a:off x="836628" y="3948811"/>
          <a:ext cx="10515600" cy="1463040"/>
        </p:xfrm>
        <a:graphic>
          <a:graphicData uri="http://schemas.openxmlformats.org/drawingml/2006/table">
            <a:tbl>
              <a:tblPr/>
              <a:tblGrid>
                <a:gridCol w="3505200">
                  <a:extLst>
                    <a:ext uri="{9D8B030D-6E8A-4147-A177-3AD203B41FA5}">
                      <a16:colId xmlns:a16="http://schemas.microsoft.com/office/drawing/2014/main" val="3125547210"/>
                    </a:ext>
                  </a:extLst>
                </a:gridCol>
                <a:gridCol w="3505200">
                  <a:extLst>
                    <a:ext uri="{9D8B030D-6E8A-4147-A177-3AD203B41FA5}">
                      <a16:colId xmlns:a16="http://schemas.microsoft.com/office/drawing/2014/main" val="2880760909"/>
                    </a:ext>
                  </a:extLst>
                </a:gridCol>
                <a:gridCol w="3505200">
                  <a:extLst>
                    <a:ext uri="{9D8B030D-6E8A-4147-A177-3AD203B41FA5}">
                      <a16:colId xmlns:a16="http://schemas.microsoft.com/office/drawing/2014/main" val="2813806577"/>
                    </a:ext>
                  </a:extLst>
                </a:gridCol>
              </a:tblGrid>
              <a:tr h="0">
                <a:tc>
                  <a:txBody>
                    <a:bodyPr/>
                    <a:lstStyle/>
                    <a:p>
                      <a:pPr algn="ctr"/>
                      <a:r>
                        <a:rPr lang="fr-FR" b="1" dirty="0">
                          <a:solidFill>
                            <a:srgbClr val="7451EB"/>
                          </a:solidFill>
                        </a:rPr>
                        <a:t>Technique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err="1">
                          <a:solidFill>
                            <a:srgbClr val="7451EB"/>
                          </a:solidFill>
                        </a:rPr>
                        <a:t>Accuracy</a:t>
                      </a:r>
                      <a:endParaRPr lang="fr-FR" b="1" dirty="0">
                        <a:solidFill>
                          <a:srgbClr val="7451EB"/>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solidFill>
                            <a:srgbClr val="7451EB"/>
                          </a:solidFill>
                        </a:rPr>
                        <a:t>ARI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5362339"/>
                  </a:ext>
                </a:extLst>
              </a:tr>
              <a:tr h="0">
                <a:tc>
                  <a:txBody>
                    <a:bodyPr/>
                    <a:lstStyle/>
                    <a:p>
                      <a:pPr algn="ctr"/>
                      <a:r>
                        <a:rPr lang="fr-FR" dirty="0"/>
                        <a:t>TF-IDF + </a:t>
                      </a:r>
                      <a:r>
                        <a:rPr lang="fr-FR" dirty="0" err="1"/>
                        <a:t>KMeans</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a:t>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a:t>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3440266"/>
                  </a:ext>
                </a:extLst>
              </a:tr>
              <a:tr h="0">
                <a:tc>
                  <a:txBody>
                    <a:bodyPr/>
                    <a:lstStyle/>
                    <a:p>
                      <a:pPr algn="ctr"/>
                      <a:r>
                        <a:rPr lang="fr-FR" dirty="0"/>
                        <a:t>Word2Vec + </a:t>
                      </a:r>
                      <a:r>
                        <a:rPr lang="fr-FR" dirty="0" err="1"/>
                        <a:t>KMeans</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t>0,82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a:t>0,34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4139198"/>
                  </a:ext>
                </a:extLst>
              </a:tr>
              <a:tr h="0">
                <a:tc>
                  <a:txBody>
                    <a:bodyPr/>
                    <a:lstStyle/>
                    <a:p>
                      <a:pPr algn="ctr"/>
                      <a:r>
                        <a:rPr lang="fr-FR" b="1" dirty="0"/>
                        <a:t>SBERT + </a:t>
                      </a:r>
                      <a:r>
                        <a:rPr lang="fr-FR" b="1" dirty="0" err="1"/>
                        <a:t>Random</a:t>
                      </a:r>
                      <a:r>
                        <a:rPr lang="fr-FR" b="1" dirty="0"/>
                        <a:t> Forest</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t>0,91</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b="1" dirty="0"/>
                        <a:t>0,40</a:t>
                      </a: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7651268"/>
                  </a:ext>
                </a:extLst>
              </a:tr>
            </a:tbl>
          </a:graphicData>
        </a:graphic>
      </p:graphicFrame>
      <p:sp>
        <p:nvSpPr>
          <p:cNvPr id="3" name="Rectangle 1">
            <a:extLst>
              <a:ext uri="{FF2B5EF4-FFF2-40B4-BE49-F238E27FC236}">
                <a16:creationId xmlns:a16="http://schemas.microsoft.com/office/drawing/2014/main" id="{77071E68-5BA0-8653-2FCF-464EF7E9085C}"/>
              </a:ext>
            </a:extLst>
          </p:cNvPr>
          <p:cNvSpPr>
            <a:spLocks noChangeArrowheads="1"/>
          </p:cNvSpPr>
          <p:nvPr/>
        </p:nvSpPr>
        <p:spPr bwMode="auto">
          <a:xfrm>
            <a:off x="574250" y="1370142"/>
            <a:ext cx="10238687" cy="2122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fr-FR" altLang="fr-FR" dirty="0">
                <a:latin typeface="Montserrat" pitchFamily="2" charset="77"/>
              </a:rPr>
              <a:t>SBERT surpasse les méthodes classiques en capturant des relations sémantiques plus fines entre les descriptions de produits.</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fr-FR" altLang="fr-FR" dirty="0">
                <a:latin typeface="Montserrat" pitchFamily="2" charset="77"/>
              </a:rPr>
              <a:t>Le modèle atteint une </a:t>
            </a:r>
            <a:r>
              <a:rPr lang="fr-FR" altLang="fr-FR" dirty="0" err="1">
                <a:latin typeface="Montserrat" pitchFamily="2" charset="77"/>
              </a:rPr>
              <a:t>accuracy</a:t>
            </a:r>
            <a:r>
              <a:rPr lang="fr-FR" altLang="fr-FR" dirty="0">
                <a:latin typeface="Montserrat" pitchFamily="2" charset="77"/>
              </a:rPr>
              <a:t> de </a:t>
            </a:r>
            <a:r>
              <a:rPr lang="fr-FR" altLang="fr-FR" b="1" dirty="0">
                <a:solidFill>
                  <a:srgbClr val="7451EB"/>
                </a:solidFill>
                <a:latin typeface="Montserrat" pitchFamily="2" charset="77"/>
              </a:rPr>
              <a:t>91%</a:t>
            </a:r>
            <a:r>
              <a:rPr lang="fr-FR" altLang="fr-FR" dirty="0">
                <a:latin typeface="Montserrat" pitchFamily="2" charset="77"/>
              </a:rPr>
              <a:t> et un ARI de </a:t>
            </a:r>
            <a:r>
              <a:rPr lang="fr-FR" altLang="fr-FR" b="1" dirty="0">
                <a:solidFill>
                  <a:srgbClr val="7451EB"/>
                </a:solidFill>
                <a:latin typeface="Montserrat" pitchFamily="2" charset="77"/>
              </a:rPr>
              <a:t>0,40</a:t>
            </a:r>
            <a:r>
              <a:rPr lang="fr-FR" altLang="fr-FR" dirty="0">
                <a:latin typeface="Montserrat" pitchFamily="2" charset="77"/>
              </a:rPr>
              <a:t>, montrant une meilleure structuration des catégories.</a:t>
            </a:r>
          </a:p>
          <a:p>
            <a:pPr marL="0" marR="0" lvl="0" indent="0" algn="l" defTabSz="914400" rtl="0" eaLnBrk="0" fontAlgn="base" latinLnBrk="0" hangingPunct="0">
              <a:lnSpc>
                <a:spcPct val="150000"/>
              </a:lnSpc>
              <a:spcBef>
                <a:spcPct val="0"/>
              </a:spcBef>
              <a:spcAft>
                <a:spcPct val="0"/>
              </a:spcAft>
              <a:buClrTx/>
              <a:buSzTx/>
              <a:buFontTx/>
              <a:buNone/>
              <a:tabLst/>
            </a:pPr>
            <a:endParaRPr lang="fr-FR" altLang="fr-FR" dirty="0">
              <a:latin typeface="Montserrat" pitchFamily="2" charset="77"/>
            </a:endParaRPr>
          </a:p>
        </p:txBody>
      </p:sp>
      <p:sp>
        <p:nvSpPr>
          <p:cNvPr id="5" name="ZoneTexte 4">
            <a:extLst>
              <a:ext uri="{FF2B5EF4-FFF2-40B4-BE49-F238E27FC236}">
                <a16:creationId xmlns:a16="http://schemas.microsoft.com/office/drawing/2014/main" id="{22EFAA15-DB73-8C5D-A240-2CF890325D66}"/>
              </a:ext>
            </a:extLst>
          </p:cNvPr>
          <p:cNvSpPr txBox="1"/>
          <p:nvPr/>
        </p:nvSpPr>
        <p:spPr>
          <a:xfrm>
            <a:off x="0" y="38517"/>
            <a:ext cx="6094428"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altLang="fr-FR" dirty="0"/>
              <a:t>Résultats Comparatifs</a:t>
            </a:r>
          </a:p>
        </p:txBody>
      </p:sp>
      <p:pic>
        <p:nvPicPr>
          <p:cNvPr id="6" name="Image 5">
            <a:extLst>
              <a:ext uri="{FF2B5EF4-FFF2-40B4-BE49-F238E27FC236}">
                <a16:creationId xmlns:a16="http://schemas.microsoft.com/office/drawing/2014/main" id="{B51D164F-0C3F-512B-17CA-175BE6FEA143}"/>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7E2E40B6-234F-E53F-9BE2-AFEB22F9E2F0}"/>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B9A59CDD-8E56-5F99-E7FD-CC730C5D7636}"/>
              </a:ext>
            </a:extLst>
          </p:cNvPr>
          <p:cNvPicPr>
            <a:picLocks noChangeAspect="1"/>
          </p:cNvPicPr>
          <p:nvPr/>
        </p:nvPicPr>
        <p:blipFill>
          <a:blip r:embed="rId3"/>
          <a:stretch>
            <a:fillRect/>
          </a:stretch>
        </p:blipFill>
        <p:spPr>
          <a:xfrm>
            <a:off x="10914411" y="87085"/>
            <a:ext cx="1277589" cy="556441"/>
          </a:xfrm>
          <a:prstGeom prst="rect">
            <a:avLst/>
          </a:prstGeom>
        </p:spPr>
      </p:pic>
    </p:spTree>
    <p:extLst>
      <p:ext uri="{BB962C8B-B14F-4D97-AF65-F5344CB8AC3E}">
        <p14:creationId xmlns:p14="http://schemas.microsoft.com/office/powerpoint/2010/main" val="2242420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0C615-A7C0-4FC2-14FD-E1637443AFB0}"/>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E2FB1972-450F-D344-ECD7-E94023F443E0}"/>
              </a:ext>
            </a:extLst>
          </p:cNvPr>
          <p:cNvSpPr txBox="1"/>
          <p:nvPr/>
        </p:nvSpPr>
        <p:spPr>
          <a:xfrm>
            <a:off x="256882" y="983980"/>
            <a:ext cx="3127342" cy="1707455"/>
          </a:xfrm>
          <a:prstGeom prst="rect">
            <a:avLst/>
          </a:prstGeom>
          <a:noFill/>
        </p:spPr>
        <p:txBody>
          <a:bodyPr wrap="square">
            <a:spAutoFit/>
          </a:bodyPr>
          <a:lstStyle/>
          <a:p>
            <a:pPr algn="l">
              <a:lnSpc>
                <a:spcPct val="150000"/>
              </a:lnSpc>
            </a:pPr>
            <a:r>
              <a:rPr lang="fr-FR" u="none" strike="noStrike" dirty="0">
                <a:solidFill>
                  <a:srgbClr val="000000"/>
                </a:solidFill>
                <a:effectLst/>
                <a:latin typeface="Montserrat" pitchFamily="2" charset="77"/>
              </a:rPr>
              <a:t>Matrice de confusion : Affichage des erreurs de classification par catégorie.</a:t>
            </a:r>
          </a:p>
        </p:txBody>
      </p:sp>
      <p:sp>
        <p:nvSpPr>
          <p:cNvPr id="5" name="ZoneTexte 4">
            <a:extLst>
              <a:ext uri="{FF2B5EF4-FFF2-40B4-BE49-F238E27FC236}">
                <a16:creationId xmlns:a16="http://schemas.microsoft.com/office/drawing/2014/main" id="{744E4E78-F3D4-71A2-D9B7-02AD7D09FCDC}"/>
              </a:ext>
            </a:extLst>
          </p:cNvPr>
          <p:cNvSpPr txBox="1"/>
          <p:nvPr/>
        </p:nvSpPr>
        <p:spPr>
          <a:xfrm>
            <a:off x="1572" y="0"/>
            <a:ext cx="6094428"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Visualisation des Résultats</a:t>
            </a:r>
          </a:p>
        </p:txBody>
      </p:sp>
      <p:pic>
        <p:nvPicPr>
          <p:cNvPr id="6" name="Image 5">
            <a:extLst>
              <a:ext uri="{FF2B5EF4-FFF2-40B4-BE49-F238E27FC236}">
                <a16:creationId xmlns:a16="http://schemas.microsoft.com/office/drawing/2014/main" id="{89DA035C-18BA-28FE-C9C9-F299198B96B4}"/>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5A702F38-AB86-BB74-4F21-5B62CB79865E}"/>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CA4D268D-1876-B1EB-82CD-34D98F4BACDE}"/>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D3984D69-02A9-AADB-11F2-819FC8B4D69C}"/>
              </a:ext>
            </a:extLst>
          </p:cNvPr>
          <p:cNvSpPr txBox="1"/>
          <p:nvPr/>
        </p:nvSpPr>
        <p:spPr>
          <a:xfrm>
            <a:off x="4011498" y="978144"/>
            <a:ext cx="3681167" cy="1291957"/>
          </a:xfrm>
          <a:prstGeom prst="rect">
            <a:avLst/>
          </a:prstGeom>
          <a:noFill/>
        </p:spPr>
        <p:txBody>
          <a:bodyPr wrap="square">
            <a:spAutoFit/>
          </a:bodyPr>
          <a:lstStyle/>
          <a:p>
            <a:pPr algn="l">
              <a:lnSpc>
                <a:spcPct val="150000"/>
              </a:lnSpc>
            </a:pPr>
            <a:r>
              <a:rPr lang="fr-FR" u="none" strike="noStrike" dirty="0" err="1">
                <a:solidFill>
                  <a:srgbClr val="000000"/>
                </a:solidFill>
                <a:effectLst/>
                <a:latin typeface="Montserrat" pitchFamily="2" charset="77"/>
              </a:rPr>
              <a:t>t</a:t>
            </a:r>
            <a:r>
              <a:rPr lang="fr-FR" u="none" strike="noStrike" dirty="0">
                <a:solidFill>
                  <a:srgbClr val="000000"/>
                </a:solidFill>
                <a:effectLst/>
                <a:latin typeface="Montserrat" pitchFamily="2" charset="77"/>
              </a:rPr>
              <a:t>-SNE et K-</a:t>
            </a:r>
            <a:r>
              <a:rPr lang="fr-FR" u="none" strike="noStrike" dirty="0" err="1">
                <a:solidFill>
                  <a:srgbClr val="000000"/>
                </a:solidFill>
                <a:effectLst/>
                <a:latin typeface="Montserrat" pitchFamily="2" charset="77"/>
              </a:rPr>
              <a:t>Means</a:t>
            </a:r>
            <a:r>
              <a:rPr lang="fr-FR" u="none" strike="noStrike" dirty="0">
                <a:solidFill>
                  <a:srgbClr val="000000"/>
                </a:solidFill>
                <a:effectLst/>
                <a:latin typeface="Montserrat" pitchFamily="2" charset="77"/>
              </a:rPr>
              <a:t> : Analyse des regroupements de produits dans l’espace latent.</a:t>
            </a:r>
          </a:p>
        </p:txBody>
      </p:sp>
      <p:sp>
        <p:nvSpPr>
          <p:cNvPr id="12" name="ZoneTexte 11">
            <a:extLst>
              <a:ext uri="{FF2B5EF4-FFF2-40B4-BE49-F238E27FC236}">
                <a16:creationId xmlns:a16="http://schemas.microsoft.com/office/drawing/2014/main" id="{F4BEA3DE-7737-BDBF-5C0F-90242795EDB2}"/>
              </a:ext>
            </a:extLst>
          </p:cNvPr>
          <p:cNvSpPr txBox="1"/>
          <p:nvPr/>
        </p:nvSpPr>
        <p:spPr>
          <a:xfrm>
            <a:off x="8319939" y="983979"/>
            <a:ext cx="3615179" cy="1291957"/>
          </a:xfrm>
          <a:prstGeom prst="rect">
            <a:avLst/>
          </a:prstGeom>
          <a:noFill/>
        </p:spPr>
        <p:txBody>
          <a:bodyPr wrap="square">
            <a:spAutoFit/>
          </a:bodyPr>
          <a:lstStyle/>
          <a:p>
            <a:pPr algn="l">
              <a:lnSpc>
                <a:spcPct val="150000"/>
              </a:lnSpc>
            </a:pPr>
            <a:r>
              <a:rPr lang="fr-FR" u="none" strike="noStrike" dirty="0">
                <a:solidFill>
                  <a:srgbClr val="000000"/>
                </a:solidFill>
                <a:effectLst/>
                <a:latin typeface="Montserrat" pitchFamily="2" charset="77"/>
              </a:rPr>
              <a:t>Visualisation des prédictions : Projection des catégories prédites sur l’espace réduit.</a:t>
            </a:r>
          </a:p>
        </p:txBody>
      </p:sp>
      <p:cxnSp>
        <p:nvCxnSpPr>
          <p:cNvPr id="14" name="Connecteur droit 13">
            <a:extLst>
              <a:ext uri="{FF2B5EF4-FFF2-40B4-BE49-F238E27FC236}">
                <a16:creationId xmlns:a16="http://schemas.microsoft.com/office/drawing/2014/main" id="{BE804A3D-4311-BB69-3BAA-817EACE6BAB1}"/>
              </a:ext>
            </a:extLst>
          </p:cNvPr>
          <p:cNvCxnSpPr/>
          <p:nvPr/>
        </p:nvCxnSpPr>
        <p:spPr>
          <a:xfrm>
            <a:off x="3685880" y="978144"/>
            <a:ext cx="0" cy="4809914"/>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5" name="Connecteur droit 14">
            <a:extLst>
              <a:ext uri="{FF2B5EF4-FFF2-40B4-BE49-F238E27FC236}">
                <a16:creationId xmlns:a16="http://schemas.microsoft.com/office/drawing/2014/main" id="{28184434-7A30-C6D8-F182-CBC55CF618DB}"/>
              </a:ext>
            </a:extLst>
          </p:cNvPr>
          <p:cNvCxnSpPr/>
          <p:nvPr/>
        </p:nvCxnSpPr>
        <p:spPr>
          <a:xfrm>
            <a:off x="8033208" y="978144"/>
            <a:ext cx="0" cy="4809914"/>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pic>
        <p:nvPicPr>
          <p:cNvPr id="16" name="Image 15" descr="Une image contenant texte, capture d’écran, Rectangle, carré&#10;&#10;Le contenu généré par l’IA peut être incorrect.">
            <a:extLst>
              <a:ext uri="{FF2B5EF4-FFF2-40B4-BE49-F238E27FC236}">
                <a16:creationId xmlns:a16="http://schemas.microsoft.com/office/drawing/2014/main" id="{D9CE8053-6471-9E36-CCD3-F8E380973665}"/>
              </a:ext>
            </a:extLst>
          </p:cNvPr>
          <p:cNvPicPr>
            <a:picLocks noChangeAspect="1"/>
          </p:cNvPicPr>
          <p:nvPr/>
        </p:nvPicPr>
        <p:blipFill>
          <a:blip r:embed="rId4"/>
          <a:stretch>
            <a:fillRect/>
          </a:stretch>
        </p:blipFill>
        <p:spPr>
          <a:xfrm>
            <a:off x="104363" y="2856661"/>
            <a:ext cx="3493080" cy="2619810"/>
          </a:xfrm>
          <a:prstGeom prst="rect">
            <a:avLst/>
          </a:prstGeom>
        </p:spPr>
      </p:pic>
      <p:pic>
        <p:nvPicPr>
          <p:cNvPr id="17" name="Image 16" descr="Une image contenant capture d’écran, texte, diagramme, ligne&#10;&#10;Le contenu généré par l’IA peut être incorrect.">
            <a:extLst>
              <a:ext uri="{FF2B5EF4-FFF2-40B4-BE49-F238E27FC236}">
                <a16:creationId xmlns:a16="http://schemas.microsoft.com/office/drawing/2014/main" id="{D498572F-AD85-02E4-E9C4-68C6BE358921}"/>
              </a:ext>
            </a:extLst>
          </p:cNvPr>
          <p:cNvPicPr>
            <a:picLocks noChangeAspect="1"/>
          </p:cNvPicPr>
          <p:nvPr/>
        </p:nvPicPr>
        <p:blipFill>
          <a:blip r:embed="rId5"/>
          <a:stretch>
            <a:fillRect/>
          </a:stretch>
        </p:blipFill>
        <p:spPr>
          <a:xfrm>
            <a:off x="8189349" y="2856661"/>
            <a:ext cx="3898288" cy="1949144"/>
          </a:xfrm>
          <a:prstGeom prst="rect">
            <a:avLst/>
          </a:prstGeom>
        </p:spPr>
      </p:pic>
      <p:pic>
        <p:nvPicPr>
          <p:cNvPr id="18" name="Image 17" descr="Une image contenant texte, capture d’écran, diagramme&#10;&#10;Le contenu généré par l’IA peut être incorrect.">
            <a:extLst>
              <a:ext uri="{FF2B5EF4-FFF2-40B4-BE49-F238E27FC236}">
                <a16:creationId xmlns:a16="http://schemas.microsoft.com/office/drawing/2014/main" id="{962B7363-59B4-CFFA-FCA8-C5EDFD55BC28}"/>
              </a:ext>
            </a:extLst>
          </p:cNvPr>
          <p:cNvPicPr>
            <a:picLocks noChangeAspect="1"/>
          </p:cNvPicPr>
          <p:nvPr/>
        </p:nvPicPr>
        <p:blipFill>
          <a:blip r:embed="rId6"/>
          <a:stretch>
            <a:fillRect/>
          </a:stretch>
        </p:blipFill>
        <p:spPr>
          <a:xfrm>
            <a:off x="4153901" y="2650218"/>
            <a:ext cx="3790869" cy="3032695"/>
          </a:xfrm>
          <a:prstGeom prst="rect">
            <a:avLst/>
          </a:prstGeom>
        </p:spPr>
      </p:pic>
    </p:spTree>
    <p:extLst>
      <p:ext uri="{BB962C8B-B14F-4D97-AF65-F5344CB8AC3E}">
        <p14:creationId xmlns:p14="http://schemas.microsoft.com/office/powerpoint/2010/main" val="363265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7109D-D346-BAAF-0CDA-A19BD3F860B6}"/>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88012E20-78E4-4880-7338-8124CDB4C21D}"/>
              </a:ext>
            </a:extLst>
          </p:cNvPr>
          <p:cNvSpPr txBox="1"/>
          <p:nvPr/>
        </p:nvSpPr>
        <p:spPr>
          <a:xfrm>
            <a:off x="1772238" y="1050757"/>
            <a:ext cx="8465270" cy="876458"/>
          </a:xfrm>
          <a:prstGeom prst="rect">
            <a:avLst/>
          </a:prstGeom>
          <a:noFill/>
        </p:spPr>
        <p:txBody>
          <a:bodyPr wrap="square">
            <a:spAutoFit/>
          </a:bodyPr>
          <a:lstStyle/>
          <a:p>
            <a:pPr algn="just">
              <a:lnSpc>
                <a:spcPct val="150000"/>
              </a:lnSpc>
            </a:pPr>
            <a:r>
              <a:rPr lang="fr-FR" b="1" i="0" u="none" strike="noStrike" dirty="0">
                <a:solidFill>
                  <a:srgbClr val="7451EB"/>
                </a:solidFill>
                <a:effectLst/>
                <a:latin typeface="Montserrat" pitchFamily="2" charset="77"/>
              </a:rPr>
              <a:t>SBERT + </a:t>
            </a:r>
            <a:r>
              <a:rPr lang="fr-FR" b="1" i="0" u="none" strike="noStrike" dirty="0" err="1">
                <a:solidFill>
                  <a:srgbClr val="7451EB"/>
                </a:solidFill>
                <a:effectLst/>
                <a:latin typeface="Montserrat" pitchFamily="2" charset="77"/>
              </a:rPr>
              <a:t>Random</a:t>
            </a:r>
            <a:r>
              <a:rPr lang="fr-FR" b="1" i="0" u="none" strike="noStrike" dirty="0">
                <a:solidFill>
                  <a:srgbClr val="7451EB"/>
                </a:solidFill>
                <a:effectLst/>
                <a:latin typeface="Montserrat" pitchFamily="2" charset="77"/>
              </a:rPr>
              <a:t> Forest</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est une approche robuste et performante pour classifier les descriptions produits en e-commerce.</a:t>
            </a:r>
          </a:p>
        </p:txBody>
      </p:sp>
      <p:sp>
        <p:nvSpPr>
          <p:cNvPr id="5" name="ZoneTexte 4">
            <a:extLst>
              <a:ext uri="{FF2B5EF4-FFF2-40B4-BE49-F238E27FC236}">
                <a16:creationId xmlns:a16="http://schemas.microsoft.com/office/drawing/2014/main" id="{5EC27E10-2A14-5D58-F7C4-0115541BBEED}"/>
              </a:ext>
            </a:extLst>
          </p:cNvPr>
          <p:cNvSpPr txBox="1"/>
          <p:nvPr/>
        </p:nvSpPr>
        <p:spPr>
          <a:xfrm>
            <a:off x="1572" y="0"/>
            <a:ext cx="6094428" cy="523220"/>
          </a:xfrm>
          <a:prstGeom prst="rect">
            <a:avLst/>
          </a:prstGeom>
          <a:noFill/>
        </p:spPr>
        <p:txBody>
          <a:bodyPr wrap="square">
            <a:spAutoFit/>
          </a:bodyPr>
          <a:lstStyle>
            <a:defPPr>
              <a:defRPr lang="fr-FR"/>
            </a:defPPr>
            <a:lvl1pPr>
              <a:defRPr sz="2800" b="1">
                <a:solidFill>
                  <a:srgbClr val="7451EB"/>
                </a:solidFill>
                <a:latin typeface="Montserrat" pitchFamily="2" charset="77"/>
              </a:defRPr>
            </a:lvl1pPr>
          </a:lstStyle>
          <a:p>
            <a:r>
              <a:rPr lang="fr-FR" dirty="0"/>
              <a:t>Conclusion</a:t>
            </a:r>
          </a:p>
        </p:txBody>
      </p:sp>
      <p:pic>
        <p:nvPicPr>
          <p:cNvPr id="6" name="Image 5">
            <a:extLst>
              <a:ext uri="{FF2B5EF4-FFF2-40B4-BE49-F238E27FC236}">
                <a16:creationId xmlns:a16="http://schemas.microsoft.com/office/drawing/2014/main" id="{B929ADD5-8372-7235-2010-1B47F948E7E7}"/>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FEDFB524-B79B-B0BB-EB38-88F2AB04A610}"/>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92805BE7-B7A9-10DD-1DC2-8572DEFE8ABA}"/>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B37790A3-9408-7773-D43E-4E84F49B4866}"/>
              </a:ext>
            </a:extLst>
          </p:cNvPr>
          <p:cNvSpPr txBox="1"/>
          <p:nvPr/>
        </p:nvSpPr>
        <p:spPr>
          <a:xfrm>
            <a:off x="1772238" y="2353750"/>
            <a:ext cx="8465270" cy="876458"/>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Il surpasse </a:t>
            </a:r>
            <a:r>
              <a:rPr lang="fr-FR" b="1" i="0" u="none" strike="noStrike" dirty="0">
                <a:solidFill>
                  <a:srgbClr val="7451EB"/>
                </a:solidFill>
                <a:effectLst/>
                <a:latin typeface="Montserrat" pitchFamily="2" charset="77"/>
              </a:rPr>
              <a:t>TF-IDF et Word2Vec</a:t>
            </a:r>
            <a:r>
              <a:rPr lang="fr-FR" b="0" i="0" u="none" strike="noStrike" dirty="0">
                <a:solidFill>
                  <a:srgbClr val="000000"/>
                </a:solidFill>
                <a:effectLst/>
                <a:latin typeface="Montserrat" pitchFamily="2" charset="77"/>
              </a:rPr>
              <a:t>, grâce à sa capacité à capturer des relations sémantiques riches.</a:t>
            </a:r>
          </a:p>
        </p:txBody>
      </p:sp>
      <p:sp>
        <p:nvSpPr>
          <p:cNvPr id="12" name="ZoneTexte 11">
            <a:extLst>
              <a:ext uri="{FF2B5EF4-FFF2-40B4-BE49-F238E27FC236}">
                <a16:creationId xmlns:a16="http://schemas.microsoft.com/office/drawing/2014/main" id="{8BF8CBEA-3236-3208-A916-A1A4AE3F230D}"/>
              </a:ext>
            </a:extLst>
          </p:cNvPr>
          <p:cNvSpPr txBox="1"/>
          <p:nvPr/>
        </p:nvSpPr>
        <p:spPr>
          <a:xfrm>
            <a:off x="1772238" y="3788399"/>
            <a:ext cx="8465270" cy="876458"/>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L’intégration d’outils comme </a:t>
            </a:r>
            <a:r>
              <a:rPr lang="fr-FR" b="1" i="0" u="none" strike="noStrike" dirty="0">
                <a:solidFill>
                  <a:srgbClr val="7451EB"/>
                </a:solidFill>
                <a:effectLst/>
                <a:latin typeface="Montserrat" pitchFamily="2" charset="77"/>
              </a:rPr>
              <a:t>SHAP</a:t>
            </a:r>
            <a:r>
              <a:rPr lang="fr-FR" b="0" i="0" u="none" strike="noStrike" dirty="0">
                <a:solidFill>
                  <a:srgbClr val="000000"/>
                </a:solidFill>
                <a:effectLst/>
                <a:latin typeface="Montserrat" pitchFamily="2" charset="77"/>
              </a:rPr>
              <a:t> améliore l’explicabilité et la confiance dans les décisions du modèle.</a:t>
            </a:r>
          </a:p>
        </p:txBody>
      </p:sp>
      <p:sp>
        <p:nvSpPr>
          <p:cNvPr id="14" name="ZoneTexte 13">
            <a:extLst>
              <a:ext uri="{FF2B5EF4-FFF2-40B4-BE49-F238E27FC236}">
                <a16:creationId xmlns:a16="http://schemas.microsoft.com/office/drawing/2014/main" id="{2A7EE16C-10C0-598C-8B2E-3C8BAA9D5F60}"/>
              </a:ext>
            </a:extLst>
          </p:cNvPr>
          <p:cNvSpPr txBox="1"/>
          <p:nvPr/>
        </p:nvSpPr>
        <p:spPr>
          <a:xfrm>
            <a:off x="1772239" y="5090881"/>
            <a:ext cx="8465269" cy="876522"/>
          </a:xfrm>
          <a:prstGeom prst="rect">
            <a:avLst/>
          </a:prstGeom>
          <a:noFill/>
        </p:spPr>
        <p:txBody>
          <a:bodyPr wrap="square">
            <a:spAutoFit/>
          </a:bodyPr>
          <a:lstStyle/>
          <a:p>
            <a:pPr algn="just">
              <a:lnSpc>
                <a:spcPct val="150000"/>
              </a:lnSpc>
            </a:pPr>
            <a:r>
              <a:rPr lang="fr-FR" b="0" i="0" u="none" strike="noStrike" dirty="0">
                <a:solidFill>
                  <a:srgbClr val="000000"/>
                </a:solidFill>
                <a:effectLst/>
                <a:latin typeface="Montserrat" pitchFamily="2" charset="77"/>
              </a:rPr>
              <a:t>De nouvelles pistes d’amélioration, comme le </a:t>
            </a:r>
            <a:r>
              <a:rPr lang="fr-FR" b="1" i="0" u="none" strike="noStrike" dirty="0">
                <a:solidFill>
                  <a:srgbClr val="7451EB"/>
                </a:solidFill>
                <a:effectLst/>
                <a:latin typeface="Montserrat" pitchFamily="2" charset="77"/>
              </a:rPr>
              <a:t>fine-tuning de SBERT et la data augmentation</a:t>
            </a:r>
            <a:r>
              <a:rPr lang="fr-FR" b="0" i="0" u="none" strike="noStrike" dirty="0">
                <a:solidFill>
                  <a:srgbClr val="000000"/>
                </a:solidFill>
                <a:effectLst/>
                <a:latin typeface="Montserrat" pitchFamily="2" charset="77"/>
              </a:rPr>
              <a:t>, pourraient encore optimiser la performance.</a:t>
            </a:r>
          </a:p>
        </p:txBody>
      </p:sp>
      <p:cxnSp>
        <p:nvCxnSpPr>
          <p:cNvPr id="15" name="Connecteur droit 14">
            <a:extLst>
              <a:ext uri="{FF2B5EF4-FFF2-40B4-BE49-F238E27FC236}">
                <a16:creationId xmlns:a16="http://schemas.microsoft.com/office/drawing/2014/main" id="{9614EC25-B332-BFC1-6108-05DA05F5F4C8}"/>
              </a:ext>
            </a:extLst>
          </p:cNvPr>
          <p:cNvCxnSpPr/>
          <p:nvPr/>
        </p:nvCxnSpPr>
        <p:spPr>
          <a:xfrm>
            <a:off x="4256201" y="2205871"/>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6" name="Connecteur droit 15">
            <a:extLst>
              <a:ext uri="{FF2B5EF4-FFF2-40B4-BE49-F238E27FC236}">
                <a16:creationId xmlns:a16="http://schemas.microsoft.com/office/drawing/2014/main" id="{63CF979B-9E60-CC2B-D6FF-7A62C3CAD5F0}"/>
              </a:ext>
            </a:extLst>
          </p:cNvPr>
          <p:cNvCxnSpPr/>
          <p:nvPr/>
        </p:nvCxnSpPr>
        <p:spPr>
          <a:xfrm>
            <a:off x="4257773" y="3555475"/>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cxnSp>
        <p:nvCxnSpPr>
          <p:cNvPr id="17" name="Connecteur droit 16">
            <a:extLst>
              <a:ext uri="{FF2B5EF4-FFF2-40B4-BE49-F238E27FC236}">
                <a16:creationId xmlns:a16="http://schemas.microsoft.com/office/drawing/2014/main" id="{1F31CA21-FB52-7E28-B889-33F16AC8C0A8}"/>
              </a:ext>
            </a:extLst>
          </p:cNvPr>
          <p:cNvCxnSpPr/>
          <p:nvPr/>
        </p:nvCxnSpPr>
        <p:spPr>
          <a:xfrm>
            <a:off x="4257773" y="4922362"/>
            <a:ext cx="3676454" cy="0"/>
          </a:xfrm>
          <a:prstGeom prst="line">
            <a:avLst/>
          </a:prstGeom>
          <a:ln>
            <a:solidFill>
              <a:srgbClr val="7451E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64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65795-AC8F-26F9-8EA4-A138B31505B7}"/>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0E57C8BB-BD9F-67AE-448D-201A7577E964}"/>
              </a:ext>
            </a:extLst>
          </p:cNvPr>
          <p:cNvSpPr txBox="1"/>
          <p:nvPr/>
        </p:nvSpPr>
        <p:spPr>
          <a:xfrm>
            <a:off x="4866207" y="1093599"/>
            <a:ext cx="1808508" cy="523220"/>
          </a:xfrm>
          <a:prstGeom prst="rect">
            <a:avLst/>
          </a:prstGeom>
          <a:noFill/>
        </p:spPr>
        <p:txBody>
          <a:bodyPr wrap="none" rtlCol="0">
            <a:spAutoFit/>
          </a:bodyPr>
          <a:lstStyle/>
          <a:p>
            <a:r>
              <a:rPr lang="fr-FR" sz="2800" b="1" dirty="0">
                <a:solidFill>
                  <a:srgbClr val="7451EB"/>
                </a:solidFill>
                <a:latin typeface="Montserrat" pitchFamily="2" charset="77"/>
              </a:rPr>
              <a:t>PARTIE 1</a:t>
            </a:r>
          </a:p>
        </p:txBody>
      </p:sp>
      <p:pic>
        <p:nvPicPr>
          <p:cNvPr id="3" name="Image 2">
            <a:extLst>
              <a:ext uri="{FF2B5EF4-FFF2-40B4-BE49-F238E27FC236}">
                <a16:creationId xmlns:a16="http://schemas.microsoft.com/office/drawing/2014/main" id="{35A29F10-36AC-3142-1246-3A8EBCE61450}"/>
              </a:ext>
            </a:extLst>
          </p:cNvPr>
          <p:cNvPicPr>
            <a:picLocks noChangeAspect="1"/>
          </p:cNvPicPr>
          <p:nvPr/>
        </p:nvPicPr>
        <p:blipFill>
          <a:blip r:embed="rId2"/>
          <a:stretch>
            <a:fillRect/>
          </a:stretch>
        </p:blipFill>
        <p:spPr>
          <a:xfrm>
            <a:off x="2945983" y="3677151"/>
            <a:ext cx="5889172" cy="2335886"/>
          </a:xfrm>
          <a:prstGeom prst="rect">
            <a:avLst/>
          </a:prstGeom>
        </p:spPr>
      </p:pic>
      <p:sp>
        <p:nvSpPr>
          <p:cNvPr id="5" name="ZoneTexte 4">
            <a:extLst>
              <a:ext uri="{FF2B5EF4-FFF2-40B4-BE49-F238E27FC236}">
                <a16:creationId xmlns:a16="http://schemas.microsoft.com/office/drawing/2014/main" id="{EB3CBA20-9A12-08C5-670D-5A6120E4FADB}"/>
              </a:ext>
            </a:extLst>
          </p:cNvPr>
          <p:cNvSpPr txBox="1"/>
          <p:nvPr/>
        </p:nvSpPr>
        <p:spPr>
          <a:xfrm>
            <a:off x="2343732" y="2587556"/>
            <a:ext cx="7299887" cy="438582"/>
          </a:xfrm>
          <a:prstGeom prst="rect">
            <a:avLst/>
          </a:prstGeom>
          <a:noFill/>
        </p:spPr>
        <p:txBody>
          <a:bodyPr wrap="square">
            <a:spAutoFit/>
          </a:bodyPr>
          <a:lstStyle/>
          <a:p>
            <a:pPr algn="l">
              <a:lnSpc>
                <a:spcPts val="2700"/>
              </a:lnSpc>
            </a:pPr>
            <a:r>
              <a:rPr lang="fr-FR" sz="2400" b="1" i="0" u="none" strike="noStrike" dirty="0">
                <a:solidFill>
                  <a:srgbClr val="7451EB"/>
                </a:solidFill>
                <a:effectLst/>
                <a:latin typeface="Montserrat" pitchFamily="2" charset="77"/>
              </a:rPr>
              <a:t>Concevez un </a:t>
            </a:r>
            <a:r>
              <a:rPr lang="fr-FR" sz="2400" b="1" i="0" u="none" strike="noStrike" dirty="0" err="1">
                <a:solidFill>
                  <a:srgbClr val="7451EB"/>
                </a:solidFill>
                <a:effectLst/>
                <a:latin typeface="Montserrat" pitchFamily="2" charset="77"/>
              </a:rPr>
              <a:t>dashboard</a:t>
            </a:r>
            <a:r>
              <a:rPr lang="fr-FR" sz="2400" b="1" i="0" u="none" strike="noStrike" dirty="0">
                <a:solidFill>
                  <a:srgbClr val="7451EB"/>
                </a:solidFill>
                <a:effectLst/>
                <a:latin typeface="Montserrat" pitchFamily="2" charset="77"/>
              </a:rPr>
              <a:t> de </a:t>
            </a:r>
            <a:r>
              <a:rPr lang="fr-FR" sz="2400" b="1" i="0" u="none" strike="noStrike" dirty="0" err="1">
                <a:solidFill>
                  <a:srgbClr val="7451EB"/>
                </a:solidFill>
                <a:effectLst/>
                <a:latin typeface="Montserrat" pitchFamily="2" charset="77"/>
              </a:rPr>
              <a:t>credit</a:t>
            </a:r>
            <a:r>
              <a:rPr lang="fr-FR" sz="2400" b="1" i="0" u="none" strike="noStrike" dirty="0">
                <a:solidFill>
                  <a:srgbClr val="7451EB"/>
                </a:solidFill>
                <a:effectLst/>
                <a:latin typeface="Montserrat" pitchFamily="2" charset="77"/>
              </a:rPr>
              <a:t> </a:t>
            </a:r>
            <a:r>
              <a:rPr lang="fr-FR" sz="2400" b="1" i="0" u="none" strike="noStrike" dirty="0" err="1">
                <a:solidFill>
                  <a:srgbClr val="7451EB"/>
                </a:solidFill>
                <a:effectLst/>
                <a:latin typeface="Montserrat" pitchFamily="2" charset="77"/>
              </a:rPr>
              <a:t>scoring</a:t>
            </a:r>
            <a:endParaRPr lang="fr-FR" sz="2400" b="1" i="0" u="none" strike="noStrike" dirty="0">
              <a:solidFill>
                <a:srgbClr val="7451EB"/>
              </a:solidFill>
              <a:effectLst/>
              <a:latin typeface="Montserrat" pitchFamily="2" charset="77"/>
            </a:endParaRPr>
          </a:p>
        </p:txBody>
      </p:sp>
      <p:pic>
        <p:nvPicPr>
          <p:cNvPr id="4" name="Image 3">
            <a:extLst>
              <a:ext uri="{FF2B5EF4-FFF2-40B4-BE49-F238E27FC236}">
                <a16:creationId xmlns:a16="http://schemas.microsoft.com/office/drawing/2014/main" id="{114A24DC-A4AA-3ED3-FC85-8155AEACEF2D}"/>
              </a:ext>
            </a:extLst>
          </p:cNvPr>
          <p:cNvPicPr>
            <a:picLocks noChangeAspect="1"/>
          </p:cNvPicPr>
          <p:nvPr/>
        </p:nvPicPr>
        <p:blipFill>
          <a:blip r:embed="rId3"/>
          <a:stretch>
            <a:fillRect/>
          </a:stretch>
        </p:blipFill>
        <p:spPr>
          <a:xfrm>
            <a:off x="10344346" y="6510422"/>
            <a:ext cx="1847654" cy="347578"/>
          </a:xfrm>
          <a:prstGeom prst="rect">
            <a:avLst/>
          </a:prstGeom>
        </p:spPr>
      </p:pic>
    </p:spTree>
    <p:extLst>
      <p:ext uri="{BB962C8B-B14F-4D97-AF65-F5344CB8AC3E}">
        <p14:creationId xmlns:p14="http://schemas.microsoft.com/office/powerpoint/2010/main" val="140847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C8A6D5A-7D05-CF53-2CB3-3A8C5DB6786A}"/>
              </a:ext>
            </a:extLst>
          </p:cNvPr>
          <p:cNvSpPr txBox="1"/>
          <p:nvPr/>
        </p:nvSpPr>
        <p:spPr>
          <a:xfrm>
            <a:off x="1247898" y="797135"/>
            <a:ext cx="9666513" cy="2122953"/>
          </a:xfrm>
          <a:prstGeom prst="rect">
            <a:avLst/>
          </a:prstGeom>
          <a:noFill/>
        </p:spPr>
        <p:txBody>
          <a:bodyPr wrap="square" rtlCol="0">
            <a:spAutoFit/>
          </a:bodyPr>
          <a:lstStyle>
            <a:defPPr>
              <a:defRPr lang="fr-FR"/>
            </a:defPPr>
            <a:lvl1pPr>
              <a:defRPr>
                <a:latin typeface="Montserrat" pitchFamily="2" charset="77"/>
              </a:defRPr>
            </a:lvl1pPr>
          </a:lstStyle>
          <a:p>
            <a:pPr algn="just">
              <a:lnSpc>
                <a:spcPct val="150000"/>
              </a:lnSpc>
            </a:pPr>
            <a:r>
              <a:rPr lang="fr-FR" dirty="0"/>
              <a:t>La société "Prêt à Dépenser" souhaite améliorer la transparence des décisions d’octroi de crédit. Pour cela, nous avons développé un </a:t>
            </a:r>
            <a:r>
              <a:rPr lang="fr-FR" dirty="0" err="1"/>
              <a:t>dashboard</a:t>
            </a:r>
            <a:r>
              <a:rPr lang="fr-FR" dirty="0"/>
              <a:t> interactif permettant aux chargés de relation client d'expliquer clairement les décisions aux clients. Cette application repose sur </a:t>
            </a:r>
            <a:r>
              <a:rPr lang="fr-FR" dirty="0" err="1"/>
              <a:t>Streamlit</a:t>
            </a:r>
            <a:r>
              <a:rPr lang="fr-FR" dirty="0"/>
              <a:t> et exploite un modèle de machine </a:t>
            </a:r>
            <a:r>
              <a:rPr lang="fr-FR" dirty="0" err="1"/>
              <a:t>learning</a:t>
            </a:r>
            <a:r>
              <a:rPr lang="fr-FR" dirty="0"/>
              <a:t> afin de prédire la capacité de remboursement d’un emprunt.</a:t>
            </a:r>
          </a:p>
        </p:txBody>
      </p:sp>
      <p:sp>
        <p:nvSpPr>
          <p:cNvPr id="7" name="ZoneTexte 6">
            <a:extLst>
              <a:ext uri="{FF2B5EF4-FFF2-40B4-BE49-F238E27FC236}">
                <a16:creationId xmlns:a16="http://schemas.microsoft.com/office/drawing/2014/main" id="{3DDB1824-2AD2-4F35-E0D3-D17AAEE9DF35}"/>
              </a:ext>
            </a:extLst>
          </p:cNvPr>
          <p:cNvSpPr txBox="1"/>
          <p:nvPr/>
        </p:nvSpPr>
        <p:spPr>
          <a:xfrm>
            <a:off x="0" y="0"/>
            <a:ext cx="4071258" cy="523220"/>
          </a:xfrm>
          <a:prstGeom prst="rect">
            <a:avLst/>
          </a:prstGeom>
          <a:noFill/>
        </p:spPr>
        <p:txBody>
          <a:bodyPr wrap="square">
            <a:spAutoFit/>
          </a:bodyPr>
          <a:lstStyle/>
          <a:p>
            <a:r>
              <a:rPr lang="fr-FR" sz="2800" b="1" dirty="0">
                <a:solidFill>
                  <a:srgbClr val="7451EB"/>
                </a:solidFill>
                <a:latin typeface="Montserrat" pitchFamily="2" charset="77"/>
              </a:rPr>
              <a:t>Introduction</a:t>
            </a:r>
          </a:p>
        </p:txBody>
      </p:sp>
      <p:pic>
        <p:nvPicPr>
          <p:cNvPr id="9" name="Image 8">
            <a:extLst>
              <a:ext uri="{FF2B5EF4-FFF2-40B4-BE49-F238E27FC236}">
                <a16:creationId xmlns:a16="http://schemas.microsoft.com/office/drawing/2014/main" id="{0014AB35-58B4-3EC9-0449-734BD96E926E}"/>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10" name="ZoneTexte 9">
            <a:extLst>
              <a:ext uri="{FF2B5EF4-FFF2-40B4-BE49-F238E27FC236}">
                <a16:creationId xmlns:a16="http://schemas.microsoft.com/office/drawing/2014/main" id="{B6B93395-5438-A788-07ED-B8B51055C684}"/>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11" name="Image 10">
            <a:extLst>
              <a:ext uri="{FF2B5EF4-FFF2-40B4-BE49-F238E27FC236}">
                <a16:creationId xmlns:a16="http://schemas.microsoft.com/office/drawing/2014/main" id="{29F70757-291D-7FAF-1E2C-29041EC17661}"/>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13" name="Image 12">
            <a:extLst>
              <a:ext uri="{FF2B5EF4-FFF2-40B4-BE49-F238E27FC236}">
                <a16:creationId xmlns:a16="http://schemas.microsoft.com/office/drawing/2014/main" id="{81269BA3-5AD0-C731-181F-C29168D31A1C}"/>
              </a:ext>
            </a:extLst>
          </p:cNvPr>
          <p:cNvPicPr>
            <a:picLocks noChangeAspect="1"/>
          </p:cNvPicPr>
          <p:nvPr/>
        </p:nvPicPr>
        <p:blipFill>
          <a:blip r:embed="rId4"/>
          <a:stretch>
            <a:fillRect/>
          </a:stretch>
        </p:blipFill>
        <p:spPr>
          <a:xfrm>
            <a:off x="2096589" y="3194003"/>
            <a:ext cx="7772400" cy="2818111"/>
          </a:xfrm>
          <a:prstGeom prst="rect">
            <a:avLst/>
          </a:prstGeom>
        </p:spPr>
      </p:pic>
    </p:spTree>
    <p:extLst>
      <p:ext uri="{BB962C8B-B14F-4D97-AF65-F5344CB8AC3E}">
        <p14:creationId xmlns:p14="http://schemas.microsoft.com/office/powerpoint/2010/main" val="285259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CB41DE5-79FD-908D-F734-69A0871C9A24}"/>
              </a:ext>
            </a:extLst>
          </p:cNvPr>
          <p:cNvSpPr txBox="1"/>
          <p:nvPr/>
        </p:nvSpPr>
        <p:spPr>
          <a:xfrm>
            <a:off x="522515" y="1301653"/>
            <a:ext cx="10702834" cy="2122953"/>
          </a:xfrm>
          <a:prstGeom prst="rect">
            <a:avLst/>
          </a:prstGeom>
          <a:noFill/>
        </p:spPr>
        <p:txBody>
          <a:bodyPr wrap="square" rtlCol="0">
            <a:spAutoFit/>
          </a:bodyPr>
          <a:lstStyle>
            <a:defPPr>
              <a:defRPr lang="fr-FR"/>
            </a:defPPr>
            <a:lvl1pPr>
              <a:defRPr>
                <a:latin typeface="Montserrat" pitchFamily="2" charset="77"/>
              </a:defRPr>
            </a:lvl1pPr>
          </a:lstStyle>
          <a:p>
            <a:pPr algn="just">
              <a:lnSpc>
                <a:spcPct val="150000"/>
              </a:lnSpc>
            </a:pPr>
            <a:r>
              <a:rPr lang="fr-FR" dirty="0"/>
              <a:t>"Prêt à Dépenser" est une entreprise spécialisée dans le crédit à la consommation pour les clients ayant peu ou pas d’historique de prêt. Son objectif est de faciliter l'accès au crédit tout en maîtrisant les risques financiers. Dans ce cadre, l’entreprise a besoin d’un outil fiable permettant aux chargés de relation client d’expliquer les décisions d’octroi et d’améliorer l’expérience des emprunteurs.</a:t>
            </a:r>
          </a:p>
        </p:txBody>
      </p:sp>
      <p:sp>
        <p:nvSpPr>
          <p:cNvPr id="7" name="ZoneTexte 6">
            <a:extLst>
              <a:ext uri="{FF2B5EF4-FFF2-40B4-BE49-F238E27FC236}">
                <a16:creationId xmlns:a16="http://schemas.microsoft.com/office/drawing/2014/main" id="{0A0CB0D0-9184-2026-6A34-E325E7C418BD}"/>
              </a:ext>
            </a:extLst>
          </p:cNvPr>
          <p:cNvSpPr txBox="1"/>
          <p:nvPr/>
        </p:nvSpPr>
        <p:spPr>
          <a:xfrm>
            <a:off x="0" y="0"/>
            <a:ext cx="2425337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Présentation de l'entreprise "Prêt à Dépenser"</a:t>
            </a:r>
          </a:p>
        </p:txBody>
      </p:sp>
      <p:pic>
        <p:nvPicPr>
          <p:cNvPr id="8" name="Image 7">
            <a:extLst>
              <a:ext uri="{FF2B5EF4-FFF2-40B4-BE49-F238E27FC236}">
                <a16:creationId xmlns:a16="http://schemas.microsoft.com/office/drawing/2014/main" id="{334552B8-8351-9BE5-43B8-08187A59B304}"/>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9" name="ZoneTexte 8">
            <a:extLst>
              <a:ext uri="{FF2B5EF4-FFF2-40B4-BE49-F238E27FC236}">
                <a16:creationId xmlns:a16="http://schemas.microsoft.com/office/drawing/2014/main" id="{966DBFC4-5DFB-0FD9-B022-519163AEDF01}"/>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10" name="Image 9">
            <a:extLst>
              <a:ext uri="{FF2B5EF4-FFF2-40B4-BE49-F238E27FC236}">
                <a16:creationId xmlns:a16="http://schemas.microsoft.com/office/drawing/2014/main" id="{5DA4C5C8-8F5C-7B99-C92F-16745C027AF5}"/>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11" name="Image 10">
            <a:extLst>
              <a:ext uri="{FF2B5EF4-FFF2-40B4-BE49-F238E27FC236}">
                <a16:creationId xmlns:a16="http://schemas.microsoft.com/office/drawing/2014/main" id="{7730873E-0817-58E2-81A4-A932E0F263D2}"/>
              </a:ext>
            </a:extLst>
          </p:cNvPr>
          <p:cNvPicPr>
            <a:picLocks noChangeAspect="1"/>
          </p:cNvPicPr>
          <p:nvPr/>
        </p:nvPicPr>
        <p:blipFill>
          <a:blip r:embed="rId4"/>
          <a:stretch>
            <a:fillRect/>
          </a:stretch>
        </p:blipFill>
        <p:spPr>
          <a:xfrm>
            <a:off x="2929346" y="3620589"/>
            <a:ext cx="5889172" cy="2335886"/>
          </a:xfrm>
          <a:prstGeom prst="rect">
            <a:avLst/>
          </a:prstGeom>
        </p:spPr>
      </p:pic>
    </p:spTree>
    <p:extLst>
      <p:ext uri="{BB962C8B-B14F-4D97-AF65-F5344CB8AC3E}">
        <p14:creationId xmlns:p14="http://schemas.microsoft.com/office/powerpoint/2010/main" val="216682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47624-B574-9386-2AC0-D463FC59F846}"/>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D607ED51-E492-1665-2DFE-0C76403D4E26}"/>
              </a:ext>
            </a:extLst>
          </p:cNvPr>
          <p:cNvSpPr txBox="1"/>
          <p:nvPr/>
        </p:nvSpPr>
        <p:spPr>
          <a:xfrm>
            <a:off x="1306286" y="2204324"/>
            <a:ext cx="9277200" cy="2122953"/>
          </a:xfrm>
          <a:prstGeom prst="rect">
            <a:avLst/>
          </a:prstGeom>
          <a:noFill/>
        </p:spPr>
        <p:txBody>
          <a:bodyPr wrap="square" rtlCol="0">
            <a:spAutoFit/>
          </a:bodyPr>
          <a:lstStyle>
            <a:defPPr>
              <a:defRPr lang="fr-FR"/>
            </a:defPPr>
            <a:lvl1pPr>
              <a:defRPr>
                <a:latin typeface="Montserrat" pitchFamily="2" charset="77"/>
              </a:defRPr>
            </a:lvl1pPr>
          </a:lstStyle>
          <a:p>
            <a:pPr algn="just">
              <a:lnSpc>
                <a:spcPct val="150000"/>
              </a:lnSpc>
            </a:pPr>
            <a:r>
              <a:rPr lang="fr-FR" dirty="0"/>
              <a:t>Le </a:t>
            </a:r>
            <a:r>
              <a:rPr lang="fr-FR" dirty="0" err="1"/>
              <a:t>dashboard</a:t>
            </a:r>
            <a:r>
              <a:rPr lang="fr-FR" dirty="0"/>
              <a:t> a pour but d’améliorer la transparence des décisions de crédit. Il permet de visualiser les scores de crédit des clients, de comparer leur profil avec celui d’autres clients et d’ajuster certaines variables pour observer leur impact sur la décision. Il a également été conçu pour être accessible à tous les utilisateurs, y compris ceux en situation de handicap.</a:t>
            </a:r>
          </a:p>
        </p:txBody>
      </p:sp>
      <p:sp>
        <p:nvSpPr>
          <p:cNvPr id="5" name="ZoneTexte 4">
            <a:extLst>
              <a:ext uri="{FF2B5EF4-FFF2-40B4-BE49-F238E27FC236}">
                <a16:creationId xmlns:a16="http://schemas.microsoft.com/office/drawing/2014/main" id="{845461BB-3C42-E651-AE04-9A47A12E71AC}"/>
              </a:ext>
            </a:extLst>
          </p:cNvPr>
          <p:cNvSpPr txBox="1"/>
          <p:nvPr/>
        </p:nvSpPr>
        <p:spPr>
          <a:xfrm>
            <a:off x="0" y="0"/>
            <a:ext cx="2251601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Objectifs du Dashboard</a:t>
            </a:r>
          </a:p>
        </p:txBody>
      </p:sp>
      <p:pic>
        <p:nvPicPr>
          <p:cNvPr id="6" name="Image 5">
            <a:extLst>
              <a:ext uri="{FF2B5EF4-FFF2-40B4-BE49-F238E27FC236}">
                <a16:creationId xmlns:a16="http://schemas.microsoft.com/office/drawing/2014/main" id="{A2FC26B9-08EB-D506-9459-FEE3C1A254C7}"/>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072573EB-65AE-0742-6464-BA22F334D9E2}"/>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A914B841-541E-B730-7AF3-AF68D4B5BB2D}"/>
              </a:ext>
            </a:extLst>
          </p:cNvPr>
          <p:cNvPicPr>
            <a:picLocks noChangeAspect="1"/>
          </p:cNvPicPr>
          <p:nvPr/>
        </p:nvPicPr>
        <p:blipFill>
          <a:blip r:embed="rId3"/>
          <a:stretch>
            <a:fillRect/>
          </a:stretch>
        </p:blipFill>
        <p:spPr>
          <a:xfrm>
            <a:off x="10914411" y="87085"/>
            <a:ext cx="1277589" cy="556441"/>
          </a:xfrm>
          <a:prstGeom prst="rect">
            <a:avLst/>
          </a:prstGeom>
        </p:spPr>
      </p:pic>
    </p:spTree>
    <p:extLst>
      <p:ext uri="{BB962C8B-B14F-4D97-AF65-F5344CB8AC3E}">
        <p14:creationId xmlns:p14="http://schemas.microsoft.com/office/powerpoint/2010/main" val="156415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1BD01-7BA9-0DAC-6E25-3DBF5AE4E0DC}"/>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2B776E4A-9277-77F1-654A-8BBD105F1C65}"/>
              </a:ext>
            </a:extLst>
          </p:cNvPr>
          <p:cNvSpPr txBox="1"/>
          <p:nvPr/>
        </p:nvSpPr>
        <p:spPr>
          <a:xfrm>
            <a:off x="2012129" y="1216845"/>
            <a:ext cx="9457508" cy="2538452"/>
          </a:xfrm>
          <a:prstGeom prst="rect">
            <a:avLst/>
          </a:prstGeom>
          <a:noFill/>
        </p:spPr>
        <p:txBody>
          <a:bodyPr wrap="square">
            <a:spAutoFit/>
          </a:bodyPr>
          <a:lstStyle/>
          <a:p>
            <a:pPr algn="l">
              <a:lnSpc>
                <a:spcPct val="150000"/>
              </a:lnSpc>
            </a:pPr>
            <a:r>
              <a:rPr lang="fr-FR" u="none" strike="noStrike" dirty="0">
                <a:solidFill>
                  <a:srgbClr val="000000"/>
                </a:solidFill>
                <a:effectLst/>
                <a:latin typeface="Montserrat" pitchFamily="2" charset="77"/>
              </a:rPr>
              <a:t>Pour ce projet, nous avons utilisé plusieurs technologies :</a:t>
            </a:r>
          </a:p>
          <a:p>
            <a:pPr marL="342900" indent="-342900" algn="l">
              <a:lnSpc>
                <a:spcPct val="150000"/>
              </a:lnSpc>
              <a:buFont typeface="+mj-lt"/>
              <a:buAutoNum type="arabicPeriod"/>
            </a:pPr>
            <a:r>
              <a:rPr lang="fr-FR" b="1" u="none" strike="noStrike" dirty="0" err="1">
                <a:solidFill>
                  <a:srgbClr val="7451EB"/>
                </a:solidFill>
                <a:effectLst/>
                <a:latin typeface="Montserrat" pitchFamily="2" charset="77"/>
              </a:rPr>
              <a:t>LightGBM</a:t>
            </a:r>
            <a:r>
              <a:rPr lang="fr-FR" u="none" strike="noStrike" dirty="0">
                <a:solidFill>
                  <a:srgbClr val="000000"/>
                </a:solidFill>
                <a:effectLst/>
                <a:latin typeface="Montserrat" pitchFamily="2" charset="77"/>
              </a:rPr>
              <a:t> pour la classification du risque de défaut.</a:t>
            </a:r>
          </a:p>
          <a:p>
            <a:pPr marL="342900" indent="-342900" algn="l">
              <a:lnSpc>
                <a:spcPct val="150000"/>
              </a:lnSpc>
              <a:buFont typeface="+mj-lt"/>
              <a:buAutoNum type="arabicPeriod"/>
            </a:pPr>
            <a:r>
              <a:rPr lang="fr-FR" b="1" u="none" strike="noStrike" dirty="0" err="1">
                <a:solidFill>
                  <a:srgbClr val="7451EB"/>
                </a:solidFill>
                <a:effectLst/>
                <a:latin typeface="Montserrat" pitchFamily="2" charset="77"/>
              </a:rPr>
              <a:t>Streamlit</a:t>
            </a:r>
            <a:r>
              <a:rPr lang="fr-FR" u="none" strike="noStrike" dirty="0">
                <a:solidFill>
                  <a:srgbClr val="000000"/>
                </a:solidFill>
                <a:effectLst/>
                <a:latin typeface="Montserrat" pitchFamily="2" charset="77"/>
              </a:rPr>
              <a:t> pour l’interface utilisateur interactive.</a:t>
            </a:r>
          </a:p>
          <a:p>
            <a:pPr marL="342900" indent="-342900" algn="l">
              <a:lnSpc>
                <a:spcPct val="150000"/>
              </a:lnSpc>
              <a:buFont typeface="+mj-lt"/>
              <a:buAutoNum type="arabicPeriod"/>
            </a:pPr>
            <a:r>
              <a:rPr lang="fr-FR" b="1" u="none" strike="noStrike" dirty="0">
                <a:solidFill>
                  <a:srgbClr val="7451EB"/>
                </a:solidFill>
                <a:effectLst/>
                <a:latin typeface="Montserrat" pitchFamily="2" charset="77"/>
              </a:rPr>
              <a:t>SHAP</a:t>
            </a:r>
            <a:r>
              <a:rPr lang="fr-FR" u="none" strike="noStrike" dirty="0">
                <a:solidFill>
                  <a:srgbClr val="000000"/>
                </a:solidFill>
                <a:effectLst/>
                <a:latin typeface="Montserrat" pitchFamily="2" charset="77"/>
              </a:rPr>
              <a:t> pour l’interprétation des décisions du modèle.</a:t>
            </a:r>
          </a:p>
          <a:p>
            <a:pPr marL="342900" indent="-342900" algn="l">
              <a:lnSpc>
                <a:spcPct val="150000"/>
              </a:lnSpc>
              <a:buFont typeface="+mj-lt"/>
              <a:buAutoNum type="arabicPeriod"/>
            </a:pPr>
            <a:r>
              <a:rPr lang="fr-FR" b="1" u="none" strike="noStrike" dirty="0">
                <a:solidFill>
                  <a:srgbClr val="7451EB"/>
                </a:solidFill>
                <a:effectLst/>
                <a:latin typeface="Montserrat" pitchFamily="2" charset="77"/>
              </a:rPr>
              <a:t>Docker</a:t>
            </a:r>
            <a:r>
              <a:rPr lang="fr-FR" u="none" strike="noStrike" dirty="0">
                <a:solidFill>
                  <a:srgbClr val="000000"/>
                </a:solidFill>
                <a:effectLst/>
                <a:latin typeface="Montserrat" pitchFamily="2" charset="77"/>
              </a:rPr>
              <a:t> pour la conteneurisation et la gestion des environnements.</a:t>
            </a:r>
          </a:p>
          <a:p>
            <a:pPr marL="342900" indent="-342900" algn="l">
              <a:lnSpc>
                <a:spcPct val="150000"/>
              </a:lnSpc>
              <a:buFont typeface="+mj-lt"/>
              <a:buAutoNum type="arabicPeriod"/>
            </a:pPr>
            <a:r>
              <a:rPr lang="fr-FR" b="1" u="none" strike="noStrike" dirty="0">
                <a:solidFill>
                  <a:srgbClr val="7451EB"/>
                </a:solidFill>
                <a:effectLst/>
                <a:latin typeface="Montserrat" pitchFamily="2" charset="77"/>
              </a:rPr>
              <a:t>Azure</a:t>
            </a:r>
            <a:r>
              <a:rPr lang="fr-FR" u="none" strike="noStrike" dirty="0">
                <a:solidFill>
                  <a:srgbClr val="000000"/>
                </a:solidFill>
                <a:effectLst/>
                <a:latin typeface="Montserrat" pitchFamily="2" charset="77"/>
              </a:rPr>
              <a:t> pour l’hébergement cloud, garantissant une accessibilité optimale.</a:t>
            </a:r>
          </a:p>
        </p:txBody>
      </p:sp>
      <p:sp>
        <p:nvSpPr>
          <p:cNvPr id="5" name="ZoneTexte 4">
            <a:extLst>
              <a:ext uri="{FF2B5EF4-FFF2-40B4-BE49-F238E27FC236}">
                <a16:creationId xmlns:a16="http://schemas.microsoft.com/office/drawing/2014/main" id="{51D7CD86-4FE8-599C-F5D9-0EC27B0AC17E}"/>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Technologies utilisées</a:t>
            </a:r>
          </a:p>
        </p:txBody>
      </p:sp>
      <p:pic>
        <p:nvPicPr>
          <p:cNvPr id="6" name="Image 5">
            <a:extLst>
              <a:ext uri="{FF2B5EF4-FFF2-40B4-BE49-F238E27FC236}">
                <a16:creationId xmlns:a16="http://schemas.microsoft.com/office/drawing/2014/main" id="{64C0B178-8DEC-A36A-DEC1-67A62978B671}"/>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DA02556D-9CC6-9EA2-8122-9A7CAAB99B51}"/>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B7FCDB25-93C4-E44A-E43C-96C21FC49ADB}"/>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9" name="Image 8">
            <a:extLst>
              <a:ext uri="{FF2B5EF4-FFF2-40B4-BE49-F238E27FC236}">
                <a16:creationId xmlns:a16="http://schemas.microsoft.com/office/drawing/2014/main" id="{1205613D-9856-4B28-A660-3E9CD7B7F0A2}"/>
              </a:ext>
            </a:extLst>
          </p:cNvPr>
          <p:cNvPicPr>
            <a:picLocks noChangeAspect="1"/>
          </p:cNvPicPr>
          <p:nvPr/>
        </p:nvPicPr>
        <p:blipFill>
          <a:blip r:embed="rId4"/>
          <a:stretch>
            <a:fillRect/>
          </a:stretch>
        </p:blipFill>
        <p:spPr>
          <a:xfrm>
            <a:off x="1291633" y="2079279"/>
            <a:ext cx="698500" cy="444500"/>
          </a:xfrm>
          <a:prstGeom prst="rect">
            <a:avLst/>
          </a:prstGeom>
        </p:spPr>
      </p:pic>
      <p:pic>
        <p:nvPicPr>
          <p:cNvPr id="10" name="Image 9">
            <a:extLst>
              <a:ext uri="{FF2B5EF4-FFF2-40B4-BE49-F238E27FC236}">
                <a16:creationId xmlns:a16="http://schemas.microsoft.com/office/drawing/2014/main" id="{CD386D13-1E86-82DB-BD58-A3283490F6DE}"/>
              </a:ext>
            </a:extLst>
          </p:cNvPr>
          <p:cNvPicPr>
            <a:picLocks noChangeAspect="1"/>
          </p:cNvPicPr>
          <p:nvPr/>
        </p:nvPicPr>
        <p:blipFill>
          <a:blip r:embed="rId5"/>
          <a:stretch>
            <a:fillRect/>
          </a:stretch>
        </p:blipFill>
        <p:spPr>
          <a:xfrm>
            <a:off x="805231" y="2929201"/>
            <a:ext cx="1195900" cy="356788"/>
          </a:xfrm>
          <a:prstGeom prst="rect">
            <a:avLst/>
          </a:prstGeom>
        </p:spPr>
      </p:pic>
      <p:pic>
        <p:nvPicPr>
          <p:cNvPr id="11" name="Image 10">
            <a:extLst>
              <a:ext uri="{FF2B5EF4-FFF2-40B4-BE49-F238E27FC236}">
                <a16:creationId xmlns:a16="http://schemas.microsoft.com/office/drawing/2014/main" id="{66EF391C-19B5-34FF-3665-7651B930AC80}"/>
              </a:ext>
            </a:extLst>
          </p:cNvPr>
          <p:cNvPicPr>
            <a:picLocks noChangeAspect="1"/>
          </p:cNvPicPr>
          <p:nvPr/>
        </p:nvPicPr>
        <p:blipFill>
          <a:blip r:embed="rId6"/>
          <a:stretch>
            <a:fillRect/>
          </a:stretch>
        </p:blipFill>
        <p:spPr>
          <a:xfrm>
            <a:off x="870697" y="3411470"/>
            <a:ext cx="1064968" cy="296670"/>
          </a:xfrm>
          <a:prstGeom prst="rect">
            <a:avLst/>
          </a:prstGeom>
        </p:spPr>
      </p:pic>
    </p:spTree>
    <p:extLst>
      <p:ext uri="{BB962C8B-B14F-4D97-AF65-F5344CB8AC3E}">
        <p14:creationId xmlns:p14="http://schemas.microsoft.com/office/powerpoint/2010/main" val="341492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FCA76-B5F8-CB86-018B-1183BB738D4F}"/>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F7645E65-3328-628B-3690-57AFDE629061}"/>
              </a:ext>
            </a:extLst>
          </p:cNvPr>
          <p:cNvSpPr txBox="1"/>
          <p:nvPr/>
        </p:nvSpPr>
        <p:spPr>
          <a:xfrm>
            <a:off x="683398" y="1084598"/>
            <a:ext cx="7763018" cy="460960"/>
          </a:xfrm>
          <a:prstGeom prst="rect">
            <a:avLst/>
          </a:prstGeom>
          <a:noFill/>
        </p:spPr>
        <p:txBody>
          <a:bodyPr wrap="square">
            <a:spAutoFit/>
          </a:bodyPr>
          <a:lstStyle/>
          <a:p>
            <a:pPr algn="l">
              <a:lnSpc>
                <a:spcPct val="150000"/>
              </a:lnSpc>
            </a:pPr>
            <a:r>
              <a:rPr lang="fr-FR" b="0" i="0" u="none" strike="noStrike" dirty="0">
                <a:solidFill>
                  <a:srgbClr val="000000"/>
                </a:solidFill>
                <a:effectLst/>
                <a:latin typeface="Montserrat" pitchFamily="2" charset="77"/>
              </a:rPr>
              <a:t>L’application suit un processus structuré :</a:t>
            </a:r>
          </a:p>
        </p:txBody>
      </p:sp>
      <p:sp>
        <p:nvSpPr>
          <p:cNvPr id="5" name="ZoneTexte 4">
            <a:extLst>
              <a:ext uri="{FF2B5EF4-FFF2-40B4-BE49-F238E27FC236}">
                <a16:creationId xmlns:a16="http://schemas.microsoft.com/office/drawing/2014/main" id="{81777990-AC4D-F629-240D-2D49AE7557E6}"/>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Architecture de l'application</a:t>
            </a:r>
          </a:p>
        </p:txBody>
      </p:sp>
      <p:pic>
        <p:nvPicPr>
          <p:cNvPr id="6" name="Image 5">
            <a:extLst>
              <a:ext uri="{FF2B5EF4-FFF2-40B4-BE49-F238E27FC236}">
                <a16:creationId xmlns:a16="http://schemas.microsoft.com/office/drawing/2014/main" id="{4224715D-8519-5C5E-1EF8-5D8000541C1E}"/>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421A52AE-4F93-8102-3AD3-DC140DFD1A66}"/>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C80DCE81-BD38-2EA8-A756-D7BE3EDE705C}"/>
              </a:ext>
            </a:extLst>
          </p:cNvPr>
          <p:cNvPicPr>
            <a:picLocks noChangeAspect="1"/>
          </p:cNvPicPr>
          <p:nvPr/>
        </p:nvPicPr>
        <p:blipFill>
          <a:blip r:embed="rId3"/>
          <a:stretch>
            <a:fillRect/>
          </a:stretch>
        </p:blipFill>
        <p:spPr>
          <a:xfrm>
            <a:off x="10914411" y="87085"/>
            <a:ext cx="1277589" cy="556441"/>
          </a:xfrm>
          <a:prstGeom prst="rect">
            <a:avLst/>
          </a:prstGeom>
        </p:spPr>
      </p:pic>
      <p:sp>
        <p:nvSpPr>
          <p:cNvPr id="10" name="ZoneTexte 9">
            <a:extLst>
              <a:ext uri="{FF2B5EF4-FFF2-40B4-BE49-F238E27FC236}">
                <a16:creationId xmlns:a16="http://schemas.microsoft.com/office/drawing/2014/main" id="{B6DDD466-1BD5-F07D-EC8E-B3C6E82D4B0A}"/>
              </a:ext>
            </a:extLst>
          </p:cNvPr>
          <p:cNvSpPr txBox="1"/>
          <p:nvPr/>
        </p:nvSpPr>
        <p:spPr>
          <a:xfrm>
            <a:off x="6449762" y="1639050"/>
            <a:ext cx="4830016" cy="969699"/>
          </a:xfrm>
          <a:prstGeom prst="roundRect">
            <a:avLst/>
          </a:prstGeom>
          <a:solidFill>
            <a:srgbClr val="7451EB"/>
          </a:solidFill>
        </p:spPr>
        <p:txBody>
          <a:bodyPr wrap="square">
            <a:spAutoFit/>
          </a:bodyPr>
          <a:lstStyle>
            <a:defPPr>
              <a:defRPr lang="fr-FR"/>
            </a:defPPr>
            <a:lvl1pPr algn="ctr">
              <a:lnSpc>
                <a:spcPct val="150000"/>
              </a:lnSpc>
              <a:defRPr b="0" i="0" u="none" strike="noStrike">
                <a:solidFill>
                  <a:schemeClr val="bg1"/>
                </a:solidFill>
                <a:effectLst/>
                <a:latin typeface="Montserrat" pitchFamily="2" charset="77"/>
              </a:defRPr>
            </a:lvl1pPr>
          </a:lstStyle>
          <a:p>
            <a:r>
              <a:rPr lang="fr-FR" dirty="0"/>
              <a:t>Chargement des données clients via un fichier Excel.</a:t>
            </a:r>
          </a:p>
        </p:txBody>
      </p:sp>
      <p:sp>
        <p:nvSpPr>
          <p:cNvPr id="12" name="ZoneTexte 11">
            <a:extLst>
              <a:ext uri="{FF2B5EF4-FFF2-40B4-BE49-F238E27FC236}">
                <a16:creationId xmlns:a16="http://schemas.microsoft.com/office/drawing/2014/main" id="{5CD1B46C-0078-6C3A-2B0E-0D35C0A188ED}"/>
              </a:ext>
            </a:extLst>
          </p:cNvPr>
          <p:cNvSpPr txBox="1"/>
          <p:nvPr/>
        </p:nvSpPr>
        <p:spPr>
          <a:xfrm>
            <a:off x="557349" y="2481538"/>
            <a:ext cx="4248346" cy="969699"/>
          </a:xfrm>
          <a:prstGeom prst="roundRect">
            <a:avLst/>
          </a:prstGeom>
          <a:solidFill>
            <a:srgbClr val="7451EB"/>
          </a:solidFill>
        </p:spPr>
        <p:txBody>
          <a:bodyPr wrap="square">
            <a:spAutoFit/>
          </a:bodyPr>
          <a:lstStyle>
            <a:defPPr>
              <a:defRPr lang="fr-FR"/>
            </a:defPPr>
            <a:lvl1pPr algn="ctr">
              <a:lnSpc>
                <a:spcPct val="150000"/>
              </a:lnSpc>
              <a:defRPr b="0" i="0" u="none" strike="noStrike">
                <a:solidFill>
                  <a:schemeClr val="bg1"/>
                </a:solidFill>
                <a:effectLst/>
                <a:latin typeface="Montserrat" pitchFamily="2" charset="77"/>
              </a:defRPr>
            </a:lvl1pPr>
          </a:lstStyle>
          <a:p>
            <a:r>
              <a:rPr lang="fr-FR" dirty="0"/>
              <a:t>Prétraitement et normalisation des données.</a:t>
            </a:r>
          </a:p>
        </p:txBody>
      </p:sp>
      <p:sp>
        <p:nvSpPr>
          <p:cNvPr id="14" name="ZoneTexte 13">
            <a:extLst>
              <a:ext uri="{FF2B5EF4-FFF2-40B4-BE49-F238E27FC236}">
                <a16:creationId xmlns:a16="http://schemas.microsoft.com/office/drawing/2014/main" id="{5058C46C-6F9D-7071-B8E1-25C8DC0F5A40}"/>
              </a:ext>
            </a:extLst>
          </p:cNvPr>
          <p:cNvSpPr txBox="1"/>
          <p:nvPr/>
        </p:nvSpPr>
        <p:spPr>
          <a:xfrm>
            <a:off x="6449762" y="3502006"/>
            <a:ext cx="4830016" cy="969699"/>
          </a:xfrm>
          <a:prstGeom prst="roundRect">
            <a:avLst/>
          </a:prstGeom>
          <a:solidFill>
            <a:srgbClr val="7451EB"/>
          </a:solidFill>
        </p:spPr>
        <p:txBody>
          <a:bodyPr wrap="square">
            <a:spAutoFit/>
          </a:bodyPr>
          <a:lstStyle>
            <a:defPPr>
              <a:defRPr lang="fr-FR"/>
            </a:defPPr>
            <a:lvl1pPr algn="ctr">
              <a:lnSpc>
                <a:spcPct val="150000"/>
              </a:lnSpc>
              <a:defRPr b="0" i="0" u="none" strike="noStrike">
                <a:solidFill>
                  <a:schemeClr val="bg1"/>
                </a:solidFill>
                <a:effectLst/>
                <a:latin typeface="Montserrat" pitchFamily="2" charset="77"/>
              </a:defRPr>
            </a:lvl1pPr>
          </a:lstStyle>
          <a:p>
            <a:r>
              <a:rPr lang="fr-FR" dirty="0"/>
              <a:t>Prédiction du risque de défaut à l’aide de </a:t>
            </a:r>
            <a:r>
              <a:rPr lang="fr-FR" dirty="0" err="1"/>
              <a:t>LightGBM</a:t>
            </a:r>
            <a:r>
              <a:rPr lang="fr-FR" dirty="0"/>
              <a:t>.</a:t>
            </a:r>
          </a:p>
        </p:txBody>
      </p:sp>
      <p:sp>
        <p:nvSpPr>
          <p:cNvPr id="16" name="ZoneTexte 15">
            <a:extLst>
              <a:ext uri="{FF2B5EF4-FFF2-40B4-BE49-F238E27FC236}">
                <a16:creationId xmlns:a16="http://schemas.microsoft.com/office/drawing/2014/main" id="{B567DA30-110B-35D2-980D-E5D61CCC19F0}"/>
              </a:ext>
            </a:extLst>
          </p:cNvPr>
          <p:cNvSpPr txBox="1"/>
          <p:nvPr/>
        </p:nvSpPr>
        <p:spPr>
          <a:xfrm>
            <a:off x="557349" y="4206324"/>
            <a:ext cx="4248346" cy="1429399"/>
          </a:xfrm>
          <a:prstGeom prst="roundRect">
            <a:avLst/>
          </a:prstGeom>
          <a:solidFill>
            <a:srgbClr val="7451EB"/>
          </a:solidFill>
        </p:spPr>
        <p:txBody>
          <a:bodyPr wrap="square">
            <a:spAutoFit/>
          </a:bodyPr>
          <a:lstStyle>
            <a:defPPr>
              <a:defRPr lang="fr-FR"/>
            </a:defPPr>
            <a:lvl1pPr algn="ctr">
              <a:lnSpc>
                <a:spcPct val="150000"/>
              </a:lnSpc>
              <a:defRPr b="0" i="0" u="none" strike="noStrike">
                <a:solidFill>
                  <a:schemeClr val="bg1"/>
                </a:solidFill>
                <a:effectLst/>
                <a:latin typeface="Montserrat" pitchFamily="2" charset="77"/>
              </a:defRPr>
            </a:lvl1pPr>
          </a:lstStyle>
          <a:p>
            <a:r>
              <a:rPr lang="fr-FR" dirty="0"/>
              <a:t>Génération de scores et explication des décisions avec SHAP.</a:t>
            </a:r>
          </a:p>
        </p:txBody>
      </p:sp>
      <p:sp>
        <p:nvSpPr>
          <p:cNvPr id="18" name="ZoneTexte 17">
            <a:extLst>
              <a:ext uri="{FF2B5EF4-FFF2-40B4-BE49-F238E27FC236}">
                <a16:creationId xmlns:a16="http://schemas.microsoft.com/office/drawing/2014/main" id="{435422C8-6B23-84D0-0CD7-56DFE8E9D287}"/>
              </a:ext>
            </a:extLst>
          </p:cNvPr>
          <p:cNvSpPr txBox="1"/>
          <p:nvPr/>
        </p:nvSpPr>
        <p:spPr>
          <a:xfrm>
            <a:off x="6449762" y="5115351"/>
            <a:ext cx="4818411" cy="1429399"/>
          </a:xfrm>
          <a:prstGeom prst="roundRect">
            <a:avLst/>
          </a:prstGeom>
          <a:solidFill>
            <a:srgbClr val="7451EB"/>
          </a:solidFill>
        </p:spPr>
        <p:txBody>
          <a:bodyPr wrap="square">
            <a:spAutoFit/>
          </a:bodyPr>
          <a:lstStyle>
            <a:defPPr>
              <a:defRPr lang="fr-FR"/>
            </a:defPPr>
            <a:lvl1pPr algn="ctr">
              <a:lnSpc>
                <a:spcPct val="150000"/>
              </a:lnSpc>
              <a:defRPr b="0" i="0" u="none" strike="noStrike">
                <a:solidFill>
                  <a:schemeClr val="bg1"/>
                </a:solidFill>
                <a:effectLst/>
                <a:latin typeface="Montserrat" pitchFamily="2" charset="77"/>
              </a:defRPr>
            </a:lvl1pPr>
          </a:lstStyle>
          <a:p>
            <a:r>
              <a:rPr lang="fr-FR" dirty="0"/>
              <a:t>Affichage des résultats sur un </a:t>
            </a:r>
            <a:r>
              <a:rPr lang="fr-FR" dirty="0" err="1"/>
              <a:t>dashboard</a:t>
            </a:r>
            <a:r>
              <a:rPr lang="fr-FR" dirty="0"/>
              <a:t> interactif offrant plusieurs fonctionnalités.</a:t>
            </a:r>
          </a:p>
        </p:txBody>
      </p:sp>
      <p:cxnSp>
        <p:nvCxnSpPr>
          <p:cNvPr id="20" name="Connecteur droit avec flèche 19">
            <a:extLst>
              <a:ext uri="{FF2B5EF4-FFF2-40B4-BE49-F238E27FC236}">
                <a16:creationId xmlns:a16="http://schemas.microsoft.com/office/drawing/2014/main" id="{2A065562-2A15-51BB-FD90-20D089750986}"/>
              </a:ext>
            </a:extLst>
          </p:cNvPr>
          <p:cNvCxnSpPr>
            <a:stCxn id="10" idx="1"/>
            <a:endCxn id="12" idx="3"/>
          </p:cNvCxnSpPr>
          <p:nvPr/>
        </p:nvCxnSpPr>
        <p:spPr>
          <a:xfrm flipH="1">
            <a:off x="4805695" y="2123900"/>
            <a:ext cx="1644067" cy="842488"/>
          </a:xfrm>
          <a:prstGeom prst="straightConnector1">
            <a:avLst/>
          </a:prstGeom>
          <a:ln w="38100">
            <a:solidFill>
              <a:srgbClr val="7451EB"/>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EF3C89BA-35F3-F91C-028F-D56BFF5B3776}"/>
              </a:ext>
            </a:extLst>
          </p:cNvPr>
          <p:cNvCxnSpPr>
            <a:stCxn id="12" idx="3"/>
            <a:endCxn id="14" idx="1"/>
          </p:cNvCxnSpPr>
          <p:nvPr/>
        </p:nvCxnSpPr>
        <p:spPr>
          <a:xfrm>
            <a:off x="4805695" y="2966388"/>
            <a:ext cx="1644067" cy="1020468"/>
          </a:xfrm>
          <a:prstGeom prst="straightConnector1">
            <a:avLst/>
          </a:prstGeom>
          <a:ln w="38100">
            <a:solidFill>
              <a:srgbClr val="7451EB"/>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B9EAF568-3EA4-F195-2806-68C2C416F7AE}"/>
              </a:ext>
            </a:extLst>
          </p:cNvPr>
          <p:cNvCxnSpPr>
            <a:stCxn id="14" idx="1"/>
            <a:endCxn id="16" idx="3"/>
          </p:cNvCxnSpPr>
          <p:nvPr/>
        </p:nvCxnSpPr>
        <p:spPr>
          <a:xfrm flipH="1">
            <a:off x="4805695" y="3986856"/>
            <a:ext cx="1644067" cy="934168"/>
          </a:xfrm>
          <a:prstGeom prst="straightConnector1">
            <a:avLst/>
          </a:prstGeom>
          <a:ln w="38100">
            <a:solidFill>
              <a:srgbClr val="7451EB"/>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E1BC7CC8-C80B-5F1E-E6BA-BD94E62E77AD}"/>
              </a:ext>
            </a:extLst>
          </p:cNvPr>
          <p:cNvCxnSpPr>
            <a:stCxn id="16" idx="3"/>
            <a:endCxn id="18" idx="1"/>
          </p:cNvCxnSpPr>
          <p:nvPr/>
        </p:nvCxnSpPr>
        <p:spPr>
          <a:xfrm>
            <a:off x="4805695" y="4921024"/>
            <a:ext cx="1644067" cy="909027"/>
          </a:xfrm>
          <a:prstGeom prst="straightConnector1">
            <a:avLst/>
          </a:prstGeom>
          <a:ln w="38100">
            <a:solidFill>
              <a:srgbClr val="7451EB"/>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80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31F52-C6B0-0BCA-64A0-31622084040C}"/>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93F8BB11-293E-EF9F-00A0-95F6F864F4C1}"/>
              </a:ext>
            </a:extLst>
          </p:cNvPr>
          <p:cNvSpPr txBox="1"/>
          <p:nvPr/>
        </p:nvSpPr>
        <p:spPr>
          <a:xfrm>
            <a:off x="287384" y="1875080"/>
            <a:ext cx="7837714" cy="3369449"/>
          </a:xfrm>
          <a:prstGeom prst="rect">
            <a:avLst/>
          </a:prstGeom>
          <a:noFill/>
        </p:spPr>
        <p:txBody>
          <a:bodyPr wrap="square">
            <a:spAutoFit/>
          </a:bodyPr>
          <a:lstStyle/>
          <a:p>
            <a:pPr algn="l">
              <a:lnSpc>
                <a:spcPct val="150000"/>
              </a:lnSpc>
            </a:pPr>
            <a:r>
              <a:rPr lang="fr-FR" b="0" i="0" u="none" strike="noStrike" dirty="0">
                <a:solidFill>
                  <a:srgbClr val="000000"/>
                </a:solidFill>
                <a:effectLst/>
                <a:latin typeface="Montserrat" pitchFamily="2" charset="77"/>
              </a:rPr>
              <a:t>L’application propose plusieurs fonctionnalités :</a:t>
            </a:r>
          </a:p>
          <a:p>
            <a:pPr marL="342900" indent="-342900" algn="l">
              <a:lnSpc>
                <a:spcPct val="150000"/>
              </a:lnSpc>
              <a:buFont typeface="+mj-lt"/>
              <a:buAutoNum type="arabicPeriod"/>
            </a:pPr>
            <a:r>
              <a:rPr lang="fr-FR" b="1" i="0" u="none" strike="noStrike" dirty="0">
                <a:solidFill>
                  <a:srgbClr val="7451EB"/>
                </a:solidFill>
                <a:effectLst/>
                <a:latin typeface="Montserrat" pitchFamily="2" charset="77"/>
              </a:rPr>
              <a:t>Analyse du fichier client</a:t>
            </a:r>
            <a:r>
              <a:rPr lang="fr-FR" b="0" i="0" u="none" strike="noStrike" dirty="0">
                <a:solidFill>
                  <a:srgbClr val="7451EB"/>
                </a:solidFill>
                <a:effectLst/>
                <a:latin typeface="Montserrat" pitchFamily="2" charset="77"/>
              </a:rPr>
              <a:t> : </a:t>
            </a:r>
            <a:r>
              <a:rPr lang="fr-FR" b="0" i="0" u="none" strike="noStrike" dirty="0">
                <a:solidFill>
                  <a:srgbClr val="000000"/>
                </a:solidFill>
                <a:effectLst/>
                <a:latin typeface="Montserrat" pitchFamily="2" charset="77"/>
              </a:rPr>
              <a:t>affichage des scores et décisions.</a:t>
            </a:r>
          </a:p>
          <a:p>
            <a:pPr marL="342900" indent="-342900" algn="l">
              <a:lnSpc>
                <a:spcPct val="150000"/>
              </a:lnSpc>
              <a:buFont typeface="+mj-lt"/>
              <a:buAutoNum type="arabicPeriod"/>
            </a:pPr>
            <a:r>
              <a:rPr lang="fr-FR" b="1" i="0" u="none" strike="noStrike" dirty="0">
                <a:solidFill>
                  <a:srgbClr val="7451EB"/>
                </a:solidFill>
                <a:effectLst/>
                <a:latin typeface="Montserrat" pitchFamily="2" charset="77"/>
              </a:rPr>
              <a:t>Modification des données</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possibilité d’ajuster des variables et recalculer le score.</a:t>
            </a:r>
          </a:p>
          <a:p>
            <a:pPr marL="342900" indent="-342900" algn="l">
              <a:lnSpc>
                <a:spcPct val="150000"/>
              </a:lnSpc>
              <a:buFont typeface="+mj-lt"/>
              <a:buAutoNum type="arabicPeriod"/>
            </a:pPr>
            <a:r>
              <a:rPr lang="fr-FR" b="1" i="0" u="none" strike="noStrike" dirty="0">
                <a:solidFill>
                  <a:srgbClr val="7451EB"/>
                </a:solidFill>
                <a:effectLst/>
                <a:latin typeface="Montserrat" pitchFamily="2" charset="77"/>
              </a:rPr>
              <a:t>Ajout de nouveaux clients</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simulation de scénarios pour tester différentes situations.</a:t>
            </a:r>
          </a:p>
          <a:p>
            <a:pPr marL="342900" indent="-342900" algn="l">
              <a:lnSpc>
                <a:spcPct val="150000"/>
              </a:lnSpc>
              <a:buFont typeface="+mj-lt"/>
              <a:buAutoNum type="arabicPeriod"/>
            </a:pPr>
            <a:r>
              <a:rPr lang="fr-FR" b="1" i="0" u="none" strike="noStrike" dirty="0">
                <a:solidFill>
                  <a:srgbClr val="7451EB"/>
                </a:solidFill>
                <a:effectLst/>
                <a:latin typeface="Montserrat" pitchFamily="2" charset="77"/>
              </a:rPr>
              <a:t>Positionnement du client</a:t>
            </a:r>
            <a:r>
              <a:rPr lang="fr-FR" b="0" i="0" u="none" strike="noStrike" dirty="0">
                <a:solidFill>
                  <a:srgbClr val="7451EB"/>
                </a:solidFill>
                <a:effectLst/>
                <a:latin typeface="Montserrat" pitchFamily="2" charset="77"/>
              </a:rPr>
              <a:t> </a:t>
            </a:r>
            <a:r>
              <a:rPr lang="fr-FR" b="0" i="0" u="none" strike="noStrike" dirty="0">
                <a:solidFill>
                  <a:srgbClr val="000000"/>
                </a:solidFill>
                <a:effectLst/>
                <a:latin typeface="Montserrat" pitchFamily="2" charset="77"/>
              </a:rPr>
              <a:t>: comparaison avec d’autres profils similaires pour comprendre sa situation</a:t>
            </a:r>
          </a:p>
        </p:txBody>
      </p:sp>
      <p:sp>
        <p:nvSpPr>
          <p:cNvPr id="5" name="ZoneTexte 4">
            <a:extLst>
              <a:ext uri="{FF2B5EF4-FFF2-40B4-BE49-F238E27FC236}">
                <a16:creationId xmlns:a16="http://schemas.microsoft.com/office/drawing/2014/main" id="{8B91C003-555F-EB6C-C2E7-F523A850C228}"/>
              </a:ext>
            </a:extLst>
          </p:cNvPr>
          <p:cNvSpPr txBox="1"/>
          <p:nvPr/>
        </p:nvSpPr>
        <p:spPr>
          <a:xfrm>
            <a:off x="0" y="0"/>
            <a:ext cx="6096000" cy="523220"/>
          </a:xfrm>
          <a:prstGeom prst="rect">
            <a:avLst/>
          </a:prstGeom>
          <a:noFill/>
        </p:spPr>
        <p:txBody>
          <a:bodyPr wrap="square">
            <a:spAutoFit/>
          </a:bodyPr>
          <a:lstStyle>
            <a:defPPr>
              <a:defRPr lang="fr-FR"/>
            </a:defPPr>
            <a:lvl1pPr>
              <a:defRPr sz="2800" b="1">
                <a:solidFill>
                  <a:srgbClr val="7451EB"/>
                </a:solidFill>
              </a:defRPr>
            </a:lvl1pPr>
          </a:lstStyle>
          <a:p>
            <a:r>
              <a:rPr lang="fr-FR" dirty="0">
                <a:latin typeface="Montserrat" pitchFamily="2" charset="77"/>
              </a:rPr>
              <a:t>Fonctionnalités du Dashboard</a:t>
            </a:r>
          </a:p>
        </p:txBody>
      </p:sp>
      <p:pic>
        <p:nvPicPr>
          <p:cNvPr id="6" name="Image 5">
            <a:extLst>
              <a:ext uri="{FF2B5EF4-FFF2-40B4-BE49-F238E27FC236}">
                <a16:creationId xmlns:a16="http://schemas.microsoft.com/office/drawing/2014/main" id="{87A78155-52B9-F6CA-89A8-56DC02BA6C6D}"/>
              </a:ext>
            </a:extLst>
          </p:cNvPr>
          <p:cNvPicPr>
            <a:picLocks noChangeAspect="1"/>
          </p:cNvPicPr>
          <p:nvPr/>
        </p:nvPicPr>
        <p:blipFill>
          <a:blip r:embed="rId2"/>
          <a:stretch>
            <a:fillRect/>
          </a:stretch>
        </p:blipFill>
        <p:spPr>
          <a:xfrm>
            <a:off x="10344346" y="6510422"/>
            <a:ext cx="1847654" cy="347578"/>
          </a:xfrm>
          <a:prstGeom prst="rect">
            <a:avLst/>
          </a:prstGeom>
        </p:spPr>
      </p:pic>
      <p:sp>
        <p:nvSpPr>
          <p:cNvPr id="7" name="ZoneTexte 6">
            <a:extLst>
              <a:ext uri="{FF2B5EF4-FFF2-40B4-BE49-F238E27FC236}">
                <a16:creationId xmlns:a16="http://schemas.microsoft.com/office/drawing/2014/main" id="{ADA65CBF-F3EF-F156-BDB7-CD2C927D0216}"/>
              </a:ext>
            </a:extLst>
          </p:cNvPr>
          <p:cNvSpPr txBox="1"/>
          <p:nvPr/>
        </p:nvSpPr>
        <p:spPr>
          <a:xfrm>
            <a:off x="0" y="6596390"/>
            <a:ext cx="2289409" cy="261610"/>
          </a:xfrm>
          <a:prstGeom prst="rect">
            <a:avLst/>
          </a:prstGeom>
          <a:noFill/>
        </p:spPr>
        <p:txBody>
          <a:bodyPr wrap="none" rtlCol="0">
            <a:spAutoFit/>
          </a:bodyPr>
          <a:lstStyle/>
          <a:p>
            <a:r>
              <a:rPr lang="fr-FR" sz="1100" dirty="0">
                <a:latin typeface="Montserrat" pitchFamily="2" charset="77"/>
              </a:rPr>
              <a:t>Sébastien Morichon – Projet 8</a:t>
            </a:r>
          </a:p>
        </p:txBody>
      </p:sp>
      <p:pic>
        <p:nvPicPr>
          <p:cNvPr id="8" name="Image 7">
            <a:extLst>
              <a:ext uri="{FF2B5EF4-FFF2-40B4-BE49-F238E27FC236}">
                <a16:creationId xmlns:a16="http://schemas.microsoft.com/office/drawing/2014/main" id="{66BBB859-FFD3-3B36-8CAC-E23BA10B4C7C}"/>
              </a:ext>
            </a:extLst>
          </p:cNvPr>
          <p:cNvPicPr>
            <a:picLocks noChangeAspect="1"/>
          </p:cNvPicPr>
          <p:nvPr/>
        </p:nvPicPr>
        <p:blipFill>
          <a:blip r:embed="rId3"/>
          <a:stretch>
            <a:fillRect/>
          </a:stretch>
        </p:blipFill>
        <p:spPr>
          <a:xfrm>
            <a:off x="10914411" y="87085"/>
            <a:ext cx="1277589" cy="556441"/>
          </a:xfrm>
          <a:prstGeom prst="rect">
            <a:avLst/>
          </a:prstGeom>
        </p:spPr>
      </p:pic>
      <p:pic>
        <p:nvPicPr>
          <p:cNvPr id="9" name="Image 8">
            <a:extLst>
              <a:ext uri="{FF2B5EF4-FFF2-40B4-BE49-F238E27FC236}">
                <a16:creationId xmlns:a16="http://schemas.microsoft.com/office/drawing/2014/main" id="{3AA3EAE0-A0AF-C147-45D4-8D540F53A9DD}"/>
              </a:ext>
            </a:extLst>
          </p:cNvPr>
          <p:cNvPicPr>
            <a:picLocks noChangeAspect="1"/>
          </p:cNvPicPr>
          <p:nvPr/>
        </p:nvPicPr>
        <p:blipFill>
          <a:blip r:embed="rId4"/>
          <a:stretch>
            <a:fillRect/>
          </a:stretch>
        </p:blipFill>
        <p:spPr>
          <a:xfrm>
            <a:off x="8331186" y="1527502"/>
            <a:ext cx="3494030" cy="4008824"/>
          </a:xfrm>
          <a:prstGeom prst="rect">
            <a:avLst/>
          </a:prstGeom>
        </p:spPr>
      </p:pic>
    </p:spTree>
    <p:extLst>
      <p:ext uri="{BB962C8B-B14F-4D97-AF65-F5344CB8AC3E}">
        <p14:creationId xmlns:p14="http://schemas.microsoft.com/office/powerpoint/2010/main" val="232910981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TotalTime>
  <Words>1714</Words>
  <Application>Microsoft Macintosh PowerPoint</Application>
  <PresentationFormat>Grand écran</PresentationFormat>
  <Paragraphs>204</Paragraphs>
  <Slides>29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Aptos</vt:lpstr>
      <vt:lpstr>Aptos Display</vt:lpstr>
      <vt:lpstr>Arial</vt:lpstr>
      <vt:lpstr>Courier New</vt:lpstr>
      <vt:lpstr>Montserrat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10</cp:revision>
  <dcterms:created xsi:type="dcterms:W3CDTF">2025-01-23T12:43:33Z</dcterms:created>
  <dcterms:modified xsi:type="dcterms:W3CDTF">2025-01-23T15:12:04Z</dcterms:modified>
</cp:coreProperties>
</file>