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91" r:id="rId4"/>
    <p:sldId id="260" r:id="rId5"/>
    <p:sldId id="259" r:id="rId6"/>
    <p:sldId id="261" r:id="rId7"/>
    <p:sldId id="257" r:id="rId8"/>
    <p:sldId id="263" r:id="rId9"/>
    <p:sldId id="272" r:id="rId10"/>
    <p:sldId id="269" r:id="rId11"/>
    <p:sldId id="270" r:id="rId12"/>
    <p:sldId id="271" r:id="rId13"/>
    <p:sldId id="273" r:id="rId14"/>
    <p:sldId id="274" r:id="rId15"/>
    <p:sldId id="275" r:id="rId16"/>
    <p:sldId id="276" r:id="rId17"/>
    <p:sldId id="278" r:id="rId18"/>
    <p:sldId id="279" r:id="rId19"/>
    <p:sldId id="280" r:id="rId20"/>
    <p:sldId id="289" r:id="rId21"/>
    <p:sldId id="288" r:id="rId22"/>
    <p:sldId id="290" r:id="rId23"/>
    <p:sldId id="283" r:id="rId24"/>
    <p:sldId id="282" r:id="rId25"/>
    <p:sldId id="284" r:id="rId26"/>
    <p:sldId id="285" r:id="rId27"/>
    <p:sldId id="286" r:id="rId28"/>
    <p:sldId id="287"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6" d="100"/>
          <a:sy n="86" d="100"/>
        </p:scale>
        <p:origin x="485"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fr-FR" smtClean="0"/>
              <a:t>Modifiez le style du titre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r-FR" smtClean="0"/>
              <a:t>Modifiez le style des sous-titres du masque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 panoramique avec légend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Date Placeholder 2"/>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re et légend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tion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fr-FR" smtClean="0"/>
              <a:t>Modifiez les styles du texte du masque</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arte nom">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arte nom cita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Vrai ou faux">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fr-FR" smtClean="0"/>
              <a:t>Modifiez le style du titre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fr-FR" smtClean="0"/>
              <a:t>Modifiez les styles du texte du masque</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fr-FR" smtClean="0"/>
              <a:t>Modifiez le style du titre</a:t>
            </a:r>
            <a:endParaRPr lang="en-US" dirty="0"/>
          </a:p>
        </p:txBody>
      </p:sp>
      <p:sp>
        <p:nvSpPr>
          <p:cNvPr id="3" name="Vertical Text Placeholder 2"/>
          <p:cNvSpPr>
            <a:spLocks noGrp="1"/>
          </p:cNvSpPr>
          <p:nvPr>
            <p:ph type="body" orient="vert" idx="1"/>
          </p:nvPr>
        </p:nvSpPr>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fr-FR" smtClean="0"/>
              <a:t>Modifiez le style du titre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idx="1"/>
          </p:nvPr>
        </p:nvSpPr>
        <p:spPr/>
        <p:txBody>
          <a:bodyPr anchor="ct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fr-FR" smtClean="0"/>
              <a:t>Modifiez le style du titre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smtClean="0"/>
              <a:t>Modifiez les styles du texte du masque</a:t>
            </a:r>
          </a:p>
        </p:txBody>
      </p:sp>
      <p:sp>
        <p:nvSpPr>
          <p:cNvPr id="4" name="Date Placeholder 3"/>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fr-FR" smtClean="0"/>
              <a:t>Modifiez le style du titre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smtClean="0"/>
              <a:t>Modifiez les styles du texte du masque</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smtClean="0"/>
              <a:t>Modifiez le style du titre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fr-FR" smtClean="0"/>
              <a:t>Modifiez le style du titre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fr-FR" smtClean="0"/>
              <a:t>Modifiez le style du titre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fr-FR" smtClean="0"/>
              <a:t>Cliquez sur l'icône pour ajouter une image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smtClean="0"/>
              <a:t>Modifiez les styles du texte du masque</a:t>
            </a:r>
          </a:p>
        </p:txBody>
      </p:sp>
      <p:sp>
        <p:nvSpPr>
          <p:cNvPr id="5" name="Date Placeholder 4"/>
          <p:cNvSpPr>
            <a:spLocks noGrp="1"/>
          </p:cNvSpPr>
          <p:nvPr>
            <p:ph type="dt" sz="half" idx="10"/>
          </p:nvPr>
        </p:nvSpPr>
        <p:spPr/>
        <p:txBody>
          <a:bodyPr/>
          <a:lstStyle/>
          <a:p>
            <a:fld id="{B61BEF0D-F0BB-DE4B-95CE-6DB70DBA9567}" type="datetimeFigureOut">
              <a:rPr lang="en-US" dirty="0"/>
              <a:pPr/>
              <a:t>2/10/2025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‹N°›</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fr-FR" smtClean="0"/>
              <a:t>Modifiez le style du titre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fr-FR" smtClean="0"/>
              <a:t>Modifiez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2/10/2025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‹N°›</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68"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ctrTitle"/>
          </p:nvPr>
        </p:nvSpPr>
        <p:spPr>
          <a:xfrm>
            <a:off x="684211" y="685800"/>
            <a:ext cx="10844065" cy="2594046"/>
          </a:xfrm>
        </p:spPr>
        <p:txBody>
          <a:bodyPr/>
          <a:lstStyle/>
          <a:p>
            <a:pPr algn="ctr"/>
            <a:r>
              <a:rPr lang="fr-FR" b="1" dirty="0" smtClean="0"/>
              <a:t>PROJET PROFESSIONNEL</a:t>
            </a:r>
            <a:r>
              <a:rPr lang="fr-FR" dirty="0" smtClean="0"/>
              <a:t/>
            </a:r>
            <a:br>
              <a:rPr lang="fr-FR" dirty="0" smtClean="0"/>
            </a:br>
            <a:endParaRPr lang="fr-FR" dirty="0"/>
          </a:p>
        </p:txBody>
      </p:sp>
      <p:pic>
        <p:nvPicPr>
          <p:cNvPr id="7" name="Imag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71327" y="3279845"/>
            <a:ext cx="3314987" cy="1402202"/>
          </a:xfrm>
          <a:prstGeom prst="rect">
            <a:avLst/>
          </a:prstGeom>
        </p:spPr>
      </p:pic>
    </p:spTree>
    <p:extLst>
      <p:ext uri="{BB962C8B-B14F-4D97-AF65-F5344CB8AC3E}">
        <p14:creationId xmlns:p14="http://schemas.microsoft.com/office/powerpoint/2010/main" val="18281876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00836" y="330986"/>
            <a:ext cx="9391828" cy="830997"/>
          </a:xfrm>
          <a:prstGeom prst="rect">
            <a:avLst/>
          </a:prstGeom>
          <a:noFill/>
        </p:spPr>
        <p:txBody>
          <a:bodyPr wrap="square" rtlCol="0">
            <a:spAutoFit/>
          </a:bodyPr>
          <a:lstStyle/>
          <a:p>
            <a:r>
              <a:rPr lang="fr-FR" sz="2400" b="1" dirty="0" smtClean="0"/>
              <a:t> 3. </a:t>
            </a:r>
            <a:r>
              <a:rPr lang="fr-FR" sz="2400" b="1" dirty="0"/>
              <a:t>Détection d'anomalies</a:t>
            </a:r>
            <a:endParaRPr lang="fr-FR" sz="2400" dirty="0"/>
          </a:p>
          <a:p>
            <a:endParaRPr lang="fr-FR" sz="2400" dirty="0"/>
          </a:p>
        </p:txBody>
      </p:sp>
      <p:sp>
        <p:nvSpPr>
          <p:cNvPr id="7" name="ZoneTexte 6"/>
          <p:cNvSpPr txBox="1"/>
          <p:nvPr/>
        </p:nvSpPr>
        <p:spPr>
          <a:xfrm>
            <a:off x="357285" y="1475516"/>
            <a:ext cx="11538461" cy="1569660"/>
          </a:xfrm>
          <a:prstGeom prst="rect">
            <a:avLst/>
          </a:prstGeom>
          <a:noFill/>
        </p:spPr>
        <p:txBody>
          <a:bodyPr wrap="square" rtlCol="0">
            <a:spAutoFit/>
          </a:bodyPr>
          <a:lstStyle/>
          <a:p>
            <a:r>
              <a:rPr lang="fr-FR" sz="1600" dirty="0"/>
              <a:t>L'identification des anomalies dans les variations de prix ou de volume peut signaler des événements inhabituels ou des opportunités d'investissement</a:t>
            </a:r>
            <a:r>
              <a:rPr lang="fr-FR" sz="1600" dirty="0" smtClean="0"/>
              <a:t>.</a:t>
            </a:r>
          </a:p>
          <a:p>
            <a:endParaRPr lang="fr-FR" sz="1600" dirty="0"/>
          </a:p>
          <a:p>
            <a:r>
              <a:rPr lang="fr-FR" sz="1600" dirty="0" smtClean="0"/>
              <a:t>Nous allons utilisé ici la méthode Boxplot ou « Boîte à moustache »</a:t>
            </a:r>
          </a:p>
          <a:p>
            <a:endParaRPr lang="fr-FR" sz="1600" dirty="0"/>
          </a:p>
          <a:p>
            <a:r>
              <a:rPr lang="fr-FR" sz="1600" dirty="0"/>
              <a:t>Les points situés en dehors des moustaches représentent des valeurs </a:t>
            </a:r>
            <a:r>
              <a:rPr lang="fr-FR" sz="1600" dirty="0" smtClean="0"/>
              <a:t>aberrantes </a:t>
            </a:r>
            <a:r>
              <a:rPr lang="fr-FR" sz="1600" dirty="0"/>
              <a:t>ou des </a:t>
            </a:r>
            <a:r>
              <a:rPr lang="fr-FR" sz="1600" dirty="0" smtClean="0"/>
              <a:t>anomalies.</a:t>
            </a:r>
            <a:endParaRPr lang="fr-FR" sz="1600" dirty="0"/>
          </a:p>
        </p:txBody>
      </p:sp>
      <p:sp>
        <p:nvSpPr>
          <p:cNvPr id="10" name="Rectangle 3"/>
          <p:cNvSpPr>
            <a:spLocks noChangeArrowheads="1"/>
          </p:cNvSpPr>
          <p:nvPr/>
        </p:nvSpPr>
        <p:spPr bwMode="auto">
          <a:xfrm>
            <a:off x="109916" y="6227058"/>
            <a:ext cx="11869615"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6010473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00836" y="330986"/>
            <a:ext cx="9391828" cy="830997"/>
          </a:xfrm>
          <a:prstGeom prst="rect">
            <a:avLst/>
          </a:prstGeom>
          <a:noFill/>
        </p:spPr>
        <p:txBody>
          <a:bodyPr wrap="square" rtlCol="0">
            <a:spAutoFit/>
          </a:bodyPr>
          <a:lstStyle/>
          <a:p>
            <a:r>
              <a:rPr lang="fr-FR" sz="2400" b="1" dirty="0" smtClean="0"/>
              <a:t> 3. </a:t>
            </a:r>
            <a:r>
              <a:rPr lang="fr-FR" sz="2400" b="1" dirty="0"/>
              <a:t>Détection d'anomalies</a:t>
            </a:r>
            <a:endParaRPr lang="fr-FR" sz="2400" dirty="0"/>
          </a:p>
          <a:p>
            <a:endParaRPr lang="fr-FR" sz="2400" dirty="0"/>
          </a:p>
        </p:txBody>
      </p:sp>
      <p:sp>
        <p:nvSpPr>
          <p:cNvPr id="3" name="ZoneTexte 2"/>
          <p:cNvSpPr txBox="1"/>
          <p:nvPr/>
        </p:nvSpPr>
        <p:spPr>
          <a:xfrm>
            <a:off x="628012" y="3318570"/>
            <a:ext cx="9212366" cy="3539430"/>
          </a:xfrm>
          <a:prstGeom prst="rect">
            <a:avLst/>
          </a:prstGeom>
          <a:noFill/>
        </p:spPr>
        <p:txBody>
          <a:bodyPr wrap="square" rtlCol="0">
            <a:spAutoFit/>
          </a:bodyPr>
          <a:lstStyle/>
          <a:p>
            <a:r>
              <a:rPr lang="fr-FR" sz="1400" b="1" dirty="0" smtClean="0"/>
              <a:t>Médiane </a:t>
            </a:r>
            <a:r>
              <a:rPr lang="fr-FR" sz="1400" b="1" dirty="0"/>
              <a:t>:</a:t>
            </a:r>
          </a:p>
          <a:p>
            <a:r>
              <a:rPr lang="fr-FR" sz="1400" dirty="0"/>
              <a:t>La médiane est proche de 0 %, ce qui signifie que la majorité des variations </a:t>
            </a:r>
            <a:r>
              <a:rPr lang="fr-FR" sz="1400" dirty="0" smtClean="0"/>
              <a:t>intra journalières du </a:t>
            </a:r>
            <a:r>
              <a:rPr lang="fr-FR" sz="1400" dirty="0"/>
              <a:t>prix du token </a:t>
            </a:r>
            <a:r>
              <a:rPr lang="fr-FR" sz="1400" dirty="0" smtClean="0"/>
              <a:t>sont </a:t>
            </a:r>
            <a:r>
              <a:rPr lang="fr-FR" sz="1400" dirty="0"/>
              <a:t>centrées autour de zéro, suggérant une faible tendance générale à la hausse ou à la baisse.</a:t>
            </a:r>
          </a:p>
          <a:p>
            <a:r>
              <a:rPr lang="fr-FR" sz="1400" b="1" dirty="0" smtClean="0"/>
              <a:t>Étendue </a:t>
            </a:r>
            <a:r>
              <a:rPr lang="fr-FR" sz="1400" b="1" dirty="0"/>
              <a:t>interquartile (IQR) :</a:t>
            </a:r>
          </a:p>
          <a:p>
            <a:r>
              <a:rPr lang="fr-FR" sz="1400" dirty="0"/>
              <a:t>L'IQR s'étend approximativement entre </a:t>
            </a:r>
            <a:r>
              <a:rPr lang="fr-FR" sz="1400" dirty="0" smtClean="0"/>
              <a:t>- 4 </a:t>
            </a:r>
            <a:r>
              <a:rPr lang="fr-FR" sz="1400" dirty="0"/>
              <a:t>% et </a:t>
            </a:r>
            <a:r>
              <a:rPr lang="fr-FR" sz="1400" dirty="0" smtClean="0"/>
              <a:t>+4 </a:t>
            </a:r>
            <a:r>
              <a:rPr lang="fr-FR" sz="1400" dirty="0"/>
              <a:t>%. Cela indique que 50 % des variations de prix se situent dans cet intervalle relativement restreint, montrant une stabilité relative des variations dans cette plage.</a:t>
            </a:r>
          </a:p>
          <a:p>
            <a:r>
              <a:rPr lang="fr-FR" sz="1400" b="1" dirty="0" smtClean="0"/>
              <a:t>Moustaches </a:t>
            </a:r>
            <a:r>
              <a:rPr lang="fr-FR" sz="1400" b="1" dirty="0"/>
              <a:t>:</a:t>
            </a:r>
          </a:p>
          <a:p>
            <a:r>
              <a:rPr lang="fr-FR" sz="1400" dirty="0"/>
              <a:t>Les moustaches s'étendent environ de -</a:t>
            </a:r>
            <a:r>
              <a:rPr lang="fr-FR" sz="1400" dirty="0" smtClean="0"/>
              <a:t>16 </a:t>
            </a:r>
            <a:r>
              <a:rPr lang="fr-FR" sz="1400" dirty="0"/>
              <a:t>% à +</a:t>
            </a:r>
            <a:r>
              <a:rPr lang="fr-FR" sz="1400" dirty="0" smtClean="0"/>
              <a:t>16 </a:t>
            </a:r>
            <a:r>
              <a:rPr lang="fr-FR" sz="1400" dirty="0"/>
              <a:t>%. Cela représente l'essentiel des variations normales des prix, en dehors des valeurs atypiques.</a:t>
            </a:r>
          </a:p>
          <a:p>
            <a:r>
              <a:rPr lang="fr-FR" sz="1400" b="1" dirty="0" smtClean="0"/>
              <a:t>Outliers :</a:t>
            </a:r>
            <a:endParaRPr lang="fr-FR" sz="1400" b="1" dirty="0"/>
          </a:p>
          <a:p>
            <a:r>
              <a:rPr lang="fr-FR" sz="1400" dirty="0"/>
              <a:t>Des points isolés apparaissent à gauche (environ </a:t>
            </a:r>
            <a:r>
              <a:rPr lang="fr-FR" sz="1400" dirty="0" smtClean="0"/>
              <a:t> -17/-18 </a:t>
            </a:r>
            <a:r>
              <a:rPr lang="fr-FR" sz="1400" dirty="0"/>
              <a:t>%) et à droite (</a:t>
            </a:r>
            <a:r>
              <a:rPr lang="fr-FR" sz="1400" dirty="0" smtClean="0"/>
              <a:t>environ +18/+23 </a:t>
            </a:r>
            <a:r>
              <a:rPr lang="fr-FR" sz="1400" dirty="0"/>
              <a:t>%).</a:t>
            </a:r>
            <a:br>
              <a:rPr lang="fr-FR" sz="1400" dirty="0"/>
            </a:br>
            <a:r>
              <a:rPr lang="fr-FR" sz="1400" dirty="0"/>
              <a:t>Ces valeurs indiquent des variations exceptionnelles, </a:t>
            </a:r>
            <a:r>
              <a:rPr lang="fr-FR" sz="1400" dirty="0" smtClean="0"/>
              <a:t>probablement dues </a:t>
            </a:r>
            <a:r>
              <a:rPr lang="fr-FR" sz="1400" dirty="0"/>
              <a:t>à des événements spécifiques, comme :</a:t>
            </a:r>
          </a:p>
          <a:p>
            <a:pPr marL="742950" lvl="1" indent="-285750">
              <a:buFont typeface="Wingdings" panose="05000000000000000000" pitchFamily="2" charset="2"/>
              <a:buChar char="Ø"/>
            </a:pPr>
            <a:r>
              <a:rPr lang="fr-FR" sz="1400" dirty="0" smtClean="0"/>
              <a:t>Les premières prises de profit.</a:t>
            </a:r>
            <a:endParaRPr lang="fr-FR" sz="1400" dirty="0"/>
          </a:p>
          <a:p>
            <a:pPr marL="742950" lvl="1" indent="-285750">
              <a:buFont typeface="Wingdings" panose="05000000000000000000" pitchFamily="2" charset="2"/>
              <a:buChar char="Ø"/>
            </a:pPr>
            <a:r>
              <a:rPr lang="fr-FR" sz="1400" dirty="0" smtClean="0"/>
              <a:t>Le partenariat avec le fonds d’investissement BlackRock.</a:t>
            </a:r>
            <a:endParaRPr lang="fr-FR" sz="14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23256" y="847837"/>
            <a:ext cx="7013703" cy="2648144"/>
          </a:xfrm>
          <a:prstGeom prst="rect">
            <a:avLst/>
          </a:prstGeom>
        </p:spPr>
      </p:pic>
    </p:spTree>
    <p:extLst>
      <p:ext uri="{BB962C8B-B14F-4D97-AF65-F5344CB8AC3E}">
        <p14:creationId xmlns:p14="http://schemas.microsoft.com/office/powerpoint/2010/main" val="42402884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00836" y="330986"/>
            <a:ext cx="9391828" cy="830997"/>
          </a:xfrm>
          <a:prstGeom prst="rect">
            <a:avLst/>
          </a:prstGeom>
          <a:noFill/>
        </p:spPr>
        <p:txBody>
          <a:bodyPr wrap="square" rtlCol="0">
            <a:spAutoFit/>
          </a:bodyPr>
          <a:lstStyle/>
          <a:p>
            <a:r>
              <a:rPr lang="fr-FR" sz="2400" b="1" dirty="0" smtClean="0"/>
              <a:t> 3. </a:t>
            </a:r>
            <a:r>
              <a:rPr lang="fr-FR" sz="2400" b="1" dirty="0"/>
              <a:t>Détection d'anomalies</a:t>
            </a:r>
            <a:endParaRPr lang="fr-FR" sz="2400" dirty="0"/>
          </a:p>
          <a:p>
            <a:endParaRPr lang="fr-FR" sz="2400" dirty="0"/>
          </a:p>
        </p:txBody>
      </p:sp>
      <p:sp>
        <p:nvSpPr>
          <p:cNvPr id="4" name="Rectangle 1"/>
          <p:cNvSpPr>
            <a:spLocks noChangeArrowheads="1"/>
          </p:cNvSpPr>
          <p:nvPr/>
        </p:nvSpPr>
        <p:spPr bwMode="auto">
          <a:xfrm>
            <a:off x="102550" y="3406770"/>
            <a:ext cx="12322024"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fr-FR" sz="1400" b="1" dirty="0" smtClean="0">
                <a:latin typeface="Arial" panose="020B0604020202020204" pitchFamily="34" charset="0"/>
                <a:cs typeface="Arial" panose="020B0604020202020204" pitchFamily="34" charset="0"/>
              </a:rPr>
              <a:t>Médiane et IQR :</a:t>
            </a:r>
          </a:p>
          <a:p>
            <a:pPr defTabSz="914400" eaLnBrk="0" fontAlgn="base" hangingPunct="0">
              <a:spcBef>
                <a:spcPct val="0"/>
              </a:spcBef>
              <a:spcAft>
                <a:spcPct val="0"/>
              </a:spcAft>
              <a:buFontTx/>
              <a:buChar char="•"/>
            </a:pPr>
            <a:r>
              <a:rPr lang="fr-FR" sz="1400" dirty="0" smtClean="0">
                <a:latin typeface="Arial" panose="020B0604020202020204" pitchFamily="34" charset="0"/>
                <a:cs typeface="Arial" panose="020B0604020202020204" pitchFamily="34" charset="0"/>
              </a:rPr>
              <a:t>Ici</a:t>
            </a:r>
            <a:r>
              <a:rPr lang="fr-FR" sz="1400" dirty="0">
                <a:latin typeface="Arial" panose="020B0604020202020204" pitchFamily="34" charset="0"/>
                <a:cs typeface="Arial" panose="020B0604020202020204" pitchFamily="34" charset="0"/>
              </a:rPr>
              <a:t>, </a:t>
            </a:r>
            <a:r>
              <a:rPr lang="fr-FR" sz="1400" dirty="0" smtClean="0">
                <a:latin typeface="Arial" panose="020B0604020202020204" pitchFamily="34" charset="0"/>
                <a:cs typeface="Arial" panose="020B0604020202020204" pitchFamily="34" charset="0"/>
              </a:rPr>
              <a:t>la médiane est </a:t>
            </a:r>
            <a:r>
              <a:rPr lang="fr-FR" sz="1400" dirty="0">
                <a:latin typeface="Arial" panose="020B0604020202020204" pitchFamily="34" charset="0"/>
                <a:cs typeface="Arial" panose="020B0604020202020204" pitchFamily="34" charset="0"/>
              </a:rPr>
              <a:t>légèrement décalée vers le bas de la boîte, suggérant </a:t>
            </a:r>
            <a:r>
              <a:rPr lang="fr-FR" sz="1400" dirty="0" smtClean="0">
                <a:latin typeface="Arial" panose="020B0604020202020204" pitchFamily="34" charset="0"/>
                <a:cs typeface="Arial" panose="020B0604020202020204" pitchFamily="34" charset="0"/>
              </a:rPr>
              <a:t>que l</a:t>
            </a:r>
            <a:r>
              <a:rPr lang="fr-FR" sz="1400" dirty="0" smtClean="0">
                <a:latin typeface="Arial" panose="020B0604020202020204" pitchFamily="34" charset="0"/>
              </a:rPr>
              <a:t>a </a:t>
            </a:r>
            <a:r>
              <a:rPr lang="fr-FR" sz="1400" dirty="0">
                <a:latin typeface="Arial" panose="020B0604020202020204" pitchFamily="34" charset="0"/>
              </a:rPr>
              <a:t>majorité des volumes sont situés dans une plage basse </a:t>
            </a:r>
            <a:r>
              <a:rPr lang="fr-FR" sz="1400" dirty="0" smtClean="0">
                <a:latin typeface="Arial" panose="020B0604020202020204" pitchFamily="34" charset="0"/>
                <a:cs typeface="Arial" panose="020B0604020202020204" pitchFamily="34" charset="0"/>
              </a:rPr>
              <a:t>de l'échelle, </a:t>
            </a:r>
            <a:r>
              <a:rPr kumimoji="0" lang="fr-FR" sz="1400" b="0" i="0" u="none" strike="noStrike" cap="none" normalizeH="0" baseline="0" dirty="0" smtClean="0">
                <a:ln>
                  <a:noFill/>
                </a:ln>
                <a:solidFill>
                  <a:schemeClr val="tx1"/>
                </a:solidFill>
                <a:effectLst/>
                <a:latin typeface="Arial" panose="020B0604020202020204" pitchFamily="34" charset="0"/>
              </a:rPr>
              <a:t>vraisemblablement inférieure à 0,3 milliard de dollars.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400" b="0" i="0" u="none" strike="noStrike" cap="none" normalizeH="0" baseline="0" dirty="0" smtClean="0">
                <a:ln>
                  <a:noFill/>
                </a:ln>
                <a:solidFill>
                  <a:schemeClr val="tx1"/>
                </a:solidFill>
                <a:effectLst/>
                <a:latin typeface="Arial" panose="020B0604020202020204" pitchFamily="34" charset="0"/>
              </a:rPr>
              <a:t>Cela indique que, la plupart du temps, les volumes de transactions restent relativement modestes.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400" b="1" i="0" u="none" strike="noStrike" cap="none" normalizeH="0" baseline="0" dirty="0" smtClean="0">
                <a:ln>
                  <a:noFill/>
                </a:ln>
                <a:solidFill>
                  <a:schemeClr val="tx1"/>
                </a:solidFill>
                <a:effectLst/>
                <a:latin typeface="Arial" panose="020B0604020202020204" pitchFamily="34" charset="0"/>
              </a:rPr>
              <a:t>Outliers</a:t>
            </a:r>
            <a:r>
              <a:rPr kumimoji="0" lang="fr-FR" sz="1400" b="1" i="0" u="none" strike="noStrike" cap="none" normalizeH="0" dirty="0" smtClean="0">
                <a:ln>
                  <a:noFill/>
                </a:ln>
                <a:solidFill>
                  <a:schemeClr val="tx1"/>
                </a:solidFill>
                <a:effectLst/>
                <a:latin typeface="Arial" panose="020B0604020202020204" pitchFamily="34" charset="0"/>
              </a:rPr>
              <a:t> </a:t>
            </a:r>
            <a:r>
              <a:rPr kumimoji="0" lang="fr-FR" sz="1400" b="1" i="0" u="none" strike="noStrike" cap="none" normalizeH="0" baseline="0" dirty="0" smtClean="0">
                <a:ln>
                  <a:noFill/>
                </a:ln>
                <a:solidFill>
                  <a:schemeClr val="tx1"/>
                </a:solidFill>
                <a:effectLst/>
                <a:latin typeface="Arial" panose="020B0604020202020204" pitchFamily="34" charset="0"/>
              </a:rPr>
              <a:t>:</a:t>
            </a:r>
            <a:endParaRPr kumimoji="0" lang="fr-FR"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400" b="0" i="0" u="none" strike="noStrike" cap="none" normalizeH="0" baseline="0" dirty="0" smtClean="0">
                <a:ln>
                  <a:noFill/>
                </a:ln>
                <a:solidFill>
                  <a:schemeClr val="tx1"/>
                </a:solidFill>
                <a:effectLst/>
                <a:latin typeface="Arial" panose="020B0604020202020204" pitchFamily="34" charset="0"/>
              </a:rPr>
              <a:t>Un nombre significatif de valeurs aberrantes dépasse la moustache supérieure.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400" b="0" i="0" u="none" strike="noStrike" cap="none" normalizeH="0" baseline="0" dirty="0" smtClean="0">
                <a:ln>
                  <a:noFill/>
                </a:ln>
                <a:solidFill>
                  <a:schemeClr val="tx1"/>
                </a:solidFill>
                <a:effectLst/>
                <a:latin typeface="Arial" panose="020B0604020202020204" pitchFamily="34" charset="0"/>
              </a:rPr>
              <a:t>Ces outliers correspondent à des pics d'activité importants sur le marché du token ONDO, probablement en raison d'événements spécifiques, comme :</a:t>
            </a:r>
          </a:p>
          <a:p>
            <a:pPr lvl="1" defTabSz="914400" eaLnBrk="0" fontAlgn="base" hangingPunct="0">
              <a:spcBef>
                <a:spcPct val="0"/>
              </a:spcBef>
              <a:spcAft>
                <a:spcPct val="0"/>
              </a:spcAft>
            </a:pPr>
            <a:r>
              <a:rPr lang="fr-FR" sz="1400" dirty="0" smtClean="0">
                <a:latin typeface="Arial" panose="020B0604020202020204" pitchFamily="34" charset="0"/>
                <a:cs typeface="Arial" panose="020B0604020202020204" pitchFamily="34" charset="0"/>
              </a:rPr>
              <a:t>- Rétrospective de l’année 2024 </a:t>
            </a:r>
            <a:r>
              <a:rPr lang="fr-FR" sz="1400" dirty="0">
                <a:latin typeface="Arial" panose="020B0604020202020204" pitchFamily="34" charset="0"/>
                <a:cs typeface="Arial" panose="020B0604020202020204" pitchFamily="34" charset="0"/>
              </a:rPr>
              <a:t>et </a:t>
            </a:r>
            <a:r>
              <a:rPr lang="fr-FR" sz="1400" dirty="0" smtClean="0">
                <a:latin typeface="Arial" panose="020B0604020202020204" pitchFamily="34" charset="0"/>
                <a:cs typeface="Arial" panose="020B0604020202020204" pitchFamily="34" charset="0"/>
              </a:rPr>
              <a:t>annonces des projets futurs </a:t>
            </a:r>
            <a:r>
              <a:rPr lang="fr-FR" sz="1400" dirty="0">
                <a:latin typeface="Arial" panose="020B0604020202020204" pitchFamily="34" charset="0"/>
                <a:cs typeface="Arial" panose="020B0604020202020204" pitchFamily="34" charset="0"/>
              </a:rPr>
              <a:t>en décembre </a:t>
            </a:r>
            <a:r>
              <a:rPr lang="fr-FR" sz="1400" dirty="0" smtClean="0">
                <a:latin typeface="Arial" panose="020B0604020202020204" pitchFamily="34" charset="0"/>
                <a:cs typeface="Arial" panose="020B0604020202020204" pitchFamily="34" charset="0"/>
              </a:rPr>
              <a:t>2024; </a:t>
            </a:r>
          </a:p>
          <a:p>
            <a:pPr lvl="1" defTabSz="914400" eaLnBrk="0" fontAlgn="base" hangingPunct="0">
              <a:spcBef>
                <a:spcPct val="0"/>
              </a:spcBef>
              <a:spcAft>
                <a:spcPct val="0"/>
              </a:spcAft>
            </a:pPr>
            <a:r>
              <a:rPr lang="fr-FR" sz="1400" dirty="0" smtClean="0">
                <a:latin typeface="Arial" panose="020B0604020202020204" pitchFamily="34" charset="0"/>
                <a:cs typeface="Arial" panose="020B0604020202020204" pitchFamily="34" charset="0"/>
              </a:rPr>
              <a:t>- Annonce </a:t>
            </a:r>
            <a:r>
              <a:rPr lang="fr-FR" sz="1400" dirty="0">
                <a:latin typeface="Arial" panose="020B0604020202020204" pitchFamily="34" charset="0"/>
                <a:cs typeface="Arial" panose="020B0604020202020204" pitchFamily="34" charset="0"/>
              </a:rPr>
              <a:t>de l’Ondo Summit en janvier </a:t>
            </a:r>
            <a:r>
              <a:rPr lang="fr-FR" sz="1400" dirty="0" smtClean="0">
                <a:latin typeface="Arial" panose="020B0604020202020204" pitchFamily="34" charset="0"/>
                <a:cs typeface="Arial" panose="020B0604020202020204" pitchFamily="34" charset="0"/>
              </a:rPr>
              <a:t>2025 (réunion des </a:t>
            </a:r>
            <a:r>
              <a:rPr lang="fr-FR" sz="1400" dirty="0">
                <a:latin typeface="Arial" panose="020B0604020202020204" pitchFamily="34" charset="0"/>
                <a:cs typeface="Arial" panose="020B0604020202020204" pitchFamily="34" charset="0"/>
              </a:rPr>
              <a:t>leaders de la finance traditionnelle et de la </a:t>
            </a:r>
            <a:r>
              <a:rPr lang="fr-FR" sz="1400" dirty="0" smtClean="0">
                <a:latin typeface="Arial" panose="020B0604020202020204" pitchFamily="34" charset="0"/>
                <a:cs typeface="Arial" panose="020B0604020202020204" pitchFamily="34" charset="0"/>
              </a:rPr>
              <a:t>blockchain).</a:t>
            </a:r>
            <a:endParaRPr kumimoji="0" lang="fr-FR"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fr-FR"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400" b="1" i="0" u="none" strike="noStrike" cap="none" normalizeH="0" baseline="0" dirty="0" smtClean="0">
                <a:ln>
                  <a:noFill/>
                </a:ln>
                <a:solidFill>
                  <a:schemeClr val="tx1"/>
                </a:solidFill>
                <a:effectLst/>
                <a:latin typeface="Arial" panose="020B0604020202020204" pitchFamily="34" charset="0"/>
              </a:rPr>
              <a:t>Volatilité des volumes :</a:t>
            </a:r>
            <a:endParaRPr kumimoji="0" lang="fr-FR" sz="14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400" b="0" i="0" u="none" strike="noStrike" cap="none" normalizeH="0" baseline="0" dirty="0" smtClean="0">
                <a:ln>
                  <a:noFill/>
                </a:ln>
                <a:solidFill>
                  <a:schemeClr val="tx1"/>
                </a:solidFill>
                <a:effectLst/>
                <a:latin typeface="Arial" panose="020B0604020202020204" pitchFamily="34" charset="0"/>
              </a:rPr>
              <a:t>La présence d'un grand nombre d'</a:t>
            </a:r>
            <a:r>
              <a:rPr kumimoji="0" lang="fr-FR" sz="1400" b="0" i="0" u="none" strike="noStrike" cap="none" normalizeH="0" baseline="0" dirty="0" err="1" smtClean="0">
                <a:ln>
                  <a:noFill/>
                </a:ln>
                <a:solidFill>
                  <a:schemeClr val="tx1"/>
                </a:solidFill>
                <a:effectLst/>
                <a:latin typeface="Arial" panose="020B0604020202020204" pitchFamily="34" charset="0"/>
              </a:rPr>
              <a:t>outliers</a:t>
            </a:r>
            <a:r>
              <a:rPr kumimoji="0" lang="fr-FR" sz="1400" b="0" i="0" u="none" strike="noStrike" cap="none" normalizeH="0" baseline="0" dirty="0" smtClean="0">
                <a:ln>
                  <a:noFill/>
                </a:ln>
                <a:solidFill>
                  <a:schemeClr val="tx1"/>
                </a:solidFill>
                <a:effectLst/>
                <a:latin typeface="Arial" panose="020B0604020202020204" pitchFamily="34" charset="0"/>
              </a:rPr>
              <a:t> dans cette distribution montre que le marché peut connaître des épisodes de volumes de transactions </a:t>
            </a:r>
          </a:p>
          <a:p>
            <a:pPr marL="0" lvl="1" defTabSz="914400" eaLnBrk="0" fontAlgn="base" hangingPunct="0">
              <a:spcBef>
                <a:spcPct val="0"/>
              </a:spcBef>
              <a:spcAft>
                <a:spcPct val="0"/>
              </a:spcAft>
            </a:pPr>
            <a:r>
              <a:rPr kumimoji="0" lang="fr-FR" sz="1400" b="0" i="0" u="none" strike="noStrike" cap="none" normalizeH="0" baseline="0" dirty="0" smtClean="0">
                <a:ln>
                  <a:noFill/>
                </a:ln>
                <a:solidFill>
                  <a:schemeClr val="tx1"/>
                </a:solidFill>
                <a:effectLst/>
                <a:latin typeface="Arial" panose="020B0604020202020204" pitchFamily="34" charset="0"/>
              </a:rPr>
              <a:t>exceptionnellement élevés (</a:t>
            </a:r>
            <a:r>
              <a:rPr lang="fr-FR" sz="1400" dirty="0" smtClean="0">
                <a:latin typeface="Arial" panose="020B0604020202020204" pitchFamily="34" charset="0"/>
              </a:rPr>
              <a:t>annonces stratégiques, lancements </a:t>
            </a:r>
            <a:r>
              <a:rPr lang="fr-FR" sz="1400" dirty="0">
                <a:latin typeface="Arial" panose="020B0604020202020204" pitchFamily="34" charset="0"/>
              </a:rPr>
              <a:t>ou nouveaux </a:t>
            </a:r>
            <a:r>
              <a:rPr lang="fr-FR" sz="1400" dirty="0" smtClean="0">
                <a:latin typeface="Arial" panose="020B0604020202020204" pitchFamily="34" charset="0"/>
              </a:rPr>
              <a:t>partenariats, changements </a:t>
            </a:r>
            <a:r>
              <a:rPr lang="fr-FR" sz="1400" dirty="0">
                <a:latin typeface="Arial" panose="020B0604020202020204" pitchFamily="34" charset="0"/>
              </a:rPr>
              <a:t>majeurs dans les conditions du marché </a:t>
            </a:r>
            <a:r>
              <a:rPr lang="fr-FR" sz="1400" dirty="0" smtClean="0">
                <a:latin typeface="Arial" panose="020B0604020202020204" pitchFamily="34" charset="0"/>
              </a:rPr>
              <a:t>global</a:t>
            </a:r>
            <a:r>
              <a:rPr lang="fr-FR" sz="1400" dirty="0" smtClean="0">
                <a:latin typeface="Arial" panose="020B0604020202020204" pitchFamily="34" charset="0"/>
                <a:cs typeface="Arial" panose="020B0604020202020204" pitchFamily="34" charset="0"/>
              </a:rPr>
              <a:t>)</a:t>
            </a:r>
            <a:r>
              <a:rPr kumimoji="0" lang="fr-FR" sz="14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sz="1400" b="0" i="0" u="none" strike="noStrike" cap="none" normalizeH="0" baseline="0" dirty="0" smtClean="0">
                <a:ln>
                  <a:noFill/>
                </a:ln>
                <a:solidFill>
                  <a:schemeClr val="tx1"/>
                </a:solidFill>
                <a:effectLst/>
                <a:latin typeface="Arial" panose="020B0604020202020204" pitchFamily="34" charset="0"/>
              </a:rPr>
              <a:t>Ces fluctuations suggèrent un marché sensible aux facteurs externes ou aux réactions des investisseurs face à des événements importants.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400" b="0" i="0" u="none" strike="noStrike" cap="none" normalizeH="0" baseline="0" dirty="0" smtClean="0">
              <a:ln>
                <a:noFill/>
              </a:ln>
              <a:solidFill>
                <a:schemeClr val="tx1"/>
              </a:solidFill>
              <a:effectLst/>
              <a:latin typeface="Arial" panose="020B0604020202020204" pitchFamily="34"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7027" y="843734"/>
            <a:ext cx="7263167" cy="2758966"/>
          </a:xfrm>
          <a:prstGeom prst="rect">
            <a:avLst/>
          </a:prstGeom>
        </p:spPr>
      </p:pic>
    </p:spTree>
    <p:extLst>
      <p:ext uri="{BB962C8B-B14F-4D97-AF65-F5344CB8AC3E}">
        <p14:creationId xmlns:p14="http://schemas.microsoft.com/office/powerpoint/2010/main" val="8850576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00836" y="330986"/>
            <a:ext cx="9391828" cy="830997"/>
          </a:xfrm>
          <a:prstGeom prst="rect">
            <a:avLst/>
          </a:prstGeom>
          <a:noFill/>
        </p:spPr>
        <p:txBody>
          <a:bodyPr wrap="square" rtlCol="0">
            <a:spAutoFit/>
          </a:bodyPr>
          <a:lstStyle/>
          <a:p>
            <a:r>
              <a:rPr lang="fr-FR" sz="2400" b="1" dirty="0" smtClean="0"/>
              <a:t> 4. Visualisation</a:t>
            </a:r>
            <a:endParaRPr lang="fr-FR" sz="2400" dirty="0"/>
          </a:p>
          <a:p>
            <a:endParaRPr lang="fr-FR" sz="2400" dirty="0"/>
          </a:p>
        </p:txBody>
      </p:sp>
      <p:sp>
        <p:nvSpPr>
          <p:cNvPr id="3" name="ZoneTexte 2"/>
          <p:cNvSpPr txBox="1"/>
          <p:nvPr/>
        </p:nvSpPr>
        <p:spPr>
          <a:xfrm>
            <a:off x="692209" y="1076770"/>
            <a:ext cx="6349526" cy="369332"/>
          </a:xfrm>
          <a:prstGeom prst="rect">
            <a:avLst/>
          </a:prstGeom>
          <a:noFill/>
        </p:spPr>
        <p:txBody>
          <a:bodyPr wrap="square" rtlCol="0">
            <a:spAutoFit/>
          </a:bodyPr>
          <a:lstStyle/>
          <a:p>
            <a:r>
              <a:rPr lang="fr-FR" dirty="0" smtClean="0">
                <a:latin typeface="Arial" panose="020B0604020202020204" pitchFamily="34" charset="0"/>
                <a:cs typeface="Arial" panose="020B0604020202020204" pitchFamily="34" charset="0"/>
              </a:rPr>
              <a:t>       4.1  Matrice </a:t>
            </a:r>
            <a:r>
              <a:rPr lang="fr-FR" dirty="0">
                <a:latin typeface="Arial" panose="020B0604020202020204" pitchFamily="34" charset="0"/>
                <a:cs typeface="Arial" panose="020B0604020202020204" pitchFamily="34" charset="0"/>
              </a:rPr>
              <a:t>de Corrélation des Variables</a:t>
            </a:r>
          </a:p>
        </p:txBody>
      </p:sp>
      <p:sp>
        <p:nvSpPr>
          <p:cNvPr id="4" name="ZoneTexte 3"/>
          <p:cNvSpPr txBox="1"/>
          <p:nvPr/>
        </p:nvSpPr>
        <p:spPr>
          <a:xfrm>
            <a:off x="692209" y="1674976"/>
            <a:ext cx="10605331" cy="1477328"/>
          </a:xfrm>
          <a:prstGeom prst="rect">
            <a:avLst/>
          </a:prstGeom>
          <a:noFill/>
        </p:spPr>
        <p:txBody>
          <a:bodyPr wrap="square" rtlCol="0">
            <a:spAutoFit/>
          </a:bodyPr>
          <a:lstStyle/>
          <a:p>
            <a:r>
              <a:rPr lang="fr-FR" dirty="0">
                <a:latin typeface="Arial" panose="020B0604020202020204" pitchFamily="34" charset="0"/>
                <a:cs typeface="Arial" panose="020B0604020202020204" pitchFamily="34" charset="0"/>
              </a:rPr>
              <a:t>Cette matrice </a:t>
            </a:r>
            <a:r>
              <a:rPr lang="fr-FR" dirty="0" smtClean="0">
                <a:latin typeface="Arial" panose="020B0604020202020204" pitchFamily="34" charset="0"/>
                <a:cs typeface="Arial" panose="020B0604020202020204" pitchFamily="34" charset="0"/>
              </a:rPr>
              <a:t>permet d’identifier </a:t>
            </a:r>
            <a:r>
              <a:rPr lang="fr-FR" dirty="0">
                <a:latin typeface="Arial" panose="020B0604020202020204" pitchFamily="34" charset="0"/>
                <a:cs typeface="Arial" panose="020B0604020202020204" pitchFamily="34" charset="0"/>
              </a:rPr>
              <a:t>les relations entre les variables comme le volume, le prix, et d'autres </a:t>
            </a:r>
            <a:r>
              <a:rPr lang="fr-FR" dirty="0" smtClean="0">
                <a:latin typeface="Arial" panose="020B0604020202020204" pitchFamily="34" charset="0"/>
                <a:cs typeface="Arial" panose="020B0604020202020204" pitchFamily="34" charset="0"/>
              </a:rPr>
              <a:t>facteurs.</a:t>
            </a:r>
          </a:p>
          <a:p>
            <a:r>
              <a:rPr lang="fr-FR" dirty="0" smtClean="0">
                <a:latin typeface="Arial" panose="020B0604020202020204" pitchFamily="34" charset="0"/>
                <a:cs typeface="Arial" panose="020B0604020202020204" pitchFamily="34" charset="0"/>
              </a:rPr>
              <a:t>Elle permet également de montrer les corrélations </a:t>
            </a:r>
            <a:r>
              <a:rPr lang="fr-FR" dirty="0">
                <a:latin typeface="Arial" panose="020B0604020202020204" pitchFamily="34" charset="0"/>
                <a:cs typeface="Arial" panose="020B0604020202020204" pitchFamily="34" charset="0"/>
              </a:rPr>
              <a:t>positives ou négatives entre différentes variables étudiées dans notre </a:t>
            </a:r>
            <a:r>
              <a:rPr lang="fr-FR" dirty="0" smtClean="0">
                <a:latin typeface="Arial" panose="020B0604020202020204" pitchFamily="34" charset="0"/>
                <a:cs typeface="Arial" panose="020B0604020202020204" pitchFamily="34" charset="0"/>
              </a:rPr>
              <a:t>projet </a:t>
            </a:r>
            <a:r>
              <a:rPr lang="fr-FR" dirty="0">
                <a:latin typeface="Arial" panose="020B0604020202020204" pitchFamily="34" charset="0"/>
              </a:rPr>
              <a:t>(prix, volumes, market cap, etc.).</a:t>
            </a:r>
            <a:br>
              <a:rPr lang="fr-FR" dirty="0">
                <a:latin typeface="Arial" panose="020B0604020202020204" pitchFamily="34" charset="0"/>
              </a:rPr>
            </a:br>
            <a:endParaRPr lang="fr-FR" dirty="0">
              <a:latin typeface="Arial" panose="020B0604020202020204" pitchFamily="34" charset="0"/>
              <a:cs typeface="Arial" panose="020B0604020202020204" pitchFamily="34" charset="0"/>
            </a:endParaRPr>
          </a:p>
        </p:txBody>
      </p:sp>
      <p:sp>
        <p:nvSpPr>
          <p:cNvPr id="6" name="Rectangle 1"/>
          <p:cNvSpPr>
            <a:spLocks noChangeArrowheads="1"/>
          </p:cNvSpPr>
          <p:nvPr/>
        </p:nvSpPr>
        <p:spPr bwMode="auto">
          <a:xfrm>
            <a:off x="692209" y="3381178"/>
            <a:ext cx="7548861"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fr-FR" b="1" i="0" u="none" strike="noStrike" cap="none" normalizeH="0" baseline="0" dirty="0" smtClean="0">
                <a:ln>
                  <a:noFill/>
                </a:ln>
                <a:solidFill>
                  <a:schemeClr val="tx1"/>
                </a:solidFill>
                <a:effectLst/>
                <a:latin typeface="Arial" panose="020B0604020202020204" pitchFamily="34" charset="0"/>
              </a:rPr>
              <a:t>Objectif :</a:t>
            </a:r>
            <a:r>
              <a:rPr kumimoji="0" lang="fr-FR" b="0" i="0" u="none" strike="noStrike" cap="none" normalizeH="0" baseline="0" dirty="0" smtClean="0">
                <a:ln>
                  <a:noFill/>
                </a:ln>
                <a:solidFill>
                  <a:schemeClr val="tx1"/>
                </a:solidFill>
                <a:effectLst/>
                <a:latin typeface="Arial" panose="020B0604020202020204" pitchFamily="34" charset="0"/>
              </a:rPr>
              <a:t/>
            </a:r>
            <a:br>
              <a:rPr kumimoji="0" lang="fr-FR" b="0" i="0" u="none" strike="noStrike" cap="none" normalizeH="0" baseline="0" dirty="0" smtClean="0">
                <a:ln>
                  <a:noFill/>
                </a:ln>
                <a:solidFill>
                  <a:schemeClr val="tx1"/>
                </a:solidFill>
                <a:effectLst/>
                <a:latin typeface="Arial" panose="020B0604020202020204" pitchFamily="34" charset="0"/>
              </a:rPr>
            </a:br>
            <a:r>
              <a:rPr kumimoji="0" lang="fr-FR" b="0" i="0" u="none" strike="noStrike" cap="none" normalizeH="0" baseline="0" dirty="0" smtClean="0">
                <a:ln>
                  <a:noFill/>
                </a:ln>
                <a:solidFill>
                  <a:schemeClr val="tx1"/>
                </a:solidFill>
                <a:effectLst/>
                <a:latin typeface="Arial" panose="020B0604020202020204" pitchFamily="34" charset="0"/>
              </a:rPr>
              <a:t>Identifier les interactions significatives pour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smtClean="0">
                <a:ln>
                  <a:noFill/>
                </a:ln>
                <a:solidFill>
                  <a:schemeClr val="tx1"/>
                </a:solidFill>
                <a:effectLst/>
                <a:latin typeface="Arial" panose="020B0604020202020204" pitchFamily="34" charset="0"/>
              </a:rPr>
              <a:t>Prédire les tendances.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0" i="0" u="none" strike="noStrike" cap="none" normalizeH="0" baseline="0" dirty="0" smtClean="0">
                <a:ln>
                  <a:noFill/>
                </a:ln>
                <a:solidFill>
                  <a:schemeClr val="tx1"/>
                </a:solidFill>
                <a:effectLst/>
                <a:latin typeface="Arial" panose="020B0604020202020204" pitchFamily="34" charset="0"/>
              </a:rPr>
              <a:t>Comprendre l’impact des variations de marché sur d’autres indicateurs.</a:t>
            </a:r>
            <a:br>
              <a:rPr kumimoji="0" lang="fr-FR" b="0" i="0" u="none" strike="noStrike" cap="none" normalizeH="0" baseline="0" dirty="0" smtClean="0">
                <a:ln>
                  <a:noFill/>
                </a:ln>
                <a:solidFill>
                  <a:schemeClr val="tx1"/>
                </a:solidFill>
                <a:effectLst/>
                <a:latin typeface="Arial" panose="020B0604020202020204" pitchFamily="34" charset="0"/>
              </a:rPr>
            </a:br>
            <a:endParaRPr kumimoji="0" lang="fr-FR"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1" i="0" u="none" strike="noStrike" cap="none" normalizeH="0" baseline="0" dirty="0" smtClean="0">
                <a:ln>
                  <a:noFill/>
                </a:ln>
                <a:solidFill>
                  <a:schemeClr val="tx1"/>
                </a:solidFill>
                <a:effectLst/>
                <a:latin typeface="Arial" panose="020B0604020202020204" pitchFamily="34" charset="0"/>
              </a:rPr>
              <a:t>Point-clé visuel :</a:t>
            </a:r>
            <a:r>
              <a:rPr kumimoji="0" lang="fr-FR" b="0" i="0" u="none" strike="noStrike" cap="none" normalizeH="0" baseline="0" dirty="0" smtClean="0">
                <a:ln>
                  <a:noFill/>
                </a:ln>
                <a:solidFill>
                  <a:schemeClr val="tx1"/>
                </a:solidFill>
                <a:effectLst/>
                <a:latin typeface="Arial" panose="020B0604020202020204" pitchFamily="34" charset="0"/>
              </a:rPr>
              <a:t/>
            </a:r>
            <a:br>
              <a:rPr kumimoji="0" lang="fr-FR" b="0" i="0" u="none" strike="noStrike" cap="none" normalizeH="0" baseline="0" dirty="0" smtClean="0">
                <a:ln>
                  <a:noFill/>
                </a:ln>
                <a:solidFill>
                  <a:schemeClr val="tx1"/>
                </a:solidFill>
                <a:effectLst/>
                <a:latin typeface="Arial" panose="020B0604020202020204" pitchFamily="34" charset="0"/>
              </a:rPr>
            </a:br>
            <a:r>
              <a:rPr kumimoji="0" lang="fr-FR" b="0" i="0" u="none" strike="noStrike" cap="none" normalizeH="0" baseline="0" dirty="0" smtClean="0">
                <a:ln>
                  <a:noFill/>
                </a:ln>
                <a:solidFill>
                  <a:schemeClr val="tx1"/>
                </a:solidFill>
                <a:effectLst/>
                <a:latin typeface="Arial" panose="020B0604020202020204" pitchFamily="34" charset="0"/>
              </a:rPr>
              <a:t>Une matrice de corrélation colore les relations selon leur intensité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1" i="0" u="none" strike="noStrike" cap="none" normalizeH="0" baseline="0" dirty="0" smtClean="0">
                <a:ln>
                  <a:noFill/>
                </a:ln>
                <a:solidFill>
                  <a:schemeClr val="tx1"/>
                </a:solidFill>
                <a:effectLst/>
                <a:latin typeface="Arial" panose="020B0604020202020204" pitchFamily="34" charset="0"/>
              </a:rPr>
              <a:t>+1 (rouge)</a:t>
            </a:r>
            <a:r>
              <a:rPr kumimoji="0" lang="fr-FR" b="0" i="0" u="none" strike="noStrike" cap="none" normalizeH="0" baseline="0" dirty="0" smtClean="0">
                <a:ln>
                  <a:noFill/>
                </a:ln>
                <a:solidFill>
                  <a:schemeClr val="tx1"/>
                </a:solidFill>
                <a:effectLst/>
                <a:latin typeface="Arial" panose="020B0604020202020204" pitchFamily="34" charset="0"/>
              </a:rPr>
              <a:t> : Corrélation forte et positive.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1" i="0" u="none" strike="noStrike" cap="none" normalizeH="0" baseline="0" dirty="0" smtClean="0">
                <a:ln>
                  <a:noFill/>
                </a:ln>
                <a:solidFill>
                  <a:schemeClr val="tx1"/>
                </a:solidFill>
                <a:effectLst/>
                <a:latin typeface="Arial" panose="020B0604020202020204" pitchFamily="34" charset="0"/>
              </a:rPr>
              <a:t>0 (blanc)</a:t>
            </a:r>
            <a:r>
              <a:rPr kumimoji="0" lang="fr-FR" b="0" i="0" u="none" strike="noStrike" cap="none" normalizeH="0" baseline="0" dirty="0" smtClean="0">
                <a:ln>
                  <a:noFill/>
                </a:ln>
                <a:solidFill>
                  <a:schemeClr val="tx1"/>
                </a:solidFill>
                <a:effectLst/>
                <a:latin typeface="Arial" panose="020B0604020202020204" pitchFamily="34" charset="0"/>
              </a:rPr>
              <a:t> : Absence de corrélation.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fr-FR" b="1" i="0" u="none" strike="noStrike" cap="none" normalizeH="0" baseline="0" dirty="0" smtClean="0">
                <a:ln>
                  <a:noFill/>
                </a:ln>
                <a:solidFill>
                  <a:schemeClr val="tx1"/>
                </a:solidFill>
                <a:effectLst/>
                <a:latin typeface="Arial" panose="020B0604020202020204" pitchFamily="34" charset="0"/>
              </a:rPr>
              <a:t>-1 (bleu)</a:t>
            </a:r>
            <a:r>
              <a:rPr kumimoji="0" lang="fr-FR" b="0" i="0" u="none" strike="noStrike" cap="none" normalizeH="0" baseline="0" dirty="0" smtClean="0">
                <a:ln>
                  <a:noFill/>
                </a:ln>
                <a:solidFill>
                  <a:schemeClr val="tx1"/>
                </a:solidFill>
                <a:effectLst/>
                <a:latin typeface="Arial" panose="020B0604020202020204" pitchFamily="34" charset="0"/>
              </a:rPr>
              <a:t> : Corrélation forte et négative.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173178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00836" y="330986"/>
            <a:ext cx="9391828" cy="830997"/>
          </a:xfrm>
          <a:prstGeom prst="rect">
            <a:avLst/>
          </a:prstGeom>
          <a:noFill/>
        </p:spPr>
        <p:txBody>
          <a:bodyPr wrap="square" rtlCol="0">
            <a:spAutoFit/>
          </a:bodyPr>
          <a:lstStyle/>
          <a:p>
            <a:r>
              <a:rPr lang="fr-FR" sz="2400" b="1" dirty="0" smtClean="0"/>
              <a:t> </a:t>
            </a:r>
            <a:r>
              <a:rPr lang="fr-FR" sz="2400" b="1" dirty="0"/>
              <a:t>4. Visualisation</a:t>
            </a:r>
            <a:endParaRPr lang="fr-FR" sz="2400" dirty="0"/>
          </a:p>
          <a:p>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778" y="1370252"/>
            <a:ext cx="6727104" cy="5406564"/>
          </a:xfrm>
          <a:prstGeom prst="rect">
            <a:avLst/>
          </a:prstGeom>
        </p:spPr>
      </p:pic>
      <p:sp>
        <p:nvSpPr>
          <p:cNvPr id="4" name="ZoneTexte 3"/>
          <p:cNvSpPr txBox="1"/>
          <p:nvPr/>
        </p:nvSpPr>
        <p:spPr>
          <a:xfrm>
            <a:off x="726392" y="948583"/>
            <a:ext cx="8015956" cy="369332"/>
          </a:xfrm>
          <a:prstGeom prst="rect">
            <a:avLst/>
          </a:prstGeom>
          <a:noFill/>
        </p:spPr>
        <p:txBody>
          <a:bodyPr wrap="square" rtlCol="0">
            <a:spAutoFit/>
          </a:bodyPr>
          <a:lstStyle/>
          <a:p>
            <a:r>
              <a:rPr lang="fr-FR" dirty="0" smtClean="0"/>
              <a:t>      4.2 Visualisation </a:t>
            </a:r>
            <a:r>
              <a:rPr lang="fr-FR" dirty="0"/>
              <a:t>des Corrélations entre les Variables</a:t>
            </a:r>
          </a:p>
        </p:txBody>
      </p:sp>
    </p:spTree>
    <p:extLst>
      <p:ext uri="{BB962C8B-B14F-4D97-AF65-F5344CB8AC3E}">
        <p14:creationId xmlns:p14="http://schemas.microsoft.com/office/powerpoint/2010/main" val="36580209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625171" y="232453"/>
            <a:ext cx="8161233" cy="1846659"/>
          </a:xfrm>
          <a:prstGeom prst="rect">
            <a:avLst/>
          </a:prstGeom>
          <a:noFill/>
        </p:spPr>
        <p:txBody>
          <a:bodyPr wrap="square" rtlCol="0">
            <a:spAutoFit/>
          </a:bodyPr>
          <a:lstStyle/>
          <a:p>
            <a:r>
              <a:rPr lang="fr-FR" b="1" dirty="0" smtClean="0"/>
              <a:t> </a:t>
            </a:r>
            <a:r>
              <a:rPr lang="fr-FR" sz="2400" b="1" dirty="0" smtClean="0"/>
              <a:t>4. Visualisation</a:t>
            </a:r>
            <a:endParaRPr lang="fr-FR" sz="2400" dirty="0" smtClean="0"/>
          </a:p>
          <a:p>
            <a:endParaRPr lang="fr-FR" dirty="0" smtClean="0"/>
          </a:p>
          <a:p>
            <a:r>
              <a:rPr lang="fr-FR" dirty="0"/>
              <a:t> </a:t>
            </a:r>
            <a:r>
              <a:rPr lang="fr-FR" dirty="0" smtClean="0"/>
              <a:t>      4.3   Analyse </a:t>
            </a:r>
            <a:r>
              <a:rPr lang="fr-FR" dirty="0"/>
              <a:t>des Résultats de la Matrice de </a:t>
            </a:r>
            <a:r>
              <a:rPr lang="fr-FR" dirty="0" smtClean="0"/>
              <a:t>Corrélation</a:t>
            </a:r>
          </a:p>
          <a:p>
            <a:endParaRPr lang="fr-FR" dirty="0" smtClean="0"/>
          </a:p>
          <a:p>
            <a:pPr lvl="0"/>
            <a:r>
              <a:rPr lang="fr-FR" dirty="0"/>
              <a:t>	</a:t>
            </a:r>
            <a:r>
              <a:rPr lang="fr-FR" dirty="0" smtClean="0">
                <a:latin typeface="Arial" panose="020B0604020202020204" pitchFamily="34" charset="0"/>
              </a:rPr>
              <a:t>4.3.1   </a:t>
            </a:r>
            <a:r>
              <a:rPr lang="fr-FR" dirty="0">
                <a:latin typeface="Arial" panose="020B0604020202020204" pitchFamily="34" charset="0"/>
              </a:rPr>
              <a:t>Corrélations positives fortes à modérés </a:t>
            </a:r>
          </a:p>
          <a:p>
            <a:endParaRPr lang="fr-FR" dirty="0"/>
          </a:p>
        </p:txBody>
      </p:sp>
      <p:sp>
        <p:nvSpPr>
          <p:cNvPr id="4" name="Rectangle 1"/>
          <p:cNvSpPr>
            <a:spLocks noChangeArrowheads="1"/>
          </p:cNvSpPr>
          <p:nvPr/>
        </p:nvSpPr>
        <p:spPr bwMode="auto">
          <a:xfrm>
            <a:off x="1013110" y="1686389"/>
            <a:ext cx="10495181"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fr-FR" sz="1800" b="1" i="0" u="none" strike="noStrike" cap="none" normalizeH="0" baseline="0" dirty="0" smtClean="0">
                <a:ln>
                  <a:noFill/>
                </a:ln>
                <a:solidFill>
                  <a:schemeClr val="tx1"/>
                </a:solidFill>
                <a:effectLst/>
                <a:latin typeface="Arial" panose="020B0604020202020204" pitchFamily="34" charset="0"/>
              </a:rPr>
              <a:t>      </a:t>
            </a:r>
            <a:endParaRPr kumimoji="0" lang="fr-FR" sz="1800" i="0" u="none" strike="noStrike" cap="none" normalizeH="0" baseline="0" dirty="0" smtClean="0">
              <a:ln>
                <a:noFill/>
              </a:ln>
              <a:solidFill>
                <a:schemeClr val="tx1"/>
              </a:solidFill>
              <a:effectLst/>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Ø"/>
            </a:pPr>
            <a:r>
              <a:rPr lang="fr-FR" dirty="0" smtClean="0">
                <a:latin typeface="Arial" panose="020B0604020202020204" pitchFamily="34" charset="0"/>
              </a:rPr>
              <a:t>Le </a:t>
            </a:r>
            <a:r>
              <a:rPr kumimoji="0" lang="fr-FR" sz="1800" b="0" i="0" u="none" strike="noStrike" cap="none" normalizeH="0" baseline="0" dirty="0" smtClean="0">
                <a:ln>
                  <a:noFill/>
                </a:ln>
                <a:solidFill>
                  <a:schemeClr val="tx1"/>
                </a:solidFill>
                <a:effectLst/>
                <a:latin typeface="Arial" panose="020B0604020202020204" pitchFamily="34" charset="0"/>
              </a:rPr>
              <a:t>Market Cap</a:t>
            </a:r>
            <a:r>
              <a:rPr lang="fr-FR" dirty="0">
                <a:latin typeface="Arial" panose="020B0604020202020204" pitchFamily="34" charset="0"/>
              </a:rPr>
              <a:t> </a:t>
            </a:r>
            <a:r>
              <a:rPr lang="fr-FR" dirty="0" smtClean="0">
                <a:latin typeface="Arial" panose="020B0604020202020204" pitchFamily="34" charset="0"/>
              </a:rPr>
              <a:t>(la </a:t>
            </a:r>
            <a:r>
              <a:rPr lang="fr-FR" dirty="0">
                <a:latin typeface="Arial" panose="020B0604020202020204" pitchFamily="34" charset="0"/>
              </a:rPr>
              <a:t>capitalisation </a:t>
            </a:r>
            <a:r>
              <a:rPr lang="fr-FR" dirty="0" smtClean="0">
                <a:latin typeface="Arial" panose="020B0604020202020204" pitchFamily="34" charset="0"/>
              </a:rPr>
              <a:t>boursière) </a:t>
            </a:r>
            <a:r>
              <a:rPr kumimoji="0" lang="fr-FR" sz="1800" b="0" i="0" u="none" strike="noStrike" cap="none" normalizeH="0" baseline="0" dirty="0" smtClean="0">
                <a:ln>
                  <a:noFill/>
                </a:ln>
                <a:solidFill>
                  <a:schemeClr val="tx1"/>
                </a:solidFill>
                <a:effectLst/>
                <a:latin typeface="Arial" panose="020B0604020202020204" pitchFamily="34" charset="0"/>
              </a:rPr>
              <a:t>est fortement corrélée au prix </a:t>
            </a:r>
            <a:r>
              <a:rPr lang="fr-FR" dirty="0">
                <a:latin typeface="Arial" panose="020B0604020202020204" pitchFamily="34" charset="0"/>
              </a:rPr>
              <a:t>(</a:t>
            </a:r>
            <a:r>
              <a:rPr lang="fr-FR" dirty="0" smtClean="0">
                <a:latin typeface="Arial" panose="020B0604020202020204" pitchFamily="34" charset="0"/>
              </a:rPr>
              <a:t>Close) </a:t>
            </a:r>
            <a:r>
              <a:rPr kumimoji="0" lang="fr-FR" sz="1800" b="0" i="0" u="none" strike="noStrike" cap="none" normalizeH="0" baseline="0" dirty="0" smtClean="0">
                <a:ln>
                  <a:noFill/>
                </a:ln>
                <a:solidFill>
                  <a:schemeClr val="tx1"/>
                </a:solidFill>
                <a:effectLst/>
                <a:latin typeface="Arial" panose="020B0604020202020204" pitchFamily="34" charset="0"/>
              </a:rPr>
              <a:t>du token (</a:t>
            </a:r>
            <a:r>
              <a:rPr kumimoji="0" lang="fr-FR" sz="1800" b="1" i="0" u="none" strike="noStrike" cap="none" normalizeH="0" baseline="0" dirty="0" smtClean="0">
                <a:ln>
                  <a:noFill/>
                </a:ln>
                <a:solidFill>
                  <a:schemeClr val="tx1"/>
                </a:solidFill>
                <a:effectLst/>
                <a:latin typeface="Arial" panose="020B0604020202020204" pitchFamily="34" charset="0"/>
              </a:rPr>
              <a:t>+0,93</a:t>
            </a:r>
            <a:r>
              <a:rPr kumimoji="0" lang="fr-FR" sz="1800" b="0" i="0" u="none" strike="noStrike" cap="none" normalizeH="0" baseline="0" dirty="0" smtClean="0">
                <a:ln>
                  <a:noFill/>
                </a:ln>
                <a:solidFill>
                  <a:schemeClr val="tx1"/>
                </a:solidFill>
                <a:effectLst/>
                <a:latin typeface="Arial" panose="020B0604020202020204" pitchFamily="34" charset="0"/>
              </a:rPr>
              <a:t>).</a:t>
            </a:r>
          </a:p>
          <a:p>
            <a:pPr lvl="0" defTabSz="914400" eaLnBrk="0" fontAlgn="base" hangingPunct="0">
              <a:spcBef>
                <a:spcPct val="0"/>
              </a:spcBef>
              <a:spcAft>
                <a:spcPct val="0"/>
              </a:spcAft>
              <a:buFontTx/>
              <a:buChar char="•"/>
            </a:pPr>
            <a:endParaRPr kumimoji="0" lang="fr-FR" sz="1800" b="0" i="0" u="none" strike="noStrike" cap="none" normalizeH="0" baseline="0" dirty="0" smtClean="0">
              <a:ln>
                <a:noFill/>
              </a:ln>
              <a:solidFill>
                <a:schemeClr val="tx1"/>
              </a:solidFill>
              <a:effectLst/>
              <a:latin typeface="Arial" panose="020B0604020202020204" pitchFamily="34" charset="0"/>
            </a:endParaRPr>
          </a:p>
          <a:p>
            <a:pPr marL="285750" indent="-285750" defTabSz="914400" eaLnBrk="0" fontAlgn="base" hangingPunct="0">
              <a:spcBef>
                <a:spcPct val="0"/>
              </a:spcBef>
              <a:spcAft>
                <a:spcPct val="0"/>
              </a:spcAft>
              <a:buFont typeface="Wingdings" panose="05000000000000000000" pitchFamily="2" charset="2"/>
              <a:buChar char="Ø"/>
            </a:pPr>
            <a:r>
              <a:rPr lang="fr-FR" dirty="0">
                <a:latin typeface="Arial" panose="020B0604020202020204" pitchFamily="34" charset="0"/>
                <a:cs typeface="Arial" panose="020B0604020202020204" pitchFamily="34" charset="0"/>
              </a:rPr>
              <a:t>Le volume a une corrélation modérée avec le </a:t>
            </a:r>
            <a:r>
              <a:rPr lang="fr-FR" dirty="0" err="1">
                <a:latin typeface="Arial" panose="020B0604020202020204" pitchFamily="34" charset="0"/>
                <a:cs typeface="Arial" panose="020B0604020202020204" pitchFamily="34" charset="0"/>
              </a:rPr>
              <a:t>MarketCap</a:t>
            </a:r>
            <a:r>
              <a:rPr lang="fr-FR" dirty="0">
                <a:latin typeface="Arial" panose="020B0604020202020204" pitchFamily="34" charset="0"/>
                <a:cs typeface="Arial" panose="020B0604020202020204" pitchFamily="34" charset="0"/>
              </a:rPr>
              <a:t> (</a:t>
            </a:r>
            <a:r>
              <a:rPr lang="fr-FR" b="1" dirty="0">
                <a:latin typeface="Arial" panose="020B0604020202020204" pitchFamily="34" charset="0"/>
                <a:cs typeface="Arial" panose="020B0604020202020204" pitchFamily="34" charset="0"/>
              </a:rPr>
              <a:t>0.51</a:t>
            </a:r>
            <a:r>
              <a:rPr lang="fr-FR" dirty="0">
                <a:latin typeface="Arial" panose="020B0604020202020204" pitchFamily="34" charset="0"/>
                <a:cs typeface="Arial" panose="020B0604020202020204" pitchFamily="34" charset="0"/>
              </a:rPr>
              <a:t>) et le prix (Close : </a:t>
            </a:r>
            <a:r>
              <a:rPr lang="fr-FR" b="1" dirty="0">
                <a:latin typeface="Arial" panose="020B0604020202020204" pitchFamily="34" charset="0"/>
                <a:cs typeface="Arial" panose="020B0604020202020204" pitchFamily="34" charset="0"/>
              </a:rPr>
              <a:t>0.44</a:t>
            </a:r>
            <a:r>
              <a:rPr lang="fr-FR" dirty="0">
                <a:latin typeface="Arial" panose="020B0604020202020204" pitchFamily="34" charset="0"/>
                <a:cs typeface="Arial" panose="020B0604020202020204" pitchFamily="34" charset="0"/>
              </a:rPr>
              <a:t>).</a:t>
            </a:r>
          </a:p>
          <a:p>
            <a:pPr lvl="0" defTabSz="914400" eaLnBrk="0" fontAlgn="base" hangingPunct="0">
              <a:spcBef>
                <a:spcPct val="0"/>
              </a:spcBef>
              <a:spcAft>
                <a:spcPct val="0"/>
              </a:spcAft>
            </a:pPr>
            <a:r>
              <a:rPr lang="fr-FR" dirty="0">
                <a:latin typeface="Arial" panose="020B0604020202020204" pitchFamily="34" charset="0"/>
                <a:cs typeface="Arial" panose="020B0604020202020204" pitchFamily="34" charset="0"/>
              </a:rPr>
              <a:t>Les volumes élevés ne se traduisent pas nécessairement par des hausses de prix significatives. </a:t>
            </a:r>
          </a:p>
          <a:p>
            <a:pPr lvl="0" defTabSz="914400" eaLnBrk="0" fontAlgn="base" hangingPunct="0">
              <a:spcBef>
                <a:spcPct val="0"/>
              </a:spcBef>
              <a:spcAft>
                <a:spcPct val="0"/>
              </a:spcAft>
            </a:pPr>
            <a:r>
              <a:rPr lang="fr-FR" dirty="0">
                <a:latin typeface="Arial" panose="020B0604020202020204" pitchFamily="34" charset="0"/>
                <a:cs typeface="Arial" panose="020B0604020202020204" pitchFamily="34" charset="0"/>
              </a:rPr>
              <a:t>Cela peut refléter des transactions de type "aller-retour" (</a:t>
            </a:r>
            <a:r>
              <a:rPr lang="fr-FR" dirty="0" err="1">
                <a:latin typeface="Arial" panose="020B0604020202020204" pitchFamily="34" charset="0"/>
                <a:cs typeface="Arial" panose="020B0604020202020204" pitchFamily="34" charset="0"/>
              </a:rPr>
              <a:t>wash</a:t>
            </a:r>
            <a:r>
              <a:rPr lang="fr-FR" dirty="0">
                <a:latin typeface="Arial" panose="020B0604020202020204" pitchFamily="34" charset="0"/>
                <a:cs typeface="Arial" panose="020B0604020202020204" pitchFamily="34" charset="0"/>
              </a:rPr>
              <a:t> </a:t>
            </a:r>
            <a:r>
              <a:rPr lang="fr-FR" dirty="0" err="1">
                <a:latin typeface="Arial" panose="020B0604020202020204" pitchFamily="34" charset="0"/>
                <a:cs typeface="Arial" panose="020B0604020202020204" pitchFamily="34" charset="0"/>
              </a:rPr>
              <a:t>trading</a:t>
            </a:r>
            <a:r>
              <a:rPr lang="fr-FR" dirty="0">
                <a:latin typeface="Arial" panose="020B0604020202020204" pitchFamily="34" charset="0"/>
                <a:cs typeface="Arial" panose="020B0604020202020204" pitchFamily="34" charset="0"/>
              </a:rPr>
              <a:t>) ou une forte liquidité </a:t>
            </a:r>
          </a:p>
          <a:p>
            <a:pPr lvl="0" defTabSz="914400" eaLnBrk="0" fontAlgn="base" hangingPunct="0">
              <a:spcBef>
                <a:spcPct val="0"/>
              </a:spcBef>
              <a:spcAft>
                <a:spcPct val="0"/>
              </a:spcAft>
            </a:pPr>
            <a:r>
              <a:rPr lang="fr-FR" dirty="0">
                <a:latin typeface="Arial" panose="020B0604020202020204" pitchFamily="34" charset="0"/>
                <a:cs typeface="Arial" panose="020B0604020202020204" pitchFamily="34" charset="0"/>
              </a:rPr>
              <a:t>sans tendance claire du marché.</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07353" y="3489659"/>
            <a:ext cx="6228190" cy="1674130"/>
          </a:xfrm>
          <a:prstGeom prst="rect">
            <a:avLst/>
          </a:prstGeom>
        </p:spPr>
      </p:pic>
      <p:pic>
        <p:nvPicPr>
          <p:cNvPr id="7" name="Imag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823" y="4300613"/>
            <a:ext cx="5847530" cy="1674130"/>
          </a:xfrm>
          <a:prstGeom prst="rect">
            <a:avLst/>
          </a:prstGeom>
        </p:spPr>
      </p:pic>
      <p:pic>
        <p:nvPicPr>
          <p:cNvPr id="8" name="Imag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907353" y="5163789"/>
            <a:ext cx="6228190" cy="1621909"/>
          </a:xfrm>
          <a:prstGeom prst="rect">
            <a:avLst/>
          </a:prstGeom>
        </p:spPr>
      </p:pic>
    </p:spTree>
    <p:extLst>
      <p:ext uri="{BB962C8B-B14F-4D97-AF65-F5344CB8AC3E}">
        <p14:creationId xmlns:p14="http://schemas.microsoft.com/office/powerpoint/2010/main" val="2826656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589660" y="307650"/>
            <a:ext cx="8161233" cy="1846659"/>
          </a:xfrm>
          <a:prstGeom prst="rect">
            <a:avLst/>
          </a:prstGeom>
          <a:noFill/>
        </p:spPr>
        <p:txBody>
          <a:bodyPr wrap="square" rtlCol="0">
            <a:spAutoFit/>
          </a:bodyPr>
          <a:lstStyle/>
          <a:p>
            <a:r>
              <a:rPr lang="fr-FR" b="1" dirty="0"/>
              <a:t> </a:t>
            </a:r>
            <a:r>
              <a:rPr lang="fr-FR" sz="2400" b="1" dirty="0"/>
              <a:t>4. </a:t>
            </a:r>
            <a:r>
              <a:rPr lang="fr-FR" sz="2400" b="1" dirty="0" smtClean="0"/>
              <a:t>Visualisation</a:t>
            </a:r>
            <a:endParaRPr lang="fr-FR" sz="2400" dirty="0"/>
          </a:p>
          <a:p>
            <a:endParaRPr lang="fr-FR" dirty="0" smtClean="0"/>
          </a:p>
          <a:p>
            <a:r>
              <a:rPr lang="fr-FR" dirty="0"/>
              <a:t> </a:t>
            </a:r>
            <a:r>
              <a:rPr lang="fr-FR" dirty="0" smtClean="0"/>
              <a:t>      4.3   Analyse </a:t>
            </a:r>
            <a:r>
              <a:rPr lang="fr-FR" dirty="0"/>
              <a:t>des Résultats de la Matrice de </a:t>
            </a:r>
            <a:r>
              <a:rPr lang="fr-FR" dirty="0" smtClean="0"/>
              <a:t>Corrélation</a:t>
            </a:r>
          </a:p>
          <a:p>
            <a:endParaRPr lang="fr-FR" dirty="0" smtClean="0"/>
          </a:p>
          <a:p>
            <a:endParaRPr lang="fr-FR" dirty="0" smtClean="0"/>
          </a:p>
          <a:p>
            <a:r>
              <a:rPr lang="fr-FR" dirty="0" smtClean="0"/>
              <a:t>       </a:t>
            </a:r>
            <a:r>
              <a:rPr lang="fr-FR" dirty="0" smtClean="0">
                <a:latin typeface="Arial" panose="020B0604020202020204" pitchFamily="34" charset="0"/>
                <a:cs typeface="Arial" panose="020B0604020202020204" pitchFamily="34" charset="0"/>
              </a:rPr>
              <a:t>4.3.2   </a:t>
            </a:r>
            <a:r>
              <a:rPr lang="fr-FR" dirty="0">
                <a:latin typeface="Arial" panose="020B0604020202020204" pitchFamily="34" charset="0"/>
                <a:cs typeface="Arial" panose="020B0604020202020204" pitchFamily="34" charset="0"/>
              </a:rPr>
              <a:t>Corrélations faibles à inexistantes</a:t>
            </a:r>
          </a:p>
        </p:txBody>
      </p:sp>
      <p:sp>
        <p:nvSpPr>
          <p:cNvPr id="4" name="Rectangle 1"/>
          <p:cNvSpPr>
            <a:spLocks noChangeArrowheads="1"/>
          </p:cNvSpPr>
          <p:nvPr/>
        </p:nvSpPr>
        <p:spPr bwMode="auto">
          <a:xfrm>
            <a:off x="953104" y="1421936"/>
            <a:ext cx="10428069"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fr-FR" sz="1800" b="0" i="0" u="none" strike="noStrike" cap="none" normalizeH="0" baseline="0" dirty="0" smtClean="0">
              <a:ln>
                <a:noFill/>
              </a:ln>
              <a:solidFill>
                <a:schemeClr val="tx1"/>
              </a:solidFill>
              <a:effectLst/>
              <a:latin typeface="Arial" panose="020B0604020202020204" pitchFamily="34" charset="0"/>
            </a:endParaRPr>
          </a:p>
          <a:p>
            <a:pPr lvl="0" defTabSz="914400" eaLnBrk="0" fontAlgn="base" hangingPunct="0">
              <a:spcBef>
                <a:spcPct val="0"/>
              </a:spcBef>
              <a:spcAft>
                <a:spcPct val="0"/>
              </a:spcAft>
            </a:pPr>
            <a:r>
              <a:rPr lang="fr-FR" b="1" dirty="0"/>
              <a:t> </a:t>
            </a:r>
            <a:r>
              <a:rPr lang="fr-FR" dirty="0" smtClean="0"/>
              <a:t> </a:t>
            </a:r>
            <a:endParaRPr lang="fr-FR" dirty="0">
              <a:latin typeface="Arial" panose="020B0604020202020204" pitchFamily="34" charset="0"/>
            </a:endParaRPr>
          </a:p>
          <a:p>
            <a:pPr lvl="0" defTabSz="914400" eaLnBrk="0" fontAlgn="base" hangingPunct="0">
              <a:spcBef>
                <a:spcPct val="0"/>
              </a:spcBef>
              <a:spcAft>
                <a:spcPct val="0"/>
              </a:spcAft>
            </a:pPr>
            <a:endParaRPr kumimoji="0" lang="fr-FR" sz="1800" i="0" u="none" strike="noStrike" cap="none" normalizeH="0" baseline="0" dirty="0" smtClean="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endParaRPr kumimoji="0" lang="fr-FR" b="0" i="0" u="none" strike="noStrike" cap="none" normalizeH="0" baseline="0" dirty="0" smtClean="0">
              <a:ln>
                <a:noFill/>
              </a:ln>
              <a:solidFill>
                <a:schemeClr val="tx1"/>
              </a:solidFill>
              <a:effectLst/>
              <a:latin typeface="Arial" panose="020B0604020202020204" pitchFamily="34" charset="0"/>
            </a:endParaRPr>
          </a:p>
          <a:p>
            <a:pPr lvl="1" defTabSz="914400" eaLnBrk="0" fontAlgn="base" hangingPunct="0">
              <a:spcBef>
                <a:spcPct val="0"/>
              </a:spcBef>
              <a:spcAft>
                <a:spcPct val="0"/>
              </a:spcAft>
              <a:buFontTx/>
              <a:buChar char="•"/>
            </a:pPr>
            <a:endParaRPr kumimoji="0" lang="fr-FR"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1"/>
          <p:cNvSpPr>
            <a:spLocks noChangeArrowheads="1"/>
          </p:cNvSpPr>
          <p:nvPr/>
        </p:nvSpPr>
        <p:spPr bwMode="auto">
          <a:xfrm>
            <a:off x="589660" y="2257946"/>
            <a:ext cx="115085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marR="0" lvl="0" indent="63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fr-FR"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Variation du volume et Variation du market cap (+0.29</a:t>
            </a:r>
            <a:r>
              <a:rPr kumimoji="0" lang="fr-FR"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 Cela montre que la fluctuation </a:t>
            </a:r>
            <a:r>
              <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des volumes  </a:t>
            </a:r>
          </a:p>
          <a:p>
            <a:pPr marL="171450" marR="0" lvl="0" algn="l" defTabSz="914400" rtl="0" eaLnBrk="0" fontAlgn="base" latinLnBrk="0" hangingPunct="0">
              <a:lnSpc>
                <a:spcPct val="100000"/>
              </a:lnSpc>
              <a:spcBef>
                <a:spcPct val="0"/>
              </a:spcBef>
              <a:spcAft>
                <a:spcPct val="0"/>
              </a:spcAft>
              <a:buClrTx/>
              <a:buSzTx/>
              <a:tabLst/>
            </a:pPr>
            <a:r>
              <a:rPr lang="fr-FR" dirty="0" smtClean="0">
                <a:latin typeface="Arial" panose="020B0604020202020204" pitchFamily="34" charset="0"/>
                <a:cs typeface="Arial" panose="020B0604020202020204" pitchFamily="34" charset="0"/>
              </a:rPr>
              <a:t>  </a:t>
            </a:r>
            <a:r>
              <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n'entraîne pas systématiquement une variation du market cap.</a:t>
            </a:r>
          </a:p>
          <a:p>
            <a:pPr marL="285750" indent="-285750" defTabSz="914400" eaLnBrk="0" fontAlgn="base" hangingPunct="0">
              <a:spcBef>
                <a:spcPct val="0"/>
              </a:spcBef>
              <a:spcAft>
                <a:spcPct val="0"/>
              </a:spcAft>
              <a:buFont typeface="Arial" panose="020B0604020202020204" pitchFamily="34" charset="0"/>
              <a:buChar char="•"/>
            </a:pPr>
            <a:r>
              <a:rPr lang="fr-FR" b="1" dirty="0" smtClean="0">
                <a:latin typeface="Arial" panose="020B0604020202020204" pitchFamily="34" charset="0"/>
                <a:cs typeface="Arial" panose="020B0604020202020204" pitchFamily="34" charset="0"/>
              </a:rPr>
              <a:t>Ratio </a:t>
            </a:r>
            <a:r>
              <a:rPr lang="fr-FR" b="1" dirty="0">
                <a:latin typeface="Arial" panose="020B0604020202020204" pitchFamily="34" charset="0"/>
                <a:cs typeface="Arial" panose="020B0604020202020204" pitchFamily="34" charset="0"/>
              </a:rPr>
              <a:t>High/</a:t>
            </a:r>
            <a:r>
              <a:rPr lang="fr-FR" b="1" dirty="0" err="1">
                <a:latin typeface="Arial" panose="020B0604020202020204" pitchFamily="34" charset="0"/>
                <a:cs typeface="Arial" panose="020B0604020202020204" pitchFamily="34" charset="0"/>
              </a:rPr>
              <a:t>Low</a:t>
            </a:r>
            <a:r>
              <a:rPr lang="fr-FR" b="1" dirty="0">
                <a:latin typeface="Arial" panose="020B0604020202020204" pitchFamily="34" charset="0"/>
                <a:cs typeface="Arial" panose="020B0604020202020204" pitchFamily="34" charset="0"/>
              </a:rPr>
              <a:t> et autres variables </a:t>
            </a:r>
            <a:r>
              <a:rPr lang="fr-FR" dirty="0" smtClean="0">
                <a:latin typeface="Arial" panose="020B0604020202020204" pitchFamily="34" charset="0"/>
                <a:cs typeface="Arial" panose="020B0604020202020204" pitchFamily="34" charset="0"/>
              </a:rPr>
              <a:t>: </a:t>
            </a:r>
            <a:r>
              <a:rPr lang="fr-FR" dirty="0" smtClean="0">
                <a:latin typeface="Arial" panose="020B0604020202020204" pitchFamily="34" charset="0"/>
              </a:rPr>
              <a:t>peu </a:t>
            </a:r>
            <a:r>
              <a:rPr lang="fr-FR" dirty="0">
                <a:latin typeface="Arial" panose="020B0604020202020204" pitchFamily="34" charset="0"/>
              </a:rPr>
              <a:t>corrélé avec les autres variables, ce qui montre que les amplitudes intra-journalières sont </a:t>
            </a:r>
            <a:r>
              <a:rPr lang="fr-FR" dirty="0" smtClean="0">
                <a:latin typeface="Arial" panose="020B0604020202020204" pitchFamily="34" charset="0"/>
              </a:rPr>
              <a:t>relativement indépendantes </a:t>
            </a:r>
            <a:r>
              <a:rPr lang="fr-FR" dirty="0">
                <a:latin typeface="Arial" panose="020B0604020202020204" pitchFamily="34" charset="0"/>
              </a:rPr>
              <a:t>des variations générales. </a:t>
            </a:r>
          </a:p>
          <a:p>
            <a:pPr marL="285750" indent="-285750" defTabSz="914400" eaLnBrk="0" fontAlgn="base" hangingPunct="0">
              <a:spcBef>
                <a:spcPct val="0"/>
              </a:spcBef>
              <a:spcAft>
                <a:spcPct val="0"/>
              </a:spcAft>
              <a:buFont typeface="Arial" panose="020B0604020202020204" pitchFamily="34" charset="0"/>
              <a:buChar char="•"/>
            </a:pPr>
            <a:endParaRPr lang="fr-FR" dirty="0">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5" name="Rectangle 2"/>
          <p:cNvSpPr>
            <a:spLocks noChangeArrowheads="1"/>
          </p:cNvSpPr>
          <p:nvPr/>
        </p:nvSpPr>
        <p:spPr bwMode="auto">
          <a:xfrm>
            <a:off x="0" y="43934"/>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sz="1800" b="0" i="0" u="none" strike="noStrike" cap="none" normalizeH="0" baseline="0" dirty="0" smtClean="0">
              <a:ln>
                <a:noFill/>
              </a:ln>
              <a:solidFill>
                <a:schemeClr val="tx1"/>
              </a:solidFill>
              <a:effectLst/>
              <a:latin typeface="Arial" panose="020B0604020202020204" pitchFamily="34" charset="0"/>
            </a:endParaRPr>
          </a:p>
        </p:txBody>
      </p:sp>
      <p:sp>
        <p:nvSpPr>
          <p:cNvPr id="8" name="ZoneTexte 7"/>
          <p:cNvSpPr txBox="1"/>
          <p:nvPr/>
        </p:nvSpPr>
        <p:spPr>
          <a:xfrm>
            <a:off x="953104" y="4135153"/>
            <a:ext cx="9002746" cy="369332"/>
          </a:xfrm>
          <a:prstGeom prst="rect">
            <a:avLst/>
          </a:prstGeom>
          <a:noFill/>
        </p:spPr>
        <p:txBody>
          <a:bodyPr wrap="square" rtlCol="0">
            <a:spAutoFit/>
          </a:bodyPr>
          <a:lstStyle/>
          <a:p>
            <a:r>
              <a:rPr lang="fr-FR" dirty="0" smtClean="0"/>
              <a:t>4.3.3   </a:t>
            </a:r>
            <a:r>
              <a:rPr lang="fr-FR" dirty="0" smtClean="0">
                <a:latin typeface="Arial" panose="020B0604020202020204" pitchFamily="34" charset="0"/>
                <a:cs typeface="Arial" panose="020B0604020202020204" pitchFamily="34" charset="0"/>
              </a:rPr>
              <a:t>Absence </a:t>
            </a:r>
            <a:r>
              <a:rPr lang="fr-FR" dirty="0">
                <a:latin typeface="Arial" panose="020B0604020202020204" pitchFamily="34" charset="0"/>
                <a:cs typeface="Arial" panose="020B0604020202020204" pitchFamily="34" charset="0"/>
              </a:rPr>
              <a:t>de corrélation négative </a:t>
            </a:r>
            <a:r>
              <a:rPr lang="fr-FR" dirty="0" smtClean="0">
                <a:latin typeface="Arial" panose="020B0604020202020204" pitchFamily="34" charset="0"/>
                <a:cs typeface="Arial" panose="020B0604020202020204" pitchFamily="34" charset="0"/>
              </a:rPr>
              <a:t>forte ni modérée</a:t>
            </a:r>
            <a:endParaRPr lang="fr-FR" dirty="0"/>
          </a:p>
        </p:txBody>
      </p:sp>
      <p:sp>
        <p:nvSpPr>
          <p:cNvPr id="11" name="Rectangle 6"/>
          <p:cNvSpPr>
            <a:spLocks noChangeArrowheads="1"/>
          </p:cNvSpPr>
          <p:nvPr/>
        </p:nvSpPr>
        <p:spPr bwMode="auto">
          <a:xfrm>
            <a:off x="589660" y="4350368"/>
            <a:ext cx="11030584"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Il n’y a aucune relation inverse très marquée dans cette matrice,</a:t>
            </a:r>
            <a:r>
              <a:rPr kumimoji="0" lang="fr-FR" b="0" i="0" u="none" strike="noStrike" cap="none" normalizeH="0" dirty="0" smtClean="0">
                <a:ln>
                  <a:noFill/>
                </a:ln>
                <a:solidFill>
                  <a:schemeClr val="tx1"/>
                </a:solidFill>
                <a:effectLst/>
                <a:latin typeface="Arial" panose="020B0604020202020204" pitchFamily="34" charset="0"/>
                <a:cs typeface="Arial" panose="020B0604020202020204" pitchFamily="34" charset="0"/>
              </a:rPr>
              <a:t> ni même modérée</a:t>
            </a:r>
            <a:r>
              <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(aucune corrélation à &lt; - 0.15), si on ne compte pas Volume</a:t>
            </a:r>
            <a:r>
              <a:rPr kumimoji="0" lang="fr-FR" b="0" i="0" u="none" strike="noStrike" cap="none" normalizeH="0" dirty="0" smtClean="0">
                <a:ln>
                  <a:noFill/>
                </a:ln>
                <a:solidFill>
                  <a:schemeClr val="tx1"/>
                </a:solidFill>
                <a:effectLst/>
                <a:latin typeface="Arial" panose="020B0604020202020204" pitchFamily="34" charset="0"/>
                <a:cs typeface="Arial" panose="020B0604020202020204" pitchFamily="34" charset="0"/>
              </a:rPr>
              <a:t> précédent en $</a:t>
            </a:r>
            <a:r>
              <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et Variation de volum</a:t>
            </a:r>
            <a:r>
              <a:rPr lang="fr-FR" dirty="0" smtClean="0">
                <a:latin typeface="Arial" panose="020B0604020202020204" pitchFamily="34" charset="0"/>
                <a:cs typeface="Arial" panose="020B0604020202020204" pitchFamily="34" charset="0"/>
              </a:rPr>
              <a:t>e en % qui sont des variables très proches</a:t>
            </a:r>
            <a:r>
              <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a:t>
            </a:r>
            <a:br>
              <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br>
            <a:r>
              <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Cela montre que toutes les variables ont des relations soit positives, soit relativement neutres.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fr-FR"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448245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1200329"/>
          </a:xfrm>
          <a:prstGeom prst="rect">
            <a:avLst/>
          </a:prstGeom>
          <a:noFill/>
        </p:spPr>
        <p:txBody>
          <a:bodyPr wrap="square" rtlCol="0">
            <a:spAutoFit/>
          </a:bodyPr>
          <a:lstStyle/>
          <a:p>
            <a:r>
              <a:rPr lang="fr-FR" sz="2400" b="1" dirty="0" smtClean="0"/>
              <a:t>5. Modélisation</a:t>
            </a:r>
          </a:p>
          <a:p>
            <a:endParaRPr lang="fr-FR" sz="2400" b="1" dirty="0"/>
          </a:p>
          <a:p>
            <a:r>
              <a:rPr lang="fr-FR" sz="2400" b="1" dirty="0" smtClean="0"/>
              <a:t>    </a:t>
            </a:r>
            <a:r>
              <a:rPr lang="fr-FR" dirty="0" smtClean="0"/>
              <a:t>5.1</a:t>
            </a:r>
            <a:r>
              <a:rPr lang="fr-FR" b="1" dirty="0" smtClean="0"/>
              <a:t>  </a:t>
            </a:r>
            <a:r>
              <a:rPr lang="fr-FR" dirty="0"/>
              <a:t>Objectif et </a:t>
            </a:r>
            <a:r>
              <a:rPr lang="fr-FR" dirty="0" smtClean="0"/>
              <a:t>Méthode </a:t>
            </a:r>
            <a:r>
              <a:rPr lang="fr-FR" dirty="0"/>
              <a:t>de Modélisation</a:t>
            </a:r>
            <a:endParaRPr lang="fr-FR" b="1" dirty="0"/>
          </a:p>
        </p:txBody>
      </p:sp>
      <p:sp>
        <p:nvSpPr>
          <p:cNvPr id="4" name="ZoneTexte 3"/>
          <p:cNvSpPr txBox="1"/>
          <p:nvPr/>
        </p:nvSpPr>
        <p:spPr>
          <a:xfrm>
            <a:off x="1154097" y="1828800"/>
            <a:ext cx="9934113" cy="5232202"/>
          </a:xfrm>
          <a:prstGeom prst="rect">
            <a:avLst/>
          </a:prstGeom>
          <a:noFill/>
        </p:spPr>
        <p:txBody>
          <a:bodyPr wrap="square" rtlCol="0">
            <a:spAutoFit/>
          </a:bodyPr>
          <a:lstStyle/>
          <a:p>
            <a:r>
              <a:rPr lang="fr-FR" b="1" dirty="0" smtClean="0"/>
              <a:t>Objectif</a:t>
            </a:r>
            <a:r>
              <a:rPr lang="fr-FR" dirty="0" smtClean="0"/>
              <a:t> : L’objectif est </a:t>
            </a:r>
            <a:r>
              <a:rPr lang="fr-FR" dirty="0"/>
              <a:t>de prédire le prix du token </a:t>
            </a:r>
            <a:r>
              <a:rPr lang="fr-FR" dirty="0" smtClean="0"/>
              <a:t>Ondo et les volumes en </a:t>
            </a:r>
            <a:r>
              <a:rPr lang="fr-FR" dirty="0"/>
              <a:t>fonction des variables sélectionnées pour mieux comprendre les dynamiques du marché</a:t>
            </a:r>
            <a:r>
              <a:rPr lang="fr-FR" dirty="0" smtClean="0"/>
              <a:t>.</a:t>
            </a:r>
          </a:p>
          <a:p>
            <a:endParaRPr lang="fr-FR" dirty="0"/>
          </a:p>
          <a:p>
            <a:r>
              <a:rPr lang="fr-FR" b="1" dirty="0" smtClean="0"/>
              <a:t>Méthode utilisée : </a:t>
            </a:r>
            <a:r>
              <a:rPr lang="fr-FR" dirty="0" smtClean="0"/>
              <a:t>La méthode utilisée pour les prédictions est la méthode de régression linéaire.</a:t>
            </a:r>
            <a:endParaRPr lang="fr-FR" dirty="0"/>
          </a:p>
          <a:p>
            <a:r>
              <a:rPr lang="fr-FR" dirty="0" smtClean="0"/>
              <a:t>Les indicateurs </a:t>
            </a:r>
            <a:r>
              <a:rPr lang="fr-FR" dirty="0"/>
              <a:t>d'évaluation </a:t>
            </a:r>
            <a:r>
              <a:rPr lang="fr-FR" dirty="0" smtClean="0"/>
              <a:t>sont le MSE </a:t>
            </a:r>
            <a:r>
              <a:rPr lang="fr-FR" dirty="0"/>
              <a:t>et </a:t>
            </a:r>
            <a:r>
              <a:rPr lang="fr-FR" dirty="0" smtClean="0"/>
              <a:t>le R2 Score.</a:t>
            </a:r>
          </a:p>
          <a:p>
            <a:endParaRPr lang="fr-FR" dirty="0"/>
          </a:p>
          <a:p>
            <a:r>
              <a:rPr lang="fr-FR" u="sng" dirty="0" smtClean="0"/>
              <a:t>Les étapes de la modélisations sont les suivantes </a:t>
            </a:r>
            <a:r>
              <a:rPr lang="fr-FR" dirty="0" smtClean="0"/>
              <a:t>:</a:t>
            </a:r>
          </a:p>
          <a:p>
            <a:endParaRPr lang="fr-FR" dirty="0" smtClean="0"/>
          </a:p>
          <a:p>
            <a:r>
              <a:rPr lang="fr-FR" sz="1600" b="1" dirty="0" smtClean="0"/>
              <a:t>1) Collecte </a:t>
            </a:r>
            <a:r>
              <a:rPr lang="fr-FR" sz="1600" b="1" dirty="0"/>
              <a:t>et Préparation des Données :</a:t>
            </a:r>
            <a:endParaRPr lang="fr-FR" sz="1600" dirty="0"/>
          </a:p>
          <a:p>
            <a:pPr lvl="1"/>
            <a:r>
              <a:rPr lang="fr-FR" sz="1600" i="1" dirty="0" smtClean="0"/>
              <a:t>Nettoyage </a:t>
            </a:r>
            <a:r>
              <a:rPr lang="fr-FR" sz="1600" i="1" dirty="0"/>
              <a:t>des données, sélection des variables pertinentes, gestion des valeurs </a:t>
            </a:r>
            <a:r>
              <a:rPr lang="fr-FR" sz="1600" i="1" dirty="0" smtClean="0"/>
              <a:t>     manquantes</a:t>
            </a:r>
            <a:r>
              <a:rPr lang="fr-FR" sz="1600" i="1" dirty="0"/>
              <a:t>.</a:t>
            </a:r>
            <a:endParaRPr lang="fr-FR" sz="1600" dirty="0"/>
          </a:p>
          <a:p>
            <a:r>
              <a:rPr lang="fr-FR" sz="1600" b="1" dirty="0" smtClean="0"/>
              <a:t>2) Division </a:t>
            </a:r>
            <a:r>
              <a:rPr lang="fr-FR" sz="1600" b="1" dirty="0"/>
              <a:t>des Données :</a:t>
            </a:r>
            <a:endParaRPr lang="fr-FR" sz="1600" dirty="0"/>
          </a:p>
          <a:p>
            <a:pPr lvl="1"/>
            <a:r>
              <a:rPr lang="fr-FR" sz="1600" i="1" dirty="0" smtClean="0"/>
              <a:t>Séparation </a:t>
            </a:r>
            <a:r>
              <a:rPr lang="fr-FR" sz="1600" i="1" dirty="0"/>
              <a:t>des données en ensembles d’entraînement </a:t>
            </a:r>
            <a:r>
              <a:rPr lang="fr-FR" sz="1600" i="1" dirty="0" smtClean="0"/>
              <a:t>(80</a:t>
            </a:r>
            <a:r>
              <a:rPr lang="fr-FR" sz="1600" i="1" dirty="0"/>
              <a:t>%) et de test </a:t>
            </a:r>
            <a:r>
              <a:rPr lang="fr-FR" sz="1600" i="1" dirty="0" smtClean="0"/>
              <a:t>(20</a:t>
            </a:r>
            <a:r>
              <a:rPr lang="fr-FR" sz="1600" i="1" dirty="0"/>
              <a:t>%).</a:t>
            </a:r>
            <a:endParaRPr lang="fr-FR" sz="1600" dirty="0"/>
          </a:p>
          <a:p>
            <a:r>
              <a:rPr lang="fr-FR" sz="1600" b="1" dirty="0" smtClean="0"/>
              <a:t>3) Entraînement </a:t>
            </a:r>
            <a:r>
              <a:rPr lang="fr-FR" sz="1600" b="1" dirty="0"/>
              <a:t>du Modèle :</a:t>
            </a:r>
            <a:endParaRPr lang="fr-FR" sz="1600" dirty="0"/>
          </a:p>
          <a:p>
            <a:pPr lvl="1"/>
            <a:r>
              <a:rPr lang="fr-FR" sz="1600" i="1" dirty="0" smtClean="0"/>
              <a:t>Utilisation </a:t>
            </a:r>
            <a:r>
              <a:rPr lang="fr-FR" sz="1600" i="1" dirty="0"/>
              <a:t>de la méthode de </a:t>
            </a:r>
            <a:r>
              <a:rPr lang="fr-FR" sz="1600" i="1" dirty="0" smtClean="0"/>
              <a:t>régression linéaire </a:t>
            </a:r>
            <a:r>
              <a:rPr lang="fr-FR" sz="1600" i="1" dirty="0"/>
              <a:t>pour ajuster le modèle.</a:t>
            </a:r>
            <a:endParaRPr lang="fr-FR" sz="1600" dirty="0"/>
          </a:p>
          <a:p>
            <a:r>
              <a:rPr lang="fr-FR" sz="1600" b="1" dirty="0" smtClean="0"/>
              <a:t>4) Validation ou non validation du modèle </a:t>
            </a:r>
            <a:r>
              <a:rPr lang="fr-FR" sz="1600" b="1" dirty="0"/>
              <a:t>:</a:t>
            </a:r>
            <a:endParaRPr lang="fr-FR" sz="1600" dirty="0"/>
          </a:p>
          <a:p>
            <a:pPr lvl="1"/>
            <a:r>
              <a:rPr lang="fr-FR" sz="1600" i="1" dirty="0" smtClean="0"/>
              <a:t>Évaluation </a:t>
            </a:r>
            <a:r>
              <a:rPr lang="fr-FR" sz="1600" i="1" dirty="0"/>
              <a:t>des performances avec MSE et </a:t>
            </a:r>
            <a:r>
              <a:rPr lang="fr-FR" sz="1600" i="1" dirty="0" smtClean="0"/>
              <a:t>R2 Score </a:t>
            </a:r>
            <a:r>
              <a:rPr lang="fr-FR" sz="1600" i="1" dirty="0"/>
              <a:t>sur l’ensemble de test.</a:t>
            </a:r>
            <a:endParaRPr lang="fr-FR" sz="1600" dirty="0"/>
          </a:p>
          <a:p>
            <a:endParaRPr lang="fr-FR" sz="1600" dirty="0"/>
          </a:p>
          <a:p>
            <a:endParaRPr lang="fr-FR" sz="1200" dirty="0"/>
          </a:p>
        </p:txBody>
      </p:sp>
      <p:sp>
        <p:nvSpPr>
          <p:cNvPr id="5" name="Flèche courbée vers la droite 4"/>
          <p:cNvSpPr/>
          <p:nvPr/>
        </p:nvSpPr>
        <p:spPr>
          <a:xfrm>
            <a:off x="696897" y="4496454"/>
            <a:ext cx="435006" cy="61607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8" name="Flèche courbée vers la droite 7"/>
          <p:cNvSpPr/>
          <p:nvPr/>
        </p:nvSpPr>
        <p:spPr>
          <a:xfrm>
            <a:off x="639192" y="5127607"/>
            <a:ext cx="435006" cy="6214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
        <p:nvSpPr>
          <p:cNvPr id="9" name="Flèche courbée vers la droite 8"/>
          <p:cNvSpPr/>
          <p:nvPr/>
        </p:nvSpPr>
        <p:spPr>
          <a:xfrm>
            <a:off x="679142" y="5749044"/>
            <a:ext cx="435006" cy="621437"/>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solidFill>
                <a:schemeClr val="tx1"/>
              </a:solidFill>
            </a:endParaRPr>
          </a:p>
        </p:txBody>
      </p:sp>
    </p:spTree>
    <p:extLst>
      <p:ext uri="{BB962C8B-B14F-4D97-AF65-F5344CB8AC3E}">
        <p14:creationId xmlns:p14="http://schemas.microsoft.com/office/powerpoint/2010/main" val="11745326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1200329"/>
          </a:xfrm>
          <a:prstGeom prst="rect">
            <a:avLst/>
          </a:prstGeom>
          <a:noFill/>
        </p:spPr>
        <p:txBody>
          <a:bodyPr wrap="square" rtlCol="0">
            <a:spAutoFit/>
          </a:bodyPr>
          <a:lstStyle/>
          <a:p>
            <a:r>
              <a:rPr lang="fr-FR" sz="2400" b="1" dirty="0" smtClean="0"/>
              <a:t>5. Modélisation</a:t>
            </a:r>
          </a:p>
          <a:p>
            <a:endParaRPr lang="fr-FR" sz="2400" b="1" dirty="0"/>
          </a:p>
          <a:p>
            <a:r>
              <a:rPr lang="fr-FR" sz="2400" b="1" dirty="0" smtClean="0"/>
              <a:t>    </a:t>
            </a:r>
            <a:r>
              <a:rPr lang="fr-FR" dirty="0" smtClean="0"/>
              <a:t>5.2</a:t>
            </a:r>
            <a:r>
              <a:rPr lang="fr-FR" b="1" dirty="0" smtClean="0"/>
              <a:t>  </a:t>
            </a:r>
            <a:r>
              <a:rPr lang="fr-FR" dirty="0"/>
              <a:t>Indicateurs de Performance du Modèle</a:t>
            </a:r>
            <a:endParaRPr lang="fr-FR" b="1" dirty="0"/>
          </a:p>
        </p:txBody>
      </p:sp>
      <p:sp>
        <p:nvSpPr>
          <p:cNvPr id="4" name="ZoneTexte 3"/>
          <p:cNvSpPr txBox="1"/>
          <p:nvPr/>
        </p:nvSpPr>
        <p:spPr>
          <a:xfrm>
            <a:off x="1154097" y="1828800"/>
            <a:ext cx="9934113" cy="2031325"/>
          </a:xfrm>
          <a:prstGeom prst="rect">
            <a:avLst/>
          </a:prstGeom>
          <a:noFill/>
        </p:spPr>
        <p:txBody>
          <a:bodyPr wrap="square" rtlCol="0">
            <a:spAutoFit/>
          </a:bodyPr>
          <a:lstStyle/>
          <a:p>
            <a:r>
              <a:rPr lang="fr-FR" b="1" dirty="0"/>
              <a:t>MSE (</a:t>
            </a:r>
            <a:r>
              <a:rPr lang="fr-FR" b="1" dirty="0" err="1"/>
              <a:t>Mean</a:t>
            </a:r>
            <a:r>
              <a:rPr lang="fr-FR" b="1" dirty="0"/>
              <a:t> </a:t>
            </a:r>
            <a:r>
              <a:rPr lang="fr-FR" b="1" dirty="0" err="1"/>
              <a:t>Squared</a:t>
            </a:r>
            <a:r>
              <a:rPr lang="fr-FR" b="1" dirty="0"/>
              <a:t> </a:t>
            </a:r>
            <a:r>
              <a:rPr lang="fr-FR" b="1" dirty="0" err="1"/>
              <a:t>Error</a:t>
            </a:r>
            <a:r>
              <a:rPr lang="fr-FR" b="1" dirty="0"/>
              <a:t>) :</a:t>
            </a:r>
            <a:r>
              <a:rPr lang="fr-FR" dirty="0"/>
              <a:t/>
            </a:r>
            <a:br>
              <a:rPr lang="fr-FR" dirty="0"/>
            </a:br>
            <a:r>
              <a:rPr lang="fr-FR" i="1" dirty="0" smtClean="0"/>
              <a:t>L'erreur </a:t>
            </a:r>
            <a:r>
              <a:rPr lang="fr-FR" i="1" dirty="0"/>
              <a:t>quadratique moyenne mesure l'écart moyen entre les valeurs prédites et réelles. Une valeur plus faible indique un meilleur modèle</a:t>
            </a:r>
            <a:r>
              <a:rPr lang="fr-FR" i="1" dirty="0" smtClean="0"/>
              <a:t>.</a:t>
            </a:r>
          </a:p>
          <a:p>
            <a:endParaRPr lang="fr-FR" i="1" dirty="0"/>
          </a:p>
          <a:p>
            <a:r>
              <a:rPr lang="fr-FR" b="1" dirty="0"/>
              <a:t>R2 Score :</a:t>
            </a:r>
            <a:r>
              <a:rPr lang="fr-FR" dirty="0"/>
              <a:t/>
            </a:r>
            <a:br>
              <a:rPr lang="fr-FR" dirty="0"/>
            </a:br>
            <a:r>
              <a:rPr lang="fr-FR" i="1" dirty="0"/>
              <a:t>"Le </a:t>
            </a:r>
            <a:r>
              <a:rPr lang="fr-FR" i="1" dirty="0" smtClean="0"/>
              <a:t>R2 Score  </a:t>
            </a:r>
            <a:r>
              <a:rPr lang="fr-FR" i="1" dirty="0"/>
              <a:t>mesure la proportion de variance expliquée par le modèle. Une valeur proche de 1 indique un modèle performant</a:t>
            </a:r>
            <a:r>
              <a:rPr lang="fr-FR" i="1" dirty="0" smtClean="0"/>
              <a:t>.</a:t>
            </a:r>
            <a:endParaRPr lang="fr-FR" dirty="0"/>
          </a:p>
        </p:txBody>
      </p:sp>
    </p:spTree>
    <p:extLst>
      <p:ext uri="{BB962C8B-B14F-4D97-AF65-F5344CB8AC3E}">
        <p14:creationId xmlns:p14="http://schemas.microsoft.com/office/powerpoint/2010/main" val="41522916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1200329"/>
          </a:xfrm>
          <a:prstGeom prst="rect">
            <a:avLst/>
          </a:prstGeom>
          <a:noFill/>
        </p:spPr>
        <p:txBody>
          <a:bodyPr wrap="square" rtlCol="0">
            <a:spAutoFit/>
          </a:bodyPr>
          <a:lstStyle/>
          <a:p>
            <a:r>
              <a:rPr lang="fr-FR" sz="2400" b="1" dirty="0" smtClean="0"/>
              <a:t>5. Modélisation</a:t>
            </a:r>
          </a:p>
          <a:p>
            <a:endParaRPr lang="fr-FR" sz="2400" b="1" dirty="0"/>
          </a:p>
          <a:p>
            <a:r>
              <a:rPr lang="fr-FR" sz="2400" b="1" dirty="0" smtClean="0"/>
              <a:t>    </a:t>
            </a:r>
            <a:r>
              <a:rPr lang="fr-FR" dirty="0" smtClean="0"/>
              <a:t>5.3</a:t>
            </a:r>
            <a:r>
              <a:rPr lang="fr-FR" b="1" dirty="0" smtClean="0"/>
              <a:t>  </a:t>
            </a:r>
            <a:r>
              <a:rPr lang="fr-FR" dirty="0"/>
              <a:t>Résultats du Modèle pour la target « Close en $ »</a:t>
            </a:r>
            <a:endParaRPr lang="fr-FR" b="1" dirty="0"/>
          </a:p>
        </p:txBody>
      </p:sp>
      <p:sp>
        <p:nvSpPr>
          <p:cNvPr id="4" name="ZoneTexte 3"/>
          <p:cNvSpPr txBox="1"/>
          <p:nvPr/>
        </p:nvSpPr>
        <p:spPr>
          <a:xfrm>
            <a:off x="1136342" y="1717075"/>
            <a:ext cx="9934113" cy="3416320"/>
          </a:xfrm>
          <a:prstGeom prst="rect">
            <a:avLst/>
          </a:prstGeom>
          <a:noFill/>
        </p:spPr>
        <p:txBody>
          <a:bodyPr wrap="square" rtlCol="0">
            <a:spAutoFit/>
          </a:bodyPr>
          <a:lstStyle/>
          <a:p>
            <a:r>
              <a:rPr lang="fr-FR" dirty="0" smtClean="0"/>
              <a:t>Dans cet exercice de prédiction, je souhaite prédire le prix du token Ondo ainsi que les volumes d’échanges.</a:t>
            </a:r>
          </a:p>
          <a:p>
            <a:r>
              <a:rPr lang="fr-FR" dirty="0" smtClean="0"/>
              <a:t>Voici les résultats que j’ai obtenus :</a:t>
            </a:r>
          </a:p>
          <a:p>
            <a:endParaRPr lang="fr-FR" dirty="0"/>
          </a:p>
          <a:p>
            <a:pPr marL="285750" indent="-285750">
              <a:buFont typeface="Wingdings" panose="05000000000000000000" pitchFamily="2" charset="2"/>
              <a:buChar char="Ø"/>
            </a:pPr>
            <a:r>
              <a:rPr lang="fr-FR" b="1" dirty="0" smtClean="0"/>
              <a:t>1</a:t>
            </a:r>
            <a:r>
              <a:rPr lang="fr-FR" b="1" baseline="30000" dirty="0" smtClean="0"/>
              <a:t>ère</a:t>
            </a:r>
            <a:r>
              <a:rPr lang="fr-FR" b="1" dirty="0" smtClean="0"/>
              <a:t> Target : Le prix</a:t>
            </a:r>
          </a:p>
          <a:p>
            <a:pPr marL="285750" indent="-285750">
              <a:buFont typeface="Wingdings" panose="05000000000000000000" pitchFamily="2" charset="2"/>
              <a:buChar char="Ø"/>
            </a:pPr>
            <a:endParaRPr lang="fr-FR" b="1" dirty="0" smtClean="0"/>
          </a:p>
          <a:p>
            <a:pPr marL="285750" indent="-285750">
              <a:buFontTx/>
              <a:buChar char="-"/>
            </a:pPr>
            <a:r>
              <a:rPr lang="fr-FR" dirty="0" smtClean="0"/>
              <a:t>MSE </a:t>
            </a:r>
            <a:r>
              <a:rPr lang="fr-FR" dirty="0"/>
              <a:t>(</a:t>
            </a:r>
            <a:r>
              <a:rPr lang="fr-FR" dirty="0" err="1"/>
              <a:t>Mean</a:t>
            </a:r>
            <a:r>
              <a:rPr lang="fr-FR" dirty="0"/>
              <a:t> </a:t>
            </a:r>
            <a:r>
              <a:rPr lang="fr-FR" dirty="0" err="1"/>
              <a:t>Squared</a:t>
            </a:r>
            <a:r>
              <a:rPr lang="fr-FR" dirty="0"/>
              <a:t> </a:t>
            </a:r>
            <a:r>
              <a:rPr lang="fr-FR" dirty="0" err="1"/>
              <a:t>Error</a:t>
            </a:r>
            <a:r>
              <a:rPr lang="fr-FR" dirty="0"/>
              <a:t>): La valeur du MSE est très bas (0.1396683669157522), ce qui suggère que les erreurs entre les valeurs prédites par le modèle et les valeurs réelles sont infimes</a:t>
            </a:r>
            <a:r>
              <a:rPr lang="fr-FR" dirty="0" smtClean="0"/>
              <a:t>.</a:t>
            </a:r>
          </a:p>
          <a:p>
            <a:pPr marL="285750" indent="-285750">
              <a:buFontTx/>
              <a:buChar char="-"/>
            </a:pPr>
            <a:r>
              <a:rPr lang="fr-FR" dirty="0" smtClean="0"/>
              <a:t>R² </a:t>
            </a:r>
            <a:r>
              <a:rPr lang="fr-FR" dirty="0"/>
              <a:t>(Coefficient de détermination): Le R² est de 0.1725568484524188, ce qui indique que le modèle explique seulement 17% de la variance de la variable cible à partir des variables indépendantes, ce qui constitue un indice assez mauvais.</a:t>
            </a:r>
          </a:p>
        </p:txBody>
      </p:sp>
    </p:spTree>
    <p:extLst>
      <p:ext uri="{BB962C8B-B14F-4D97-AF65-F5344CB8AC3E}">
        <p14:creationId xmlns:p14="http://schemas.microsoft.com/office/powerpoint/2010/main" val="3204031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692117" y="706775"/>
            <a:ext cx="8534400" cy="5378867"/>
          </a:xfrm>
        </p:spPr>
        <p:txBody>
          <a:bodyPr>
            <a:normAutofit fontScale="25000" lnSpcReduction="20000"/>
          </a:bodyPr>
          <a:lstStyle/>
          <a:p>
            <a:r>
              <a:rPr lang="fr-FR" sz="6400" b="1" u="sng" dirty="0" smtClean="0">
                <a:solidFill>
                  <a:schemeClr val="tx1"/>
                </a:solidFill>
              </a:rPr>
              <a:t>PLAN (1/2)</a:t>
            </a:r>
          </a:p>
          <a:p>
            <a:endParaRPr lang="fr-FR" sz="6400" b="1" u="sng" dirty="0" smtClean="0">
              <a:solidFill>
                <a:schemeClr val="tx1"/>
              </a:solidFill>
            </a:endParaRPr>
          </a:p>
          <a:p>
            <a:r>
              <a:rPr lang="fr-FR" sz="4800" b="1" dirty="0" smtClean="0">
                <a:solidFill>
                  <a:schemeClr val="tx1"/>
                </a:solidFill>
              </a:rPr>
              <a:t>1.   Introduction</a:t>
            </a:r>
          </a:p>
          <a:p>
            <a:r>
              <a:rPr lang="fr-FR" sz="4800" b="1" dirty="0" smtClean="0">
                <a:solidFill>
                  <a:schemeClr val="tx1"/>
                </a:solidFill>
              </a:rPr>
              <a:t>2.   Analyse </a:t>
            </a:r>
            <a:r>
              <a:rPr lang="fr-FR" sz="4800" b="1" dirty="0">
                <a:solidFill>
                  <a:schemeClr val="tx1"/>
                </a:solidFill>
              </a:rPr>
              <a:t>exploratoire des </a:t>
            </a:r>
            <a:r>
              <a:rPr lang="fr-FR" sz="4800" b="1" dirty="0" smtClean="0">
                <a:solidFill>
                  <a:schemeClr val="tx1"/>
                </a:solidFill>
              </a:rPr>
              <a:t>données</a:t>
            </a:r>
          </a:p>
          <a:p>
            <a:r>
              <a:rPr lang="fr-FR" sz="4800" dirty="0">
                <a:solidFill>
                  <a:schemeClr val="tx1"/>
                </a:solidFill>
              </a:rPr>
              <a:t>2.1 Tendance du prix du token </a:t>
            </a:r>
            <a:r>
              <a:rPr lang="fr-FR" sz="4800" dirty="0" smtClean="0">
                <a:solidFill>
                  <a:schemeClr val="tx1"/>
                </a:solidFill>
              </a:rPr>
              <a:t>ONDO</a:t>
            </a:r>
          </a:p>
          <a:p>
            <a:pPr marL="0" lvl="1"/>
            <a:r>
              <a:rPr lang="fr-FR" sz="4800" dirty="0">
                <a:solidFill>
                  <a:schemeClr val="tx1"/>
                </a:solidFill>
              </a:rPr>
              <a:t>2.2 Tendance des volumes de transaction</a:t>
            </a:r>
          </a:p>
          <a:p>
            <a:r>
              <a:rPr lang="fr-FR" sz="4800" b="1" dirty="0" smtClean="0">
                <a:solidFill>
                  <a:schemeClr val="tx1"/>
                </a:solidFill>
              </a:rPr>
              <a:t>3.   Détection d'anomalies</a:t>
            </a:r>
          </a:p>
          <a:p>
            <a:r>
              <a:rPr lang="fr-FR" sz="4800" b="1" dirty="0" smtClean="0">
                <a:solidFill>
                  <a:schemeClr val="tx1"/>
                </a:solidFill>
              </a:rPr>
              <a:t>4.   Visualisations</a:t>
            </a:r>
            <a:endParaRPr lang="fr-FR" sz="4800" b="1" dirty="0" smtClean="0">
              <a:solidFill>
                <a:schemeClr val="tx1"/>
              </a:solidFill>
            </a:endParaRPr>
          </a:p>
          <a:p>
            <a:r>
              <a:rPr lang="fr-FR" sz="4800" dirty="0">
                <a:solidFill>
                  <a:schemeClr val="tx1"/>
                </a:solidFill>
                <a:latin typeface="Arial" panose="020B0604020202020204" pitchFamily="34" charset="0"/>
                <a:cs typeface="Arial" panose="020B0604020202020204" pitchFamily="34" charset="0"/>
              </a:rPr>
              <a:t>4.1  Matrice de Corrélation des </a:t>
            </a:r>
            <a:r>
              <a:rPr lang="fr-FR" sz="4800" dirty="0" smtClean="0">
                <a:solidFill>
                  <a:schemeClr val="tx1"/>
                </a:solidFill>
                <a:latin typeface="Arial" panose="020B0604020202020204" pitchFamily="34" charset="0"/>
                <a:cs typeface="Arial" panose="020B0604020202020204" pitchFamily="34" charset="0"/>
              </a:rPr>
              <a:t>Variables</a:t>
            </a:r>
          </a:p>
          <a:p>
            <a:r>
              <a:rPr lang="fr-FR" sz="4800" dirty="0">
                <a:solidFill>
                  <a:schemeClr val="tx1"/>
                </a:solidFill>
              </a:rPr>
              <a:t>4.2 Visualisation des Corrélations entre les </a:t>
            </a:r>
            <a:r>
              <a:rPr lang="fr-FR" sz="4800" dirty="0" smtClean="0">
                <a:solidFill>
                  <a:schemeClr val="tx1"/>
                </a:solidFill>
              </a:rPr>
              <a:t>Variables</a:t>
            </a:r>
          </a:p>
          <a:p>
            <a:r>
              <a:rPr lang="fr-FR" sz="4800" dirty="0">
                <a:solidFill>
                  <a:schemeClr val="tx1"/>
                </a:solidFill>
              </a:rPr>
              <a:t>4.3   Analyse des Résultats de la Matrice de Corrélation</a:t>
            </a:r>
          </a:p>
          <a:p>
            <a:pPr lvl="0"/>
            <a:r>
              <a:rPr lang="fr-FR" sz="4800" dirty="0" smtClean="0">
                <a:solidFill>
                  <a:schemeClr val="tx1"/>
                </a:solidFill>
              </a:rPr>
              <a:t>	</a:t>
            </a:r>
            <a:r>
              <a:rPr lang="fr-FR" sz="4800" dirty="0" smtClean="0">
                <a:solidFill>
                  <a:schemeClr val="tx1"/>
                </a:solidFill>
                <a:latin typeface="Arial" panose="020B0604020202020204" pitchFamily="34" charset="0"/>
              </a:rPr>
              <a:t>4.3.1   </a:t>
            </a:r>
            <a:r>
              <a:rPr lang="fr-FR" sz="4800" dirty="0">
                <a:solidFill>
                  <a:schemeClr val="tx1"/>
                </a:solidFill>
                <a:latin typeface="Arial" panose="020B0604020202020204" pitchFamily="34" charset="0"/>
              </a:rPr>
              <a:t>Corrélations positives fortes à </a:t>
            </a:r>
            <a:r>
              <a:rPr lang="fr-FR" sz="4800" dirty="0" smtClean="0">
                <a:solidFill>
                  <a:schemeClr val="tx1"/>
                </a:solidFill>
                <a:latin typeface="Arial" panose="020B0604020202020204" pitchFamily="34" charset="0"/>
              </a:rPr>
              <a:t>modérés</a:t>
            </a:r>
          </a:p>
          <a:p>
            <a:r>
              <a:rPr lang="fr-FR" sz="4800" dirty="0">
                <a:solidFill>
                  <a:schemeClr val="tx1"/>
                </a:solidFill>
              </a:rPr>
              <a:t> </a:t>
            </a:r>
            <a:r>
              <a:rPr lang="fr-FR" sz="4800" dirty="0" smtClean="0">
                <a:solidFill>
                  <a:schemeClr val="tx1"/>
                </a:solidFill>
              </a:rPr>
              <a:t>       	4.3.2   </a:t>
            </a:r>
            <a:r>
              <a:rPr lang="fr-FR" sz="4800" dirty="0">
                <a:solidFill>
                  <a:schemeClr val="tx1"/>
                </a:solidFill>
              </a:rPr>
              <a:t>Corrélations faibles à inexistantes</a:t>
            </a:r>
            <a:r>
              <a:rPr lang="fr-FR" sz="4800" dirty="0" smtClean="0">
                <a:solidFill>
                  <a:schemeClr val="tx1"/>
                </a:solidFill>
                <a:latin typeface="Arial" panose="020B0604020202020204" pitchFamily="34" charset="0"/>
              </a:rPr>
              <a:t> </a:t>
            </a:r>
          </a:p>
          <a:p>
            <a:r>
              <a:rPr lang="fr-FR" sz="4800" dirty="0" smtClean="0">
                <a:solidFill>
                  <a:schemeClr val="tx1"/>
                </a:solidFill>
              </a:rPr>
              <a:t>       	4.3.3   </a:t>
            </a:r>
            <a:r>
              <a:rPr lang="fr-FR" sz="4800" dirty="0">
                <a:solidFill>
                  <a:schemeClr val="tx1"/>
                </a:solidFill>
                <a:latin typeface="Arial" panose="020B0604020202020204" pitchFamily="34" charset="0"/>
                <a:cs typeface="Arial" panose="020B0604020202020204" pitchFamily="34" charset="0"/>
              </a:rPr>
              <a:t>Absence de corrélation négative forte ni </a:t>
            </a:r>
            <a:r>
              <a:rPr lang="fr-FR" sz="4800" dirty="0" smtClean="0">
                <a:solidFill>
                  <a:schemeClr val="tx1"/>
                </a:solidFill>
                <a:latin typeface="Arial" panose="020B0604020202020204" pitchFamily="34" charset="0"/>
                <a:cs typeface="Arial" panose="020B0604020202020204" pitchFamily="34" charset="0"/>
              </a:rPr>
              <a:t>modérée</a:t>
            </a:r>
          </a:p>
          <a:p>
            <a:r>
              <a:rPr lang="fr-FR" sz="4800" dirty="0" smtClean="0">
                <a:latin typeface="Arial" panose="020B0604020202020204" pitchFamily="34" charset="0"/>
                <a:cs typeface="Arial" panose="020B0604020202020204" pitchFamily="34" charset="0"/>
              </a:rPr>
              <a:t>      	</a:t>
            </a:r>
            <a:r>
              <a:rPr lang="fr-FR" sz="4800" dirty="0" smtClean="0">
                <a:solidFill>
                  <a:schemeClr val="tx1"/>
                </a:solidFill>
                <a:latin typeface="Arial" panose="020B0604020202020204" pitchFamily="34" charset="0"/>
                <a:cs typeface="Arial" panose="020B0604020202020204" pitchFamily="34" charset="0"/>
              </a:rPr>
              <a:t>4.3.4 </a:t>
            </a:r>
            <a:r>
              <a:rPr lang="fr-FR" sz="4800" dirty="0">
                <a:solidFill>
                  <a:schemeClr val="tx1"/>
                </a:solidFill>
                <a:latin typeface="Arial" panose="020B0604020202020204" pitchFamily="34" charset="0"/>
                <a:cs typeface="Arial" panose="020B0604020202020204" pitchFamily="34" charset="0"/>
              </a:rPr>
              <a:t>Synthèse</a:t>
            </a:r>
          </a:p>
          <a:p>
            <a:r>
              <a:rPr lang="fr-FR" sz="4800" b="1" dirty="0" smtClean="0">
                <a:solidFill>
                  <a:schemeClr val="tx1"/>
                </a:solidFill>
              </a:rPr>
              <a:t>5.   </a:t>
            </a:r>
            <a:r>
              <a:rPr lang="fr-FR" sz="4800" b="1" dirty="0" smtClean="0">
                <a:solidFill>
                  <a:schemeClr val="tx1"/>
                </a:solidFill>
              </a:rPr>
              <a:t>Modélisation</a:t>
            </a:r>
          </a:p>
          <a:p>
            <a:r>
              <a:rPr lang="fr-FR" sz="4800" dirty="0" smtClean="0">
                <a:solidFill>
                  <a:schemeClr val="tx1"/>
                </a:solidFill>
              </a:rPr>
              <a:t>5.1</a:t>
            </a:r>
            <a:r>
              <a:rPr lang="fr-FR" sz="4800" b="1" dirty="0" smtClean="0">
                <a:solidFill>
                  <a:schemeClr val="tx1"/>
                </a:solidFill>
              </a:rPr>
              <a:t>  </a:t>
            </a:r>
            <a:r>
              <a:rPr lang="fr-FR" sz="4800" dirty="0">
                <a:solidFill>
                  <a:schemeClr val="tx1"/>
                </a:solidFill>
              </a:rPr>
              <a:t>Objectif et Méthode de </a:t>
            </a:r>
            <a:r>
              <a:rPr lang="fr-FR" sz="4800" dirty="0" smtClean="0">
                <a:solidFill>
                  <a:schemeClr val="tx1"/>
                </a:solidFill>
              </a:rPr>
              <a:t>Modélisation</a:t>
            </a:r>
          </a:p>
          <a:p>
            <a:r>
              <a:rPr lang="fr-FR" sz="4800" dirty="0" smtClean="0">
                <a:solidFill>
                  <a:schemeClr val="tx1"/>
                </a:solidFill>
              </a:rPr>
              <a:t>5.2</a:t>
            </a:r>
            <a:r>
              <a:rPr lang="fr-FR" sz="4800" b="1" dirty="0" smtClean="0">
                <a:solidFill>
                  <a:schemeClr val="tx1"/>
                </a:solidFill>
              </a:rPr>
              <a:t>  </a:t>
            </a:r>
            <a:r>
              <a:rPr lang="fr-FR" sz="4800" dirty="0">
                <a:solidFill>
                  <a:schemeClr val="tx1"/>
                </a:solidFill>
              </a:rPr>
              <a:t>Indicateurs de Performance du </a:t>
            </a:r>
            <a:r>
              <a:rPr lang="fr-FR" sz="4800" dirty="0" smtClean="0">
                <a:solidFill>
                  <a:schemeClr val="tx1"/>
                </a:solidFill>
              </a:rPr>
              <a:t>Modèle</a:t>
            </a:r>
          </a:p>
          <a:p>
            <a:r>
              <a:rPr lang="fr-FR" sz="4800" dirty="0" smtClean="0">
                <a:solidFill>
                  <a:schemeClr val="tx1"/>
                </a:solidFill>
              </a:rPr>
              <a:t>5.3</a:t>
            </a:r>
            <a:r>
              <a:rPr lang="fr-FR" sz="4800" b="1" dirty="0" smtClean="0">
                <a:solidFill>
                  <a:schemeClr val="tx1"/>
                </a:solidFill>
              </a:rPr>
              <a:t>  </a:t>
            </a:r>
            <a:r>
              <a:rPr lang="fr-FR" sz="4800" dirty="0">
                <a:solidFill>
                  <a:schemeClr val="tx1"/>
                </a:solidFill>
              </a:rPr>
              <a:t>Résultats du Modèle pour la target « Close en $ »</a:t>
            </a:r>
            <a:endParaRPr lang="fr-FR" sz="4800" b="1" dirty="0">
              <a:solidFill>
                <a:schemeClr val="tx1"/>
              </a:solidFill>
            </a:endParaRPr>
          </a:p>
          <a:p>
            <a:r>
              <a:rPr lang="fr-FR" sz="4800" dirty="0" smtClean="0">
                <a:solidFill>
                  <a:schemeClr val="tx1"/>
                </a:solidFill>
              </a:rPr>
              <a:t>5.4</a:t>
            </a:r>
            <a:r>
              <a:rPr lang="fr-FR" sz="4800" b="1" dirty="0" smtClean="0">
                <a:solidFill>
                  <a:schemeClr val="tx1"/>
                </a:solidFill>
              </a:rPr>
              <a:t>  </a:t>
            </a:r>
            <a:r>
              <a:rPr lang="fr-FR" sz="4800" dirty="0" smtClean="0">
                <a:solidFill>
                  <a:schemeClr val="tx1"/>
                </a:solidFill>
              </a:rPr>
              <a:t>Résultats </a:t>
            </a:r>
            <a:r>
              <a:rPr lang="fr-FR" sz="4800" dirty="0">
                <a:solidFill>
                  <a:schemeClr val="tx1"/>
                </a:solidFill>
              </a:rPr>
              <a:t>du Modèle pour la </a:t>
            </a:r>
            <a:r>
              <a:rPr lang="fr-FR" sz="4800" dirty="0" err="1">
                <a:solidFill>
                  <a:schemeClr val="tx1"/>
                </a:solidFill>
              </a:rPr>
              <a:t>target</a:t>
            </a:r>
            <a:r>
              <a:rPr lang="fr-FR" sz="4800" dirty="0">
                <a:solidFill>
                  <a:schemeClr val="tx1"/>
                </a:solidFill>
              </a:rPr>
              <a:t> « Volume en $ »</a:t>
            </a:r>
            <a:endParaRPr lang="fr-FR" sz="4800" b="1" dirty="0">
              <a:solidFill>
                <a:schemeClr val="tx1"/>
              </a:solidFill>
            </a:endParaRPr>
          </a:p>
        </p:txBody>
      </p:sp>
    </p:spTree>
    <p:extLst>
      <p:ext uri="{BB962C8B-B14F-4D97-AF65-F5344CB8AC3E}">
        <p14:creationId xmlns:p14="http://schemas.microsoft.com/office/powerpoint/2010/main" val="40035459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1477328"/>
          </a:xfrm>
          <a:prstGeom prst="rect">
            <a:avLst/>
          </a:prstGeom>
          <a:noFill/>
        </p:spPr>
        <p:txBody>
          <a:bodyPr wrap="square" rtlCol="0">
            <a:spAutoFit/>
          </a:bodyPr>
          <a:lstStyle/>
          <a:p>
            <a:r>
              <a:rPr lang="fr-FR" sz="2400" b="1" dirty="0" smtClean="0"/>
              <a:t>5. Modélisation</a:t>
            </a:r>
          </a:p>
          <a:p>
            <a:endParaRPr lang="fr-FR" sz="2400" b="1" dirty="0"/>
          </a:p>
          <a:p>
            <a:r>
              <a:rPr lang="fr-FR" sz="2400" b="1" dirty="0" smtClean="0"/>
              <a:t>    </a:t>
            </a:r>
            <a:r>
              <a:rPr lang="fr-FR" dirty="0" smtClean="0"/>
              <a:t>5.3</a:t>
            </a:r>
            <a:r>
              <a:rPr lang="fr-FR" b="1" dirty="0" smtClean="0"/>
              <a:t>  </a:t>
            </a:r>
            <a:r>
              <a:rPr lang="fr-FR" dirty="0"/>
              <a:t>Résultats du Modèle pour la target </a:t>
            </a:r>
            <a:r>
              <a:rPr lang="fr-FR" dirty="0" smtClean="0"/>
              <a:t>« Close en $ »</a:t>
            </a:r>
            <a:endParaRPr lang="fr-FR" b="1" dirty="0"/>
          </a:p>
          <a:p>
            <a:endParaRPr lang="fr-FR" b="1" dirty="0"/>
          </a:p>
        </p:txBody>
      </p:sp>
      <p:sp>
        <p:nvSpPr>
          <p:cNvPr id="4" name="ZoneTexte 3"/>
          <p:cNvSpPr txBox="1"/>
          <p:nvPr/>
        </p:nvSpPr>
        <p:spPr>
          <a:xfrm>
            <a:off x="1145220" y="1894628"/>
            <a:ext cx="10839634" cy="5078313"/>
          </a:xfrm>
          <a:prstGeom prst="rect">
            <a:avLst/>
          </a:prstGeom>
          <a:noFill/>
        </p:spPr>
        <p:txBody>
          <a:bodyPr wrap="square" rtlCol="0">
            <a:spAutoFit/>
          </a:bodyPr>
          <a:lstStyle/>
          <a:p>
            <a:pPr latinLnBrk="1"/>
            <a:r>
              <a:rPr lang="fr-FR" dirty="0" err="1"/>
              <a:t>Intercept</a:t>
            </a:r>
            <a:r>
              <a:rPr lang="fr-FR" dirty="0" smtClean="0"/>
              <a:t>: 0.6748672264012636</a:t>
            </a:r>
            <a:endParaRPr lang="fr-FR" dirty="0"/>
          </a:p>
          <a:p>
            <a:pPr latinLnBrk="1"/>
            <a:r>
              <a:rPr lang="fr-FR" dirty="0"/>
              <a:t>                                  </a:t>
            </a:r>
            <a:r>
              <a:rPr lang="fr-FR" dirty="0" smtClean="0"/>
              <a:t>                        Coefficient</a:t>
            </a:r>
            <a:endParaRPr lang="fr-FR" dirty="0"/>
          </a:p>
          <a:p>
            <a:pPr latinLnBrk="1"/>
            <a:r>
              <a:rPr lang="fr-FR" dirty="0"/>
              <a:t>Volume en $                      </a:t>
            </a:r>
            <a:r>
              <a:rPr lang="fr-FR" dirty="0" smtClean="0"/>
              <a:t>             9.966687e-10</a:t>
            </a:r>
            <a:endParaRPr lang="fr-FR" dirty="0"/>
          </a:p>
          <a:p>
            <a:pPr latinLnBrk="1"/>
            <a:r>
              <a:rPr lang="fr-FR" dirty="0"/>
              <a:t>Variation du prix du token en %  </a:t>
            </a:r>
            <a:r>
              <a:rPr lang="fr-FR" dirty="0" smtClean="0"/>
              <a:t> 9.248635e-04</a:t>
            </a:r>
            <a:endParaRPr lang="fr-FR" dirty="0"/>
          </a:p>
          <a:p>
            <a:r>
              <a:rPr lang="fr-FR" dirty="0"/>
              <a:t> </a:t>
            </a:r>
          </a:p>
          <a:p>
            <a:endParaRPr lang="fr-FR" dirty="0"/>
          </a:p>
          <a:p>
            <a:pPr marL="285750" indent="-285750">
              <a:buFontTx/>
              <a:buChar char="-"/>
            </a:pPr>
            <a:r>
              <a:rPr lang="fr-FR" dirty="0" smtClean="0"/>
              <a:t>L'</a:t>
            </a:r>
            <a:r>
              <a:rPr lang="fr-FR" dirty="0" err="1" smtClean="0"/>
              <a:t>intercept</a:t>
            </a:r>
            <a:r>
              <a:rPr lang="fr-FR" dirty="0" smtClean="0"/>
              <a:t> </a:t>
            </a:r>
            <a:r>
              <a:rPr lang="fr-FR" dirty="0"/>
              <a:t>de 0.6748672264012636 correspond au montant du </a:t>
            </a:r>
            <a:r>
              <a:rPr lang="fr-FR" dirty="0" err="1"/>
              <a:t>Token</a:t>
            </a:r>
            <a:r>
              <a:rPr lang="fr-FR" dirty="0"/>
              <a:t> plancher, c'est-à-dire le prix du </a:t>
            </a:r>
            <a:r>
              <a:rPr lang="fr-FR" dirty="0" err="1"/>
              <a:t>Token</a:t>
            </a:r>
            <a:r>
              <a:rPr lang="fr-FR" dirty="0"/>
              <a:t> si toutes les </a:t>
            </a:r>
            <a:r>
              <a:rPr lang="fr-FR" dirty="0" err="1"/>
              <a:t>features</a:t>
            </a:r>
            <a:r>
              <a:rPr lang="fr-FR" dirty="0"/>
              <a:t> étaient à 0</a:t>
            </a:r>
            <a:r>
              <a:rPr lang="fr-FR" dirty="0" smtClean="0"/>
              <a:t>.</a:t>
            </a:r>
          </a:p>
          <a:p>
            <a:pPr marL="285750" indent="-285750">
              <a:buFontTx/>
              <a:buChar char="-"/>
            </a:pPr>
            <a:r>
              <a:rPr lang="fr-FR" dirty="0" smtClean="0"/>
              <a:t>- </a:t>
            </a:r>
            <a:r>
              <a:rPr lang="fr-FR" dirty="0"/>
              <a:t>Volume en dollar : l'augmentation d'1 $</a:t>
            </a:r>
            <a:r>
              <a:rPr lang="fr-FR" dirty="0" smtClean="0"/>
              <a:t>, </a:t>
            </a:r>
            <a:r>
              <a:rPr lang="fr-FR" dirty="0"/>
              <a:t>entraînerait une hausse du prix de 0.0000000009966687 </a:t>
            </a:r>
            <a:r>
              <a:rPr lang="fr-FR" dirty="0" smtClean="0"/>
              <a:t>$.</a:t>
            </a:r>
          </a:p>
          <a:p>
            <a:pPr marL="285750" indent="-285750">
              <a:buFontTx/>
              <a:buChar char="-"/>
            </a:pPr>
            <a:r>
              <a:rPr lang="fr-FR" dirty="0" smtClean="0"/>
              <a:t>- </a:t>
            </a:r>
            <a:r>
              <a:rPr lang="fr-FR" dirty="0"/>
              <a:t>Variation du prix du </a:t>
            </a:r>
            <a:r>
              <a:rPr lang="fr-FR" dirty="0" err="1"/>
              <a:t>token</a:t>
            </a:r>
            <a:r>
              <a:rPr lang="fr-FR" dirty="0"/>
              <a:t> en % : l'augmentation d'1% entraînerait une augmentation du prix de 0.0009248635 </a:t>
            </a:r>
            <a:r>
              <a:rPr lang="fr-FR" dirty="0" smtClean="0"/>
              <a:t>$.</a:t>
            </a:r>
          </a:p>
          <a:p>
            <a:pPr marL="285750" indent="-285750">
              <a:buFontTx/>
              <a:buChar char="-"/>
            </a:pPr>
            <a:endParaRPr lang="fr-FR" dirty="0"/>
          </a:p>
          <a:p>
            <a:pPr marL="285750" indent="-285750">
              <a:buFontTx/>
              <a:buChar char="-"/>
            </a:pPr>
            <a:endParaRPr lang="fr-FR" dirty="0"/>
          </a:p>
          <a:p>
            <a:r>
              <a:rPr lang="fr-FR" b="1" dirty="0" smtClean="0"/>
              <a:t>Application du modèle :</a:t>
            </a:r>
          </a:p>
          <a:p>
            <a:r>
              <a:rPr lang="fr-FR" dirty="0"/>
              <a:t>Exemple pour </a:t>
            </a:r>
            <a:r>
              <a:rPr lang="fr-FR" dirty="0" smtClean="0"/>
              <a:t>un volume de 2,154 Mds $ et une variation du prix du token de 6%:</a:t>
            </a:r>
          </a:p>
          <a:p>
            <a:r>
              <a:rPr lang="fr-FR" dirty="0" smtClean="0"/>
              <a:t>La prédiction du prix du token est de : 2,82 $.</a:t>
            </a:r>
            <a:endParaRPr lang="fr-FR" dirty="0"/>
          </a:p>
          <a:p>
            <a:endParaRPr lang="fr-FR" dirty="0"/>
          </a:p>
        </p:txBody>
      </p:sp>
    </p:spTree>
    <p:extLst>
      <p:ext uri="{BB962C8B-B14F-4D97-AF65-F5344CB8AC3E}">
        <p14:creationId xmlns:p14="http://schemas.microsoft.com/office/powerpoint/2010/main" val="32647596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1477328"/>
          </a:xfrm>
          <a:prstGeom prst="rect">
            <a:avLst/>
          </a:prstGeom>
          <a:noFill/>
        </p:spPr>
        <p:txBody>
          <a:bodyPr wrap="square" rtlCol="0">
            <a:spAutoFit/>
          </a:bodyPr>
          <a:lstStyle/>
          <a:p>
            <a:r>
              <a:rPr lang="fr-FR" sz="2400" b="1" dirty="0" smtClean="0"/>
              <a:t>5. Modélisation</a:t>
            </a:r>
          </a:p>
          <a:p>
            <a:endParaRPr lang="fr-FR" sz="2400" b="1" dirty="0"/>
          </a:p>
          <a:p>
            <a:r>
              <a:rPr lang="fr-FR" sz="2400" b="1" dirty="0" smtClean="0"/>
              <a:t>    </a:t>
            </a:r>
            <a:r>
              <a:rPr lang="fr-FR" dirty="0" smtClean="0"/>
              <a:t>5.4</a:t>
            </a:r>
            <a:r>
              <a:rPr lang="fr-FR" b="1" dirty="0" smtClean="0"/>
              <a:t>  </a:t>
            </a:r>
            <a:r>
              <a:rPr lang="fr-FR" dirty="0"/>
              <a:t>Résultats du Modèle pour la target </a:t>
            </a:r>
            <a:r>
              <a:rPr lang="fr-FR" dirty="0" smtClean="0"/>
              <a:t>« Volume en $ »</a:t>
            </a:r>
            <a:endParaRPr lang="fr-FR" b="1" dirty="0"/>
          </a:p>
          <a:p>
            <a:endParaRPr lang="fr-FR" b="1" dirty="0"/>
          </a:p>
        </p:txBody>
      </p:sp>
      <p:sp>
        <p:nvSpPr>
          <p:cNvPr id="4" name="ZoneTexte 3"/>
          <p:cNvSpPr txBox="1"/>
          <p:nvPr/>
        </p:nvSpPr>
        <p:spPr>
          <a:xfrm>
            <a:off x="1136342" y="1752585"/>
            <a:ext cx="9934113" cy="2585323"/>
          </a:xfrm>
          <a:prstGeom prst="rect">
            <a:avLst/>
          </a:prstGeom>
          <a:noFill/>
        </p:spPr>
        <p:txBody>
          <a:bodyPr wrap="square" rtlCol="0">
            <a:spAutoFit/>
          </a:bodyPr>
          <a:lstStyle/>
          <a:p>
            <a:endParaRPr lang="fr-FR" dirty="0"/>
          </a:p>
          <a:p>
            <a:endParaRPr lang="fr-FR" b="1" dirty="0"/>
          </a:p>
          <a:p>
            <a:pPr marL="285750" indent="-285750">
              <a:buFont typeface="Wingdings" panose="05000000000000000000" pitchFamily="2" charset="2"/>
              <a:buChar char="Ø"/>
            </a:pPr>
            <a:r>
              <a:rPr lang="fr-FR" b="1" dirty="0" smtClean="0"/>
              <a:t>2</a:t>
            </a:r>
            <a:r>
              <a:rPr lang="fr-FR" b="1" baseline="30000" dirty="0" smtClean="0"/>
              <a:t>nd</a:t>
            </a:r>
            <a:r>
              <a:rPr lang="fr-FR" b="1" dirty="0" smtClean="0"/>
              <a:t> Target : Le volume</a:t>
            </a:r>
          </a:p>
          <a:p>
            <a:pPr marL="285750" indent="-285750">
              <a:buFontTx/>
              <a:buChar char="-"/>
            </a:pPr>
            <a:r>
              <a:rPr lang="fr-FR" dirty="0" smtClean="0"/>
              <a:t>MSE </a:t>
            </a:r>
            <a:r>
              <a:rPr lang="fr-FR" dirty="0"/>
              <a:t>(</a:t>
            </a:r>
            <a:r>
              <a:rPr lang="fr-FR" dirty="0" err="1"/>
              <a:t>Mean</a:t>
            </a:r>
            <a:r>
              <a:rPr lang="fr-FR" dirty="0"/>
              <a:t> </a:t>
            </a:r>
            <a:r>
              <a:rPr lang="fr-FR" dirty="0" err="1"/>
              <a:t>Squared</a:t>
            </a:r>
            <a:r>
              <a:rPr lang="fr-FR" dirty="0"/>
              <a:t> </a:t>
            </a:r>
            <a:r>
              <a:rPr lang="fr-FR" dirty="0" err="1"/>
              <a:t>Error</a:t>
            </a:r>
            <a:r>
              <a:rPr lang="fr-FR" dirty="0"/>
              <a:t>): La valeur de la MSE est extrêmement élevée (19 779 419 025 967 964), ce qui suggère que les erreurs entre les valeurs prédites par le modèle et les valeurs réelles sont </a:t>
            </a:r>
            <a:r>
              <a:rPr lang="fr-FR" dirty="0" smtClean="0"/>
              <a:t>EXTREMEMENT GRANDES.</a:t>
            </a:r>
          </a:p>
          <a:p>
            <a:pPr marL="285750" indent="-285750">
              <a:buFontTx/>
              <a:buChar char="-"/>
            </a:pPr>
            <a:r>
              <a:rPr lang="fr-FR" dirty="0" smtClean="0"/>
              <a:t>R² </a:t>
            </a:r>
            <a:r>
              <a:rPr lang="fr-FR" dirty="0"/>
              <a:t>(Coefficient de détermination): Le R² est de 0.3376829759354337, ce qui indique que le modèle explique près de 34% de la variance de la variable cible à partir des variables indépendantes, ce qui constitue un indice moyen.</a:t>
            </a:r>
          </a:p>
        </p:txBody>
      </p:sp>
    </p:spTree>
    <p:extLst>
      <p:ext uri="{BB962C8B-B14F-4D97-AF65-F5344CB8AC3E}">
        <p14:creationId xmlns:p14="http://schemas.microsoft.com/office/powerpoint/2010/main" val="21131837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1107996"/>
          </a:xfrm>
          <a:prstGeom prst="rect">
            <a:avLst/>
          </a:prstGeom>
          <a:noFill/>
        </p:spPr>
        <p:txBody>
          <a:bodyPr wrap="square" rtlCol="0">
            <a:spAutoFit/>
          </a:bodyPr>
          <a:lstStyle/>
          <a:p>
            <a:r>
              <a:rPr lang="fr-FR" sz="2400" b="1" dirty="0" smtClean="0"/>
              <a:t>5. Modélisation</a:t>
            </a:r>
          </a:p>
          <a:p>
            <a:r>
              <a:rPr lang="fr-FR" sz="2400" b="1" dirty="0" smtClean="0"/>
              <a:t>    </a:t>
            </a:r>
            <a:r>
              <a:rPr lang="fr-FR" dirty="0" smtClean="0"/>
              <a:t>5.4</a:t>
            </a:r>
            <a:r>
              <a:rPr lang="fr-FR" b="1" dirty="0" smtClean="0"/>
              <a:t>  </a:t>
            </a:r>
            <a:r>
              <a:rPr lang="fr-FR" dirty="0"/>
              <a:t>Résultats du Modèle pour la target « Volume en $ »</a:t>
            </a:r>
            <a:endParaRPr lang="fr-FR" b="1" dirty="0"/>
          </a:p>
          <a:p>
            <a:endParaRPr lang="fr-FR" b="1" dirty="0"/>
          </a:p>
        </p:txBody>
      </p:sp>
      <p:sp>
        <p:nvSpPr>
          <p:cNvPr id="4" name="ZoneTexte 3"/>
          <p:cNvSpPr txBox="1"/>
          <p:nvPr/>
        </p:nvSpPr>
        <p:spPr>
          <a:xfrm>
            <a:off x="1136341" y="1573190"/>
            <a:ext cx="10892902" cy="5355312"/>
          </a:xfrm>
          <a:prstGeom prst="rect">
            <a:avLst/>
          </a:prstGeom>
          <a:noFill/>
        </p:spPr>
        <p:txBody>
          <a:bodyPr wrap="square" rtlCol="0">
            <a:spAutoFit/>
          </a:bodyPr>
          <a:lstStyle/>
          <a:p>
            <a:pPr latinLnBrk="1"/>
            <a:r>
              <a:rPr lang="fr-FR" dirty="0" err="1"/>
              <a:t>Intercept</a:t>
            </a:r>
            <a:r>
              <a:rPr lang="fr-FR" dirty="0"/>
              <a:t>:  -1300892173.563119</a:t>
            </a:r>
          </a:p>
          <a:p>
            <a:pPr latinLnBrk="1"/>
            <a:r>
              <a:rPr lang="fr-FR" dirty="0"/>
              <a:t>                                                            </a:t>
            </a:r>
            <a:r>
              <a:rPr lang="fr-FR" dirty="0" smtClean="0"/>
              <a:t>               Coefficient</a:t>
            </a:r>
            <a:endParaRPr lang="fr-FR" dirty="0"/>
          </a:p>
          <a:p>
            <a:pPr latinLnBrk="1"/>
            <a:r>
              <a:rPr lang="fr-FR" dirty="0" smtClean="0"/>
              <a:t>Close </a:t>
            </a:r>
            <a:r>
              <a:rPr lang="fr-FR" dirty="0"/>
              <a:t>en $                                    </a:t>
            </a:r>
            <a:r>
              <a:rPr lang="fr-FR" dirty="0" smtClean="0"/>
              <a:t>                   2.012866e+08</a:t>
            </a:r>
            <a:endParaRPr lang="fr-FR" dirty="0"/>
          </a:p>
          <a:p>
            <a:pPr latinLnBrk="1"/>
            <a:r>
              <a:rPr lang="fr-FR" dirty="0"/>
              <a:t>Variation </a:t>
            </a:r>
            <a:r>
              <a:rPr lang="fr-FR" dirty="0" smtClean="0"/>
              <a:t>absolue du </a:t>
            </a:r>
            <a:r>
              <a:rPr lang="fr-FR" dirty="0"/>
              <a:t>prix du token en </a:t>
            </a:r>
            <a:r>
              <a:rPr lang="fr-FR" dirty="0" smtClean="0"/>
              <a:t>$     2.903746e+08</a:t>
            </a:r>
            <a:endParaRPr lang="fr-FR" dirty="0"/>
          </a:p>
          <a:p>
            <a:pPr latinLnBrk="1"/>
            <a:r>
              <a:rPr lang="fr-FR" dirty="0" smtClean="0"/>
              <a:t>Ratio High/</a:t>
            </a:r>
            <a:r>
              <a:rPr lang="fr-FR" dirty="0" err="1" smtClean="0"/>
              <a:t>Low</a:t>
            </a:r>
            <a:r>
              <a:rPr lang="fr-FR" dirty="0" smtClean="0"/>
              <a:t>                                               1.203517e+09</a:t>
            </a:r>
            <a:endParaRPr lang="fr-FR" dirty="0"/>
          </a:p>
          <a:p>
            <a:endParaRPr lang="fr-FR" dirty="0"/>
          </a:p>
          <a:p>
            <a:pPr marL="285750" indent="-285750">
              <a:buFontTx/>
              <a:buChar char="-"/>
            </a:pPr>
            <a:r>
              <a:rPr lang="fr-FR" dirty="0" smtClean="0"/>
              <a:t>L'</a:t>
            </a:r>
            <a:r>
              <a:rPr lang="fr-FR" dirty="0" err="1" smtClean="0"/>
              <a:t>intercept</a:t>
            </a:r>
            <a:r>
              <a:rPr lang="fr-FR" dirty="0" smtClean="0"/>
              <a:t> </a:t>
            </a:r>
            <a:r>
              <a:rPr lang="fr-FR" dirty="0"/>
              <a:t>de -1300892173.563119 correspond au montant du volume plancher, c'est-à-dire le montant du volume si toutes les </a:t>
            </a:r>
            <a:r>
              <a:rPr lang="fr-FR" dirty="0" err="1"/>
              <a:t>features</a:t>
            </a:r>
            <a:r>
              <a:rPr lang="fr-FR" dirty="0"/>
              <a:t> étaient à 0</a:t>
            </a:r>
            <a:r>
              <a:rPr lang="fr-FR" dirty="0" smtClean="0"/>
              <a:t>.</a:t>
            </a:r>
          </a:p>
          <a:p>
            <a:pPr marL="285750" indent="-285750">
              <a:buFontTx/>
              <a:buChar char="-"/>
            </a:pPr>
            <a:r>
              <a:rPr lang="fr-FR" dirty="0" smtClean="0"/>
              <a:t>Close </a:t>
            </a:r>
            <a:r>
              <a:rPr lang="fr-FR" dirty="0"/>
              <a:t>en </a:t>
            </a:r>
            <a:r>
              <a:rPr lang="fr-FR" dirty="0" smtClean="0"/>
              <a:t>$ </a:t>
            </a:r>
            <a:r>
              <a:rPr lang="fr-FR" dirty="0"/>
              <a:t>: l'augmentation d'1 </a:t>
            </a:r>
            <a:r>
              <a:rPr lang="fr-FR" dirty="0" smtClean="0"/>
              <a:t>$, </a:t>
            </a:r>
            <a:r>
              <a:rPr lang="fr-FR" dirty="0"/>
              <a:t>entraînerait une augmentation du volume de 201 286 600 </a:t>
            </a:r>
            <a:r>
              <a:rPr lang="fr-FR" dirty="0" smtClean="0"/>
              <a:t>$.</a:t>
            </a:r>
          </a:p>
          <a:p>
            <a:pPr marL="285750" indent="-285750">
              <a:buFontTx/>
              <a:buChar char="-"/>
            </a:pPr>
            <a:r>
              <a:rPr lang="fr-FR" dirty="0" smtClean="0"/>
              <a:t>Variation </a:t>
            </a:r>
            <a:r>
              <a:rPr lang="fr-FR" dirty="0"/>
              <a:t>absolue du prix du </a:t>
            </a:r>
            <a:r>
              <a:rPr lang="fr-FR" dirty="0" err="1"/>
              <a:t>token</a:t>
            </a:r>
            <a:r>
              <a:rPr lang="fr-FR" dirty="0"/>
              <a:t> en </a:t>
            </a:r>
            <a:r>
              <a:rPr lang="fr-FR" dirty="0" smtClean="0"/>
              <a:t>$ </a:t>
            </a:r>
            <a:r>
              <a:rPr lang="fr-FR" dirty="0"/>
              <a:t>: l'augmentation d'1 </a:t>
            </a:r>
            <a:r>
              <a:rPr lang="fr-FR" dirty="0" smtClean="0"/>
              <a:t>$ journalier entraînerait </a:t>
            </a:r>
            <a:r>
              <a:rPr lang="fr-FR" dirty="0"/>
              <a:t>une augmentation du volume de 290 374 600 </a:t>
            </a:r>
            <a:r>
              <a:rPr lang="fr-FR" dirty="0" smtClean="0"/>
              <a:t>$.</a:t>
            </a:r>
          </a:p>
          <a:p>
            <a:pPr marL="285750" indent="-285750">
              <a:buFontTx/>
              <a:buChar char="-"/>
            </a:pPr>
            <a:r>
              <a:rPr lang="fr-FR" dirty="0" smtClean="0"/>
              <a:t>- </a:t>
            </a:r>
            <a:r>
              <a:rPr lang="fr-FR" dirty="0"/>
              <a:t>Ratio High/</a:t>
            </a:r>
            <a:r>
              <a:rPr lang="fr-FR" dirty="0" err="1"/>
              <a:t>Low</a:t>
            </a:r>
            <a:r>
              <a:rPr lang="fr-FR" dirty="0"/>
              <a:t>  : l'augmentation d'1 point entraînerait une augmentation du volume de 1 203 517 000 </a:t>
            </a:r>
            <a:r>
              <a:rPr lang="fr-FR" dirty="0" smtClean="0"/>
              <a:t>$.</a:t>
            </a:r>
          </a:p>
          <a:p>
            <a:pPr marL="285750" indent="-285750">
              <a:buFontTx/>
              <a:buChar char="-"/>
            </a:pPr>
            <a:endParaRPr lang="fr-FR" dirty="0"/>
          </a:p>
          <a:p>
            <a:r>
              <a:rPr lang="fr-FR" b="1" dirty="0"/>
              <a:t>Application du modèle :</a:t>
            </a:r>
          </a:p>
          <a:p>
            <a:r>
              <a:rPr lang="fr-FR" dirty="0"/>
              <a:t>Exemple pour un </a:t>
            </a:r>
            <a:r>
              <a:rPr lang="fr-FR" dirty="0" smtClean="0"/>
              <a:t>prix </a:t>
            </a:r>
            <a:r>
              <a:rPr lang="fr-FR" dirty="0"/>
              <a:t>du </a:t>
            </a:r>
            <a:r>
              <a:rPr lang="fr-FR" dirty="0" smtClean="0"/>
              <a:t>token (Close) </a:t>
            </a:r>
            <a:r>
              <a:rPr lang="fr-FR" dirty="0"/>
              <a:t>de </a:t>
            </a:r>
            <a:r>
              <a:rPr lang="fr-FR" dirty="0" smtClean="0"/>
              <a:t>20 $, une variation </a:t>
            </a:r>
            <a:r>
              <a:rPr lang="fr-FR" dirty="0"/>
              <a:t>absolue </a:t>
            </a:r>
            <a:r>
              <a:rPr lang="fr-FR" dirty="0" smtClean="0"/>
              <a:t>journalier du </a:t>
            </a:r>
            <a:r>
              <a:rPr lang="fr-FR" dirty="0"/>
              <a:t>prix du token </a:t>
            </a:r>
            <a:r>
              <a:rPr lang="fr-FR" dirty="0" smtClean="0"/>
              <a:t>de 1 $ et un ratio High/</a:t>
            </a:r>
            <a:r>
              <a:rPr lang="fr-FR" dirty="0" err="1" smtClean="0"/>
              <a:t>Low</a:t>
            </a:r>
            <a:r>
              <a:rPr lang="fr-FR" dirty="0" smtClean="0"/>
              <a:t> de 1 :</a:t>
            </a:r>
            <a:endParaRPr lang="fr-FR" dirty="0"/>
          </a:p>
          <a:p>
            <a:r>
              <a:rPr lang="fr-FR" dirty="0" smtClean="0"/>
              <a:t>La </a:t>
            </a:r>
            <a:r>
              <a:rPr lang="fr-FR" dirty="0"/>
              <a:t>prédiction du </a:t>
            </a:r>
            <a:r>
              <a:rPr lang="fr-FR" dirty="0" smtClean="0"/>
              <a:t>montant</a:t>
            </a:r>
            <a:r>
              <a:rPr lang="fr-FR" dirty="0" smtClean="0"/>
              <a:t> </a:t>
            </a:r>
            <a:r>
              <a:rPr lang="fr-FR" dirty="0"/>
              <a:t>du </a:t>
            </a:r>
            <a:r>
              <a:rPr lang="fr-FR" dirty="0" smtClean="0"/>
              <a:t>volume </a:t>
            </a:r>
            <a:r>
              <a:rPr lang="fr-FR" dirty="0"/>
              <a:t>est de : </a:t>
            </a:r>
            <a:r>
              <a:rPr lang="fr-FR" dirty="0" smtClean="0"/>
              <a:t>4, 218 </a:t>
            </a:r>
            <a:r>
              <a:rPr lang="fr-FR" dirty="0" smtClean="0"/>
              <a:t>Mds </a:t>
            </a:r>
            <a:r>
              <a:rPr lang="fr-FR" dirty="0"/>
              <a:t>$.</a:t>
            </a:r>
          </a:p>
          <a:p>
            <a:pPr marL="285750" indent="-285750">
              <a:buFontTx/>
              <a:buChar char="-"/>
            </a:pPr>
            <a:endParaRPr lang="fr-FR" dirty="0"/>
          </a:p>
        </p:txBody>
      </p:sp>
    </p:spTree>
    <p:extLst>
      <p:ext uri="{BB962C8B-B14F-4D97-AF65-F5344CB8AC3E}">
        <p14:creationId xmlns:p14="http://schemas.microsoft.com/office/powerpoint/2010/main" val="16163189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1384995"/>
          </a:xfrm>
          <a:prstGeom prst="rect">
            <a:avLst/>
          </a:prstGeom>
          <a:noFill/>
        </p:spPr>
        <p:txBody>
          <a:bodyPr wrap="square" rtlCol="0">
            <a:spAutoFit/>
          </a:bodyPr>
          <a:lstStyle/>
          <a:p>
            <a:r>
              <a:rPr lang="fr-FR" sz="2400" b="1" dirty="0"/>
              <a:t>6</a:t>
            </a:r>
            <a:r>
              <a:rPr lang="fr-FR" sz="2400" b="1" dirty="0" smtClean="0"/>
              <a:t>. </a:t>
            </a:r>
            <a:r>
              <a:rPr lang="fr-FR" sz="2400" b="1" dirty="0"/>
              <a:t>Interprétation et recommandations</a:t>
            </a:r>
          </a:p>
          <a:p>
            <a:r>
              <a:rPr lang="fr-FR" sz="2400" b="1" dirty="0" smtClean="0"/>
              <a:t>    </a:t>
            </a:r>
            <a:r>
              <a:rPr lang="fr-FR" dirty="0" smtClean="0"/>
              <a:t>6.1</a:t>
            </a:r>
            <a:r>
              <a:rPr lang="fr-FR" b="1" dirty="0" smtClean="0"/>
              <a:t> </a:t>
            </a:r>
            <a:r>
              <a:rPr lang="fr-FR" dirty="0"/>
              <a:t>Synthèse des Résultats et Principales </a:t>
            </a:r>
            <a:r>
              <a:rPr lang="fr-FR" dirty="0" smtClean="0"/>
              <a:t>Observations</a:t>
            </a:r>
          </a:p>
          <a:p>
            <a:r>
              <a:rPr lang="fr-FR" b="1" dirty="0" smtClean="0"/>
              <a:t>        </a:t>
            </a:r>
            <a:r>
              <a:rPr lang="fr-FR" sz="1600" b="1" dirty="0" smtClean="0">
                <a:latin typeface="Arial" panose="020B0604020202020204" pitchFamily="34" charset="0"/>
                <a:cs typeface="Arial" panose="020B0604020202020204" pitchFamily="34" charset="0"/>
              </a:rPr>
              <a:t>6.1.2 </a:t>
            </a:r>
            <a:r>
              <a:rPr lang="fr-FR" sz="1600" b="1" dirty="0">
                <a:latin typeface="Arial" panose="020B0604020202020204" pitchFamily="34" charset="0"/>
                <a:cs typeface="Arial" panose="020B0604020202020204" pitchFamily="34" charset="0"/>
              </a:rPr>
              <a:t>Identification des périodes les plus volatiles</a:t>
            </a:r>
          </a:p>
          <a:p>
            <a:endParaRPr lang="fr-FR" b="1" dirty="0"/>
          </a:p>
        </p:txBody>
      </p:sp>
      <p:sp>
        <p:nvSpPr>
          <p:cNvPr id="6" name="ZoneTexte 5"/>
          <p:cNvSpPr txBox="1"/>
          <p:nvPr/>
        </p:nvSpPr>
        <p:spPr>
          <a:xfrm>
            <a:off x="1287262" y="1393794"/>
            <a:ext cx="10271465" cy="5786199"/>
          </a:xfrm>
          <a:prstGeom prst="rect">
            <a:avLst/>
          </a:prstGeom>
          <a:noFill/>
        </p:spPr>
        <p:txBody>
          <a:bodyPr wrap="square" rtlCol="0">
            <a:spAutoFit/>
          </a:bodyPr>
          <a:lstStyle/>
          <a:p>
            <a:endParaRPr lang="fr-FR" sz="1600" b="1" dirty="0" smtClean="0"/>
          </a:p>
          <a:p>
            <a:r>
              <a:rPr lang="fr-FR" sz="1600" b="1" dirty="0" smtClean="0"/>
              <a:t>Mars 2024</a:t>
            </a:r>
            <a:r>
              <a:rPr lang="fr-FR" sz="1600" dirty="0" smtClean="0"/>
              <a:t> : Première forte volatilité avec un pic de +65 %, lié au lancement du token et à l’adoption initiale.</a:t>
            </a:r>
          </a:p>
          <a:p>
            <a:r>
              <a:rPr lang="fr-FR" sz="1600" b="1" dirty="0" smtClean="0"/>
              <a:t>Mai </a:t>
            </a:r>
            <a:r>
              <a:rPr lang="fr-FR" sz="1600" b="1" dirty="0"/>
              <a:t>2024</a:t>
            </a:r>
            <a:r>
              <a:rPr lang="fr-FR" sz="1600" dirty="0"/>
              <a:t> : Hausse de 36 %, coïncidant avec un sommet du prix à 1,5 $.</a:t>
            </a:r>
          </a:p>
          <a:p>
            <a:r>
              <a:rPr lang="fr-FR" sz="1600" b="1" dirty="0"/>
              <a:t>Novembre 2024</a:t>
            </a:r>
            <a:r>
              <a:rPr lang="fr-FR" sz="1600" dirty="0"/>
              <a:t> : Nouveau sommet historique à 2,14 $, volatilité en hausse (+39 %), liée à l’adoption croissante des RWA.</a:t>
            </a:r>
          </a:p>
          <a:p>
            <a:r>
              <a:rPr lang="fr-FR" sz="1600" b="1" dirty="0"/>
              <a:t>Janvier 2025</a:t>
            </a:r>
            <a:r>
              <a:rPr lang="fr-FR" sz="1600" dirty="0"/>
              <a:t> : Correction post-pic et stabilisation après le déblocage des </a:t>
            </a:r>
            <a:r>
              <a:rPr lang="fr-FR" sz="1600" dirty="0" err="1"/>
              <a:t>tokens</a:t>
            </a:r>
            <a:r>
              <a:rPr lang="fr-FR" sz="1600" dirty="0"/>
              <a:t>.</a:t>
            </a:r>
          </a:p>
          <a:p>
            <a:r>
              <a:rPr lang="fr-FR" sz="1600" b="1" i="1" dirty="0" smtClean="0">
                <a:solidFill>
                  <a:srgbClr val="FFC000"/>
                </a:solidFill>
                <a:sym typeface="Wingdings" panose="05000000000000000000" pitchFamily="2" charset="2"/>
              </a:rPr>
              <a:t> </a:t>
            </a:r>
            <a:r>
              <a:rPr lang="fr-FR" sz="1600" b="1" i="1" u="sng" dirty="0" smtClean="0">
                <a:solidFill>
                  <a:srgbClr val="FFC000"/>
                </a:solidFill>
              </a:rPr>
              <a:t>Les </a:t>
            </a:r>
            <a:r>
              <a:rPr lang="fr-FR" sz="1600" b="1" i="1" u="sng" dirty="0">
                <a:solidFill>
                  <a:srgbClr val="FFC000"/>
                </a:solidFill>
              </a:rPr>
              <a:t>pics de volatilité sont souvent liés aux événements majeurs tels que les lancements, annonces stratégiques ou tendances de marché</a:t>
            </a:r>
            <a:r>
              <a:rPr lang="fr-FR" sz="1600" b="1" i="1" u="sng" dirty="0" smtClean="0">
                <a:solidFill>
                  <a:srgbClr val="FFC000"/>
                </a:solidFill>
              </a:rPr>
              <a:t>.</a:t>
            </a:r>
          </a:p>
          <a:p>
            <a:endParaRPr lang="fr-FR" sz="1600" i="1" dirty="0">
              <a:latin typeface="Arial" panose="020B0604020202020204" pitchFamily="34" charset="0"/>
              <a:cs typeface="Arial" panose="020B0604020202020204" pitchFamily="34" charset="0"/>
            </a:endParaRPr>
          </a:p>
          <a:p>
            <a:r>
              <a:rPr lang="fr-FR" sz="1600" b="1" dirty="0" smtClean="0">
                <a:latin typeface="Arial" panose="020B0604020202020204" pitchFamily="34" charset="0"/>
                <a:cs typeface="Arial" panose="020B0604020202020204" pitchFamily="34" charset="0"/>
              </a:rPr>
              <a:t>   6.1.3 </a:t>
            </a:r>
            <a:r>
              <a:rPr lang="fr-FR" sz="1600" b="1" dirty="0">
                <a:latin typeface="Arial" panose="020B0604020202020204" pitchFamily="34" charset="0"/>
                <a:cs typeface="Arial" panose="020B0604020202020204" pitchFamily="34" charset="0"/>
              </a:rPr>
              <a:t>Résumé des anomalies </a:t>
            </a:r>
            <a:r>
              <a:rPr lang="fr-FR" sz="1600" b="1" dirty="0" smtClean="0">
                <a:latin typeface="Arial" panose="020B0604020202020204" pitchFamily="34" charset="0"/>
                <a:cs typeface="Arial" panose="020B0604020202020204" pitchFamily="34" charset="0"/>
              </a:rPr>
              <a:t>trouvées</a:t>
            </a:r>
          </a:p>
          <a:p>
            <a:endParaRPr lang="fr-FR" sz="1600" b="1" dirty="0"/>
          </a:p>
          <a:p>
            <a:r>
              <a:rPr lang="fr-FR" sz="1600" b="1" dirty="0"/>
              <a:t>Prix :</a:t>
            </a:r>
            <a:endParaRPr lang="fr-FR" sz="1600" dirty="0"/>
          </a:p>
          <a:p>
            <a:pPr lvl="1"/>
            <a:r>
              <a:rPr lang="fr-FR" sz="1600" dirty="0"/>
              <a:t>Des variations anormales entre </a:t>
            </a:r>
            <a:r>
              <a:rPr lang="fr-FR" sz="1600" b="1" dirty="0"/>
              <a:t>-18 % et +23 %</a:t>
            </a:r>
            <a:r>
              <a:rPr lang="fr-FR" sz="1600" dirty="0"/>
              <a:t> ont été détectées.</a:t>
            </a:r>
          </a:p>
          <a:p>
            <a:pPr lvl="1"/>
            <a:r>
              <a:rPr lang="fr-FR" sz="1600" dirty="0"/>
              <a:t>Ces variations sont souvent liées à </a:t>
            </a:r>
            <a:r>
              <a:rPr lang="fr-FR" sz="1600" b="1" dirty="0"/>
              <a:t>des annonces majeures</a:t>
            </a:r>
            <a:r>
              <a:rPr lang="fr-FR" sz="1600" dirty="0"/>
              <a:t> (ex. : partenariat avec </a:t>
            </a:r>
            <a:r>
              <a:rPr lang="fr-FR" sz="1600" dirty="0" err="1"/>
              <a:t>BlackRock</a:t>
            </a:r>
            <a:r>
              <a:rPr lang="fr-FR" sz="1600" dirty="0"/>
              <a:t>).</a:t>
            </a:r>
          </a:p>
          <a:p>
            <a:r>
              <a:rPr lang="fr-FR" sz="1600" b="1" dirty="0"/>
              <a:t>Volumes :</a:t>
            </a:r>
            <a:endParaRPr lang="fr-FR" sz="1600" dirty="0"/>
          </a:p>
          <a:p>
            <a:pPr lvl="1"/>
            <a:r>
              <a:rPr lang="fr-FR" sz="1600" dirty="0"/>
              <a:t>Pics de volume en </a:t>
            </a:r>
            <a:r>
              <a:rPr lang="fr-FR" sz="1600" b="1" dirty="0"/>
              <a:t>avril, octobre, décembre 2024 et janvier 2025</a:t>
            </a:r>
            <a:r>
              <a:rPr lang="fr-FR" sz="1600" dirty="0"/>
              <a:t>.</a:t>
            </a:r>
          </a:p>
          <a:p>
            <a:pPr lvl="1"/>
            <a:r>
              <a:rPr lang="fr-FR" sz="1600" dirty="0"/>
              <a:t>Corrélation modérée entre volume et prix, indiquant que </a:t>
            </a:r>
            <a:r>
              <a:rPr lang="fr-FR" sz="1600" b="1" dirty="0"/>
              <a:t>les hausses de volume ne mènent pas toujours à une augmentation de prix</a:t>
            </a:r>
            <a:r>
              <a:rPr lang="fr-FR" sz="1600" dirty="0"/>
              <a:t>.</a:t>
            </a:r>
          </a:p>
          <a:p>
            <a:r>
              <a:rPr lang="fr-FR" sz="1600" dirty="0" smtClean="0">
                <a:solidFill>
                  <a:srgbClr val="FFC000"/>
                </a:solidFill>
                <a:sym typeface="Wingdings" panose="05000000000000000000" pitchFamily="2" charset="2"/>
              </a:rPr>
              <a:t> </a:t>
            </a:r>
            <a:r>
              <a:rPr lang="fr-FR" sz="1600" b="1" i="1" u="sng" dirty="0" smtClean="0">
                <a:solidFill>
                  <a:srgbClr val="FFC000"/>
                </a:solidFill>
              </a:rPr>
              <a:t>Les </a:t>
            </a:r>
            <a:r>
              <a:rPr lang="fr-FR" sz="1600" b="1" i="1" u="sng" dirty="0">
                <a:solidFill>
                  <a:srgbClr val="FFC000"/>
                </a:solidFill>
              </a:rPr>
              <a:t>anomalies de prix et de volume sont souvent associées à des annonces stratégiques et à l'intérêt des investisseurs institutionnels.</a:t>
            </a:r>
            <a:endParaRPr lang="fr-FR" sz="1600" b="1" u="sng" dirty="0">
              <a:solidFill>
                <a:srgbClr val="FFC000"/>
              </a:solidFill>
            </a:endParaRPr>
          </a:p>
          <a:p>
            <a:endParaRPr lang="fr-FR" sz="1600" dirty="0"/>
          </a:p>
          <a:p>
            <a:endParaRPr lang="fr-FR" dirty="0"/>
          </a:p>
        </p:txBody>
      </p:sp>
    </p:spTree>
    <p:extLst>
      <p:ext uri="{BB962C8B-B14F-4D97-AF65-F5344CB8AC3E}">
        <p14:creationId xmlns:p14="http://schemas.microsoft.com/office/powerpoint/2010/main" val="151852898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1661993"/>
          </a:xfrm>
          <a:prstGeom prst="rect">
            <a:avLst/>
          </a:prstGeom>
          <a:noFill/>
        </p:spPr>
        <p:txBody>
          <a:bodyPr wrap="square" rtlCol="0">
            <a:spAutoFit/>
          </a:bodyPr>
          <a:lstStyle/>
          <a:p>
            <a:r>
              <a:rPr lang="fr-FR" sz="2400" b="1" dirty="0"/>
              <a:t>6</a:t>
            </a:r>
            <a:r>
              <a:rPr lang="fr-FR" sz="2400" b="1" dirty="0" smtClean="0"/>
              <a:t>. </a:t>
            </a:r>
            <a:r>
              <a:rPr lang="fr-FR" sz="2400" b="1" dirty="0"/>
              <a:t>Interprétation et recommandations</a:t>
            </a:r>
          </a:p>
          <a:p>
            <a:r>
              <a:rPr lang="fr-FR" sz="2400" b="1" dirty="0" smtClean="0"/>
              <a:t>    </a:t>
            </a:r>
            <a:r>
              <a:rPr lang="fr-FR" dirty="0" smtClean="0"/>
              <a:t>6.2</a:t>
            </a:r>
            <a:r>
              <a:rPr lang="fr-FR" b="1" dirty="0" smtClean="0"/>
              <a:t> </a:t>
            </a:r>
            <a:r>
              <a:rPr lang="fr-FR" dirty="0"/>
              <a:t>Stratégies et Conseils pour les </a:t>
            </a:r>
            <a:r>
              <a:rPr lang="fr-FR" dirty="0" smtClean="0"/>
              <a:t>Investisseurs</a:t>
            </a:r>
          </a:p>
          <a:p>
            <a:endParaRPr lang="fr-FR" dirty="0" smtClean="0"/>
          </a:p>
          <a:p>
            <a:r>
              <a:rPr lang="fr-FR" b="1" dirty="0" smtClean="0"/>
              <a:t>	  </a:t>
            </a:r>
            <a:r>
              <a:rPr lang="fr-FR" sz="1600" b="1" dirty="0" smtClean="0">
                <a:latin typeface="Arial" panose="020B0604020202020204" pitchFamily="34" charset="0"/>
                <a:cs typeface="Arial" panose="020B0604020202020204" pitchFamily="34" charset="0"/>
              </a:rPr>
              <a:t>6.2.1  </a:t>
            </a:r>
            <a:r>
              <a:rPr lang="fr-FR" sz="1600" b="1" dirty="0">
                <a:latin typeface="Arial" panose="020B0604020202020204" pitchFamily="34" charset="0"/>
                <a:cs typeface="Arial" panose="020B0604020202020204" pitchFamily="34" charset="0"/>
              </a:rPr>
              <a:t>Périodes à surveiller pour des mouvements significatifs</a:t>
            </a:r>
          </a:p>
          <a:p>
            <a:endParaRPr lang="fr-FR" b="1" dirty="0"/>
          </a:p>
        </p:txBody>
      </p:sp>
      <p:sp>
        <p:nvSpPr>
          <p:cNvPr id="6" name="ZoneTexte 5"/>
          <p:cNvSpPr txBox="1"/>
          <p:nvPr/>
        </p:nvSpPr>
        <p:spPr>
          <a:xfrm>
            <a:off x="1367163" y="1944210"/>
            <a:ext cx="10191564" cy="4555093"/>
          </a:xfrm>
          <a:prstGeom prst="rect">
            <a:avLst/>
          </a:prstGeom>
          <a:noFill/>
        </p:spPr>
        <p:txBody>
          <a:bodyPr wrap="square" rtlCol="0">
            <a:spAutoFit/>
          </a:bodyPr>
          <a:lstStyle/>
          <a:p>
            <a:endParaRPr lang="fr-FR" sz="1600" b="1" dirty="0"/>
          </a:p>
          <a:p>
            <a:pPr marL="285750" indent="-285750">
              <a:buFont typeface="Wingdings" panose="05000000000000000000" pitchFamily="2" charset="2"/>
              <a:buChar char="Ø"/>
            </a:pPr>
            <a:r>
              <a:rPr lang="fr-FR" sz="1600" b="1" dirty="0" smtClean="0"/>
              <a:t>Avant </a:t>
            </a:r>
            <a:r>
              <a:rPr lang="fr-FR" sz="1600" b="1" dirty="0"/>
              <a:t>les annonces </a:t>
            </a:r>
            <a:r>
              <a:rPr lang="fr-FR" sz="1600" b="1" dirty="0" smtClean="0"/>
              <a:t>majeures</a:t>
            </a:r>
          </a:p>
          <a:p>
            <a:pPr marL="285750" indent="-285750">
              <a:buFont typeface="Wingdings" panose="05000000000000000000" pitchFamily="2" charset="2"/>
              <a:buChar char="Ø"/>
            </a:pPr>
            <a:endParaRPr lang="fr-FR" sz="1600" dirty="0"/>
          </a:p>
          <a:p>
            <a:r>
              <a:rPr lang="fr-FR" sz="1600" dirty="0"/>
              <a:t>Les pics de volatilité coïncident souvent avec des annonces importantes (ex. : partenariats, événements comme l'Ondo </a:t>
            </a:r>
            <a:r>
              <a:rPr lang="fr-FR" sz="1600" dirty="0" err="1"/>
              <a:t>Summit</a:t>
            </a:r>
            <a:r>
              <a:rPr lang="fr-FR" sz="1600" dirty="0"/>
              <a:t>).</a:t>
            </a:r>
          </a:p>
          <a:p>
            <a:r>
              <a:rPr lang="fr-FR" sz="1600" dirty="0"/>
              <a:t>Recommandation : </a:t>
            </a:r>
            <a:r>
              <a:rPr lang="fr-FR" sz="1600" i="1" dirty="0"/>
              <a:t>Suivre les annonces officielles d’Ondo Finance pour anticiper les variations</a:t>
            </a:r>
            <a:r>
              <a:rPr lang="fr-FR" sz="1600" i="1" dirty="0" smtClean="0"/>
              <a:t>.</a:t>
            </a:r>
          </a:p>
          <a:p>
            <a:endParaRPr lang="fr-FR" sz="1600" dirty="0"/>
          </a:p>
          <a:p>
            <a:pPr marL="285750" indent="-285750">
              <a:buFont typeface="Wingdings" panose="05000000000000000000" pitchFamily="2" charset="2"/>
              <a:buChar char="Ø"/>
            </a:pPr>
            <a:r>
              <a:rPr lang="fr-FR" sz="1600" dirty="0" smtClean="0"/>
              <a:t> </a:t>
            </a:r>
            <a:r>
              <a:rPr lang="fr-FR" sz="1600" b="1" dirty="0"/>
              <a:t>Phases de correction </a:t>
            </a:r>
            <a:r>
              <a:rPr lang="fr-FR" sz="1600" b="1" dirty="0" smtClean="0"/>
              <a:t>post-pic</a:t>
            </a:r>
          </a:p>
          <a:p>
            <a:pPr marL="285750" indent="-285750">
              <a:buFont typeface="Wingdings" panose="05000000000000000000" pitchFamily="2" charset="2"/>
              <a:buChar char="Ø"/>
            </a:pPr>
            <a:endParaRPr lang="fr-FR" sz="1600" dirty="0"/>
          </a:p>
          <a:p>
            <a:r>
              <a:rPr lang="fr-FR" sz="1600" dirty="0"/>
              <a:t>Après une forte hausse (ex. : mai 2024 et décembre 2024), des corrections significatives sont observées.</a:t>
            </a:r>
          </a:p>
          <a:p>
            <a:r>
              <a:rPr lang="fr-FR" sz="1600" dirty="0"/>
              <a:t>Recommandation : </a:t>
            </a:r>
            <a:r>
              <a:rPr lang="fr-FR" sz="1600" i="1" dirty="0"/>
              <a:t>Éviter d’acheter immédiatement après un pic et attendre une </a:t>
            </a:r>
            <a:r>
              <a:rPr lang="fr-FR" sz="1600" i="1" dirty="0" smtClean="0"/>
              <a:t>correction.</a:t>
            </a:r>
          </a:p>
          <a:p>
            <a:endParaRPr lang="fr-FR" sz="1600" dirty="0"/>
          </a:p>
          <a:p>
            <a:r>
              <a:rPr lang="fr-FR" sz="1600" i="1" dirty="0" smtClean="0">
                <a:solidFill>
                  <a:srgbClr val="FFC000"/>
                </a:solidFill>
                <a:sym typeface="Wingdings" panose="05000000000000000000" pitchFamily="2" charset="2"/>
              </a:rPr>
              <a:t> </a:t>
            </a:r>
            <a:r>
              <a:rPr lang="fr-FR" sz="1600" b="1" i="1" u="sng" dirty="0" smtClean="0">
                <a:solidFill>
                  <a:srgbClr val="FFC000"/>
                </a:solidFill>
              </a:rPr>
              <a:t>Les </a:t>
            </a:r>
            <a:r>
              <a:rPr lang="fr-FR" sz="1600" b="1" i="1" u="sng" dirty="0">
                <a:solidFill>
                  <a:srgbClr val="FFC000"/>
                </a:solidFill>
              </a:rPr>
              <a:t>cycles du marché ONDO suivent un schéma classique de hausse post-annonce, suivi d’une correction. Suivre l’actualité du projet est </a:t>
            </a:r>
            <a:r>
              <a:rPr lang="fr-FR" sz="1600" b="1" i="1" u="sng" dirty="0" smtClean="0">
                <a:solidFill>
                  <a:srgbClr val="FFC000"/>
                </a:solidFill>
              </a:rPr>
              <a:t>essentiel mais également les nouvelles sur l’écosystème des cryptomonnaies en général.</a:t>
            </a:r>
            <a:endParaRPr lang="fr-FR" sz="1600" b="1" u="sng" dirty="0">
              <a:solidFill>
                <a:srgbClr val="FFC000"/>
              </a:solidFill>
            </a:endParaRPr>
          </a:p>
          <a:p>
            <a:endParaRPr lang="fr-FR" sz="1600" b="1" u="sng" dirty="0"/>
          </a:p>
          <a:p>
            <a:endParaRPr lang="fr-FR" dirty="0"/>
          </a:p>
        </p:txBody>
      </p:sp>
    </p:spTree>
    <p:extLst>
      <p:ext uri="{BB962C8B-B14F-4D97-AF65-F5344CB8AC3E}">
        <p14:creationId xmlns:p14="http://schemas.microsoft.com/office/powerpoint/2010/main" val="21577197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830997"/>
          </a:xfrm>
          <a:prstGeom prst="rect">
            <a:avLst/>
          </a:prstGeom>
          <a:noFill/>
        </p:spPr>
        <p:txBody>
          <a:bodyPr wrap="square" rtlCol="0">
            <a:spAutoFit/>
          </a:bodyPr>
          <a:lstStyle/>
          <a:p>
            <a:r>
              <a:rPr lang="fr-FR" sz="2400" b="1" dirty="0"/>
              <a:t>6</a:t>
            </a:r>
            <a:r>
              <a:rPr lang="fr-FR" sz="2400" b="1" dirty="0" smtClean="0"/>
              <a:t>. </a:t>
            </a:r>
            <a:r>
              <a:rPr lang="fr-FR" sz="2400" b="1" dirty="0"/>
              <a:t>Interprétation et recommandations</a:t>
            </a:r>
          </a:p>
          <a:p>
            <a:r>
              <a:rPr lang="fr-FR" sz="2400" b="1" dirty="0" smtClean="0"/>
              <a:t>    </a:t>
            </a:r>
            <a:r>
              <a:rPr lang="fr-FR" dirty="0" smtClean="0"/>
              <a:t>6.2</a:t>
            </a:r>
            <a:r>
              <a:rPr lang="fr-FR" b="1" dirty="0" smtClean="0"/>
              <a:t> </a:t>
            </a:r>
            <a:r>
              <a:rPr lang="fr-FR" dirty="0"/>
              <a:t>Stratégies et Conseils pour les Investisseurs</a:t>
            </a:r>
            <a:endParaRPr lang="fr-FR" b="1" dirty="0"/>
          </a:p>
        </p:txBody>
      </p:sp>
      <p:sp>
        <p:nvSpPr>
          <p:cNvPr id="6" name="ZoneTexte 5"/>
          <p:cNvSpPr txBox="1"/>
          <p:nvPr/>
        </p:nvSpPr>
        <p:spPr>
          <a:xfrm>
            <a:off x="1367163" y="1562470"/>
            <a:ext cx="10191564" cy="5539978"/>
          </a:xfrm>
          <a:prstGeom prst="rect">
            <a:avLst/>
          </a:prstGeom>
          <a:noFill/>
        </p:spPr>
        <p:txBody>
          <a:bodyPr wrap="square" rtlCol="0">
            <a:spAutoFit/>
          </a:bodyPr>
          <a:lstStyle/>
          <a:p>
            <a:r>
              <a:rPr lang="fr-FR" sz="1600" b="1" dirty="0" smtClean="0"/>
              <a:t>6.2.2 </a:t>
            </a:r>
            <a:r>
              <a:rPr lang="fr-FR" sz="1600" b="1" dirty="0"/>
              <a:t>Conseils pour minimiser les </a:t>
            </a:r>
            <a:r>
              <a:rPr lang="fr-FR" sz="1600" b="1" dirty="0" smtClean="0"/>
              <a:t>risques</a:t>
            </a:r>
          </a:p>
          <a:p>
            <a:endParaRPr lang="fr-FR" sz="1600" b="1" dirty="0"/>
          </a:p>
          <a:p>
            <a:pPr marL="285750" indent="-285750">
              <a:buFont typeface="Wingdings" panose="05000000000000000000" pitchFamily="2" charset="2"/>
              <a:buChar char="Ø"/>
            </a:pPr>
            <a:r>
              <a:rPr lang="fr-FR" sz="1600" b="1" dirty="0" smtClean="0"/>
              <a:t>Diversification </a:t>
            </a:r>
            <a:r>
              <a:rPr lang="fr-FR" sz="1600" b="1" dirty="0"/>
              <a:t>du portefeuille</a:t>
            </a:r>
            <a:endParaRPr lang="fr-FR" sz="1600" dirty="0"/>
          </a:p>
          <a:p>
            <a:r>
              <a:rPr lang="fr-FR" sz="1600" dirty="0"/>
              <a:t>Ne pas investir uniquement dans ONDO, mais aussi dans d'autres actifs </a:t>
            </a:r>
            <a:r>
              <a:rPr lang="fr-FR" sz="1600" dirty="0" err="1"/>
              <a:t>tokenisés</a:t>
            </a:r>
            <a:r>
              <a:rPr lang="fr-FR" sz="1600" dirty="0"/>
              <a:t> pour réduire l'exposition au risque</a:t>
            </a:r>
            <a:r>
              <a:rPr lang="fr-FR" sz="1600" dirty="0" smtClean="0"/>
              <a:t>.</a:t>
            </a:r>
          </a:p>
          <a:p>
            <a:endParaRPr lang="fr-FR" sz="1600" dirty="0"/>
          </a:p>
          <a:p>
            <a:pPr marL="285750" indent="-285750">
              <a:buFont typeface="Wingdings" panose="05000000000000000000" pitchFamily="2" charset="2"/>
              <a:buChar char="Ø"/>
            </a:pPr>
            <a:r>
              <a:rPr lang="fr-FR" sz="1600" b="1" dirty="0" smtClean="0"/>
              <a:t>Suivi </a:t>
            </a:r>
            <a:r>
              <a:rPr lang="fr-FR" sz="1600" b="1" dirty="0"/>
              <a:t>des volumes et de la volatilité</a:t>
            </a:r>
            <a:endParaRPr lang="fr-FR" sz="1600" dirty="0"/>
          </a:p>
          <a:p>
            <a:r>
              <a:rPr lang="fr-FR" sz="1600" dirty="0"/>
              <a:t>Des volumes anormalement élevés peuvent signaler des opportunités ou des risques de manipulation de marché.</a:t>
            </a:r>
          </a:p>
          <a:p>
            <a:r>
              <a:rPr lang="fr-FR" sz="1600" dirty="0"/>
              <a:t>Utilisation d’indicateurs comme </a:t>
            </a:r>
            <a:r>
              <a:rPr lang="fr-FR" sz="1600" b="1" dirty="0"/>
              <a:t>l’ATR (</a:t>
            </a:r>
            <a:r>
              <a:rPr lang="fr-FR" sz="1600" b="1" dirty="0" err="1"/>
              <a:t>Average</a:t>
            </a:r>
            <a:r>
              <a:rPr lang="fr-FR" sz="1600" b="1" dirty="0"/>
              <a:t> </a:t>
            </a:r>
            <a:r>
              <a:rPr lang="fr-FR" sz="1600" b="1" dirty="0" err="1"/>
              <a:t>True</a:t>
            </a:r>
            <a:r>
              <a:rPr lang="fr-FR" sz="1600" b="1" dirty="0"/>
              <a:t> Range) et le RSI (Relative </a:t>
            </a:r>
            <a:r>
              <a:rPr lang="fr-FR" sz="1600" b="1" dirty="0" err="1"/>
              <a:t>Strength</a:t>
            </a:r>
            <a:r>
              <a:rPr lang="fr-FR" sz="1600" b="1" dirty="0"/>
              <a:t> Index)</a:t>
            </a:r>
            <a:r>
              <a:rPr lang="fr-FR" sz="1600" dirty="0"/>
              <a:t> pour mieux évaluer les points d’entrée et de </a:t>
            </a:r>
            <a:r>
              <a:rPr lang="fr-FR" sz="1600" dirty="0" smtClean="0"/>
              <a:t>sortie.</a:t>
            </a:r>
          </a:p>
          <a:p>
            <a:endParaRPr lang="fr-FR" sz="1600" dirty="0"/>
          </a:p>
          <a:p>
            <a:pPr marL="285750" indent="-285750">
              <a:buFont typeface="Wingdings" panose="05000000000000000000" pitchFamily="2" charset="2"/>
              <a:buChar char="Ø"/>
            </a:pPr>
            <a:r>
              <a:rPr lang="fr-FR" sz="1600" b="1" dirty="0" smtClean="0"/>
              <a:t>Prudence </a:t>
            </a:r>
            <a:r>
              <a:rPr lang="fr-FR" sz="1600" b="1" dirty="0"/>
              <a:t>avant et après les </a:t>
            </a:r>
            <a:r>
              <a:rPr lang="fr-FR" sz="1600" b="1" dirty="0" err="1"/>
              <a:t>unlocks</a:t>
            </a:r>
            <a:r>
              <a:rPr lang="fr-FR" sz="1600" b="1" dirty="0"/>
              <a:t> de </a:t>
            </a:r>
            <a:r>
              <a:rPr lang="fr-FR" sz="1600" b="1" dirty="0" err="1"/>
              <a:t>tokens</a:t>
            </a:r>
            <a:endParaRPr lang="fr-FR" sz="1600" dirty="0"/>
          </a:p>
          <a:p>
            <a:r>
              <a:rPr lang="fr-FR" sz="1600" dirty="0"/>
              <a:t>Le </a:t>
            </a:r>
            <a:r>
              <a:rPr lang="fr-FR" sz="1600" b="1" dirty="0"/>
              <a:t>déblocage massif de janvier 2025 (1,94 milliard de </a:t>
            </a:r>
            <a:r>
              <a:rPr lang="fr-FR" sz="1600" b="1" dirty="0" err="1"/>
              <a:t>tokens</a:t>
            </a:r>
            <a:r>
              <a:rPr lang="fr-FR" sz="1600" b="1" dirty="0"/>
              <a:t>)</a:t>
            </a:r>
            <a:r>
              <a:rPr lang="fr-FR" sz="1600" dirty="0"/>
              <a:t> montre que ces événements peuvent influencer les prix.</a:t>
            </a:r>
          </a:p>
          <a:p>
            <a:r>
              <a:rPr lang="fr-FR" sz="1600" dirty="0"/>
              <a:t>Stratégie : </a:t>
            </a:r>
            <a:r>
              <a:rPr lang="fr-FR" sz="1600" i="1" dirty="0"/>
              <a:t>Attendre quelques jours après un </a:t>
            </a:r>
            <a:r>
              <a:rPr lang="fr-FR" sz="1600" i="1" dirty="0" err="1"/>
              <a:t>unlock</a:t>
            </a:r>
            <a:r>
              <a:rPr lang="fr-FR" sz="1600" i="1" dirty="0"/>
              <a:t> pour observer la réaction du marché avant d'investir</a:t>
            </a:r>
            <a:r>
              <a:rPr lang="fr-FR" sz="1600" i="1" dirty="0" smtClean="0"/>
              <a:t>.</a:t>
            </a:r>
          </a:p>
          <a:p>
            <a:endParaRPr lang="fr-FR" sz="1600" dirty="0"/>
          </a:p>
          <a:p>
            <a:r>
              <a:rPr lang="fr-FR" sz="1600" b="1" i="1" u="sng" dirty="0" smtClean="0">
                <a:solidFill>
                  <a:srgbClr val="FFC000"/>
                </a:solidFill>
                <a:sym typeface="Wingdings" panose="05000000000000000000" pitchFamily="2" charset="2"/>
              </a:rPr>
              <a:t> </a:t>
            </a:r>
            <a:r>
              <a:rPr lang="fr-FR" sz="1600" b="1" i="1" u="sng" dirty="0" smtClean="0">
                <a:solidFill>
                  <a:srgbClr val="FFC000"/>
                </a:solidFill>
              </a:rPr>
              <a:t>Un </a:t>
            </a:r>
            <a:r>
              <a:rPr lang="fr-FR" sz="1600" b="1" i="1" u="sng" dirty="0">
                <a:solidFill>
                  <a:srgbClr val="FFC000"/>
                </a:solidFill>
              </a:rPr>
              <a:t>suivi des métriques de volume, volatilité et annonces stratégiques est essentiel pour une gestion efficace des risques.</a:t>
            </a:r>
            <a:endParaRPr lang="fr-FR" sz="1600" b="1" u="sng" dirty="0">
              <a:solidFill>
                <a:srgbClr val="FFC000"/>
              </a:solidFill>
            </a:endParaRPr>
          </a:p>
          <a:p>
            <a:endParaRPr lang="fr-FR" sz="1600" dirty="0"/>
          </a:p>
          <a:p>
            <a:endParaRPr lang="fr-FR" dirty="0"/>
          </a:p>
        </p:txBody>
      </p:sp>
    </p:spTree>
    <p:extLst>
      <p:ext uri="{BB962C8B-B14F-4D97-AF65-F5344CB8AC3E}">
        <p14:creationId xmlns:p14="http://schemas.microsoft.com/office/powerpoint/2010/main" val="25199463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830997"/>
          </a:xfrm>
          <a:prstGeom prst="rect">
            <a:avLst/>
          </a:prstGeom>
          <a:noFill/>
        </p:spPr>
        <p:txBody>
          <a:bodyPr wrap="square" rtlCol="0">
            <a:spAutoFit/>
          </a:bodyPr>
          <a:lstStyle/>
          <a:p>
            <a:r>
              <a:rPr lang="fr-FR" sz="2400" b="1" dirty="0"/>
              <a:t>7</a:t>
            </a:r>
            <a:r>
              <a:rPr lang="fr-FR" sz="2400" b="1" dirty="0" smtClean="0"/>
              <a:t>. </a:t>
            </a:r>
            <a:r>
              <a:rPr lang="fr-FR" sz="2400" b="1" dirty="0"/>
              <a:t>Conclusion</a:t>
            </a:r>
          </a:p>
          <a:p>
            <a:r>
              <a:rPr lang="fr-FR" sz="2400" b="1" dirty="0" smtClean="0"/>
              <a:t>    </a:t>
            </a:r>
            <a:r>
              <a:rPr lang="fr-FR" dirty="0" smtClean="0"/>
              <a:t>7.1</a:t>
            </a:r>
            <a:r>
              <a:rPr lang="fr-FR" b="1" dirty="0" smtClean="0"/>
              <a:t> </a:t>
            </a:r>
            <a:r>
              <a:rPr lang="fr-FR" dirty="0"/>
              <a:t>Réponse à la Problématique Initiale</a:t>
            </a:r>
            <a:endParaRPr lang="fr-FR" b="1" dirty="0"/>
          </a:p>
        </p:txBody>
      </p:sp>
      <p:sp>
        <p:nvSpPr>
          <p:cNvPr id="6" name="ZoneTexte 5"/>
          <p:cNvSpPr txBox="1"/>
          <p:nvPr/>
        </p:nvSpPr>
        <p:spPr>
          <a:xfrm>
            <a:off x="1367163" y="1562470"/>
            <a:ext cx="10191564" cy="2092881"/>
          </a:xfrm>
          <a:prstGeom prst="rect">
            <a:avLst/>
          </a:prstGeom>
          <a:noFill/>
        </p:spPr>
        <p:txBody>
          <a:bodyPr wrap="square" rtlCol="0">
            <a:spAutoFit/>
          </a:bodyPr>
          <a:lstStyle/>
          <a:p>
            <a:r>
              <a:rPr lang="fr-FR" sz="1600" b="1" dirty="0">
                <a:solidFill>
                  <a:srgbClr val="FFC000"/>
                </a:solidFill>
              </a:rPr>
              <a:t>Problématique </a:t>
            </a:r>
            <a:r>
              <a:rPr lang="fr-FR" sz="1600" b="1" dirty="0" smtClean="0">
                <a:solidFill>
                  <a:srgbClr val="FFC000"/>
                </a:solidFill>
              </a:rPr>
              <a:t>:</a:t>
            </a:r>
          </a:p>
          <a:p>
            <a:endParaRPr lang="fr-FR" sz="1600" b="1" dirty="0">
              <a:solidFill>
                <a:srgbClr val="FFC000"/>
              </a:solidFill>
            </a:endParaRPr>
          </a:p>
          <a:p>
            <a:r>
              <a:rPr lang="fr-FR" sz="1600" b="1" i="1" dirty="0" smtClean="0">
                <a:solidFill>
                  <a:srgbClr val="FFC000"/>
                </a:solidFill>
              </a:rPr>
              <a:t>« Comment </a:t>
            </a:r>
            <a:r>
              <a:rPr lang="fr-FR" sz="1600" b="1" i="1" dirty="0">
                <a:solidFill>
                  <a:srgbClr val="FFC000"/>
                </a:solidFill>
              </a:rPr>
              <a:t>analyser les variations de prix et de volume des </a:t>
            </a:r>
            <a:r>
              <a:rPr lang="fr-FR" sz="1600" b="1" i="1" dirty="0" err="1">
                <a:solidFill>
                  <a:srgbClr val="FFC000"/>
                </a:solidFill>
              </a:rPr>
              <a:t>tokens</a:t>
            </a:r>
            <a:r>
              <a:rPr lang="fr-FR" sz="1600" b="1" i="1" dirty="0">
                <a:solidFill>
                  <a:srgbClr val="FFC000"/>
                </a:solidFill>
              </a:rPr>
              <a:t> ONDO pour identifier des tendances ou des anomalies sur une période donnée </a:t>
            </a:r>
            <a:r>
              <a:rPr lang="fr-FR" sz="1600" b="1" i="1" dirty="0" smtClean="0">
                <a:solidFill>
                  <a:srgbClr val="FFC000"/>
                </a:solidFill>
              </a:rPr>
              <a:t>? » </a:t>
            </a:r>
          </a:p>
          <a:p>
            <a:endParaRPr lang="fr-FR" sz="1600" dirty="0">
              <a:solidFill>
                <a:srgbClr val="FFC000"/>
              </a:solidFill>
            </a:endParaRPr>
          </a:p>
          <a:p>
            <a:endParaRPr lang="fr-FR" sz="1600" b="1" dirty="0"/>
          </a:p>
          <a:p>
            <a:endParaRPr lang="fr-FR" sz="1600" dirty="0"/>
          </a:p>
          <a:p>
            <a:endParaRPr lang="fr-FR" dirty="0"/>
          </a:p>
        </p:txBody>
      </p:sp>
    </p:spTree>
    <p:extLst>
      <p:ext uri="{BB962C8B-B14F-4D97-AF65-F5344CB8AC3E}">
        <p14:creationId xmlns:p14="http://schemas.microsoft.com/office/powerpoint/2010/main" val="2515153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70012" y="372862"/>
            <a:ext cx="10688715" cy="1384995"/>
          </a:xfrm>
          <a:prstGeom prst="rect">
            <a:avLst/>
          </a:prstGeom>
          <a:noFill/>
        </p:spPr>
        <p:txBody>
          <a:bodyPr wrap="square" rtlCol="0">
            <a:spAutoFit/>
          </a:bodyPr>
          <a:lstStyle/>
          <a:p>
            <a:r>
              <a:rPr lang="fr-FR" sz="2400" b="1" dirty="0"/>
              <a:t>7</a:t>
            </a:r>
            <a:r>
              <a:rPr lang="fr-FR" sz="2400" b="1" dirty="0" smtClean="0"/>
              <a:t>. </a:t>
            </a:r>
            <a:r>
              <a:rPr lang="fr-FR" sz="2400" b="1" dirty="0" smtClean="0"/>
              <a:t>Conclusion</a:t>
            </a:r>
          </a:p>
          <a:p>
            <a:r>
              <a:rPr lang="fr-FR" dirty="0" smtClean="0"/>
              <a:t>   7.1</a:t>
            </a:r>
            <a:r>
              <a:rPr lang="fr-FR" b="1" dirty="0" smtClean="0"/>
              <a:t> </a:t>
            </a:r>
            <a:r>
              <a:rPr lang="fr-FR" dirty="0"/>
              <a:t>Réponse à la Problématique </a:t>
            </a:r>
            <a:r>
              <a:rPr lang="fr-FR" dirty="0" smtClean="0"/>
              <a:t>Initiale</a:t>
            </a:r>
          </a:p>
          <a:p>
            <a:endParaRPr lang="fr-FR" b="1" dirty="0"/>
          </a:p>
          <a:p>
            <a:r>
              <a:rPr lang="fr-FR" sz="2400" b="1" dirty="0" smtClean="0"/>
              <a:t>    </a:t>
            </a:r>
            <a:r>
              <a:rPr lang="fr-FR" dirty="0" smtClean="0"/>
              <a:t>7.1.1</a:t>
            </a:r>
            <a:r>
              <a:rPr lang="fr-FR" b="1" dirty="0" smtClean="0"/>
              <a:t> </a:t>
            </a:r>
            <a:r>
              <a:rPr lang="fr-FR" dirty="0"/>
              <a:t>Limites et Contraintes de l’Analyse</a:t>
            </a:r>
            <a:endParaRPr lang="fr-FR" b="1" dirty="0"/>
          </a:p>
        </p:txBody>
      </p:sp>
      <p:sp>
        <p:nvSpPr>
          <p:cNvPr id="6" name="ZoneTexte 5"/>
          <p:cNvSpPr txBox="1"/>
          <p:nvPr/>
        </p:nvSpPr>
        <p:spPr>
          <a:xfrm>
            <a:off x="1189610" y="2024108"/>
            <a:ext cx="10191564" cy="4555093"/>
          </a:xfrm>
          <a:prstGeom prst="rect">
            <a:avLst/>
          </a:prstGeom>
          <a:noFill/>
        </p:spPr>
        <p:txBody>
          <a:bodyPr wrap="square" rtlCol="0">
            <a:spAutoFit/>
          </a:bodyPr>
          <a:lstStyle/>
          <a:p>
            <a:r>
              <a:rPr lang="fr-FR" sz="1600" b="1" dirty="0" smtClean="0"/>
              <a:t>Données </a:t>
            </a:r>
            <a:r>
              <a:rPr lang="fr-FR" sz="1600" b="1" dirty="0" smtClean="0"/>
              <a:t>et Variabilité du Marché</a:t>
            </a:r>
          </a:p>
          <a:p>
            <a:endParaRPr lang="fr-FR" sz="1600" b="1" dirty="0"/>
          </a:p>
          <a:p>
            <a:r>
              <a:rPr lang="fr-FR" sz="1600" dirty="0" smtClean="0"/>
              <a:t>Les </a:t>
            </a:r>
            <a:r>
              <a:rPr lang="fr-FR" sz="1600" dirty="0"/>
              <a:t>cryptomonnaies sont </a:t>
            </a:r>
            <a:r>
              <a:rPr lang="fr-FR" sz="1600" b="1" dirty="0"/>
              <a:t>très volatiles</a:t>
            </a:r>
            <a:r>
              <a:rPr lang="fr-FR" sz="1600" dirty="0"/>
              <a:t>, rendant difficile la prédiction précise des prix.</a:t>
            </a:r>
          </a:p>
          <a:p>
            <a:r>
              <a:rPr lang="fr-FR" sz="1600" dirty="0"/>
              <a:t>Les tendances observées sur ONDO peuvent être influencées par </a:t>
            </a:r>
            <a:r>
              <a:rPr lang="fr-FR" sz="1600" b="1" dirty="0"/>
              <a:t>des facteurs externes non pris en </a:t>
            </a:r>
            <a:r>
              <a:rPr lang="fr-FR" sz="1600" b="1" dirty="0" smtClean="0"/>
              <a:t>compte dans ce modèle</a:t>
            </a:r>
            <a:r>
              <a:rPr lang="fr-FR" sz="1600" dirty="0" smtClean="0"/>
              <a:t> </a:t>
            </a:r>
            <a:r>
              <a:rPr lang="fr-FR" sz="1600" dirty="0"/>
              <a:t>(ex. : </a:t>
            </a:r>
            <a:r>
              <a:rPr lang="fr-FR" sz="1600" dirty="0" smtClean="0"/>
              <a:t>annonces, réglementation</a:t>
            </a:r>
            <a:r>
              <a:rPr lang="fr-FR" sz="1600" dirty="0"/>
              <a:t>, adoption des RWA</a:t>
            </a:r>
            <a:r>
              <a:rPr lang="fr-FR" sz="1600" dirty="0" smtClean="0"/>
              <a:t>).</a:t>
            </a:r>
          </a:p>
          <a:p>
            <a:endParaRPr lang="fr-FR" sz="1600" dirty="0"/>
          </a:p>
          <a:p>
            <a:r>
              <a:rPr lang="fr-FR" sz="1600" b="1" dirty="0" smtClean="0"/>
              <a:t>Qualité </a:t>
            </a:r>
            <a:r>
              <a:rPr lang="fr-FR" sz="1600" b="1" dirty="0"/>
              <a:t>et Disponibilité des </a:t>
            </a:r>
            <a:r>
              <a:rPr lang="fr-FR" sz="1600" b="1" dirty="0" smtClean="0"/>
              <a:t>Données</a:t>
            </a:r>
          </a:p>
          <a:p>
            <a:endParaRPr lang="fr-FR" sz="1600" b="1" dirty="0"/>
          </a:p>
          <a:p>
            <a:r>
              <a:rPr lang="fr-FR" sz="1600" dirty="0" smtClean="0"/>
              <a:t>Les </a:t>
            </a:r>
            <a:r>
              <a:rPr lang="fr-FR" sz="1600" dirty="0"/>
              <a:t>données historiques sont limitées </a:t>
            </a:r>
            <a:r>
              <a:rPr lang="fr-FR" sz="1600" dirty="0" smtClean="0"/>
              <a:t>du fait que ONDO soit une crypto jeune.</a:t>
            </a:r>
            <a:endParaRPr lang="fr-FR" sz="1600" dirty="0"/>
          </a:p>
          <a:p>
            <a:r>
              <a:rPr lang="fr-FR" sz="1600" dirty="0"/>
              <a:t>Les anomalies détectées nécessitent </a:t>
            </a:r>
            <a:r>
              <a:rPr lang="fr-FR" sz="1600" dirty="0" smtClean="0"/>
              <a:t>souvent </a:t>
            </a:r>
            <a:r>
              <a:rPr lang="fr-FR" sz="1600" dirty="0"/>
              <a:t>une validation avec des sources externes</a:t>
            </a:r>
            <a:r>
              <a:rPr lang="fr-FR" sz="1600" dirty="0" smtClean="0"/>
              <a:t>.</a:t>
            </a:r>
          </a:p>
          <a:p>
            <a:endParaRPr lang="fr-FR" sz="1600" dirty="0"/>
          </a:p>
          <a:p>
            <a:r>
              <a:rPr lang="fr-FR" sz="1600" b="1" dirty="0" smtClean="0"/>
              <a:t>Limites </a:t>
            </a:r>
            <a:r>
              <a:rPr lang="fr-FR" sz="1600" b="1" dirty="0"/>
              <a:t>des Méthodes </a:t>
            </a:r>
            <a:r>
              <a:rPr lang="fr-FR" sz="1600" b="1" dirty="0" smtClean="0"/>
              <a:t>Utilisées</a:t>
            </a:r>
          </a:p>
          <a:p>
            <a:endParaRPr lang="fr-FR" sz="1600" b="1" dirty="0"/>
          </a:p>
          <a:p>
            <a:r>
              <a:rPr lang="fr-FR" sz="1600" dirty="0" smtClean="0"/>
              <a:t>La </a:t>
            </a:r>
            <a:r>
              <a:rPr lang="fr-FR" sz="1600" b="1" dirty="0"/>
              <a:t>régression linéaire</a:t>
            </a:r>
            <a:r>
              <a:rPr lang="fr-FR" sz="1600" dirty="0"/>
              <a:t> fonctionne bien pour modéliser certaines tendances, mais elle </a:t>
            </a:r>
            <a:r>
              <a:rPr lang="fr-FR" sz="1600" b="1" dirty="0"/>
              <a:t>ne capte pas toujours les dynamiques non linéaires</a:t>
            </a:r>
            <a:r>
              <a:rPr lang="fr-FR" sz="1600" dirty="0"/>
              <a:t> du marché.</a:t>
            </a:r>
          </a:p>
          <a:p>
            <a:r>
              <a:rPr lang="fr-FR" sz="1600" dirty="0"/>
              <a:t>Les indicateurs utilisés (</a:t>
            </a:r>
            <a:r>
              <a:rPr lang="fr-FR" sz="1600" b="1" dirty="0"/>
              <a:t>MSE, </a:t>
            </a:r>
            <a:r>
              <a:rPr lang="fr-FR" sz="1600" b="1" dirty="0" smtClean="0"/>
              <a:t>R2 Score</a:t>
            </a:r>
            <a:r>
              <a:rPr lang="fr-FR" sz="1600" dirty="0" smtClean="0"/>
              <a:t>) </a:t>
            </a:r>
            <a:r>
              <a:rPr lang="fr-FR" sz="1600" dirty="0"/>
              <a:t>montrent </a:t>
            </a:r>
            <a:r>
              <a:rPr lang="fr-FR" sz="1600" dirty="0" smtClean="0"/>
              <a:t>des performances limité du modèle</a:t>
            </a:r>
            <a:r>
              <a:rPr lang="fr-FR" sz="1600" dirty="0"/>
              <a:t> </a:t>
            </a:r>
            <a:r>
              <a:rPr lang="fr-FR" sz="1600" dirty="0" smtClean="0"/>
              <a:t>tant pour prédire le prix que le volume des transactions futurs.</a:t>
            </a:r>
            <a:endParaRPr lang="fr-FR" sz="1600" dirty="0"/>
          </a:p>
          <a:p>
            <a:endParaRPr lang="fr-FR" dirty="0"/>
          </a:p>
        </p:txBody>
      </p:sp>
    </p:spTree>
    <p:extLst>
      <p:ext uri="{BB962C8B-B14F-4D97-AF65-F5344CB8AC3E}">
        <p14:creationId xmlns:p14="http://schemas.microsoft.com/office/powerpoint/2010/main" val="15180604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p:cNvSpPr txBox="1"/>
          <p:nvPr/>
        </p:nvSpPr>
        <p:spPr>
          <a:xfrm>
            <a:off x="825624" y="372861"/>
            <a:ext cx="10733103" cy="1446550"/>
          </a:xfrm>
          <a:prstGeom prst="rect">
            <a:avLst/>
          </a:prstGeom>
          <a:noFill/>
        </p:spPr>
        <p:txBody>
          <a:bodyPr wrap="square" rtlCol="0">
            <a:spAutoFit/>
          </a:bodyPr>
          <a:lstStyle/>
          <a:p>
            <a:r>
              <a:rPr lang="fr-FR" sz="2400" b="1" dirty="0"/>
              <a:t>7</a:t>
            </a:r>
            <a:r>
              <a:rPr lang="fr-FR" sz="2400" b="1" dirty="0" smtClean="0"/>
              <a:t>. </a:t>
            </a:r>
            <a:r>
              <a:rPr lang="fr-FR" sz="2400" b="1" dirty="0" smtClean="0"/>
              <a:t>Conclusion</a:t>
            </a:r>
          </a:p>
          <a:p>
            <a:r>
              <a:rPr lang="fr-FR" dirty="0" smtClean="0"/>
              <a:t>   7.1</a:t>
            </a:r>
            <a:r>
              <a:rPr lang="fr-FR" b="1" dirty="0" smtClean="0"/>
              <a:t> </a:t>
            </a:r>
            <a:r>
              <a:rPr lang="fr-FR" dirty="0"/>
              <a:t>Réponse à la Problématique Initiale</a:t>
            </a:r>
            <a:endParaRPr lang="fr-FR" b="1" dirty="0"/>
          </a:p>
          <a:p>
            <a:endParaRPr lang="fr-FR" sz="2000" b="1" dirty="0"/>
          </a:p>
          <a:p>
            <a:r>
              <a:rPr lang="fr-FR" sz="2400" b="1" dirty="0" smtClean="0"/>
              <a:t>    </a:t>
            </a:r>
            <a:r>
              <a:rPr lang="fr-FR" dirty="0" smtClean="0"/>
              <a:t>7.1.</a:t>
            </a:r>
            <a:r>
              <a:rPr lang="fr-FR" dirty="0" smtClean="0"/>
              <a:t>2</a:t>
            </a:r>
            <a:r>
              <a:rPr lang="fr-FR" b="1" dirty="0" smtClean="0"/>
              <a:t> </a:t>
            </a:r>
            <a:r>
              <a:rPr lang="fr-FR" dirty="0"/>
              <a:t>Perspectives pour des Analyses Futures</a:t>
            </a:r>
            <a:endParaRPr lang="fr-FR" b="1" dirty="0"/>
          </a:p>
        </p:txBody>
      </p:sp>
      <p:sp>
        <p:nvSpPr>
          <p:cNvPr id="6" name="ZoneTexte 5"/>
          <p:cNvSpPr txBox="1"/>
          <p:nvPr/>
        </p:nvSpPr>
        <p:spPr>
          <a:xfrm>
            <a:off x="1367163" y="1944209"/>
            <a:ext cx="10191564" cy="5047536"/>
          </a:xfrm>
          <a:prstGeom prst="rect">
            <a:avLst/>
          </a:prstGeom>
          <a:noFill/>
        </p:spPr>
        <p:txBody>
          <a:bodyPr wrap="square" rtlCol="0">
            <a:spAutoFit/>
          </a:bodyPr>
          <a:lstStyle/>
          <a:p>
            <a:pPr marL="285750" indent="-285750">
              <a:buFont typeface="Wingdings" panose="05000000000000000000" pitchFamily="2" charset="2"/>
              <a:buChar char="ü"/>
            </a:pPr>
            <a:r>
              <a:rPr lang="fr-FR" sz="1600" b="1" u="sng" dirty="0" smtClean="0"/>
              <a:t>Intégration </a:t>
            </a:r>
            <a:r>
              <a:rPr lang="fr-FR" sz="1600" b="1" u="sng" dirty="0"/>
              <a:t>d’autres sources de données </a:t>
            </a:r>
            <a:endParaRPr lang="fr-FR" sz="1600" b="1" u="sng" dirty="0" smtClean="0"/>
          </a:p>
          <a:p>
            <a:pPr marL="342900" indent="-342900">
              <a:buAutoNum type="arabicPeriod"/>
            </a:pPr>
            <a:endParaRPr lang="fr-FR" sz="1600" b="1" dirty="0"/>
          </a:p>
          <a:p>
            <a:r>
              <a:rPr lang="fr-FR" sz="1600" b="1" dirty="0" smtClean="0"/>
              <a:t>   - Données </a:t>
            </a:r>
            <a:r>
              <a:rPr lang="fr-FR" sz="1600" b="1" dirty="0"/>
              <a:t>externes :</a:t>
            </a:r>
            <a:r>
              <a:rPr lang="fr-FR" sz="1600" dirty="0"/>
              <a:t> Ajouter des </a:t>
            </a:r>
            <a:r>
              <a:rPr lang="fr-FR" sz="1600" b="1" dirty="0"/>
              <a:t>indicateurs macroéconomiques</a:t>
            </a:r>
            <a:r>
              <a:rPr lang="fr-FR" sz="1600" dirty="0"/>
              <a:t>, des tendances de la finance traditionnelle et des </a:t>
            </a:r>
            <a:r>
              <a:rPr lang="fr-FR" sz="1600" dirty="0" smtClean="0"/>
              <a:t>annonces majeurs d’ONDO.</a:t>
            </a:r>
          </a:p>
          <a:p>
            <a:r>
              <a:rPr lang="fr-FR" sz="1600" b="1" dirty="0" smtClean="0"/>
              <a:t>   - Données </a:t>
            </a:r>
            <a:r>
              <a:rPr lang="fr-FR" sz="1600" b="1" dirty="0"/>
              <a:t>des réseaux sociaux :</a:t>
            </a:r>
            <a:r>
              <a:rPr lang="fr-FR" sz="1600" dirty="0"/>
              <a:t> Analyse des </a:t>
            </a:r>
            <a:r>
              <a:rPr lang="fr-FR" sz="1600" b="1" dirty="0"/>
              <a:t>sentiments du marché </a:t>
            </a:r>
            <a:r>
              <a:rPr lang="fr-FR" sz="1600" b="1" dirty="0" smtClean="0"/>
              <a:t>(X, </a:t>
            </a:r>
            <a:r>
              <a:rPr lang="fr-FR" sz="1600" b="1" dirty="0" err="1"/>
              <a:t>Reddit</a:t>
            </a:r>
            <a:r>
              <a:rPr lang="fr-FR" sz="1600" b="1" dirty="0"/>
              <a:t>, forums crypto)</a:t>
            </a:r>
            <a:r>
              <a:rPr lang="fr-FR" sz="1600" dirty="0"/>
              <a:t> pour anticiper l’impact des annonces</a:t>
            </a:r>
            <a:r>
              <a:rPr lang="fr-FR" sz="1600" dirty="0" smtClean="0"/>
              <a:t>.</a:t>
            </a:r>
          </a:p>
          <a:p>
            <a:endParaRPr lang="fr-FR" sz="1600" dirty="0"/>
          </a:p>
          <a:p>
            <a:pPr marL="285750" indent="-285750">
              <a:buFont typeface="Wingdings" panose="05000000000000000000" pitchFamily="2" charset="2"/>
              <a:buChar char="ü"/>
            </a:pPr>
            <a:r>
              <a:rPr lang="fr-FR" sz="1600" b="1" u="sng" dirty="0" smtClean="0"/>
              <a:t>Amélioration </a:t>
            </a:r>
            <a:r>
              <a:rPr lang="fr-FR" sz="1600" b="1" u="sng" dirty="0"/>
              <a:t>des Modèles de Prédiction </a:t>
            </a:r>
            <a:endParaRPr lang="fr-FR" sz="1600" b="1" u="sng" dirty="0" smtClean="0"/>
          </a:p>
          <a:p>
            <a:endParaRPr lang="fr-FR" sz="1600" b="1" dirty="0"/>
          </a:p>
          <a:p>
            <a:r>
              <a:rPr lang="fr-FR" sz="1600" b="1" dirty="0" smtClean="0"/>
              <a:t>   - Utilisation </a:t>
            </a:r>
            <a:r>
              <a:rPr lang="fr-FR" sz="1600" b="1" dirty="0"/>
              <a:t>de modèles non linéaires</a:t>
            </a:r>
            <a:r>
              <a:rPr lang="fr-FR" sz="1600" dirty="0"/>
              <a:t> comme </a:t>
            </a:r>
            <a:r>
              <a:rPr lang="fr-FR" sz="1600" b="1" dirty="0"/>
              <a:t>les réseaux neuronaux (LSTM, Transformer)</a:t>
            </a:r>
            <a:r>
              <a:rPr lang="fr-FR" sz="1600" dirty="0"/>
              <a:t> pour mieux capter les patterns du marché</a:t>
            </a:r>
            <a:r>
              <a:rPr lang="fr-FR" sz="1600" dirty="0" smtClean="0"/>
              <a:t>.</a:t>
            </a:r>
          </a:p>
          <a:p>
            <a:r>
              <a:rPr lang="fr-FR" sz="1600" b="1" dirty="0" smtClean="0"/>
              <a:t>   - Ajout </a:t>
            </a:r>
            <a:r>
              <a:rPr lang="fr-FR" sz="1600" b="1" dirty="0"/>
              <a:t>de techniques d’apprentissage automatique</a:t>
            </a:r>
            <a:r>
              <a:rPr lang="fr-FR" sz="1600" dirty="0"/>
              <a:t> (</a:t>
            </a:r>
            <a:r>
              <a:rPr lang="fr-FR" sz="1600" dirty="0" err="1"/>
              <a:t>Random</a:t>
            </a:r>
            <a:r>
              <a:rPr lang="fr-FR" sz="1600" dirty="0"/>
              <a:t> Forest, </a:t>
            </a:r>
            <a:r>
              <a:rPr lang="fr-FR" sz="1600" dirty="0" err="1"/>
              <a:t>XGBoost</a:t>
            </a:r>
            <a:r>
              <a:rPr lang="fr-FR" sz="1600" dirty="0"/>
              <a:t>) pour améliorer la précision des prédictions</a:t>
            </a:r>
            <a:r>
              <a:rPr lang="fr-FR" sz="1600" dirty="0" smtClean="0"/>
              <a:t>.</a:t>
            </a:r>
          </a:p>
          <a:p>
            <a:endParaRPr lang="fr-FR" sz="1600" dirty="0"/>
          </a:p>
          <a:p>
            <a:pPr marL="285750" indent="-285750">
              <a:buFont typeface="Wingdings" panose="05000000000000000000" pitchFamily="2" charset="2"/>
              <a:buChar char="ü"/>
            </a:pPr>
            <a:r>
              <a:rPr lang="fr-FR" sz="1600" b="1" u="sng" dirty="0" smtClean="0"/>
              <a:t>Détection </a:t>
            </a:r>
            <a:r>
              <a:rPr lang="fr-FR" sz="1600" b="1" u="sng" dirty="0"/>
              <a:t>Anomalies &amp; Stratégies d’Investissement </a:t>
            </a:r>
            <a:endParaRPr lang="fr-FR" sz="1600" b="1" u="sng" dirty="0" smtClean="0"/>
          </a:p>
          <a:p>
            <a:pPr marL="285750" indent="-285750">
              <a:buFont typeface="Wingdings" panose="05000000000000000000" pitchFamily="2" charset="2"/>
              <a:buChar char="ü"/>
            </a:pPr>
            <a:endParaRPr lang="fr-FR" sz="1600" b="1" u="sng" dirty="0"/>
          </a:p>
          <a:p>
            <a:r>
              <a:rPr lang="fr-FR" sz="1600" dirty="0" smtClean="0"/>
              <a:t>  - Développer </a:t>
            </a:r>
            <a:r>
              <a:rPr lang="fr-FR" sz="1600" dirty="0"/>
              <a:t>un </a:t>
            </a:r>
            <a:r>
              <a:rPr lang="fr-FR" sz="1600" b="1" dirty="0"/>
              <a:t>système d’alerte automatisé</a:t>
            </a:r>
            <a:r>
              <a:rPr lang="fr-FR" sz="1600" dirty="0"/>
              <a:t> détectant des anomalies en temps </a:t>
            </a:r>
            <a:r>
              <a:rPr lang="fr-FR" sz="1600" dirty="0" smtClean="0"/>
              <a:t>réel.</a:t>
            </a:r>
            <a:br>
              <a:rPr lang="fr-FR" sz="1600" dirty="0" smtClean="0"/>
            </a:br>
            <a:r>
              <a:rPr lang="fr-FR" sz="1600" dirty="0" smtClean="0"/>
              <a:t>  - Élaborer </a:t>
            </a:r>
            <a:r>
              <a:rPr lang="fr-FR" sz="1600" dirty="0" smtClean="0"/>
              <a:t>une </a:t>
            </a:r>
            <a:r>
              <a:rPr lang="fr-FR" sz="1600" b="1" dirty="0" smtClean="0"/>
              <a:t>stratégie d’investissement basée sur les indicateurs</a:t>
            </a:r>
            <a:r>
              <a:rPr lang="fr-FR" sz="1600" dirty="0" smtClean="0"/>
              <a:t> analysés (ex. : prise de position lors </a:t>
            </a:r>
            <a:r>
              <a:rPr lang="fr-FR" sz="1600" dirty="0" smtClean="0"/>
              <a:t>de </a:t>
            </a:r>
            <a:r>
              <a:rPr lang="fr-FR" sz="1600" dirty="0" smtClean="0"/>
              <a:t>corrections).</a:t>
            </a:r>
          </a:p>
          <a:p>
            <a:r>
              <a:rPr lang="fr-FR" dirty="0" smtClean="0"/>
              <a:t> </a:t>
            </a:r>
            <a:endParaRPr lang="fr-FR" dirty="0"/>
          </a:p>
        </p:txBody>
      </p:sp>
    </p:spTree>
    <p:extLst>
      <p:ext uri="{BB962C8B-B14F-4D97-AF65-F5344CB8AC3E}">
        <p14:creationId xmlns:p14="http://schemas.microsoft.com/office/powerpoint/2010/main" val="12536698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1772017" y="795552"/>
            <a:ext cx="8534400" cy="5378867"/>
          </a:xfrm>
        </p:spPr>
        <p:txBody>
          <a:bodyPr>
            <a:normAutofit/>
          </a:bodyPr>
          <a:lstStyle/>
          <a:p>
            <a:r>
              <a:rPr lang="fr-FR" sz="1700" b="1" u="sng" dirty="0" smtClean="0">
                <a:solidFill>
                  <a:schemeClr val="tx1"/>
                </a:solidFill>
              </a:rPr>
              <a:t>PLAN (2/2)</a:t>
            </a:r>
          </a:p>
          <a:p>
            <a:endParaRPr lang="fr-FR" sz="4900" b="1" u="sng" dirty="0" smtClean="0">
              <a:solidFill>
                <a:schemeClr val="tx1"/>
              </a:solidFill>
            </a:endParaRPr>
          </a:p>
          <a:p>
            <a:r>
              <a:rPr lang="fr-FR" sz="1500" b="1" dirty="0" smtClean="0">
                <a:solidFill>
                  <a:schemeClr val="tx1"/>
                </a:solidFill>
                <a:latin typeface="+mj-lt"/>
              </a:rPr>
              <a:t>6.  </a:t>
            </a:r>
            <a:r>
              <a:rPr lang="fr-FR" sz="1500" b="1" dirty="0" smtClean="0">
                <a:solidFill>
                  <a:schemeClr val="tx1"/>
                </a:solidFill>
                <a:latin typeface="+mj-lt"/>
              </a:rPr>
              <a:t>Interprétation et recommandations</a:t>
            </a:r>
          </a:p>
          <a:p>
            <a:r>
              <a:rPr lang="fr-FR" sz="1500" dirty="0" smtClean="0">
                <a:solidFill>
                  <a:schemeClr val="tx1"/>
                </a:solidFill>
                <a:latin typeface="+mj-lt"/>
              </a:rPr>
              <a:t>6.1</a:t>
            </a:r>
            <a:r>
              <a:rPr lang="fr-FR" sz="1500" b="1" dirty="0" smtClean="0">
                <a:solidFill>
                  <a:schemeClr val="tx1"/>
                </a:solidFill>
                <a:latin typeface="+mj-lt"/>
              </a:rPr>
              <a:t> </a:t>
            </a:r>
            <a:r>
              <a:rPr lang="fr-FR" sz="1500" dirty="0">
                <a:solidFill>
                  <a:schemeClr val="tx1"/>
                </a:solidFill>
                <a:latin typeface="+mj-lt"/>
              </a:rPr>
              <a:t>Synthèse des Résultats et Principales Observations</a:t>
            </a:r>
          </a:p>
          <a:p>
            <a:r>
              <a:rPr lang="fr-FR" sz="1500" b="1" dirty="0">
                <a:solidFill>
                  <a:schemeClr val="tx1"/>
                </a:solidFill>
                <a:latin typeface="+mj-lt"/>
              </a:rPr>
              <a:t>     </a:t>
            </a:r>
            <a:r>
              <a:rPr lang="fr-FR" sz="1500" b="1" dirty="0" smtClean="0">
                <a:solidFill>
                  <a:schemeClr val="tx1"/>
                </a:solidFill>
                <a:latin typeface="+mj-lt"/>
              </a:rPr>
              <a:t>	</a:t>
            </a:r>
            <a:r>
              <a:rPr lang="fr-FR" sz="1500" dirty="0" smtClean="0">
                <a:solidFill>
                  <a:schemeClr val="tx1"/>
                </a:solidFill>
                <a:latin typeface="+mj-lt"/>
              </a:rPr>
              <a:t>6.1.2 </a:t>
            </a:r>
            <a:r>
              <a:rPr lang="fr-FR" sz="1500" dirty="0">
                <a:solidFill>
                  <a:schemeClr val="tx1"/>
                </a:solidFill>
                <a:latin typeface="+mj-lt"/>
              </a:rPr>
              <a:t>Identification des périodes les plus </a:t>
            </a:r>
            <a:r>
              <a:rPr lang="fr-FR" sz="1500" dirty="0" smtClean="0">
                <a:solidFill>
                  <a:schemeClr val="tx1"/>
                </a:solidFill>
                <a:latin typeface="+mj-lt"/>
              </a:rPr>
              <a:t>volatiles</a:t>
            </a:r>
          </a:p>
          <a:p>
            <a:r>
              <a:rPr lang="fr-FR" sz="1500" dirty="0" smtClean="0">
                <a:solidFill>
                  <a:schemeClr val="tx1"/>
                </a:solidFill>
                <a:latin typeface="+mj-lt"/>
              </a:rPr>
              <a:t>     	6.1.3 </a:t>
            </a:r>
            <a:r>
              <a:rPr lang="fr-FR" sz="1500" dirty="0">
                <a:solidFill>
                  <a:schemeClr val="tx1"/>
                </a:solidFill>
                <a:latin typeface="+mj-lt"/>
              </a:rPr>
              <a:t>Résumé des anomalies </a:t>
            </a:r>
            <a:r>
              <a:rPr lang="fr-FR" sz="1500" dirty="0" smtClean="0">
                <a:solidFill>
                  <a:schemeClr val="tx1"/>
                </a:solidFill>
                <a:latin typeface="+mj-lt"/>
              </a:rPr>
              <a:t>trouvées</a:t>
            </a:r>
          </a:p>
          <a:p>
            <a:r>
              <a:rPr lang="fr-FR" sz="1500" dirty="0">
                <a:solidFill>
                  <a:schemeClr val="tx1"/>
                </a:solidFill>
                <a:latin typeface="+mj-lt"/>
              </a:rPr>
              <a:t>6.2</a:t>
            </a:r>
            <a:r>
              <a:rPr lang="fr-FR" sz="1500" b="1" dirty="0">
                <a:solidFill>
                  <a:schemeClr val="tx1"/>
                </a:solidFill>
                <a:latin typeface="+mj-lt"/>
              </a:rPr>
              <a:t> </a:t>
            </a:r>
            <a:r>
              <a:rPr lang="fr-FR" sz="1500" dirty="0">
                <a:solidFill>
                  <a:schemeClr val="tx1"/>
                </a:solidFill>
                <a:latin typeface="+mj-lt"/>
              </a:rPr>
              <a:t>Stratégies et Conseils pour les Investisseurs</a:t>
            </a:r>
          </a:p>
          <a:p>
            <a:r>
              <a:rPr lang="fr-FR" sz="1500" b="1" dirty="0" smtClean="0">
                <a:solidFill>
                  <a:schemeClr val="tx1"/>
                </a:solidFill>
                <a:latin typeface="+mj-lt"/>
              </a:rPr>
              <a:t>	</a:t>
            </a:r>
            <a:r>
              <a:rPr lang="fr-FR" sz="1500" dirty="0" smtClean="0">
                <a:solidFill>
                  <a:schemeClr val="tx1"/>
                </a:solidFill>
                <a:latin typeface="+mj-lt"/>
                <a:cs typeface="Arial" panose="020B0604020202020204" pitchFamily="34" charset="0"/>
              </a:rPr>
              <a:t>6.2.1  </a:t>
            </a:r>
            <a:r>
              <a:rPr lang="fr-FR" sz="1500" dirty="0">
                <a:solidFill>
                  <a:schemeClr val="tx1"/>
                </a:solidFill>
                <a:latin typeface="+mj-lt"/>
                <a:cs typeface="Arial" panose="020B0604020202020204" pitchFamily="34" charset="0"/>
              </a:rPr>
              <a:t>Périodes à surveiller pour des mouvements </a:t>
            </a:r>
            <a:r>
              <a:rPr lang="fr-FR" sz="1500" dirty="0" smtClean="0">
                <a:solidFill>
                  <a:schemeClr val="tx1"/>
                </a:solidFill>
                <a:latin typeface="+mj-lt"/>
                <a:cs typeface="Arial" panose="020B0604020202020204" pitchFamily="34" charset="0"/>
              </a:rPr>
              <a:t>significatifs</a:t>
            </a:r>
          </a:p>
          <a:p>
            <a:r>
              <a:rPr lang="fr-FR" sz="1500" b="1" dirty="0" smtClean="0">
                <a:solidFill>
                  <a:schemeClr val="tx1"/>
                </a:solidFill>
                <a:latin typeface="+mj-lt"/>
              </a:rPr>
              <a:t>	</a:t>
            </a:r>
            <a:r>
              <a:rPr lang="fr-FR" sz="1500" dirty="0" smtClean="0">
                <a:solidFill>
                  <a:schemeClr val="tx1"/>
                </a:solidFill>
                <a:latin typeface="+mj-lt"/>
              </a:rPr>
              <a:t>6.2.2 </a:t>
            </a:r>
            <a:r>
              <a:rPr lang="fr-FR" sz="1500" dirty="0">
                <a:solidFill>
                  <a:schemeClr val="tx1"/>
                </a:solidFill>
                <a:latin typeface="+mj-lt"/>
              </a:rPr>
              <a:t>Conseils pour minimiser les risques</a:t>
            </a:r>
          </a:p>
          <a:p>
            <a:r>
              <a:rPr lang="fr-FR" sz="1500" b="1" dirty="0" smtClean="0">
                <a:solidFill>
                  <a:schemeClr val="tx1"/>
                </a:solidFill>
                <a:latin typeface="+mj-lt"/>
              </a:rPr>
              <a:t>7.  </a:t>
            </a:r>
            <a:r>
              <a:rPr lang="fr-FR" sz="1500" b="1" dirty="0" smtClean="0">
                <a:solidFill>
                  <a:schemeClr val="tx1"/>
                </a:solidFill>
                <a:latin typeface="+mj-lt"/>
              </a:rPr>
              <a:t>Conclusion</a:t>
            </a:r>
          </a:p>
          <a:p>
            <a:r>
              <a:rPr lang="fr-FR" sz="1500" dirty="0">
                <a:solidFill>
                  <a:schemeClr val="tx1"/>
                </a:solidFill>
                <a:latin typeface="+mj-lt"/>
              </a:rPr>
              <a:t>7.1</a:t>
            </a:r>
            <a:r>
              <a:rPr lang="fr-FR" sz="1500" b="1" dirty="0">
                <a:solidFill>
                  <a:schemeClr val="tx1"/>
                </a:solidFill>
                <a:latin typeface="+mj-lt"/>
              </a:rPr>
              <a:t> </a:t>
            </a:r>
            <a:r>
              <a:rPr lang="fr-FR" sz="1500" dirty="0">
                <a:solidFill>
                  <a:schemeClr val="tx1"/>
                </a:solidFill>
                <a:latin typeface="+mj-lt"/>
              </a:rPr>
              <a:t>Réponse à la Problématique </a:t>
            </a:r>
            <a:r>
              <a:rPr lang="fr-FR" sz="1500" dirty="0" smtClean="0">
                <a:solidFill>
                  <a:schemeClr val="tx1"/>
                </a:solidFill>
                <a:latin typeface="+mj-lt"/>
              </a:rPr>
              <a:t>Initiale</a:t>
            </a:r>
          </a:p>
          <a:p>
            <a:r>
              <a:rPr lang="fr-FR" sz="1500" dirty="0" smtClean="0">
                <a:solidFill>
                  <a:schemeClr val="tx1"/>
                </a:solidFill>
                <a:latin typeface="+mj-lt"/>
              </a:rPr>
              <a:t>	7.1.1</a:t>
            </a:r>
            <a:r>
              <a:rPr lang="fr-FR" sz="1500" b="1" dirty="0" smtClean="0">
                <a:solidFill>
                  <a:schemeClr val="tx1"/>
                </a:solidFill>
                <a:latin typeface="+mj-lt"/>
              </a:rPr>
              <a:t> </a:t>
            </a:r>
            <a:r>
              <a:rPr lang="fr-FR" sz="1500" dirty="0">
                <a:solidFill>
                  <a:schemeClr val="tx1"/>
                </a:solidFill>
                <a:latin typeface="+mj-lt"/>
              </a:rPr>
              <a:t>Limites et Contraintes de </a:t>
            </a:r>
            <a:r>
              <a:rPr lang="fr-FR" sz="1500" dirty="0" smtClean="0">
                <a:solidFill>
                  <a:schemeClr val="tx1"/>
                </a:solidFill>
                <a:latin typeface="+mj-lt"/>
              </a:rPr>
              <a:t>l’Analyse</a:t>
            </a:r>
          </a:p>
          <a:p>
            <a:r>
              <a:rPr lang="fr-FR" sz="1500" dirty="0" smtClean="0">
                <a:solidFill>
                  <a:schemeClr val="tx1"/>
                </a:solidFill>
                <a:latin typeface="+mj-lt"/>
              </a:rPr>
              <a:t>	7.1.2 </a:t>
            </a:r>
            <a:r>
              <a:rPr lang="fr-FR" sz="1500" dirty="0">
                <a:solidFill>
                  <a:schemeClr val="tx1"/>
                </a:solidFill>
                <a:latin typeface="+mj-lt"/>
              </a:rPr>
              <a:t>Perspectives pour des Analyses </a:t>
            </a:r>
            <a:r>
              <a:rPr lang="fr-FR" sz="1500" dirty="0" smtClean="0">
                <a:solidFill>
                  <a:schemeClr val="tx1"/>
                </a:solidFill>
                <a:latin typeface="+mj-lt"/>
              </a:rPr>
              <a:t>Futures</a:t>
            </a:r>
          </a:p>
          <a:p>
            <a:endParaRPr lang="fr-FR" sz="3600" b="1" dirty="0"/>
          </a:p>
          <a:p>
            <a:endParaRPr lang="fr-FR" sz="3500" b="1" dirty="0"/>
          </a:p>
          <a:p>
            <a:endParaRPr lang="fr-FR" sz="3200" b="1" dirty="0"/>
          </a:p>
          <a:p>
            <a:endParaRPr lang="fr-FR" sz="3200" b="1" dirty="0"/>
          </a:p>
          <a:p>
            <a:endParaRPr lang="fr-FR" sz="3200" b="1" dirty="0"/>
          </a:p>
          <a:p>
            <a:endParaRPr lang="fr-FR" sz="2900" b="1" dirty="0"/>
          </a:p>
          <a:p>
            <a:endParaRPr lang="fr-FR" sz="4800" dirty="0">
              <a:solidFill>
                <a:schemeClr val="tx1"/>
              </a:solidFill>
            </a:endParaRPr>
          </a:p>
          <a:p>
            <a:pPr marL="342900" indent="-342900">
              <a:buFont typeface="Wingdings 3" panose="05040102010807070707" pitchFamily="18" charset="2"/>
              <a:buAutoNum type="arabicPeriod" startAt="3"/>
            </a:pPr>
            <a:endParaRPr lang="fr-FR" dirty="0"/>
          </a:p>
          <a:p>
            <a:pPr marL="342900" indent="-342900">
              <a:buFont typeface="Wingdings 3" panose="05040102010807070707" pitchFamily="18" charset="2"/>
              <a:buAutoNum type="arabicPeriod" startAt="3"/>
            </a:pPr>
            <a:endParaRPr lang="fr-FR" dirty="0"/>
          </a:p>
          <a:p>
            <a:pPr marL="342900" indent="-342900">
              <a:buAutoNum type="arabicPeriod" startAt="3"/>
            </a:pPr>
            <a:endParaRPr lang="fr-FR" dirty="0"/>
          </a:p>
          <a:p>
            <a:pPr marL="342900" indent="-342900">
              <a:buAutoNum type="arabicPeriod"/>
            </a:pPr>
            <a:endParaRPr lang="fr-FR" dirty="0">
              <a:solidFill>
                <a:schemeClr val="tx1"/>
              </a:solidFill>
            </a:endParaRPr>
          </a:p>
        </p:txBody>
      </p:sp>
    </p:spTree>
    <p:extLst>
      <p:ext uri="{BB962C8B-B14F-4D97-AF65-F5344CB8AC3E}">
        <p14:creationId xmlns:p14="http://schemas.microsoft.com/office/powerpoint/2010/main" val="269294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1350784" y="1608746"/>
            <a:ext cx="8534400" cy="3615267"/>
          </a:xfrm>
        </p:spPr>
        <p:txBody>
          <a:bodyPr/>
          <a:lstStyle/>
          <a:p>
            <a:pPr marL="0" indent="0">
              <a:buNone/>
            </a:pPr>
            <a:r>
              <a:rPr lang="fr-FR" i="1" dirty="0">
                <a:solidFill>
                  <a:schemeClr val="tx1"/>
                </a:solidFill>
              </a:rPr>
              <a:t>"La tokenisation des actifs réels est devenue une révolution dans le monde financier. En rendant des classes d’actifs traditionnellement illiquides, </a:t>
            </a:r>
            <a:r>
              <a:rPr lang="fr-FR" i="1" dirty="0" smtClean="0">
                <a:solidFill>
                  <a:schemeClr val="tx1"/>
                </a:solidFill>
              </a:rPr>
              <a:t>en accessibles </a:t>
            </a:r>
            <a:r>
              <a:rPr lang="fr-FR" i="1" dirty="0">
                <a:solidFill>
                  <a:schemeClr val="tx1"/>
                </a:solidFill>
              </a:rPr>
              <a:t>et </a:t>
            </a:r>
            <a:r>
              <a:rPr lang="fr-FR" i="1" dirty="0" smtClean="0">
                <a:solidFill>
                  <a:schemeClr val="tx1"/>
                </a:solidFill>
              </a:rPr>
              <a:t>liquides </a:t>
            </a:r>
            <a:r>
              <a:rPr lang="fr-FR" i="1" dirty="0">
                <a:solidFill>
                  <a:schemeClr val="tx1"/>
                </a:solidFill>
              </a:rPr>
              <a:t>cette innovation attire de plus en plus les investisseurs fortunés."</a:t>
            </a:r>
            <a:endParaRPr lang="fr-FR" dirty="0">
              <a:solidFill>
                <a:schemeClr val="tx1"/>
              </a:solidFill>
            </a:endParaRPr>
          </a:p>
          <a:p>
            <a:pPr marL="0" indent="0">
              <a:buNone/>
            </a:pPr>
            <a:r>
              <a:rPr lang="fr-FR" i="1" dirty="0" smtClean="0">
                <a:solidFill>
                  <a:schemeClr val="tx1"/>
                </a:solidFill>
              </a:rPr>
              <a:t>         </a:t>
            </a:r>
          </a:p>
          <a:p>
            <a:pPr marL="0" indent="0">
              <a:buNone/>
            </a:pPr>
            <a:r>
              <a:rPr lang="fr-FR" i="1" dirty="0">
                <a:solidFill>
                  <a:schemeClr val="tx1"/>
                </a:solidFill>
              </a:rPr>
              <a:t> </a:t>
            </a:r>
            <a:r>
              <a:rPr lang="fr-FR" i="1" dirty="0" smtClean="0">
                <a:solidFill>
                  <a:schemeClr val="tx1"/>
                </a:solidFill>
              </a:rPr>
              <a:t>                                                                                          Cointelegraph</a:t>
            </a:r>
            <a:endParaRPr lang="fr-FR" dirty="0">
              <a:solidFill>
                <a:schemeClr val="tx1"/>
              </a:solidFill>
            </a:endParaRPr>
          </a:p>
        </p:txBody>
      </p:sp>
    </p:spTree>
    <p:extLst>
      <p:ext uri="{BB962C8B-B14F-4D97-AF65-F5344CB8AC3E}">
        <p14:creationId xmlns:p14="http://schemas.microsoft.com/office/powerpoint/2010/main" val="2020822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38659" y="414738"/>
            <a:ext cx="3033483" cy="903717"/>
          </a:xfrm>
        </p:spPr>
        <p:txBody>
          <a:bodyPr/>
          <a:lstStyle/>
          <a:p>
            <a:pPr marL="0" indent="0">
              <a:buNone/>
            </a:pPr>
            <a:r>
              <a:rPr lang="fr-FR" sz="2400" b="1" dirty="0" smtClean="0"/>
              <a:t> </a:t>
            </a:r>
            <a:r>
              <a:rPr lang="fr-FR" sz="2400" b="1" dirty="0" smtClean="0">
                <a:solidFill>
                  <a:schemeClr val="tx1"/>
                </a:solidFill>
              </a:rPr>
              <a:t>1</a:t>
            </a:r>
            <a:r>
              <a:rPr lang="fr-FR" sz="2400" b="1" dirty="0">
                <a:solidFill>
                  <a:schemeClr val="tx1"/>
                </a:solidFill>
              </a:rPr>
              <a:t>.   Introduction</a:t>
            </a:r>
          </a:p>
          <a:p>
            <a:pPr marL="0" indent="0">
              <a:buNone/>
            </a:pPr>
            <a:r>
              <a:rPr lang="fr-FR" dirty="0" smtClean="0"/>
              <a:t> </a:t>
            </a:r>
            <a:endParaRPr lang="fr-FR" dirty="0"/>
          </a:p>
        </p:txBody>
      </p:sp>
      <p:sp>
        <p:nvSpPr>
          <p:cNvPr id="5" name="Rectangle 4"/>
          <p:cNvSpPr/>
          <p:nvPr/>
        </p:nvSpPr>
        <p:spPr>
          <a:xfrm>
            <a:off x="330437" y="2190833"/>
            <a:ext cx="6096000" cy="2829301"/>
          </a:xfrm>
          <a:prstGeom prst="rect">
            <a:avLst/>
          </a:prstGeom>
        </p:spPr>
        <p:txBody>
          <a:bodyPr>
            <a:spAutoFit/>
          </a:bodyPr>
          <a:lstStyle/>
          <a:p>
            <a:pPr algn="just">
              <a:lnSpc>
                <a:spcPct val="107000"/>
              </a:lnSpc>
              <a:spcAft>
                <a:spcPts val="800"/>
              </a:spcAft>
            </a:pPr>
            <a:r>
              <a:rPr lang="fr-FR" dirty="0">
                <a:latin typeface="Times New Roman" panose="02020603050405020304" pitchFamily="18" charset="0"/>
                <a:ea typeface="Times New Roman" panose="02020603050405020304" pitchFamily="18" charset="0"/>
                <a:cs typeface="Times New Roman" panose="02020603050405020304" pitchFamily="18" charset="0"/>
              </a:rPr>
              <a:t>Dans le mondes des cryptomonnaies, celles qui sont spécialisées dans la </a:t>
            </a:r>
            <a:r>
              <a:rPr lang="fr-FR" b="1" dirty="0">
                <a:latin typeface="Times New Roman" panose="02020603050405020304" pitchFamily="18" charset="0"/>
                <a:ea typeface="Times New Roman" panose="02020603050405020304" pitchFamily="18" charset="0"/>
                <a:cs typeface="Times New Roman" panose="02020603050405020304" pitchFamily="18" charset="0"/>
              </a:rPr>
              <a:t>tokenisation des actifs réels (Real World Assets, RWA)</a:t>
            </a:r>
            <a:r>
              <a:rPr lang="fr-FR" dirty="0">
                <a:latin typeface="Times New Roman" panose="02020603050405020304" pitchFamily="18" charset="0"/>
                <a:ea typeface="Times New Roman" panose="02020603050405020304" pitchFamily="18" charset="0"/>
                <a:cs typeface="Times New Roman" panose="02020603050405020304" pitchFamily="18" charset="0"/>
              </a:rPr>
              <a:t> consistent à convertir des actifs traditionnels (immobilier, actions, obligations, </a:t>
            </a: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œuvres d’art, matières </a:t>
            </a:r>
            <a:r>
              <a:rPr lang="fr-FR" dirty="0">
                <a:latin typeface="Times New Roman" panose="02020603050405020304" pitchFamily="18" charset="0"/>
                <a:ea typeface="Times New Roman" panose="02020603050405020304" pitchFamily="18" charset="0"/>
                <a:cs typeface="Times New Roman" panose="02020603050405020304" pitchFamily="18" charset="0"/>
              </a:rPr>
              <a:t>premières, etc.) en jetons numériques sur une blockchain. Ces jetons représentent une propriété ou une participation dans ces actifs physiques, permettant leur échange, leur fractionnement et leur gestion via des plateformes décentralisées</a:t>
            </a:r>
            <a:r>
              <a:rPr lang="fr-FR" dirty="0" smtClean="0">
                <a:latin typeface="Times New Roman" panose="02020603050405020304" pitchFamily="18" charset="0"/>
                <a:ea typeface="Times New Roman" panose="02020603050405020304" pitchFamily="18" charset="0"/>
                <a:cs typeface="Times New Roman" panose="02020603050405020304" pitchFamily="18" charset="0"/>
              </a:rPr>
              <a:t>.</a:t>
            </a:r>
          </a:p>
          <a:p>
            <a:pPr algn="just">
              <a:lnSpc>
                <a:spcPct val="107000"/>
              </a:lnSpc>
              <a:spcAft>
                <a:spcPts val="800"/>
              </a:spcAft>
            </a:pPr>
            <a:endParaRPr lang="fr-FR" sz="1600" dirty="0">
              <a:solidFill>
                <a:schemeClr val="bg2">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7" name="ZoneTexte 6"/>
          <p:cNvSpPr txBox="1"/>
          <p:nvPr/>
        </p:nvSpPr>
        <p:spPr>
          <a:xfrm>
            <a:off x="6709190" y="630882"/>
            <a:ext cx="4842068" cy="5823517"/>
          </a:xfrm>
          <a:prstGeom prst="rect">
            <a:avLst/>
          </a:prstGeom>
          <a:noFill/>
        </p:spPr>
        <p:txBody>
          <a:bodyPr wrap="square" rtlCol="0">
            <a:spAutoFit/>
          </a:bodyPr>
          <a:lstStyle/>
          <a:p>
            <a:pPr>
              <a:lnSpc>
                <a:spcPct val="107000"/>
              </a:lnSpc>
              <a:spcAft>
                <a:spcPts val="800"/>
              </a:spcAf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Caractéristiques principales des RWA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Fractionnement des actifs</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 : Les investisseurs peuvent acheter une part d'un actif coûteux (par exemple, 1 % d'un immeuble).</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Accessibilité accrue</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 : Réduit les barrières d'entrée pour les investisseurs grâce à des coûts d'acquisition plus faibles.</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Transparence</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 : Les informations sur la propriété et les transactions sont inscrites de manière immuable sur la blockchain.</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Font typeface="+mj-lt"/>
              <a:buAutoNum type="arabicPeriod"/>
              <a:tabLst>
                <a:tab pos="457200" algn="l"/>
              </a:tabLs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Liquidité</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 : Les RWA offrent un marché secondaire actif, facilitant l'achat et la vente des parts tokenisées.</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fr-FR" sz="1400" b="1" dirty="0" smtClean="0">
                <a:latin typeface="Times New Roman" panose="02020603050405020304" pitchFamily="18" charset="0"/>
                <a:ea typeface="Times New Roman" panose="02020603050405020304" pitchFamily="18" charset="0"/>
                <a:cs typeface="Times New Roman" panose="02020603050405020304" pitchFamily="18" charset="0"/>
              </a:rPr>
              <a:t>Avantages </a:t>
            </a: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des RWA :</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Démocratisation de l’investissement</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 : Accès à des classes d’actifs auparavant réservées aux investisseurs institutionnels.</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Réduction des intermédiaires</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 : Moins de coûts associés aux courtiers ou autres tiers.</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SzPts val="1000"/>
              <a:buFont typeface="Symbol" panose="05050102010706020507" pitchFamily="18" charset="2"/>
              <a:buChar char=""/>
              <a:tabLst>
                <a:tab pos="457200" algn="l"/>
              </a:tabLst>
            </a:pPr>
            <a:r>
              <a:rPr lang="fr-FR" sz="1400" b="1" dirty="0">
                <a:latin typeface="Times New Roman" panose="02020603050405020304" pitchFamily="18" charset="0"/>
                <a:ea typeface="Times New Roman" panose="02020603050405020304" pitchFamily="18" charset="0"/>
                <a:cs typeface="Times New Roman" panose="02020603050405020304" pitchFamily="18" charset="0"/>
              </a:rPr>
              <a:t>Adaptabilité aux réglementations</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 : Des solutions comme Ondo Finance collaborent avec des institutions traditionnelles pour respecter </a:t>
            </a:r>
            <a:r>
              <a:rPr lang="fr-FR" sz="1400" dirty="0" smtClean="0">
                <a:latin typeface="Times New Roman" panose="02020603050405020304" pitchFamily="18" charset="0"/>
                <a:ea typeface="Times New Roman" panose="02020603050405020304" pitchFamily="18" charset="0"/>
                <a:cs typeface="Times New Roman" panose="02020603050405020304" pitchFamily="18" charset="0"/>
              </a:rPr>
              <a:t>les </a:t>
            </a:r>
            <a:r>
              <a:rPr lang="fr-FR" sz="1400" dirty="0">
                <a:latin typeface="Times New Roman" panose="02020603050405020304" pitchFamily="18" charset="0"/>
                <a:ea typeface="Times New Roman" panose="02020603050405020304" pitchFamily="18" charset="0"/>
                <a:cs typeface="Times New Roman" panose="02020603050405020304" pitchFamily="18" charset="0"/>
              </a:rPr>
              <a:t>exigences légales.</a:t>
            </a:r>
            <a:endParaRPr lang="fr-FR" sz="14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7000"/>
              </a:lnSpc>
              <a:spcAft>
                <a:spcPts val="800"/>
              </a:spcAft>
              <a:buSzPts val="1000"/>
              <a:buFont typeface="Symbol" panose="05050102010706020507" pitchFamily="18" charset="2"/>
              <a:buChar char=""/>
              <a:tabLst>
                <a:tab pos="457200" algn="l"/>
              </a:tabLst>
            </a:pPr>
            <a:endParaRPr lang="fr-FR" sz="1200" dirty="0">
              <a:solidFill>
                <a:schemeClr val="bg2">
                  <a:lumMod val="75000"/>
                </a:schemeClr>
              </a:solidFill>
            </a:endParaRPr>
          </a:p>
        </p:txBody>
      </p:sp>
    </p:spTree>
    <p:extLst>
      <p:ext uri="{BB962C8B-B14F-4D97-AF65-F5344CB8AC3E}">
        <p14:creationId xmlns:p14="http://schemas.microsoft.com/office/powerpoint/2010/main" val="2777187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contenu 2"/>
          <p:cNvSpPr>
            <a:spLocks noGrp="1"/>
          </p:cNvSpPr>
          <p:nvPr>
            <p:ph idx="1"/>
          </p:nvPr>
        </p:nvSpPr>
        <p:spPr>
          <a:xfrm>
            <a:off x="573117" y="1360917"/>
            <a:ext cx="10032214" cy="4886059"/>
          </a:xfrm>
        </p:spPr>
        <p:txBody>
          <a:bodyPr>
            <a:normAutofit/>
          </a:bodyPr>
          <a:lstStyle/>
          <a:p>
            <a:pPr marL="0" indent="0">
              <a:buNone/>
            </a:pPr>
            <a:r>
              <a:rPr lang="fr-FR" sz="1400" dirty="0" smtClean="0">
                <a:solidFill>
                  <a:schemeClr val="tx1"/>
                </a:solidFill>
              </a:rPr>
              <a:t>Lancé en janvier 2024, le </a:t>
            </a:r>
            <a:r>
              <a:rPr lang="fr-FR" sz="1400" dirty="0">
                <a:solidFill>
                  <a:schemeClr val="tx1"/>
                </a:solidFill>
              </a:rPr>
              <a:t>token $ONDO est un jeton ERC-20 fonctionnant sur la blockchain Ethereum. </a:t>
            </a:r>
            <a:endParaRPr lang="fr-FR" sz="1400" dirty="0" smtClean="0">
              <a:solidFill>
                <a:schemeClr val="tx1"/>
              </a:solidFill>
            </a:endParaRPr>
          </a:p>
          <a:p>
            <a:pPr marL="0" indent="0">
              <a:buNone/>
            </a:pPr>
            <a:r>
              <a:rPr lang="fr-FR" sz="1400" dirty="0" smtClean="0">
                <a:solidFill>
                  <a:schemeClr val="tx1"/>
                </a:solidFill>
              </a:rPr>
              <a:t>Ondo </a:t>
            </a:r>
            <a:r>
              <a:rPr lang="fr-FR" sz="1400" dirty="0">
                <a:solidFill>
                  <a:schemeClr val="tx1"/>
                </a:solidFill>
              </a:rPr>
              <a:t>Finance s'est associé à des institutions financières de renom, telles que BlackRock et PIMCO, pour renforcer la crédibilité et la portée de ses produits financiers tokenisés. Ces partenariats stratégiques facilitent l'intégration des actifs traditionnels dans l'écosystème blockchain, offrant ainsi aux investisseurs une combinaison des avantages de la finance traditionnelle et de la </a:t>
            </a:r>
            <a:r>
              <a:rPr lang="fr-FR" sz="1400" dirty="0" err="1" smtClean="0">
                <a:solidFill>
                  <a:schemeClr val="tx1"/>
                </a:solidFill>
              </a:rPr>
              <a:t>DeFi</a:t>
            </a:r>
            <a:r>
              <a:rPr lang="fr-FR" sz="1400" dirty="0" smtClean="0">
                <a:solidFill>
                  <a:schemeClr val="tx1"/>
                </a:solidFill>
              </a:rPr>
              <a:t>, faisant de Ondo </a:t>
            </a:r>
            <a:r>
              <a:rPr lang="fr-FR" sz="1400" dirty="0">
                <a:solidFill>
                  <a:schemeClr val="tx1"/>
                </a:solidFill>
              </a:rPr>
              <a:t>Finance </a:t>
            </a:r>
            <a:r>
              <a:rPr lang="fr-FR" sz="1400" dirty="0" smtClean="0">
                <a:solidFill>
                  <a:schemeClr val="tx1"/>
                </a:solidFill>
              </a:rPr>
              <a:t>un </a:t>
            </a:r>
            <a:r>
              <a:rPr lang="fr-FR" sz="1400" dirty="0">
                <a:solidFill>
                  <a:schemeClr val="tx1"/>
                </a:solidFill>
              </a:rPr>
              <a:t>acteur clé dans la tokenisation des actifs du monde </a:t>
            </a:r>
            <a:r>
              <a:rPr lang="fr-FR" sz="1400" dirty="0" smtClean="0">
                <a:solidFill>
                  <a:schemeClr val="tx1"/>
                </a:solidFill>
              </a:rPr>
              <a:t>réel.</a:t>
            </a:r>
          </a:p>
          <a:p>
            <a:pPr marL="0" indent="0">
              <a:buNone/>
            </a:pPr>
            <a:r>
              <a:rPr lang="fr-FR" sz="1400" dirty="0" smtClean="0">
                <a:solidFill>
                  <a:schemeClr val="tx1"/>
                </a:solidFill>
              </a:rPr>
              <a:t>Cependant</a:t>
            </a:r>
            <a:r>
              <a:rPr lang="fr-FR" sz="1400" dirty="0">
                <a:solidFill>
                  <a:schemeClr val="tx1"/>
                </a:solidFill>
              </a:rPr>
              <a:t>, comme pour toute innovation financière, la tokenisation des actifs réels soulève des questions quant à la dynamique de marché des jetons associés. Les fluctuations des prix et des volumes des tokens, tels que ONDO, reflètent non seulement les tendances de la demande, mais aussi des facteurs exogènes comme les conditions macroéconomiques ou les évolutions réglementaires. Comprendre et analyser ces variations devient essentiel pour identifier des opportunités, anticiper les tendances, ou déceler d’éventuelles anomalies.</a:t>
            </a:r>
          </a:p>
          <a:p>
            <a:pPr marL="0" indent="0">
              <a:buNone/>
            </a:pPr>
            <a:r>
              <a:rPr lang="fr-FR" sz="1400" dirty="0">
                <a:solidFill>
                  <a:schemeClr val="tx1"/>
                </a:solidFill>
              </a:rPr>
              <a:t> </a:t>
            </a:r>
          </a:p>
          <a:p>
            <a:pPr marL="0" indent="0">
              <a:buNone/>
            </a:pPr>
            <a:r>
              <a:rPr lang="fr-FR" sz="1400" b="1" dirty="0">
                <a:solidFill>
                  <a:schemeClr val="tx1"/>
                </a:solidFill>
              </a:rPr>
              <a:t>Comment analyser les variations de prix et de volume des tokens ONDO pour identifier des tendances ou des anomalies sur une période donnée ?</a:t>
            </a:r>
            <a:endParaRPr lang="fr-FR" sz="1400" dirty="0">
              <a:solidFill>
                <a:schemeClr val="tx1"/>
              </a:solidFill>
            </a:endParaRPr>
          </a:p>
          <a:p>
            <a:endParaRPr lang="fr-FR" sz="1400" dirty="0"/>
          </a:p>
        </p:txBody>
      </p:sp>
      <p:sp>
        <p:nvSpPr>
          <p:cNvPr id="5" name="ZoneTexte 4"/>
          <p:cNvSpPr txBox="1"/>
          <p:nvPr/>
        </p:nvSpPr>
        <p:spPr>
          <a:xfrm>
            <a:off x="573117" y="504202"/>
            <a:ext cx="9963847" cy="738664"/>
          </a:xfrm>
          <a:prstGeom prst="rect">
            <a:avLst/>
          </a:prstGeom>
          <a:noFill/>
        </p:spPr>
        <p:txBody>
          <a:bodyPr wrap="square" rtlCol="0">
            <a:spAutoFit/>
          </a:bodyPr>
          <a:lstStyle/>
          <a:p>
            <a:r>
              <a:rPr lang="fr-FR" b="1" dirty="0">
                <a:solidFill>
                  <a:schemeClr val="bg2">
                    <a:lumMod val="75000"/>
                  </a:schemeClr>
                </a:solidFill>
              </a:rPr>
              <a:t> </a:t>
            </a:r>
            <a:r>
              <a:rPr lang="fr-FR" sz="2400" b="1" dirty="0"/>
              <a:t>1.   Introduction</a:t>
            </a:r>
          </a:p>
          <a:p>
            <a:endParaRPr lang="fr-FR" dirty="0"/>
          </a:p>
        </p:txBody>
      </p:sp>
    </p:spTree>
    <p:extLst>
      <p:ext uri="{BB962C8B-B14F-4D97-AF65-F5344CB8AC3E}">
        <p14:creationId xmlns:p14="http://schemas.microsoft.com/office/powerpoint/2010/main" val="78181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36746" y="290557"/>
            <a:ext cx="9391828" cy="830997"/>
          </a:xfrm>
          <a:prstGeom prst="rect">
            <a:avLst/>
          </a:prstGeom>
          <a:noFill/>
        </p:spPr>
        <p:txBody>
          <a:bodyPr wrap="square" rtlCol="0">
            <a:spAutoFit/>
          </a:bodyPr>
          <a:lstStyle/>
          <a:p>
            <a:pPr marL="457200" indent="-457200">
              <a:buAutoNum type="arabicPeriod" startAt="2"/>
            </a:pPr>
            <a:r>
              <a:rPr lang="fr-FR" sz="2400" b="1" dirty="0" smtClean="0"/>
              <a:t>Analyse </a:t>
            </a:r>
            <a:r>
              <a:rPr lang="fr-FR" sz="2400" b="1" dirty="0"/>
              <a:t>exploratoire des </a:t>
            </a:r>
            <a:r>
              <a:rPr lang="fr-FR" sz="2400" b="1" dirty="0" smtClean="0"/>
              <a:t>données</a:t>
            </a:r>
          </a:p>
          <a:p>
            <a:r>
              <a:rPr lang="fr-FR" sz="2400" b="1" dirty="0"/>
              <a:t> </a:t>
            </a:r>
            <a:r>
              <a:rPr lang="fr-FR" sz="2400" b="1" dirty="0" smtClean="0"/>
              <a:t>    </a:t>
            </a:r>
            <a:r>
              <a:rPr lang="fr-FR" sz="2000" dirty="0" smtClean="0"/>
              <a:t>2.1 Tendance du prix du token ONDO</a:t>
            </a:r>
            <a:endParaRPr lang="fr-FR" sz="2000" dirty="0"/>
          </a:p>
        </p:txBody>
      </p:sp>
      <p:sp>
        <p:nvSpPr>
          <p:cNvPr id="4" name="ZoneTexte 3"/>
          <p:cNvSpPr txBox="1"/>
          <p:nvPr/>
        </p:nvSpPr>
        <p:spPr>
          <a:xfrm>
            <a:off x="5846906" y="3626346"/>
            <a:ext cx="6271694" cy="3231654"/>
          </a:xfrm>
          <a:prstGeom prst="rect">
            <a:avLst/>
          </a:prstGeom>
          <a:noFill/>
        </p:spPr>
        <p:txBody>
          <a:bodyPr wrap="square" rtlCol="0">
            <a:spAutoFit/>
          </a:bodyPr>
          <a:lstStyle/>
          <a:p>
            <a:r>
              <a:rPr lang="fr-FR" sz="1200" b="1" dirty="0" smtClean="0"/>
              <a:t>	3. Novembre à décembre 2024 : Second pic majeur</a:t>
            </a:r>
          </a:p>
          <a:p>
            <a:r>
              <a:rPr lang="fr-FR" sz="1200" b="1" dirty="0" smtClean="0"/>
              <a:t>	Décembre 2024</a:t>
            </a:r>
            <a:r>
              <a:rPr lang="fr-FR" sz="1200" dirty="0" smtClean="0"/>
              <a:t> : Le prix atteint un nouveau sommet historique à </a:t>
            </a:r>
            <a:r>
              <a:rPr lang="fr-FR" sz="1200" b="1" dirty="0" smtClean="0"/>
              <a:t>2,0 $</a:t>
            </a:r>
            <a:r>
              <a:rPr lang="fr-FR" sz="1200" dirty="0" smtClean="0"/>
              <a:t>.</a:t>
            </a:r>
          </a:p>
          <a:p>
            <a:pPr marL="628650" lvl="1" indent="-171450">
              <a:buFont typeface="Arial" panose="020B0604020202020204" pitchFamily="34" charset="0"/>
              <a:buChar char="•"/>
            </a:pPr>
            <a:r>
              <a:rPr lang="fr-FR" sz="1200" b="1" dirty="0" smtClean="0"/>
              <a:t>Adoption accrue des actifs du monde réel (RWA)</a:t>
            </a:r>
            <a:r>
              <a:rPr lang="fr-FR" sz="1200" dirty="0" smtClean="0"/>
              <a:t> </a:t>
            </a:r>
          </a:p>
          <a:p>
            <a:pPr marL="628650" lvl="1" indent="-171450">
              <a:buFont typeface="Arial" panose="020B0604020202020204" pitchFamily="34" charset="0"/>
              <a:buChar char="•"/>
            </a:pPr>
            <a:r>
              <a:rPr lang="fr-FR" sz="1200" b="1" dirty="0" smtClean="0"/>
              <a:t>Annonces stratégiques</a:t>
            </a:r>
            <a:r>
              <a:rPr lang="fr-FR" sz="1200" dirty="0" smtClean="0"/>
              <a:t> </a:t>
            </a:r>
          </a:p>
          <a:p>
            <a:pPr lvl="1"/>
            <a:endParaRPr lang="fr-FR" sz="1200" dirty="0" smtClean="0"/>
          </a:p>
          <a:p>
            <a:pPr lvl="1"/>
            <a:r>
              <a:rPr lang="fr-FR" sz="1200" b="1" dirty="0" smtClean="0"/>
              <a:t>4</a:t>
            </a:r>
            <a:r>
              <a:rPr lang="fr-FR" sz="1200" b="1" dirty="0"/>
              <a:t>. Décembre 2024 à janvier 2025 : Correction post-pic et stabilisation</a:t>
            </a:r>
          </a:p>
          <a:p>
            <a:r>
              <a:rPr lang="fr-FR" sz="1200" b="1" dirty="0" smtClean="0"/>
              <a:t>	Janvier 2025 </a:t>
            </a:r>
            <a:r>
              <a:rPr lang="fr-FR" sz="1200" dirty="0" smtClean="0"/>
              <a:t>: </a:t>
            </a:r>
            <a:r>
              <a:rPr lang="fr-FR" sz="1200" dirty="0"/>
              <a:t>Après le sommet de </a:t>
            </a:r>
            <a:r>
              <a:rPr lang="fr-FR" sz="1200" dirty="0" smtClean="0"/>
              <a:t>décembre, </a:t>
            </a:r>
            <a:r>
              <a:rPr lang="fr-FR" sz="1200" dirty="0"/>
              <a:t>le prix </a:t>
            </a:r>
            <a:r>
              <a:rPr lang="fr-FR" sz="1200" dirty="0" smtClean="0"/>
              <a:t>corrige </a:t>
            </a:r>
            <a:r>
              <a:rPr lang="fr-FR" sz="1200" dirty="0"/>
              <a:t>pour se </a:t>
            </a:r>
            <a:r>
              <a:rPr lang="fr-FR" sz="1200" dirty="0" smtClean="0"/>
              <a:t>	situer </a:t>
            </a:r>
            <a:r>
              <a:rPr lang="fr-FR" sz="1200" dirty="0"/>
              <a:t>autour de </a:t>
            </a:r>
            <a:r>
              <a:rPr lang="fr-FR" sz="1200" b="1" dirty="0"/>
              <a:t>1,3 $</a:t>
            </a:r>
            <a:r>
              <a:rPr lang="fr-FR" sz="1200" dirty="0"/>
              <a:t> </a:t>
            </a:r>
            <a:r>
              <a:rPr lang="fr-FR" sz="1200" dirty="0" smtClean="0"/>
              <a:t>en moyenne en </a:t>
            </a:r>
            <a:r>
              <a:rPr lang="fr-FR" sz="1200" dirty="0"/>
              <a:t>janvier 2025.</a:t>
            </a:r>
          </a:p>
          <a:p>
            <a:pPr marL="628650" lvl="1" indent="-171450">
              <a:buFont typeface="Arial" panose="020B0604020202020204" pitchFamily="34" charset="0"/>
              <a:buChar char="•"/>
            </a:pPr>
            <a:r>
              <a:rPr lang="fr-FR" sz="1200" b="1" dirty="0" smtClean="0"/>
              <a:t>Prises </a:t>
            </a:r>
            <a:r>
              <a:rPr lang="fr-FR" sz="1200" b="1" dirty="0"/>
              <a:t>de bénéfices</a:t>
            </a:r>
            <a:r>
              <a:rPr lang="fr-FR" sz="1200" dirty="0"/>
              <a:t> </a:t>
            </a:r>
            <a:endParaRPr lang="fr-FR" sz="1200" dirty="0" smtClean="0"/>
          </a:p>
          <a:p>
            <a:pPr marL="628650" lvl="1" indent="-171450">
              <a:buFont typeface="Arial" panose="020B0604020202020204" pitchFamily="34" charset="0"/>
              <a:buChar char="•"/>
            </a:pPr>
            <a:r>
              <a:rPr lang="fr-FR" sz="1200" b="1" dirty="0" smtClean="0"/>
              <a:t>Anticipation du déblocage massif de tokens du 18 janvier 2025. </a:t>
            </a:r>
          </a:p>
          <a:p>
            <a:pPr lvl="1"/>
            <a:endParaRPr lang="fr-FR" sz="1200" dirty="0" smtClean="0"/>
          </a:p>
          <a:p>
            <a:pPr lvl="1"/>
            <a:r>
              <a:rPr lang="fr-FR" sz="1200" b="1" dirty="0" smtClean="0"/>
              <a:t>5</a:t>
            </a:r>
            <a:r>
              <a:rPr lang="fr-FR" sz="1200" b="1" dirty="0"/>
              <a:t>. Janvier 2025 : Résilience après le déblocage de tokens</a:t>
            </a:r>
          </a:p>
          <a:p>
            <a:r>
              <a:rPr lang="fr-FR" sz="1200" b="1" dirty="0" smtClean="0"/>
              <a:t>	18 </a:t>
            </a:r>
            <a:r>
              <a:rPr lang="fr-FR" sz="1200" b="1" dirty="0"/>
              <a:t>janvier 2025</a:t>
            </a:r>
            <a:r>
              <a:rPr lang="fr-FR" sz="1200" dirty="0"/>
              <a:t> : Malgré le déblocage de 1,94 milliard de </a:t>
            </a:r>
            <a:r>
              <a:rPr lang="fr-FR" sz="1200" dirty="0" smtClean="0"/>
              <a:t>tokens</a:t>
            </a:r>
            <a:r>
              <a:rPr lang="fr-FR" sz="1200" dirty="0"/>
              <a:t>, le prix </a:t>
            </a:r>
            <a:r>
              <a:rPr lang="fr-FR" sz="1200" dirty="0" smtClean="0"/>
              <a:t>	du </a:t>
            </a:r>
            <a:r>
              <a:rPr lang="fr-FR" sz="1200" dirty="0"/>
              <a:t>ONDO montre une résilience notable, </a:t>
            </a:r>
            <a:r>
              <a:rPr lang="fr-FR" sz="1200" dirty="0" smtClean="0"/>
              <a:t>évoluant autour </a:t>
            </a:r>
            <a:r>
              <a:rPr lang="fr-FR" sz="1200" dirty="0"/>
              <a:t>de </a:t>
            </a:r>
            <a:r>
              <a:rPr lang="fr-FR" sz="1200" b="1" dirty="0"/>
              <a:t>1,48 $</a:t>
            </a:r>
            <a:r>
              <a:rPr lang="fr-FR" sz="1200" dirty="0"/>
              <a:t> le </a:t>
            </a:r>
            <a:r>
              <a:rPr lang="fr-FR" sz="1200" dirty="0" smtClean="0"/>
              <a:t>	24 </a:t>
            </a:r>
            <a:r>
              <a:rPr lang="fr-FR" sz="1200" dirty="0"/>
              <a:t>janvier 2025.</a:t>
            </a:r>
          </a:p>
          <a:p>
            <a:pPr marL="628650" lvl="1" indent="-171450">
              <a:buFont typeface="Arial" panose="020B0604020202020204" pitchFamily="34" charset="0"/>
              <a:buChar char="•"/>
            </a:pPr>
            <a:r>
              <a:rPr lang="fr-FR" sz="1200" b="1" dirty="0" smtClean="0"/>
              <a:t>Confiance </a:t>
            </a:r>
            <a:r>
              <a:rPr lang="fr-FR" sz="1200" b="1" dirty="0"/>
              <a:t>des investisseurs</a:t>
            </a:r>
            <a:r>
              <a:rPr lang="fr-FR" sz="1200" dirty="0"/>
              <a:t> </a:t>
            </a:r>
            <a:endParaRPr lang="fr-FR" sz="1200" dirty="0" smtClean="0"/>
          </a:p>
          <a:p>
            <a:pPr marL="628650" lvl="1" indent="-171450">
              <a:buFont typeface="Arial" panose="020B0604020202020204" pitchFamily="34" charset="0"/>
              <a:buChar char="•"/>
            </a:pPr>
            <a:r>
              <a:rPr lang="fr-FR" sz="1200" b="1" dirty="0" smtClean="0"/>
              <a:t>Utilisation </a:t>
            </a:r>
            <a:r>
              <a:rPr lang="fr-FR" sz="1200" b="1" dirty="0"/>
              <a:t>stratégique des tokens </a:t>
            </a:r>
            <a:r>
              <a:rPr lang="fr-FR" sz="1200" b="1" dirty="0" smtClean="0"/>
              <a:t>débloqués</a:t>
            </a:r>
            <a:endParaRPr lang="fr-FR" sz="1200" dirty="0"/>
          </a:p>
        </p:txBody>
      </p:sp>
      <p:pic>
        <p:nvPicPr>
          <p:cNvPr id="6" name="Imag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5739" y="1273517"/>
            <a:ext cx="8342335" cy="2248095"/>
          </a:xfrm>
          <a:prstGeom prst="rect">
            <a:avLst/>
          </a:prstGeom>
        </p:spPr>
      </p:pic>
      <p:sp>
        <p:nvSpPr>
          <p:cNvPr id="7" name="ZoneTexte 6"/>
          <p:cNvSpPr txBox="1"/>
          <p:nvPr/>
        </p:nvSpPr>
        <p:spPr>
          <a:xfrm>
            <a:off x="536746" y="4088011"/>
            <a:ext cx="5811140" cy="2308324"/>
          </a:xfrm>
          <a:prstGeom prst="rect">
            <a:avLst/>
          </a:prstGeom>
          <a:noFill/>
        </p:spPr>
        <p:txBody>
          <a:bodyPr wrap="square" rtlCol="0">
            <a:spAutoFit/>
          </a:bodyPr>
          <a:lstStyle/>
          <a:p>
            <a:r>
              <a:rPr lang="fr-FR" sz="1200" b="1" dirty="0" smtClean="0"/>
              <a:t>	1</a:t>
            </a:r>
            <a:r>
              <a:rPr lang="fr-FR" sz="1200" b="1" dirty="0"/>
              <a:t>. </a:t>
            </a:r>
            <a:r>
              <a:rPr lang="fr-FR" sz="1200" b="1" dirty="0" smtClean="0"/>
              <a:t>Janvier </a:t>
            </a:r>
            <a:r>
              <a:rPr lang="fr-FR" sz="1200" b="1" dirty="0"/>
              <a:t>à </a:t>
            </a:r>
            <a:r>
              <a:rPr lang="fr-FR" sz="1200" b="1" dirty="0" smtClean="0"/>
              <a:t>juin </a:t>
            </a:r>
            <a:r>
              <a:rPr lang="fr-FR" sz="1200" b="1" dirty="0"/>
              <a:t>2024 : Lancement et premier pic</a:t>
            </a:r>
          </a:p>
          <a:p>
            <a:r>
              <a:rPr lang="fr-FR" sz="1200" b="1" dirty="0" smtClean="0"/>
              <a:t>	Janvier </a:t>
            </a:r>
            <a:r>
              <a:rPr lang="fr-FR" sz="1200" b="1" dirty="0"/>
              <a:t>2024</a:t>
            </a:r>
            <a:r>
              <a:rPr lang="fr-FR" sz="1200" dirty="0"/>
              <a:t> : Le token ONDO est lancé avec un prix initial autour de </a:t>
            </a:r>
            <a:r>
              <a:rPr lang="fr-FR" sz="1200" dirty="0" smtClean="0"/>
              <a:t>	</a:t>
            </a:r>
            <a:r>
              <a:rPr lang="fr-FR" sz="1200" b="1" dirty="0" smtClean="0"/>
              <a:t>0,2 </a:t>
            </a:r>
            <a:r>
              <a:rPr lang="fr-FR" sz="1200" b="1" dirty="0"/>
              <a:t>$</a:t>
            </a:r>
            <a:r>
              <a:rPr lang="fr-FR" sz="1200" dirty="0"/>
              <a:t>.</a:t>
            </a:r>
          </a:p>
          <a:p>
            <a:r>
              <a:rPr lang="fr-FR" sz="1200" b="1" dirty="0" smtClean="0"/>
              <a:t>	Juin 2024</a:t>
            </a:r>
            <a:r>
              <a:rPr lang="fr-FR" sz="1200" dirty="0" smtClean="0"/>
              <a:t> </a:t>
            </a:r>
            <a:r>
              <a:rPr lang="fr-FR" sz="1200" dirty="0"/>
              <a:t>: Le prix atteint un sommet à </a:t>
            </a:r>
            <a:r>
              <a:rPr lang="fr-FR" sz="1200" b="1" dirty="0"/>
              <a:t>1,5 $</a:t>
            </a:r>
            <a:r>
              <a:rPr lang="fr-FR" sz="1200" dirty="0"/>
              <a:t>.</a:t>
            </a:r>
          </a:p>
          <a:p>
            <a:pPr marL="628650" lvl="1" indent="-171450">
              <a:buFont typeface="Arial" panose="020B0604020202020204" pitchFamily="34" charset="0"/>
              <a:buChar char="•"/>
            </a:pPr>
            <a:r>
              <a:rPr lang="fr-FR" sz="1200" b="1" dirty="0"/>
              <a:t>Lancement réussi</a:t>
            </a:r>
            <a:r>
              <a:rPr lang="fr-FR" sz="1200" dirty="0"/>
              <a:t> </a:t>
            </a:r>
            <a:endParaRPr lang="fr-FR" sz="1200" dirty="0" smtClean="0"/>
          </a:p>
          <a:p>
            <a:pPr marL="628650" lvl="1" indent="-171450">
              <a:buFont typeface="Arial" panose="020B0604020202020204" pitchFamily="34" charset="0"/>
              <a:buChar char="•"/>
            </a:pPr>
            <a:r>
              <a:rPr lang="fr-FR" sz="1200" b="1" dirty="0" smtClean="0"/>
              <a:t>Partenariats </a:t>
            </a:r>
            <a:r>
              <a:rPr lang="fr-FR" sz="1200" b="1" dirty="0"/>
              <a:t>stratégiques</a:t>
            </a:r>
            <a:r>
              <a:rPr lang="fr-FR" sz="1200" dirty="0"/>
              <a:t> </a:t>
            </a:r>
            <a:endParaRPr lang="fr-FR" sz="1200" dirty="0" smtClean="0"/>
          </a:p>
          <a:p>
            <a:pPr marL="628650" lvl="1" indent="-171450">
              <a:buFont typeface="Arial" panose="020B0604020202020204" pitchFamily="34" charset="0"/>
              <a:buChar char="•"/>
            </a:pPr>
            <a:r>
              <a:rPr lang="fr-FR" sz="1200" b="1" dirty="0" smtClean="0"/>
              <a:t>Communication efficace</a:t>
            </a:r>
          </a:p>
          <a:p>
            <a:pPr lvl="1"/>
            <a:r>
              <a:rPr lang="fr-FR" sz="1200" b="1" dirty="0" smtClean="0"/>
              <a:t>	</a:t>
            </a:r>
          </a:p>
          <a:p>
            <a:pPr lvl="1"/>
            <a:r>
              <a:rPr lang="fr-FR" sz="1200" b="1" dirty="0"/>
              <a:t>2. </a:t>
            </a:r>
            <a:r>
              <a:rPr lang="fr-FR" sz="1200" b="1" dirty="0" smtClean="0"/>
              <a:t>Juillet </a:t>
            </a:r>
            <a:r>
              <a:rPr lang="fr-FR" sz="1200" b="1" dirty="0"/>
              <a:t>à </a:t>
            </a:r>
            <a:r>
              <a:rPr lang="fr-FR" sz="1200" b="1" dirty="0" smtClean="0"/>
              <a:t>octobre </a:t>
            </a:r>
            <a:r>
              <a:rPr lang="fr-FR" sz="1200" b="1" dirty="0"/>
              <a:t>2024 : Correction et stabilisation</a:t>
            </a:r>
          </a:p>
          <a:p>
            <a:r>
              <a:rPr lang="fr-FR" sz="1200" b="1" dirty="0"/>
              <a:t>	</a:t>
            </a:r>
            <a:r>
              <a:rPr lang="fr-FR" sz="1200" b="1" dirty="0" smtClean="0"/>
              <a:t>Juillet </a:t>
            </a:r>
            <a:r>
              <a:rPr lang="fr-FR" sz="1200" b="1" dirty="0"/>
              <a:t>à </a:t>
            </a:r>
            <a:r>
              <a:rPr lang="fr-FR" sz="1200" b="1" dirty="0" smtClean="0"/>
              <a:t>octobre 2024</a:t>
            </a:r>
            <a:r>
              <a:rPr lang="fr-FR" sz="1200" dirty="0" smtClean="0"/>
              <a:t> </a:t>
            </a:r>
            <a:r>
              <a:rPr lang="fr-FR" sz="1200" dirty="0"/>
              <a:t>: Le prix se stabilise entre </a:t>
            </a:r>
            <a:r>
              <a:rPr lang="fr-FR" sz="1200" b="1" dirty="0"/>
              <a:t>0,6 $ et 0,9 $</a:t>
            </a:r>
            <a:r>
              <a:rPr lang="fr-FR" sz="1200" dirty="0"/>
              <a:t>.</a:t>
            </a:r>
          </a:p>
          <a:p>
            <a:pPr marL="628650" lvl="1" indent="-171450">
              <a:buFont typeface="Arial" panose="020B0604020202020204" pitchFamily="34" charset="0"/>
              <a:buChar char="•"/>
            </a:pPr>
            <a:r>
              <a:rPr lang="fr-FR" sz="1200" b="1" dirty="0"/>
              <a:t>Prises de bénéfices</a:t>
            </a:r>
            <a:r>
              <a:rPr lang="fr-FR" sz="1200" dirty="0"/>
              <a:t> </a:t>
            </a:r>
            <a:endParaRPr lang="fr-FR" sz="1200" dirty="0" smtClean="0"/>
          </a:p>
          <a:p>
            <a:pPr marL="628650" lvl="1" indent="-171450">
              <a:buFont typeface="Arial" panose="020B0604020202020204" pitchFamily="34" charset="0"/>
              <a:buChar char="•"/>
            </a:pPr>
            <a:r>
              <a:rPr lang="fr-FR" sz="1200" b="1" dirty="0" smtClean="0"/>
              <a:t>Absence </a:t>
            </a:r>
            <a:r>
              <a:rPr lang="fr-FR" sz="1200" b="1" dirty="0"/>
              <a:t>de nouvelles </a:t>
            </a:r>
            <a:r>
              <a:rPr lang="fr-FR" sz="1200" b="1" dirty="0" smtClean="0"/>
              <a:t>majeures</a:t>
            </a:r>
            <a:endParaRPr lang="fr-FR" dirty="0"/>
          </a:p>
        </p:txBody>
      </p:sp>
    </p:spTree>
    <p:extLst>
      <p:ext uri="{BB962C8B-B14F-4D97-AF65-F5344CB8AC3E}">
        <p14:creationId xmlns:p14="http://schemas.microsoft.com/office/powerpoint/2010/main" val="477060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36746" y="290557"/>
            <a:ext cx="9391828" cy="769441"/>
          </a:xfrm>
          <a:prstGeom prst="rect">
            <a:avLst/>
          </a:prstGeom>
          <a:noFill/>
        </p:spPr>
        <p:txBody>
          <a:bodyPr wrap="square" rtlCol="0">
            <a:spAutoFit/>
          </a:bodyPr>
          <a:lstStyle/>
          <a:p>
            <a:pPr marL="457200" indent="-457200">
              <a:buAutoNum type="arabicPeriod" startAt="2"/>
            </a:pPr>
            <a:r>
              <a:rPr lang="fr-FR" sz="2400" b="1" dirty="0" smtClean="0"/>
              <a:t>Analyse </a:t>
            </a:r>
            <a:r>
              <a:rPr lang="fr-FR" sz="2400" b="1" dirty="0"/>
              <a:t>exploratoire des </a:t>
            </a:r>
            <a:r>
              <a:rPr lang="fr-FR" sz="2400" b="1" dirty="0" smtClean="0"/>
              <a:t>données</a:t>
            </a:r>
          </a:p>
          <a:p>
            <a:pPr lvl="1"/>
            <a:r>
              <a:rPr lang="fr-FR" sz="2000" dirty="0" smtClean="0"/>
              <a:t>2.2 Tendance des volumes de transaction</a:t>
            </a:r>
            <a:endParaRPr lang="fr-FR" sz="2000" dirty="0"/>
          </a:p>
        </p:txBody>
      </p:sp>
      <p:pic>
        <p:nvPicPr>
          <p:cNvPr id="4" name="Imag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6746" y="1517516"/>
            <a:ext cx="6932279" cy="2431730"/>
          </a:xfrm>
          <a:prstGeom prst="rect">
            <a:avLst/>
          </a:prstGeom>
        </p:spPr>
      </p:pic>
      <p:sp>
        <p:nvSpPr>
          <p:cNvPr id="2" name="ZoneTexte 1"/>
          <p:cNvSpPr txBox="1"/>
          <p:nvPr/>
        </p:nvSpPr>
        <p:spPr>
          <a:xfrm>
            <a:off x="7655392" y="1188288"/>
            <a:ext cx="4546363" cy="4985980"/>
          </a:xfrm>
          <a:prstGeom prst="rect">
            <a:avLst/>
          </a:prstGeom>
          <a:noFill/>
        </p:spPr>
        <p:txBody>
          <a:bodyPr wrap="square" rtlCol="0">
            <a:spAutoFit/>
          </a:bodyPr>
          <a:lstStyle/>
          <a:p>
            <a:endParaRPr lang="fr-FR" sz="1400" dirty="0" smtClean="0"/>
          </a:p>
          <a:p>
            <a:r>
              <a:rPr lang="fr-FR" sz="1600" b="1" dirty="0"/>
              <a:t>Observations générales </a:t>
            </a:r>
            <a:r>
              <a:rPr lang="fr-FR" sz="1600" b="1" dirty="0" smtClean="0"/>
              <a:t>:</a:t>
            </a:r>
          </a:p>
          <a:p>
            <a:endParaRPr lang="fr-FR" sz="1600" b="1" dirty="0"/>
          </a:p>
          <a:p>
            <a:r>
              <a:rPr lang="fr-FR" sz="1600" b="1" dirty="0"/>
              <a:t>Volatilité élevée :</a:t>
            </a:r>
            <a:r>
              <a:rPr lang="fr-FR" sz="1600" dirty="0"/>
              <a:t> Les volumes de transaction montrent des cycles marqués de hausse rapide suivis de corrections significatives, ce qui est typique des cryptomonnaies</a:t>
            </a:r>
            <a:r>
              <a:rPr lang="fr-FR" sz="1600" dirty="0" smtClean="0"/>
              <a:t>.</a:t>
            </a:r>
          </a:p>
          <a:p>
            <a:endParaRPr lang="fr-FR" sz="1600" dirty="0"/>
          </a:p>
          <a:p>
            <a:r>
              <a:rPr lang="fr-FR" sz="1600" b="1" dirty="0"/>
              <a:t>Pic en </a:t>
            </a:r>
            <a:r>
              <a:rPr lang="fr-FR" sz="1600" b="1" dirty="0" smtClean="0"/>
              <a:t>décembre </a:t>
            </a:r>
            <a:r>
              <a:rPr lang="fr-FR" sz="1600" b="1" dirty="0"/>
              <a:t>2024 :</a:t>
            </a:r>
            <a:r>
              <a:rPr lang="fr-FR" sz="1600" dirty="0"/>
              <a:t> Le sommet à </a:t>
            </a:r>
            <a:r>
              <a:rPr lang="fr-FR" sz="1600" b="1" dirty="0"/>
              <a:t>1,2 Md$</a:t>
            </a:r>
            <a:r>
              <a:rPr lang="fr-FR" sz="1600" dirty="0"/>
              <a:t> est le point culminant et semble représenter un événement majeur dans l’adoption ou la spéculation du token</a:t>
            </a:r>
            <a:r>
              <a:rPr lang="fr-FR" sz="1600" dirty="0" smtClean="0"/>
              <a:t>.</a:t>
            </a:r>
          </a:p>
          <a:p>
            <a:endParaRPr lang="fr-FR" sz="1600" dirty="0"/>
          </a:p>
          <a:p>
            <a:r>
              <a:rPr lang="fr-FR" sz="1600" b="1" dirty="0"/>
              <a:t>Tendance générale :</a:t>
            </a:r>
            <a:r>
              <a:rPr lang="fr-FR" sz="1600" dirty="0"/>
              <a:t> Malgré les corrections, la tendance globale des volumes semble croissante, suggérant une adoption progressive et une consolidation dans le marché.</a:t>
            </a:r>
          </a:p>
          <a:p>
            <a:endParaRPr lang="fr-FR" sz="1600" dirty="0"/>
          </a:p>
        </p:txBody>
      </p:sp>
      <p:sp>
        <p:nvSpPr>
          <p:cNvPr id="8" name="ZoneTexte 7"/>
          <p:cNvSpPr txBox="1"/>
          <p:nvPr/>
        </p:nvSpPr>
        <p:spPr>
          <a:xfrm>
            <a:off x="391465" y="4406765"/>
            <a:ext cx="5778599" cy="1477328"/>
          </a:xfrm>
          <a:prstGeom prst="rect">
            <a:avLst/>
          </a:prstGeom>
          <a:noFill/>
        </p:spPr>
        <p:txBody>
          <a:bodyPr wrap="square" rtlCol="0">
            <a:spAutoFit/>
          </a:bodyPr>
          <a:lstStyle/>
          <a:p>
            <a:pPr marL="342900" indent="-342900">
              <a:buAutoNum type="arabicPeriod"/>
            </a:pPr>
            <a:r>
              <a:rPr lang="fr-FR" dirty="0" smtClean="0"/>
              <a:t>Début </a:t>
            </a:r>
            <a:r>
              <a:rPr lang="fr-FR" dirty="0"/>
              <a:t>progressif avec une faible volatilité </a:t>
            </a:r>
            <a:endParaRPr lang="fr-FR" dirty="0" smtClean="0"/>
          </a:p>
          <a:p>
            <a:pPr marL="342900" indent="-342900">
              <a:buAutoNum type="arabicPeriod"/>
            </a:pPr>
            <a:r>
              <a:rPr lang="fr-FR" dirty="0" smtClean="0"/>
              <a:t>Augmentation </a:t>
            </a:r>
            <a:r>
              <a:rPr lang="fr-FR" dirty="0"/>
              <a:t>graduelle jusqu’en </a:t>
            </a:r>
            <a:r>
              <a:rPr lang="fr-FR" dirty="0" smtClean="0"/>
              <a:t>avril </a:t>
            </a:r>
            <a:r>
              <a:rPr lang="fr-FR" dirty="0"/>
              <a:t>2024 </a:t>
            </a:r>
            <a:endParaRPr lang="fr-FR" dirty="0" smtClean="0"/>
          </a:p>
          <a:p>
            <a:pPr marL="342900" indent="-342900">
              <a:buAutoNum type="arabicPeriod"/>
            </a:pPr>
            <a:r>
              <a:rPr lang="fr-FR" dirty="0" smtClean="0"/>
              <a:t>Stabilisation </a:t>
            </a:r>
            <a:r>
              <a:rPr lang="fr-FR" dirty="0"/>
              <a:t>à des volumes moyens </a:t>
            </a:r>
            <a:endParaRPr lang="fr-FR" dirty="0" smtClean="0"/>
          </a:p>
          <a:p>
            <a:pPr marL="342900" indent="-342900">
              <a:buAutoNum type="arabicPeriod"/>
            </a:pPr>
            <a:r>
              <a:rPr lang="fr-FR" dirty="0"/>
              <a:t>Deuxième montée notable en </a:t>
            </a:r>
            <a:r>
              <a:rPr lang="fr-FR" dirty="0" smtClean="0"/>
              <a:t>décembre </a:t>
            </a:r>
            <a:r>
              <a:rPr lang="fr-FR" dirty="0"/>
              <a:t>2024 </a:t>
            </a:r>
            <a:endParaRPr lang="fr-FR" dirty="0" smtClean="0"/>
          </a:p>
          <a:p>
            <a:pPr marL="342900" indent="-342900">
              <a:buAutoNum type="arabicPeriod"/>
            </a:pPr>
            <a:r>
              <a:rPr lang="fr-FR" dirty="0"/>
              <a:t>Reprise en janvier 2025 </a:t>
            </a:r>
          </a:p>
        </p:txBody>
      </p:sp>
    </p:spTree>
    <p:extLst>
      <p:ext uri="{BB962C8B-B14F-4D97-AF65-F5344CB8AC3E}">
        <p14:creationId xmlns:p14="http://schemas.microsoft.com/office/powerpoint/2010/main" val="36609067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ZoneTexte 4"/>
          <p:cNvSpPr txBox="1"/>
          <p:nvPr/>
        </p:nvSpPr>
        <p:spPr>
          <a:xfrm>
            <a:off x="500835" y="330986"/>
            <a:ext cx="10658395" cy="1200329"/>
          </a:xfrm>
          <a:prstGeom prst="rect">
            <a:avLst/>
          </a:prstGeom>
          <a:noFill/>
        </p:spPr>
        <p:txBody>
          <a:bodyPr wrap="square" rtlCol="0">
            <a:spAutoFit/>
          </a:bodyPr>
          <a:lstStyle/>
          <a:p>
            <a:pPr marL="457200" indent="-457200">
              <a:buAutoNum type="arabicPeriod" startAt="2"/>
            </a:pPr>
            <a:r>
              <a:rPr lang="fr-FR" sz="2400" b="1" dirty="0" smtClean="0"/>
              <a:t> </a:t>
            </a:r>
            <a:r>
              <a:rPr lang="fr-FR" sz="2400" b="1" dirty="0"/>
              <a:t>Analyse exploratoire des </a:t>
            </a:r>
            <a:r>
              <a:rPr lang="fr-FR" sz="2400" b="1" dirty="0" smtClean="0"/>
              <a:t>données</a:t>
            </a:r>
          </a:p>
          <a:p>
            <a:r>
              <a:rPr lang="fr-FR" sz="2400" b="1" dirty="0" smtClean="0"/>
              <a:t>	</a:t>
            </a:r>
            <a:r>
              <a:rPr lang="fr-FR" sz="2000" dirty="0" smtClean="0"/>
              <a:t>2.3 Rapport entre les prix du token et les volumes enregistrés</a:t>
            </a:r>
            <a:endParaRPr lang="fr-FR" sz="2000" dirty="0"/>
          </a:p>
          <a:p>
            <a:endParaRPr lang="fr-FR" sz="2400" dirty="0"/>
          </a:p>
        </p:txBody>
      </p:sp>
      <p:pic>
        <p:nvPicPr>
          <p:cNvPr id="3" name="Imag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6005" y="1492177"/>
            <a:ext cx="8474174" cy="2232853"/>
          </a:xfrm>
          <a:prstGeom prst="rect">
            <a:avLst/>
          </a:prstGeom>
        </p:spPr>
      </p:pic>
      <p:sp>
        <p:nvSpPr>
          <p:cNvPr id="2" name="ZoneTexte 1"/>
          <p:cNvSpPr txBox="1"/>
          <p:nvPr/>
        </p:nvSpPr>
        <p:spPr>
          <a:xfrm>
            <a:off x="1876005" y="4007978"/>
            <a:ext cx="8474173" cy="2031325"/>
          </a:xfrm>
          <a:prstGeom prst="rect">
            <a:avLst/>
          </a:prstGeom>
          <a:noFill/>
        </p:spPr>
        <p:txBody>
          <a:bodyPr wrap="square" rtlCol="0">
            <a:spAutoFit/>
          </a:bodyPr>
          <a:lstStyle/>
          <a:p>
            <a:r>
              <a:rPr lang="fr-FR" dirty="0"/>
              <a:t>On observe une corrélation partielle entre le volume de transaction et le prix du token. En effet, des hausses significatives des volumes (par exemple, en avril, juin, décembre 2024) sont accompagnées de hausses du prix. Cependant, cette corrélation n’est pas toujours linéaire (par exemple, en mai et septembre 2024, les volumes </a:t>
            </a:r>
            <a:r>
              <a:rPr lang="fr-FR" dirty="0" smtClean="0"/>
              <a:t>plus bas n’entrainent pas une baisse des prix et les volumes élevés </a:t>
            </a:r>
            <a:r>
              <a:rPr lang="fr-FR" dirty="0"/>
              <a:t>n’entraînent pas une forte augmentation du prix).</a:t>
            </a:r>
          </a:p>
        </p:txBody>
      </p:sp>
    </p:spTree>
    <p:extLst>
      <p:ext uri="{BB962C8B-B14F-4D97-AF65-F5344CB8AC3E}">
        <p14:creationId xmlns:p14="http://schemas.microsoft.com/office/powerpoint/2010/main" val="550405521"/>
      </p:ext>
    </p:extLst>
  </p:cSld>
  <p:clrMapOvr>
    <a:masterClrMapping/>
  </p:clrMapOvr>
</p:sld>
</file>

<file path=ppt/theme/theme1.xml><?xml version="1.0" encoding="utf-8"?>
<a:theme xmlns:a="http://schemas.openxmlformats.org/drawingml/2006/main" name="Secteur">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9934</TotalTime>
  <Words>2809</Words>
  <Application>Microsoft Office PowerPoint</Application>
  <PresentationFormat>Grand écran</PresentationFormat>
  <Paragraphs>351</Paragraphs>
  <Slides>28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28</vt:i4>
      </vt:variant>
    </vt:vector>
  </HeadingPairs>
  <TitlesOfParts>
    <vt:vector size="36" baseType="lpstr">
      <vt:lpstr>Arial</vt:lpstr>
      <vt:lpstr>Calibri</vt:lpstr>
      <vt:lpstr>Century Gothic</vt:lpstr>
      <vt:lpstr>Symbol</vt:lpstr>
      <vt:lpstr>Times New Roman</vt:lpstr>
      <vt:lpstr>Wingdings</vt:lpstr>
      <vt:lpstr>Wingdings 3</vt:lpstr>
      <vt:lpstr>Secteur</vt:lpstr>
      <vt:lpstr>PROJET PROFESSIONNEL </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Sébastien PALADIAN</dc:creator>
  <cp:lastModifiedBy>Sébastien PALADIAN</cp:lastModifiedBy>
  <cp:revision>170</cp:revision>
  <dcterms:created xsi:type="dcterms:W3CDTF">2025-01-25T12:03:48Z</dcterms:created>
  <dcterms:modified xsi:type="dcterms:W3CDTF">2025-02-11T13:55:25Z</dcterms:modified>
</cp:coreProperties>
</file>