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6858000" cy="9144000"/>
  <p:defaultTextStyle>
    <a:lvl1pPr algn="ctr" defTabSz="546100">
      <a:defRPr sz="3200">
        <a:latin typeface="Gill Sans"/>
        <a:ea typeface="Gill Sans"/>
        <a:cs typeface="Gill Sans"/>
        <a:sym typeface="Gill Sans"/>
      </a:defRPr>
    </a:lvl1pPr>
    <a:lvl2pPr indent="228600" algn="ctr" defTabSz="546100">
      <a:defRPr sz="3200">
        <a:latin typeface="Gill Sans"/>
        <a:ea typeface="Gill Sans"/>
        <a:cs typeface="Gill Sans"/>
        <a:sym typeface="Gill Sans"/>
      </a:defRPr>
    </a:lvl2pPr>
    <a:lvl3pPr indent="457200" algn="ctr" defTabSz="546100">
      <a:defRPr sz="3200">
        <a:latin typeface="Gill Sans"/>
        <a:ea typeface="Gill Sans"/>
        <a:cs typeface="Gill Sans"/>
        <a:sym typeface="Gill Sans"/>
      </a:defRPr>
    </a:lvl3pPr>
    <a:lvl4pPr indent="685800" algn="ctr" defTabSz="546100">
      <a:defRPr sz="3200">
        <a:latin typeface="Gill Sans"/>
        <a:ea typeface="Gill Sans"/>
        <a:cs typeface="Gill Sans"/>
        <a:sym typeface="Gill Sans"/>
      </a:defRPr>
    </a:lvl4pPr>
    <a:lvl5pPr indent="914400" algn="ctr" defTabSz="546100">
      <a:defRPr sz="3200">
        <a:latin typeface="Gill Sans"/>
        <a:ea typeface="Gill Sans"/>
        <a:cs typeface="Gill Sans"/>
        <a:sym typeface="Gill Sans"/>
      </a:defRPr>
    </a:lvl5pPr>
    <a:lvl6pPr indent="1143000" algn="ctr" defTabSz="546100">
      <a:defRPr sz="3200">
        <a:latin typeface="Gill Sans"/>
        <a:ea typeface="Gill Sans"/>
        <a:cs typeface="Gill Sans"/>
        <a:sym typeface="Gill Sans"/>
      </a:defRPr>
    </a:lvl6pPr>
    <a:lvl7pPr indent="1371600" algn="ctr" defTabSz="546100">
      <a:defRPr sz="3200">
        <a:latin typeface="Gill Sans"/>
        <a:ea typeface="Gill Sans"/>
        <a:cs typeface="Gill Sans"/>
        <a:sym typeface="Gill Sans"/>
      </a:defRPr>
    </a:lvl7pPr>
    <a:lvl8pPr indent="1600200" algn="ctr" defTabSz="546100">
      <a:defRPr sz="3200">
        <a:latin typeface="Gill Sans"/>
        <a:ea typeface="Gill Sans"/>
        <a:cs typeface="Gill Sans"/>
        <a:sym typeface="Gill Sans"/>
      </a:defRPr>
    </a:lvl8pPr>
    <a:lvl9pPr indent="1828800" algn="ctr" defTabSz="546100">
      <a:defRPr sz="3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92" autoAdjust="0"/>
  </p:normalViewPr>
  <p:slideViewPr>
    <p:cSldViewPr snapToGrid="0" snapToObjects="1">
      <p:cViewPr varScale="1">
        <p:scale>
          <a:sx n="56" d="100"/>
          <a:sy n="56" d="100"/>
        </p:scale>
        <p:origin x="91" y="317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385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"/>
          <p:cNvSpPr/>
          <p:nvPr userDrawn="1"/>
        </p:nvSpPr>
        <p:spPr>
          <a:xfrm>
            <a:off x="0" y="8521700"/>
            <a:ext cx="162560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102824" y="8541683"/>
            <a:ext cx="70993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3200" dirty="0"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2146300" y="393700"/>
            <a:ext cx="13868400" cy="30861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72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092700" y="3479800"/>
            <a:ext cx="7962900" cy="2895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20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 err="1"/>
              <a:t>VoxxedMicroservices</a:t>
            </a:r>
            <a:r>
              <a:rPr lang="en-US" sz="3200" dirty="0"/>
              <a:t>   </a:t>
            </a:r>
            <a:r>
              <a:rPr sz="3200" dirty="0"/>
              <a:t>#</a:t>
            </a:r>
            <a:r>
              <a:rPr lang="en-US" sz="3200" dirty="0"/>
              <a:t>Boundaries</a:t>
            </a:r>
            <a:endParaRPr sz="3200" dirty="0"/>
          </a:p>
        </p:txBody>
      </p:sp>
      <p:pic>
        <p:nvPicPr>
          <p:cNvPr id="21" name="Picture 20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587500" y="1968500"/>
            <a:ext cx="14351000" cy="6438900"/>
          </a:xfrm>
          <a:prstGeom prst="rect">
            <a:avLst/>
          </a:prstGeom>
        </p:spPr>
        <p:txBody>
          <a:bodyPr numCol="2" spcCol="71755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3700"/>
              <a:t>Body Level Two</a:t>
            </a:r>
          </a:p>
          <a:p>
            <a:pPr lvl="2">
              <a:defRPr sz="1800"/>
            </a:pPr>
            <a:r>
              <a:rPr sz="3700"/>
              <a:t>Body Level Three</a:t>
            </a:r>
          </a:p>
          <a:p>
            <a:pPr lvl="3">
              <a:defRPr sz="1800"/>
            </a:pPr>
            <a:r>
              <a:rPr sz="3700"/>
              <a:t>Body Level Four</a:t>
            </a:r>
          </a:p>
          <a:p>
            <a:pPr lvl="4">
              <a:defRPr sz="1800"/>
            </a:pPr>
            <a:r>
              <a:rPr sz="37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374878" y="2900114"/>
            <a:ext cx="5195293" cy="214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>
                <a:latin typeface="+mn-lt"/>
                <a:ea typeface="+mn-ea"/>
                <a:cs typeface="+mn-cs"/>
                <a:sym typeface="Arial Bold"/>
              </a:defRPr>
            </a:lvl1pPr>
          </a:lstStyle>
          <a:p>
            <a:pPr lvl="0">
              <a:defRPr sz="1800"/>
            </a:pPr>
            <a:r>
              <a:rPr sz="14400"/>
              <a:t>Demo</a:t>
            </a:r>
          </a:p>
        </p:txBody>
      </p:sp>
      <p:sp>
        <p:nvSpPr>
          <p:cNvPr id="25" name="Shape 25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102824" y="8547100"/>
            <a:ext cx="7099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/>
              <a:t>@YourTwitterHandle</a:t>
            </a:r>
          </a:p>
        </p:txBody>
      </p:sp>
      <p:pic>
        <p:nvPicPr>
          <p:cNvPr id="7" name="Picture 6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  <p:sp>
        <p:nvSpPr>
          <p:cNvPr id="8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/>
              <a:t>VoxxedMicroservices   </a:t>
            </a:r>
            <a:r>
              <a:rPr sz="3200" dirty="0"/>
              <a:t>#YourTag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mos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02824" y="8547100"/>
            <a:ext cx="7099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/>
              <a:t>@YourTwitterHandle</a:t>
            </a:r>
          </a:p>
        </p:txBody>
      </p:sp>
      <p:sp>
        <p:nvSpPr>
          <p:cNvPr id="7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/>
              <a:t>VoxxedMicroservices   </a:t>
            </a:r>
            <a:r>
              <a:rPr sz="3200" dirty="0"/>
              <a:t>#YourTag</a:t>
            </a:r>
          </a:p>
        </p:txBody>
      </p:sp>
      <p:pic>
        <p:nvPicPr>
          <p:cNvPr id="8" name="Picture 7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" name="Picture 2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9102824" y="8528983"/>
            <a:ext cx="70993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3200" dirty="0"/>
          </a:p>
        </p:txBody>
      </p:sp>
      <p:sp>
        <p:nvSpPr>
          <p:cNvPr id="6" name="Shape 6"/>
          <p:cNvSpPr/>
          <p:nvPr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 err="1"/>
              <a:t>VoxxedMicroservices</a:t>
            </a:r>
            <a:r>
              <a:rPr lang="en-US" sz="3200" dirty="0"/>
              <a:t>   </a:t>
            </a:r>
            <a:r>
              <a:rPr sz="3200" dirty="0"/>
              <a:t>#</a:t>
            </a:r>
            <a:r>
              <a:rPr lang="en-US" sz="3200" dirty="0"/>
              <a:t>Boundaries</a:t>
            </a:r>
            <a:endParaRPr sz="3200" dirty="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004815" y="275900"/>
            <a:ext cx="13908285" cy="1349700"/>
          </a:xfrm>
          <a:prstGeom prst="rect">
            <a:avLst/>
          </a:prstGeom>
          <a:ln w="12700">
            <a:miter lim="400000"/>
          </a:ln>
          <a:effectLst>
            <a:outerShdw blurRad="63500" dist="38100" dir="2700000" rotWithShape="0">
              <a:srgbClr val="B5F0F1">
                <a:alpha val="58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6500" dirty="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2004816" y="2039482"/>
            <a:ext cx="13882884" cy="636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  <p:pic>
        <p:nvPicPr>
          <p:cNvPr id="9" name="Picture 8" descr="MICROSERVICES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defTabSz="546100">
        <a:defRPr sz="6500">
          <a:latin typeface="+mn-lt"/>
          <a:ea typeface="+mn-ea"/>
          <a:cs typeface="+mn-cs"/>
          <a:sym typeface="Arial Bold"/>
        </a:defRPr>
      </a:lvl1pPr>
      <a:lvl2pPr indent="228600" defTabSz="546100">
        <a:defRPr sz="6500">
          <a:latin typeface="+mn-lt"/>
          <a:ea typeface="+mn-ea"/>
          <a:cs typeface="+mn-cs"/>
          <a:sym typeface="Arial Bold"/>
        </a:defRPr>
      </a:lvl2pPr>
      <a:lvl3pPr indent="457200" defTabSz="546100">
        <a:defRPr sz="6500">
          <a:latin typeface="+mn-lt"/>
          <a:ea typeface="+mn-ea"/>
          <a:cs typeface="+mn-cs"/>
          <a:sym typeface="Arial Bold"/>
        </a:defRPr>
      </a:lvl3pPr>
      <a:lvl4pPr indent="685800" defTabSz="546100">
        <a:defRPr sz="6500">
          <a:latin typeface="+mn-lt"/>
          <a:ea typeface="+mn-ea"/>
          <a:cs typeface="+mn-cs"/>
          <a:sym typeface="Arial Bold"/>
        </a:defRPr>
      </a:lvl4pPr>
      <a:lvl5pPr indent="914400" defTabSz="546100">
        <a:defRPr sz="6500">
          <a:latin typeface="+mn-lt"/>
          <a:ea typeface="+mn-ea"/>
          <a:cs typeface="+mn-cs"/>
          <a:sym typeface="Arial Bold"/>
        </a:defRPr>
      </a:lvl5pPr>
      <a:lvl6pPr indent="1143000" defTabSz="546100">
        <a:defRPr sz="6500">
          <a:latin typeface="+mn-lt"/>
          <a:ea typeface="+mn-ea"/>
          <a:cs typeface="+mn-cs"/>
          <a:sym typeface="Arial Bold"/>
        </a:defRPr>
      </a:lvl6pPr>
      <a:lvl7pPr indent="1371600" defTabSz="546100">
        <a:defRPr sz="6500">
          <a:latin typeface="+mn-lt"/>
          <a:ea typeface="+mn-ea"/>
          <a:cs typeface="+mn-cs"/>
          <a:sym typeface="Arial Bold"/>
        </a:defRPr>
      </a:lvl7pPr>
      <a:lvl8pPr indent="1600200" defTabSz="546100">
        <a:defRPr sz="6500">
          <a:latin typeface="+mn-lt"/>
          <a:ea typeface="+mn-ea"/>
          <a:cs typeface="+mn-cs"/>
          <a:sym typeface="Arial Bold"/>
        </a:defRPr>
      </a:lvl8pPr>
      <a:lvl9pPr indent="1828800" defTabSz="546100">
        <a:defRPr sz="6500">
          <a:latin typeface="+mn-lt"/>
          <a:ea typeface="+mn-ea"/>
          <a:cs typeface="+mn-cs"/>
          <a:sym typeface="Arial Bold"/>
        </a:defRPr>
      </a:lvl9pPr>
    </p:titleStyle>
    <p:bodyStyle>
      <a:lvl1pPr marL="749300" indent="-533400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1pPr>
      <a:lvl2pPr marL="1113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2pPr>
      <a:lvl3pPr marL="1405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3pPr>
      <a:lvl4pPr marL="17103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4pPr>
      <a:lvl5pPr marL="2002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5pPr>
      <a:lvl6pPr marL="2294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6pPr>
      <a:lvl7pPr marL="25866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7pPr>
      <a:lvl8pPr marL="28787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8pPr>
      <a:lvl9pPr marL="31708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9pPr>
    </p:bodyStyle>
    <p:otherStyle>
      <a:lvl1pPr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Boundaries</a:t>
            </a:r>
            <a:r>
              <a:rPr lang="nl-NL" dirty="0"/>
              <a:t> of Microservices</a:t>
            </a:r>
            <a:br>
              <a:rPr lang="nl-NL" dirty="0"/>
            </a:br>
            <a:r>
              <a:rPr lang="nl-NL" sz="5400" dirty="0"/>
              <a:t>How </a:t>
            </a:r>
            <a:r>
              <a:rPr lang="nl-NL" sz="5400" dirty="0" err="1"/>
              <a:t>to</a:t>
            </a:r>
            <a:r>
              <a:rPr lang="nl-NL" sz="5400" dirty="0"/>
              <a:t> </a:t>
            </a:r>
            <a:r>
              <a:rPr lang="nl-NL" sz="5400" dirty="0" err="1"/>
              <a:t>build</a:t>
            </a:r>
            <a:r>
              <a:rPr lang="nl-NL" sz="5400" dirty="0"/>
              <a:t> </a:t>
            </a:r>
            <a:r>
              <a:rPr lang="nl-NL" sz="5400" dirty="0" err="1"/>
              <a:t>them</a:t>
            </a:r>
            <a:r>
              <a:rPr lang="nl-NL" sz="5400" dirty="0"/>
              <a:t> </a:t>
            </a:r>
            <a:r>
              <a:rPr lang="nl-NL" sz="5400" dirty="0" err="1"/>
              <a:t>and</a:t>
            </a:r>
            <a:r>
              <a:rPr lang="nl-NL" sz="5400" dirty="0"/>
              <a:t> </a:t>
            </a:r>
            <a:r>
              <a:rPr lang="nl-NL" sz="5400" dirty="0" err="1"/>
              <a:t>how</a:t>
            </a:r>
            <a:r>
              <a:rPr lang="nl-NL" sz="5400" dirty="0"/>
              <a:t> </a:t>
            </a:r>
            <a:r>
              <a:rPr lang="nl-NL" sz="5400" dirty="0" err="1"/>
              <a:t>to</a:t>
            </a:r>
            <a:r>
              <a:rPr lang="nl-NL" sz="5400" dirty="0"/>
              <a:t> cross </a:t>
            </a:r>
            <a:r>
              <a:rPr lang="nl-NL" sz="5400" dirty="0" err="1"/>
              <a:t>them</a:t>
            </a:r>
            <a:endParaRPr lang="nl-NL" sz="5400" dirty="0"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092700" y="4208584"/>
            <a:ext cx="7962900" cy="2166815"/>
          </a:xfrm>
        </p:spPr>
        <p:txBody>
          <a:bodyPr/>
          <a:lstStyle/>
          <a:p>
            <a:pPr lvl="0"/>
            <a:r>
              <a:rPr lang="nl-NL" dirty="0"/>
              <a:t>Linda van der Pal – </a:t>
            </a:r>
            <a:r>
              <a:rPr lang="nl-NL" dirty="0" err="1"/>
              <a:t>Trailblazers</a:t>
            </a:r>
            <a:endParaRPr lang="nl-NL" dirty="0"/>
          </a:p>
          <a:p>
            <a:pPr lvl="0"/>
            <a:r>
              <a:rPr lang="nl-NL" dirty="0"/>
              <a:t>Régina ten </a:t>
            </a:r>
            <a:r>
              <a:rPr lang="nl-NL" dirty="0" err="1"/>
              <a:t>Bruggencate</a:t>
            </a:r>
            <a:r>
              <a:rPr lang="nl-NL" dirty="0"/>
              <a:t> – </a:t>
            </a:r>
            <a:r>
              <a:rPr lang="nl-NL" dirty="0" err="1"/>
              <a:t>Trailblazers</a:t>
            </a:r>
            <a:endParaRPr lang="nl-NL" dirty="0"/>
          </a:p>
          <a:p>
            <a:pPr lvl="0"/>
            <a:r>
              <a:rPr lang="nl-NL" dirty="0"/>
              <a:t>Gunnar </a:t>
            </a:r>
            <a:r>
              <a:rPr lang="nl-NL" dirty="0" err="1"/>
              <a:t>Morling</a:t>
            </a:r>
            <a:r>
              <a:rPr lang="nl-NL" dirty="0"/>
              <a:t> – </a:t>
            </a:r>
            <a:r>
              <a:rPr lang="nl-NL" dirty="0" err="1"/>
              <a:t>Redhat</a:t>
            </a:r>
            <a:endParaRPr lang="nl-NL" dirty="0"/>
          </a:p>
          <a:p>
            <a:pPr lvl="0"/>
            <a:r>
              <a:rPr lang="nl-NL" dirty="0"/>
              <a:t>Emmanuel Bernard – </a:t>
            </a:r>
            <a:r>
              <a:rPr lang="nl-NL" dirty="0" err="1"/>
              <a:t>Redhat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6429656" y="8889700"/>
            <a:ext cx="23944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`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Plan for the day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Splitting up your problem into microservices</a:t>
            </a:r>
          </a:p>
          <a:p>
            <a:pPr lvl="0"/>
            <a:r>
              <a:rPr lang="en-US" dirty="0"/>
              <a:t>…Crossing the boundaries…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9B7A-8839-42B6-8289-174EBF70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your problem into </a:t>
            </a:r>
            <a:r>
              <a:rPr lang="en-NL" dirty="0"/>
              <a:t>µ</a:t>
            </a:r>
            <a:r>
              <a:rPr lang="en-US" dirty="0"/>
              <a:t>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7829-E95C-4E50-B557-151DBF12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Erik </a:t>
            </a:r>
            <a:r>
              <a:rPr lang="en-US" dirty="0" err="1"/>
              <a:t>Talboom</a:t>
            </a:r>
            <a:r>
              <a:rPr lang="en-US" dirty="0"/>
              <a:t> &amp; Koen </a:t>
            </a:r>
            <a:r>
              <a:rPr lang="en-US" dirty="0" err="1"/>
              <a:t>Metsu</a:t>
            </a:r>
            <a:r>
              <a:rPr lang="en-US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13901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44FC-1511-4BEF-A8DB-B3787647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splitting criteria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4888-F84C-4506-A44D-19FFBD49C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technology</a:t>
            </a:r>
          </a:p>
          <a:p>
            <a:pPr lvl="1"/>
            <a:r>
              <a:rPr lang="en-US" dirty="0"/>
              <a:t>Computationally heavy </a:t>
            </a:r>
          </a:p>
          <a:p>
            <a:pPr lvl="1"/>
            <a:r>
              <a:rPr lang="en-US" dirty="0"/>
              <a:t>I/O heavy </a:t>
            </a:r>
          </a:p>
          <a:p>
            <a:r>
              <a:rPr lang="en-US" dirty="0"/>
              <a:t>Geography </a:t>
            </a:r>
          </a:p>
          <a:p>
            <a:pPr lvl="1"/>
            <a:r>
              <a:rPr lang="en-US" dirty="0"/>
              <a:t>location of team </a:t>
            </a:r>
          </a:p>
          <a:p>
            <a:r>
              <a:rPr lang="en-US" dirty="0"/>
              <a:t>Domain Driven Design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2575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074A-B24F-411F-952B-ED91DF41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terms explained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0F46-91B2-4CF6-8883-2C09A8055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</a:t>
            </a:r>
          </a:p>
          <a:p>
            <a:r>
              <a:rPr lang="en-US" dirty="0"/>
              <a:t>model </a:t>
            </a:r>
          </a:p>
          <a:p>
            <a:r>
              <a:rPr lang="en-US" dirty="0"/>
              <a:t>ubiquitous language </a:t>
            </a:r>
          </a:p>
          <a:p>
            <a:r>
              <a:rPr lang="en-US" dirty="0"/>
              <a:t>context </a:t>
            </a:r>
          </a:p>
          <a:p>
            <a:r>
              <a:rPr lang="en-US" dirty="0"/>
              <a:t>bounded context </a:t>
            </a:r>
          </a:p>
          <a:p>
            <a:endParaRPr lang="en-NL" dirty="0"/>
          </a:p>
        </p:txBody>
      </p:sp>
      <p:pic>
        <p:nvPicPr>
          <p:cNvPr id="4" name="Picture 2" descr="http://martinfowler.com/bliki/images/boundedContext/sketch.png">
            <a:extLst>
              <a:ext uri="{FF2B5EF4-FFF2-40B4-BE49-F238E27FC236}">
                <a16:creationId xmlns:a16="http://schemas.microsoft.com/office/drawing/2014/main" id="{36C372F8-E257-4A39-A003-19C5FE13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34" y="2039482"/>
            <a:ext cx="7352381" cy="4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877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AE74-A584-456F-834D-BF3E952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54D73-B271-4161-9C29-B447F607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layered architecture </a:t>
            </a:r>
          </a:p>
          <a:p>
            <a:r>
              <a:rPr lang="en-US" dirty="0"/>
              <a:t>entities </a:t>
            </a:r>
          </a:p>
          <a:p>
            <a:r>
              <a:rPr lang="en-US" dirty="0"/>
              <a:t>value objects </a:t>
            </a:r>
          </a:p>
          <a:p>
            <a:r>
              <a:rPr lang="en-US" dirty="0"/>
              <a:t>services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4C2C-19CC-4761-ADA2-E402F98B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56" y="2000287"/>
            <a:ext cx="7463790" cy="534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86629-C023-4381-93CF-5195F9D0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53" y="2039482"/>
            <a:ext cx="7360920" cy="3406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59F32-4AA4-453E-BC9D-933936447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53" y="2039481"/>
            <a:ext cx="5806440" cy="3394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47BED-DD0E-474D-8A3B-BA2E040D5BB8}"/>
              </a:ext>
            </a:extLst>
          </p:cNvPr>
          <p:cNvSpPr txBox="1"/>
          <p:nvPr/>
        </p:nvSpPr>
        <p:spPr>
          <a:xfrm>
            <a:off x="7908653" y="2208212"/>
            <a:ext cx="7528705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 rtl="0" latinLnBrk="1" hangingPunct="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operation relates to a domain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concept that is not a natural part of an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ENTITY or VALUE OBJECT. </a:t>
            </a:r>
          </a:p>
          <a:p>
            <a:pPr marL="514350" indent="-514350" algn="l" rtl="0" latinLnBrk="1" hangingPunct="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interface is defined in terms of other elements of the domain model. </a:t>
            </a:r>
          </a:p>
          <a:p>
            <a:pPr marL="514350" indent="-514350" algn="l" rtl="0" latinLnBrk="1" hangingPunct="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The operation is stateless.</a:t>
            </a:r>
          </a:p>
        </p:txBody>
      </p:sp>
    </p:spTree>
    <p:extLst>
      <p:ext uri="{BB962C8B-B14F-4D97-AF65-F5344CB8AC3E}">
        <p14:creationId xmlns:p14="http://schemas.microsoft.com/office/powerpoint/2010/main" val="1446724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528A-B2E1-46FF-B35A-10E404B4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structure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08FF-AF4E-4259-A6BA-FC80ED80D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metaphor</a:t>
            </a:r>
          </a:p>
          <a:p>
            <a:r>
              <a:rPr lang="en-US" dirty="0"/>
              <a:t>responsibility layers </a:t>
            </a:r>
          </a:p>
          <a:p>
            <a:r>
              <a:rPr lang="en-US" dirty="0"/>
              <a:t>knowledge level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DDAFD-3620-4E54-8B2E-D656A069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74" y="2039482"/>
            <a:ext cx="7509510" cy="402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A90D0-F340-4EB1-823D-2B4DE6F3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73" y="2039481"/>
            <a:ext cx="7372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89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A089-6769-41A2-9B7B-CB8F669A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16C7-7362-496C-893C-EBB50DDF6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Microservices </a:t>
            </a:r>
          </a:p>
          <a:p>
            <a:pPr lvl="1"/>
            <a:r>
              <a:rPr lang="en-US" dirty="0"/>
              <a:t>Sam Newman</a:t>
            </a:r>
          </a:p>
          <a:p>
            <a:r>
              <a:rPr lang="en-US" dirty="0"/>
              <a:t>Domain Driven Design </a:t>
            </a:r>
          </a:p>
          <a:p>
            <a:pPr lvl="1"/>
            <a:r>
              <a:rPr lang="en-US" dirty="0"/>
              <a:t>Eric Evans</a:t>
            </a:r>
          </a:p>
          <a:p>
            <a:r>
              <a:rPr lang="en-US" dirty="0"/>
              <a:t>Microservice Architecture </a:t>
            </a:r>
          </a:p>
          <a:p>
            <a:pPr lvl="1"/>
            <a:r>
              <a:rPr lang="en-US" dirty="0"/>
              <a:t>Irakli </a:t>
            </a:r>
            <a:r>
              <a:rPr lang="en-US" dirty="0" err="1"/>
              <a:t>Nadareishvili</a:t>
            </a:r>
            <a:r>
              <a:rPr lang="en-US" dirty="0"/>
              <a:t>, Ronnie Mitra, Matt McLarty &amp; Mike Amundsen </a:t>
            </a:r>
          </a:p>
          <a:p>
            <a:r>
              <a:rPr lang="en-US" dirty="0"/>
              <a:t>Microservices for Java Developers </a:t>
            </a:r>
          </a:p>
          <a:p>
            <a:pPr lvl="1"/>
            <a:r>
              <a:rPr lang="en-US" dirty="0"/>
              <a:t>Christian Posta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81179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131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Bold</vt:lpstr>
      <vt:lpstr>Gill Sans</vt:lpstr>
      <vt:lpstr>Lucida Grande</vt:lpstr>
      <vt:lpstr>White</vt:lpstr>
      <vt:lpstr>Boundaries of Microservices How to build them and how to cross them</vt:lpstr>
      <vt:lpstr>Plan for the day</vt:lpstr>
      <vt:lpstr>Splitting up your problem into µs</vt:lpstr>
      <vt:lpstr>Possible splitting criteria</vt:lpstr>
      <vt:lpstr>DDD terms explained</vt:lpstr>
      <vt:lpstr>Building blocks</vt:lpstr>
      <vt:lpstr>Large-scale structure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cp:lastModifiedBy>Linda van der Pal</cp:lastModifiedBy>
  <cp:revision>14</cp:revision>
  <dcterms:created xsi:type="dcterms:W3CDTF">2015-09-17T09:02:31Z</dcterms:created>
  <dcterms:modified xsi:type="dcterms:W3CDTF">2018-10-24T17:34:52Z</dcterms:modified>
</cp:coreProperties>
</file>