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ba875ce7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ba875ce7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ba875ce7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ba875ce7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ba875ce7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ba875ce7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ba875ce7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ba875ce7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ba875ce7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ba875ce7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ba875ce7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ba875ce7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ba875ce7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ba875ce7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ba875ce7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ba875ce7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ba875ce7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ba875ce7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ba875ce7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ba875ce7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ba875ce7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ba875ce7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ba875ce7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ba875ce7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ba875ce7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ba875ce7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ba875ce7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ba875ce7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rgbClr val="B4A7D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Cyclist  Bike Analysis</a:t>
            </a:r>
            <a:endParaRPr>
              <a:solidFill>
                <a:schemeClr val="dk1"/>
              </a:solidFill>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By Sebastine Amede</a:t>
            </a:r>
            <a:endParaRPr>
              <a:solidFill>
                <a:schemeClr val="dk1"/>
              </a:solidFill>
            </a:endParaRPr>
          </a:p>
          <a:p>
            <a:pPr indent="0" lvl="0" marL="0" rtl="0" algn="l">
              <a:spcBef>
                <a:spcPts val="0"/>
              </a:spcBef>
              <a:spcAft>
                <a:spcPts val="0"/>
              </a:spcAft>
              <a:buNone/>
            </a:pPr>
            <a:r>
              <a:rPr lang="en" sz="1200">
                <a:solidFill>
                  <a:schemeClr val="dk1"/>
                </a:solidFill>
              </a:rPr>
              <a:t>29th May 2023</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311700" y="54825"/>
            <a:ext cx="8120700" cy="49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 From the previous slide casual riders prefer electric bikes while annual riders prefer classic bikes, which suggest that there may be different </a:t>
            </a:r>
            <a:r>
              <a:rPr b="1" lang="en" sz="1900"/>
              <a:t>preference</a:t>
            </a:r>
            <a:r>
              <a:rPr b="1" lang="en" sz="1900"/>
              <a:t> and needs among these two groups of riders. </a:t>
            </a:r>
            <a:endParaRPr b="1" sz="1900"/>
          </a:p>
          <a:p>
            <a:pPr indent="0" lvl="0" marL="0" rtl="0" algn="l">
              <a:spcBef>
                <a:spcPts val="1200"/>
              </a:spcBef>
              <a:spcAft>
                <a:spcPts val="0"/>
              </a:spcAft>
              <a:buNone/>
            </a:pPr>
            <a:r>
              <a:t/>
            </a:r>
            <a:endParaRPr b="1" sz="1900"/>
          </a:p>
          <a:p>
            <a:pPr indent="0" lvl="0" marL="0" rtl="0" algn="l">
              <a:spcBef>
                <a:spcPts val="1200"/>
              </a:spcBef>
              <a:spcAft>
                <a:spcPts val="0"/>
              </a:spcAft>
              <a:buNone/>
            </a:pPr>
            <a:r>
              <a:rPr b="1" lang="en" sz="1900"/>
              <a:t>The higher usage of electric bike could be attributed to factors such as </a:t>
            </a:r>
            <a:r>
              <a:rPr b="1" lang="en" sz="1900"/>
              <a:t>convenience</a:t>
            </a:r>
            <a:r>
              <a:rPr b="1" lang="en" sz="1900"/>
              <a:t>, ease of use or desire for more enjoyable experience. </a:t>
            </a:r>
            <a:endParaRPr b="1" sz="1900"/>
          </a:p>
          <a:p>
            <a:pPr indent="0" lvl="0" marL="0" rtl="0" algn="l">
              <a:spcBef>
                <a:spcPts val="1200"/>
              </a:spcBef>
              <a:spcAft>
                <a:spcPts val="0"/>
              </a:spcAft>
              <a:buNone/>
            </a:pPr>
            <a:r>
              <a:t/>
            </a:r>
            <a:endParaRPr b="1" sz="1900"/>
          </a:p>
          <a:p>
            <a:pPr indent="0" lvl="0" marL="0" rtl="0" algn="l">
              <a:spcBef>
                <a:spcPts val="1200"/>
              </a:spcBef>
              <a:spcAft>
                <a:spcPts val="0"/>
              </a:spcAft>
              <a:buNone/>
            </a:pPr>
            <a:r>
              <a:rPr b="1" lang="en" sz="1900"/>
              <a:t>On the other hand, the </a:t>
            </a:r>
            <a:r>
              <a:rPr b="1" lang="en" sz="1900"/>
              <a:t>preference</a:t>
            </a:r>
            <a:r>
              <a:rPr b="1" lang="en" sz="1900"/>
              <a:t> for classic bike among annual members suggest a </a:t>
            </a:r>
            <a:r>
              <a:rPr b="1" lang="en" sz="1900"/>
              <a:t>preference</a:t>
            </a:r>
            <a:r>
              <a:rPr b="1" lang="en" sz="1900"/>
              <a:t> for a more traditional biking experience. Could be </a:t>
            </a:r>
            <a:r>
              <a:rPr b="1" lang="en" sz="1900"/>
              <a:t>influences</a:t>
            </a:r>
            <a:r>
              <a:rPr b="1" lang="en" sz="1900"/>
              <a:t> by factors such as familiarity with this bike, a sense of comfort and control.</a:t>
            </a:r>
            <a:endParaRPr b="1" sz="19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Trip Duration among bike types</a:t>
            </a:r>
            <a:endParaRPr/>
          </a:p>
        </p:txBody>
      </p:sp>
      <p:sp>
        <p:nvSpPr>
          <p:cNvPr id="127" name="Google Shape;127;p23"/>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8" name="Google Shape;128;p23"/>
          <p:cNvSpPr txBox="1"/>
          <p:nvPr>
            <p:ph idx="2" type="body"/>
          </p:nvPr>
        </p:nvSpPr>
        <p:spPr>
          <a:xfrm>
            <a:off x="5856100" y="1171675"/>
            <a:ext cx="29763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t>Docked bike have the highest average trip duration despite not being used by annual members and rarely used by casual members</a:t>
            </a:r>
            <a:endParaRPr b="1" sz="1800"/>
          </a:p>
        </p:txBody>
      </p:sp>
      <p:pic>
        <p:nvPicPr>
          <p:cNvPr id="129" name="Google Shape;129;p23"/>
          <p:cNvPicPr preferRelativeResize="0"/>
          <p:nvPr/>
        </p:nvPicPr>
        <p:blipFill>
          <a:blip r:embed="rId3">
            <a:alphaModFix/>
          </a:blip>
          <a:stretch>
            <a:fillRect/>
          </a:stretch>
        </p:blipFill>
        <p:spPr>
          <a:xfrm>
            <a:off x="264950" y="1114575"/>
            <a:ext cx="5180024" cy="358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sz="2400"/>
              <a:t>                                      </a:t>
            </a:r>
            <a:r>
              <a:rPr b="1" lang="en" sz="2400"/>
              <a:t>Summary of findings</a:t>
            </a:r>
            <a:endParaRPr b="1"/>
          </a:p>
        </p:txBody>
      </p:sp>
      <p:sp>
        <p:nvSpPr>
          <p:cNvPr id="135" name="Google Shape;135;p24"/>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Usage Pattern:</a:t>
            </a:r>
            <a:endParaRPr b="1"/>
          </a:p>
          <a:p>
            <a:pPr indent="-317500" lvl="0" marL="457200" rtl="0" algn="l">
              <a:spcBef>
                <a:spcPts val="1200"/>
              </a:spcBef>
              <a:spcAft>
                <a:spcPts val="0"/>
              </a:spcAft>
              <a:buSzPts val="1400"/>
              <a:buAutoNum type="arabicPeriod"/>
            </a:pPr>
            <a:r>
              <a:rPr lang="en"/>
              <a:t>Annual members ride more on the week day</a:t>
            </a:r>
            <a:endParaRPr/>
          </a:p>
          <a:p>
            <a:pPr indent="-317500" lvl="0" marL="457200" rtl="0" algn="l">
              <a:spcBef>
                <a:spcPts val="0"/>
              </a:spcBef>
              <a:spcAft>
                <a:spcPts val="0"/>
              </a:spcAft>
              <a:buSzPts val="1400"/>
              <a:buAutoNum type="arabicPeriod"/>
            </a:pPr>
            <a:r>
              <a:rPr lang="en"/>
              <a:t>Casual members ride more on the weekend</a:t>
            </a:r>
            <a:endParaRPr/>
          </a:p>
          <a:p>
            <a:pPr indent="0" lvl="0" marL="0" rtl="0" algn="l">
              <a:spcBef>
                <a:spcPts val="1200"/>
              </a:spcBef>
              <a:spcAft>
                <a:spcPts val="0"/>
              </a:spcAft>
              <a:buNone/>
            </a:pPr>
            <a:r>
              <a:rPr b="1" lang="en"/>
              <a:t>Bike usage:</a:t>
            </a:r>
            <a:endParaRPr b="1"/>
          </a:p>
          <a:p>
            <a:pPr indent="-317500" lvl="0" marL="457200" rtl="0" algn="l">
              <a:spcBef>
                <a:spcPts val="1200"/>
              </a:spcBef>
              <a:spcAft>
                <a:spcPts val="0"/>
              </a:spcAft>
              <a:buSzPts val="1400"/>
              <a:buAutoNum type="arabicPeriod"/>
            </a:pPr>
            <a:r>
              <a:rPr lang="en"/>
              <a:t>Annual members do not use docked bike, while casual members use them with low count</a:t>
            </a:r>
            <a:endParaRPr/>
          </a:p>
          <a:p>
            <a:pPr indent="-317500" lvl="0" marL="457200" rtl="0" algn="l">
              <a:spcBef>
                <a:spcPts val="0"/>
              </a:spcBef>
              <a:spcAft>
                <a:spcPts val="0"/>
              </a:spcAft>
              <a:buSzPts val="1400"/>
              <a:buAutoNum type="arabicPeriod"/>
            </a:pPr>
            <a:r>
              <a:rPr lang="en"/>
              <a:t>Classic bike account for 51.1% of annual member’s total ride in 2022</a:t>
            </a:r>
            <a:endParaRPr/>
          </a:p>
          <a:p>
            <a:pPr indent="-317500" lvl="0" marL="457200" rtl="0" algn="l">
              <a:spcBef>
                <a:spcPts val="0"/>
              </a:spcBef>
              <a:spcAft>
                <a:spcPts val="0"/>
              </a:spcAft>
              <a:buSzPts val="1400"/>
              <a:buAutoNum type="arabicPeriod"/>
            </a:pPr>
            <a:r>
              <a:rPr lang="en"/>
              <a:t>Electric bike account for 54.67% of casual member’s total ride in 2022 </a:t>
            </a:r>
            <a:endParaRPr/>
          </a:p>
        </p:txBody>
      </p:sp>
      <p:sp>
        <p:nvSpPr>
          <p:cNvPr id="136" name="Google Shape;136;p24"/>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Trip duration:</a:t>
            </a:r>
            <a:endParaRPr b="1"/>
          </a:p>
          <a:p>
            <a:pPr indent="-317500" lvl="0" marL="457200" rtl="0" algn="l">
              <a:spcBef>
                <a:spcPts val="1200"/>
              </a:spcBef>
              <a:spcAft>
                <a:spcPts val="0"/>
              </a:spcAft>
              <a:buSzPts val="1400"/>
              <a:buAutoNum type="arabicPeriod"/>
            </a:pPr>
            <a:r>
              <a:rPr lang="en"/>
              <a:t> Docked bikes have the highest mean trip duration and mean trip distance. This could indicate that casual members who use docked bikes tend to take longer rides compared to other ride types.</a:t>
            </a:r>
            <a:endParaRPr/>
          </a:p>
          <a:p>
            <a:pPr indent="-317500" lvl="0" marL="457200" rtl="0" algn="l">
              <a:spcBef>
                <a:spcPts val="0"/>
              </a:spcBef>
              <a:spcAft>
                <a:spcPts val="0"/>
              </a:spcAft>
              <a:buSzPts val="1400"/>
              <a:buAutoNum type="arabicPeriod"/>
            </a:pPr>
            <a:r>
              <a:rPr lang="en"/>
              <a:t>Annual members have higher total ride count</a:t>
            </a:r>
            <a:endParaRPr/>
          </a:p>
          <a:p>
            <a:pPr indent="-317500" lvl="0" marL="457200" rtl="0" algn="l">
              <a:spcBef>
                <a:spcPts val="0"/>
              </a:spcBef>
              <a:spcAft>
                <a:spcPts val="0"/>
              </a:spcAft>
              <a:buSzPts val="1400"/>
              <a:buAutoNum type="arabicPeriod"/>
            </a:pPr>
            <a:r>
              <a:rPr lang="en"/>
              <a:t>Casual members have higher average trip duration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512700" y="1443475"/>
            <a:ext cx="8118600" cy="1972500"/>
          </a:xfrm>
          <a:prstGeom prst="rect">
            <a:avLst/>
          </a:prstGeom>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 sz="3600">
                <a:solidFill>
                  <a:schemeClr val="dk1"/>
                </a:solidFill>
              </a:rPr>
              <a:t>Actions and Recommendation </a:t>
            </a:r>
            <a:endParaRPr sz="3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a:t>
            </a:r>
            <a:endParaRPr/>
          </a:p>
        </p:txBody>
      </p:sp>
      <p:sp>
        <p:nvSpPr>
          <p:cNvPr id="147" name="Google Shape;147;p26"/>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Product Recommendation:</a:t>
            </a:r>
            <a:endParaRPr b="1"/>
          </a:p>
          <a:p>
            <a:pPr indent="-317500" lvl="0" marL="457200" rtl="0" algn="l">
              <a:spcBef>
                <a:spcPts val="1200"/>
              </a:spcBef>
              <a:spcAft>
                <a:spcPts val="0"/>
              </a:spcAft>
              <a:buSzPts val="1400"/>
              <a:buAutoNum type="arabicPeriod"/>
            </a:pPr>
            <a:r>
              <a:rPr lang="en"/>
              <a:t>Ensure a sufficient supply of electric bikes and classic bikes based on the preferences of different rider groups.</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AutoNum type="arabicPeriod"/>
            </a:pPr>
            <a:r>
              <a:rPr lang="en"/>
              <a:t>Docked bike stations should be strategically placed along popular commuting routes or near public transportation hubs, to facilitate seamless multi-modal transportation options for both casual members and annual members.</a:t>
            </a:r>
            <a:endParaRPr/>
          </a:p>
        </p:txBody>
      </p:sp>
      <p:sp>
        <p:nvSpPr>
          <p:cNvPr id="148" name="Google Shape;148;p26"/>
          <p:cNvSpPr txBox="1"/>
          <p:nvPr>
            <p:ph idx="2" type="body"/>
          </p:nvPr>
        </p:nvSpPr>
        <p:spPr>
          <a:xfrm>
            <a:off x="4832400" y="895325"/>
            <a:ext cx="3999900" cy="3983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Marketing Recommendation:</a:t>
            </a:r>
            <a:endParaRPr b="1"/>
          </a:p>
          <a:p>
            <a:pPr indent="-310832" lvl="0" marL="457200" rtl="0" algn="l">
              <a:spcBef>
                <a:spcPts val="1200"/>
              </a:spcBef>
              <a:spcAft>
                <a:spcPts val="0"/>
              </a:spcAft>
              <a:buSzPct val="100000"/>
              <a:buAutoNum type="arabicPeriod"/>
            </a:pPr>
            <a:r>
              <a:rPr lang="en"/>
              <a:t>Conduct user surveys or feedback sessions with both casual members and potential annual members to provide valuable insights into their preferences, needs, and expectations regarding docked bike usage.</a:t>
            </a:r>
            <a:endParaRPr/>
          </a:p>
          <a:p>
            <a:pPr indent="0" lvl="0" marL="457200" rtl="0" algn="l">
              <a:spcBef>
                <a:spcPts val="1200"/>
              </a:spcBef>
              <a:spcAft>
                <a:spcPts val="0"/>
              </a:spcAft>
              <a:buNone/>
            </a:pPr>
            <a:r>
              <a:t/>
            </a:r>
            <a:endParaRPr/>
          </a:p>
          <a:p>
            <a:pPr indent="-310832" lvl="0" marL="457200" rtl="0" algn="l">
              <a:spcBef>
                <a:spcPts val="1200"/>
              </a:spcBef>
              <a:spcAft>
                <a:spcPts val="0"/>
              </a:spcAft>
              <a:buSzPct val="100000"/>
              <a:buAutoNum type="arabicPeriod"/>
            </a:pPr>
            <a:r>
              <a:rPr lang="en"/>
              <a:t>Targeted Marketing for Docked Bikes: Develop marketing strategies that highlight the benefits of using docked bikes, such as their reliability, availability, and suitability for longer rides.</a:t>
            </a:r>
            <a:endParaRPr/>
          </a:p>
          <a:p>
            <a:pPr indent="0" lvl="0" marL="457200" rtl="0" algn="l">
              <a:spcBef>
                <a:spcPts val="1200"/>
              </a:spcBef>
              <a:spcAft>
                <a:spcPts val="0"/>
              </a:spcAft>
              <a:buNone/>
            </a:pPr>
            <a:r>
              <a:t/>
            </a:r>
            <a:endParaRPr/>
          </a:p>
          <a:p>
            <a:pPr indent="-310832" lvl="0" marL="457200" rtl="0" algn="l">
              <a:spcBef>
                <a:spcPts val="1200"/>
              </a:spcBef>
              <a:spcAft>
                <a:spcPts val="0"/>
              </a:spcAft>
              <a:buSzPct val="100000"/>
              <a:buAutoNum type="arabicPeriod"/>
            </a:pPr>
            <a:r>
              <a:rPr lang="en"/>
              <a:t>Weekday Commuter Programs: Implement commuter-focused programs and incentives to target potential annual members.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solidFill>
                  <a:schemeClr val="dk1"/>
                </a:solidFill>
              </a:rPr>
              <a:t>Gracias, Obrigado, Thank you.</a:t>
            </a:r>
            <a:endParaRPr sz="3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To gain understanding on the usage pattern of annual members and casual riders</a:t>
            </a:r>
            <a:endParaRPr/>
          </a:p>
          <a:p>
            <a:pPr indent="0" lvl="0" marL="457200" rtl="0" algn="l">
              <a:spcBef>
                <a:spcPts val="1200"/>
              </a:spcBef>
              <a:spcAft>
                <a:spcPts val="0"/>
              </a:spcAft>
              <a:buNone/>
            </a:pPr>
            <a:r>
              <a:rPr lang="en"/>
              <a:t>This will help us to:</a:t>
            </a:r>
            <a:endParaRPr/>
          </a:p>
          <a:p>
            <a:pPr indent="-342900" lvl="0" marL="457200" rtl="0" algn="l">
              <a:spcBef>
                <a:spcPts val="1200"/>
              </a:spcBef>
              <a:spcAft>
                <a:spcPts val="0"/>
              </a:spcAft>
              <a:buSzPts val="1800"/>
              <a:buAutoNum type="alphaLcParenR"/>
            </a:pPr>
            <a:r>
              <a:rPr lang="en"/>
              <a:t>Develop targeted marketing campaigns</a:t>
            </a:r>
            <a:endParaRPr/>
          </a:p>
          <a:p>
            <a:pPr indent="-342900" lvl="0" marL="457200" rtl="0" algn="l">
              <a:spcBef>
                <a:spcPts val="0"/>
              </a:spcBef>
              <a:spcAft>
                <a:spcPts val="0"/>
              </a:spcAft>
              <a:buSzPts val="1800"/>
              <a:buAutoNum type="alphaLcParenR"/>
            </a:pPr>
            <a:r>
              <a:rPr lang="en"/>
              <a:t>Explore opportunities to convert casual riders to annual members</a:t>
            </a:r>
            <a:endParaRPr/>
          </a:p>
          <a:p>
            <a:pPr indent="-342900" lvl="0" marL="457200" rtl="0" algn="l">
              <a:spcBef>
                <a:spcPts val="0"/>
              </a:spcBef>
              <a:spcAft>
                <a:spcPts val="0"/>
              </a:spcAft>
              <a:buSzPts val="1800"/>
              <a:buAutoNum type="alphaLcParenR"/>
            </a:pPr>
            <a:r>
              <a:rPr lang="en"/>
              <a:t>Identify Patterns Preference and Trend in members usage patterns</a:t>
            </a:r>
            <a:endParaRPr/>
          </a:p>
          <a:p>
            <a:pPr indent="0" lvl="0" marL="9144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What are the average trip duration for different user group?</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Are there specific days when bike usage is higher for both groups?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What type of bike do the different groups prefer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What factor </a:t>
            </a:r>
            <a:r>
              <a:rPr lang="en"/>
              <a:t>influences</a:t>
            </a:r>
            <a:r>
              <a:rPr lang="en"/>
              <a:t> the choice of bike among user group?</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039650"/>
            <a:ext cx="8520600" cy="21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88"/>
              <a:t>Findings and insights</a:t>
            </a:r>
            <a:endParaRPr sz="2688"/>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a:t>
            </a:r>
            <a:r>
              <a:rPr b="1" lang="en"/>
              <a:t> Trip Vary Among Different User Group</a:t>
            </a:r>
            <a:endParaRPr b="1"/>
          </a:p>
        </p:txBody>
      </p:sp>
      <p:sp>
        <p:nvSpPr>
          <p:cNvPr id="83" name="Google Shape;83;p17"/>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4" name="Google Shape;84;p17"/>
          <p:cNvSpPr txBox="1"/>
          <p:nvPr>
            <p:ph idx="2" type="body"/>
          </p:nvPr>
        </p:nvSpPr>
        <p:spPr>
          <a:xfrm>
            <a:off x="6057100" y="1171675"/>
            <a:ext cx="27753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a:t>Annual members have a higher number of rides compared to casual members</a:t>
            </a:r>
            <a:endParaRPr b="1" sz="2100"/>
          </a:p>
        </p:txBody>
      </p:sp>
      <p:pic>
        <p:nvPicPr>
          <p:cNvPr id="85" name="Google Shape;85;p17"/>
          <p:cNvPicPr preferRelativeResize="0"/>
          <p:nvPr/>
        </p:nvPicPr>
        <p:blipFill>
          <a:blip r:embed="rId3">
            <a:alphaModFix/>
          </a:blip>
          <a:stretch>
            <a:fillRect/>
          </a:stretch>
        </p:blipFill>
        <p:spPr>
          <a:xfrm>
            <a:off x="311700" y="1105450"/>
            <a:ext cx="5626625" cy="3827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1" name="Google Shape;91;p18"/>
          <p:cNvSpPr txBox="1"/>
          <p:nvPr>
            <p:ph idx="2" type="body"/>
          </p:nvPr>
        </p:nvSpPr>
        <p:spPr>
          <a:xfrm>
            <a:off x="5618575" y="768225"/>
            <a:ext cx="3213900" cy="42444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 sz="1500"/>
              <a:t>However when it comes to average trip duration, casual members have longer trips compared to annual members.</a:t>
            </a:r>
            <a:endParaRPr b="1" sz="1500"/>
          </a:p>
          <a:p>
            <a:pPr indent="0" lvl="0" marL="0" rtl="0" algn="l">
              <a:lnSpc>
                <a:spcPct val="95000"/>
              </a:lnSpc>
              <a:spcBef>
                <a:spcPts val="1200"/>
              </a:spcBef>
              <a:spcAft>
                <a:spcPts val="0"/>
              </a:spcAft>
              <a:buNone/>
            </a:pPr>
            <a:r>
              <a:rPr b="1" lang="en" sz="1500"/>
              <a:t>Possible Reasons:</a:t>
            </a:r>
            <a:endParaRPr b="1" sz="1500"/>
          </a:p>
          <a:p>
            <a:pPr indent="-323850" lvl="0" marL="457200" rtl="0" algn="l">
              <a:lnSpc>
                <a:spcPct val="95000"/>
              </a:lnSpc>
              <a:spcBef>
                <a:spcPts val="1200"/>
              </a:spcBef>
              <a:spcAft>
                <a:spcPts val="0"/>
              </a:spcAft>
              <a:buSzPts val="1500"/>
              <a:buAutoNum type="arabicPeriod"/>
            </a:pPr>
            <a:r>
              <a:rPr b="1" lang="en" sz="1500"/>
              <a:t>Casual members may drive more for </a:t>
            </a:r>
            <a:r>
              <a:rPr b="1" lang="en" sz="1500"/>
              <a:t>leisure</a:t>
            </a:r>
            <a:r>
              <a:rPr b="1" lang="en" sz="1500"/>
              <a:t> so choose longer routes</a:t>
            </a:r>
            <a:endParaRPr b="1" sz="1500"/>
          </a:p>
          <a:p>
            <a:pPr indent="0" lvl="0" marL="457200" rtl="0" algn="l">
              <a:lnSpc>
                <a:spcPct val="95000"/>
              </a:lnSpc>
              <a:spcBef>
                <a:spcPts val="1200"/>
              </a:spcBef>
              <a:spcAft>
                <a:spcPts val="0"/>
              </a:spcAft>
              <a:buNone/>
            </a:pPr>
            <a:r>
              <a:t/>
            </a:r>
            <a:endParaRPr b="1" sz="1500"/>
          </a:p>
          <a:p>
            <a:pPr indent="-323850" lvl="0" marL="457200" rtl="0" algn="l">
              <a:lnSpc>
                <a:spcPct val="95000"/>
              </a:lnSpc>
              <a:spcBef>
                <a:spcPts val="1200"/>
              </a:spcBef>
              <a:spcAft>
                <a:spcPts val="0"/>
              </a:spcAft>
              <a:buSzPts val="1500"/>
              <a:buAutoNum type="arabicPeriod"/>
            </a:pPr>
            <a:r>
              <a:rPr b="1" lang="en" sz="1500"/>
              <a:t>Annual members being frequent riders may be more familiar with the system and shorter routes resulting to </a:t>
            </a:r>
            <a:r>
              <a:rPr b="1" lang="en" sz="1500"/>
              <a:t>shooter</a:t>
            </a:r>
            <a:r>
              <a:rPr b="1" lang="en" sz="1500"/>
              <a:t> trips</a:t>
            </a:r>
            <a:endParaRPr b="1" sz="1500"/>
          </a:p>
          <a:p>
            <a:pPr indent="0" lvl="0" marL="457200" rtl="0" algn="l">
              <a:lnSpc>
                <a:spcPct val="95000"/>
              </a:lnSpc>
              <a:spcBef>
                <a:spcPts val="1200"/>
              </a:spcBef>
              <a:spcAft>
                <a:spcPts val="1200"/>
              </a:spcAft>
              <a:buNone/>
            </a:pPr>
            <a:r>
              <a:t/>
            </a:r>
            <a:endParaRPr b="1" sz="1500"/>
          </a:p>
        </p:txBody>
      </p:sp>
      <p:pic>
        <p:nvPicPr>
          <p:cNvPr id="92" name="Google Shape;92;p18"/>
          <p:cNvPicPr preferRelativeResize="0"/>
          <p:nvPr/>
        </p:nvPicPr>
        <p:blipFill>
          <a:blip r:embed="rId3">
            <a:alphaModFix/>
          </a:blip>
          <a:stretch>
            <a:fillRect/>
          </a:stretch>
        </p:blipFill>
        <p:spPr>
          <a:xfrm>
            <a:off x="174400" y="813100"/>
            <a:ext cx="5078724" cy="380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118775"/>
            <a:ext cx="8520600" cy="9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 the user group ride in different days of the week</a:t>
            </a:r>
            <a:endParaRPr b="1"/>
          </a:p>
        </p:txBody>
      </p:sp>
      <p:sp>
        <p:nvSpPr>
          <p:cNvPr id="98" name="Google Shape;98;p19"/>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9" name="Google Shape;99;p19"/>
          <p:cNvSpPr txBox="1"/>
          <p:nvPr>
            <p:ph idx="2" type="body"/>
          </p:nvPr>
        </p:nvSpPr>
        <p:spPr>
          <a:xfrm>
            <a:off x="5518075" y="1058225"/>
            <a:ext cx="3314400" cy="35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Weekday pattern: The data suggest that annual members use bike more on weekdays compared to casual riders</a:t>
            </a:r>
            <a:endParaRPr b="1" sz="1600"/>
          </a:p>
          <a:p>
            <a:pPr indent="0" lvl="0" marL="0" rtl="0" algn="l">
              <a:spcBef>
                <a:spcPts val="1200"/>
              </a:spcBef>
              <a:spcAft>
                <a:spcPts val="0"/>
              </a:spcAft>
              <a:buNone/>
            </a:pPr>
            <a:r>
              <a:t/>
            </a:r>
            <a:endParaRPr b="1" sz="1600"/>
          </a:p>
          <a:p>
            <a:pPr indent="0" lvl="0" marL="0" rtl="0" algn="l">
              <a:spcBef>
                <a:spcPts val="1200"/>
              </a:spcBef>
              <a:spcAft>
                <a:spcPts val="1200"/>
              </a:spcAft>
              <a:buNone/>
            </a:pPr>
            <a:r>
              <a:rPr b="1" lang="en" sz="1600"/>
              <a:t>Weekend pattern: The data indicate that both users have similar frequency of bike usage during the weekend </a:t>
            </a:r>
            <a:endParaRPr b="1" sz="1600"/>
          </a:p>
        </p:txBody>
      </p:sp>
      <p:pic>
        <p:nvPicPr>
          <p:cNvPr id="100" name="Google Shape;100;p19"/>
          <p:cNvPicPr preferRelativeResize="0"/>
          <p:nvPr/>
        </p:nvPicPr>
        <p:blipFill>
          <a:blip r:embed="rId3">
            <a:alphaModFix/>
          </a:blip>
          <a:stretch>
            <a:fillRect/>
          </a:stretch>
        </p:blipFill>
        <p:spPr>
          <a:xfrm>
            <a:off x="137050" y="1058225"/>
            <a:ext cx="5317074" cy="3911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1435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Type of bike different user group prefer</a:t>
            </a:r>
            <a:r>
              <a:rPr lang="en"/>
              <a:t> </a:t>
            </a:r>
            <a:endParaRPr/>
          </a:p>
        </p:txBody>
      </p:sp>
      <p:sp>
        <p:nvSpPr>
          <p:cNvPr id="106" name="Google Shape;106;p20"/>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7" name="Google Shape;107;p20"/>
          <p:cNvSpPr txBox="1"/>
          <p:nvPr>
            <p:ph idx="2" type="body"/>
          </p:nvPr>
        </p:nvSpPr>
        <p:spPr>
          <a:xfrm>
            <a:off x="5819550" y="1171675"/>
            <a:ext cx="3012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700"/>
              <a:t>Annual members </a:t>
            </a:r>
            <a:r>
              <a:rPr b="1" lang="en" sz="1700"/>
              <a:t>predominantly</a:t>
            </a:r>
            <a:r>
              <a:rPr b="1" lang="en" sz="1700"/>
              <a:t> use classic bike and electric bike completely avoiding docked bike, casual member on the other hand had low frequency for docked bike usage</a:t>
            </a:r>
            <a:endParaRPr b="1" sz="1700"/>
          </a:p>
          <a:p>
            <a:pPr indent="0" lvl="0" marL="0" rtl="0" algn="l">
              <a:spcBef>
                <a:spcPts val="1200"/>
              </a:spcBef>
              <a:spcAft>
                <a:spcPts val="0"/>
              </a:spcAft>
              <a:buNone/>
            </a:pPr>
            <a:r>
              <a:rPr b="1" lang="en" sz="1700"/>
              <a:t>Let’s compare </a:t>
            </a:r>
            <a:r>
              <a:rPr b="1" lang="en" sz="1700"/>
              <a:t>percentage</a:t>
            </a:r>
            <a:r>
              <a:rPr b="1" lang="en" sz="1700"/>
              <a:t> distribution </a:t>
            </a:r>
            <a:r>
              <a:rPr b="1" lang="en" sz="1700"/>
              <a:t>➡️</a:t>
            </a:r>
            <a:endParaRPr b="1" sz="1700"/>
          </a:p>
          <a:p>
            <a:pPr indent="0" lvl="0" marL="0" rtl="0" algn="l">
              <a:spcBef>
                <a:spcPts val="120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311700" y="1171675"/>
            <a:ext cx="5306875" cy="354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1"/>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5" name="Google Shape;115;p21"/>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0" y="0"/>
            <a:ext cx="914399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